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81" r:id="rId2"/>
    <p:sldId id="382" r:id="rId3"/>
    <p:sldId id="383" r:id="rId4"/>
    <p:sldId id="408" r:id="rId5"/>
    <p:sldId id="409" r:id="rId6"/>
    <p:sldId id="410" r:id="rId7"/>
    <p:sldId id="411" r:id="rId8"/>
    <p:sldId id="412" r:id="rId9"/>
    <p:sldId id="418" r:id="rId10"/>
    <p:sldId id="413" r:id="rId11"/>
    <p:sldId id="414" r:id="rId12"/>
    <p:sldId id="415" r:id="rId13"/>
    <p:sldId id="416" r:id="rId14"/>
    <p:sldId id="417" r:id="rId15"/>
    <p:sldId id="428" r:id="rId16"/>
    <p:sldId id="435" r:id="rId17"/>
    <p:sldId id="429" r:id="rId18"/>
    <p:sldId id="436" r:id="rId19"/>
    <p:sldId id="430" r:id="rId20"/>
    <p:sldId id="437" r:id="rId21"/>
    <p:sldId id="431" r:id="rId22"/>
    <p:sldId id="438" r:id="rId23"/>
    <p:sldId id="419" r:id="rId24"/>
    <p:sldId id="420" r:id="rId25"/>
    <p:sldId id="421" r:id="rId26"/>
    <p:sldId id="422" r:id="rId27"/>
    <p:sldId id="423" r:id="rId28"/>
    <p:sldId id="424" r:id="rId29"/>
    <p:sldId id="425" r:id="rId30"/>
    <p:sldId id="426" r:id="rId31"/>
    <p:sldId id="427" r:id="rId32"/>
    <p:sldId id="432" r:id="rId33"/>
    <p:sldId id="439" r:id="rId34"/>
    <p:sldId id="433" r:id="rId35"/>
    <p:sldId id="440" r:id="rId36"/>
    <p:sldId id="434" r:id="rId37"/>
    <p:sldId id="441" r:id="rId38"/>
    <p:sldId id="442"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6004" autoAdjust="0"/>
  </p:normalViewPr>
  <p:slideViewPr>
    <p:cSldViewPr snapToGrid="0">
      <p:cViewPr varScale="1">
        <p:scale>
          <a:sx n="74" d="100"/>
          <a:sy n="74" d="100"/>
        </p:scale>
        <p:origin x="1092" y="54"/>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8/26/2022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4-5: Translation machinery</a:t>
            </a:r>
            <a:r>
              <a:rPr lang="en-US" sz="1200" b="0" i="0" kern="1200" dirty="0">
                <a:solidFill>
                  <a:schemeClr val="tx1"/>
                </a:solidFill>
                <a:effectLst/>
                <a:latin typeface="+mn-lt"/>
                <a:ea typeface="+mn-ea"/>
                <a:cs typeface="+mn-cs"/>
              </a:rPr>
              <a:t>. Ribosomes form peptide bonds between amino acids during translation. Ribosomes are made of large and small subunits and “sandwich” the mRNA molecule. The large subunit has binding pockets for tRNA molecules.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a:p>
        </p:txBody>
      </p:sp>
    </p:spTree>
    <p:extLst>
      <p:ext uri="{BB962C8B-B14F-4D97-AF65-F5344CB8AC3E}">
        <p14:creationId xmlns:p14="http://schemas.microsoft.com/office/powerpoint/2010/main" val="1211823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4-6: tRNA structure.</a:t>
            </a:r>
            <a:r>
              <a:rPr lang="en-US" sz="1200" b="0" i="0" kern="1200" dirty="0">
                <a:solidFill>
                  <a:schemeClr val="tx1"/>
                </a:solidFill>
                <a:effectLst/>
                <a:latin typeface="+mn-lt"/>
                <a:ea typeface="+mn-ea"/>
                <a:cs typeface="+mn-cs"/>
              </a:rPr>
              <a:t> tRNA molecules have a cloverleaf structure with the anticodon loop on one end and the amino acid linked to the 3’ end of the tRNA.</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a:p>
        </p:txBody>
      </p:sp>
    </p:spTree>
    <p:extLst>
      <p:ext uri="{BB962C8B-B14F-4D97-AF65-F5344CB8AC3E}">
        <p14:creationId xmlns:p14="http://schemas.microsoft.com/office/powerpoint/2010/main" val="3874197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4-7: Codon and anti-codon interactions.</a:t>
            </a:r>
            <a:r>
              <a:rPr lang="en-US" sz="1200" b="0" i="0" kern="1200" dirty="0">
                <a:solidFill>
                  <a:schemeClr val="tx1"/>
                </a:solidFill>
                <a:effectLst/>
                <a:latin typeface="+mn-lt"/>
                <a:ea typeface="+mn-ea"/>
                <a:cs typeface="+mn-cs"/>
              </a:rPr>
              <a:t> Nucleotides on the anticodon loop of the tRNA bind non-covalently to the codon on the mRNA, resulting in nucleotides from each molecule that are antiparallel and complementary upon binding.</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a:p>
        </p:txBody>
      </p:sp>
    </p:spTree>
    <p:extLst>
      <p:ext uri="{BB962C8B-B14F-4D97-AF65-F5344CB8AC3E}">
        <p14:creationId xmlns:p14="http://schemas.microsoft.com/office/powerpoint/2010/main" val="4152029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4-8: Charging of the tRNA.</a:t>
            </a:r>
            <a:r>
              <a:rPr lang="en-US" sz="1200" b="0" i="0" kern="1200" dirty="0">
                <a:solidFill>
                  <a:schemeClr val="tx1"/>
                </a:solidFill>
                <a:effectLst/>
                <a:latin typeface="+mn-lt"/>
                <a:ea typeface="+mn-ea"/>
                <a:cs typeface="+mn-cs"/>
              </a:rPr>
              <a:t> The aminoacyl tRNA synthetase used the energy supplied by ATP to charge the tRNA with the correct amino acid so that it can be used again in the process of translation.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a:p>
        </p:txBody>
      </p:sp>
    </p:spTree>
    <p:extLst>
      <p:ext uri="{BB962C8B-B14F-4D97-AF65-F5344CB8AC3E}">
        <p14:creationId xmlns:p14="http://schemas.microsoft.com/office/powerpoint/2010/main" val="1035719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4-9: RNA-binding proteins.</a:t>
            </a:r>
            <a:r>
              <a:rPr lang="en-US" sz="1200" b="0" i="0" kern="1200" dirty="0">
                <a:solidFill>
                  <a:schemeClr val="tx1"/>
                </a:solidFill>
                <a:effectLst/>
                <a:latin typeface="+mn-lt"/>
                <a:ea typeface="+mn-ea"/>
                <a:cs typeface="+mn-cs"/>
              </a:rPr>
              <a:t> The protein-coding region of this processed mRNA is flanked by 5' and 3' untranslated regions (UTRs). The presence of RNA-binding proteins at the 5' or 3' UTR influences the stability of the RNA molecule.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23</a:t>
            </a:fld>
            <a:endParaRPr lang="en-US"/>
          </a:p>
        </p:txBody>
      </p:sp>
    </p:spTree>
    <p:extLst>
      <p:ext uri="{BB962C8B-B14F-4D97-AF65-F5344CB8AC3E}">
        <p14:creationId xmlns:p14="http://schemas.microsoft.com/office/powerpoint/2010/main" val="1306712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4-10: Initiation of translation in eukaryotes.</a:t>
            </a:r>
            <a:r>
              <a:rPr lang="en-US" sz="1200" b="0" i="0" kern="1200" dirty="0">
                <a:solidFill>
                  <a:schemeClr val="tx1"/>
                </a:solidFill>
                <a:effectLst/>
                <a:latin typeface="+mn-lt"/>
                <a:ea typeface="+mn-ea"/>
                <a:cs typeface="+mn-cs"/>
              </a:rPr>
              <a:t> A number of proteins, including the small subunit of the ribosome, and the initiator tRNA (Met) assemble at the 5’ cap of the mRNA. They then ‘scan’ the mRNA for the first AUG. The large subunit of the ribosome binds with the small subunit and the initiation factors are released. The first tRNA is bound in the P-site leaving the A-site open for the next tRNA to bind.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24</a:t>
            </a:fld>
            <a:endParaRPr lang="en-US"/>
          </a:p>
        </p:txBody>
      </p:sp>
    </p:spTree>
    <p:extLst>
      <p:ext uri="{BB962C8B-B14F-4D97-AF65-F5344CB8AC3E}">
        <p14:creationId xmlns:p14="http://schemas.microsoft.com/office/powerpoint/2010/main" val="214251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Figure 4-10: Initiation of translation in eukaryotes.</a:t>
            </a:r>
            <a:r>
              <a:rPr lang="en-US" sz="1200" b="0" i="0" kern="1200" dirty="0">
                <a:solidFill>
                  <a:schemeClr val="tx1"/>
                </a:solidFill>
                <a:effectLst/>
                <a:latin typeface="+mn-lt"/>
                <a:ea typeface="+mn-ea"/>
                <a:cs typeface="+mn-cs"/>
              </a:rPr>
              <a:t> A number of proteins, including the small subunit of the ribosome, and the initiator tRNA (Met) assemble at the 5’ cap of the mRNA. They then ‘scan’ the mRNA for the first AUG. The large subunit of the ribosome binds with the small subunit and the initiation factors are released. The first tRNA is bound in the P-site leaving the A-site open for the next tRNA to bind.</a:t>
            </a:r>
            <a:endParaRPr lang="en-US" dirty="0"/>
          </a:p>
          <a:p>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25</a:t>
            </a:fld>
            <a:endParaRPr lang="en-US"/>
          </a:p>
        </p:txBody>
      </p:sp>
    </p:spTree>
    <p:extLst>
      <p:ext uri="{BB962C8B-B14F-4D97-AF65-F5344CB8AC3E}">
        <p14:creationId xmlns:p14="http://schemas.microsoft.com/office/powerpoint/2010/main" val="3240997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4-11: Interaction between eIF4 and PABP.</a:t>
            </a:r>
            <a:r>
              <a:rPr lang="en-US" sz="1200" b="0" i="0" kern="1200" dirty="0">
                <a:solidFill>
                  <a:schemeClr val="tx1"/>
                </a:solidFill>
                <a:effectLst/>
                <a:latin typeface="+mn-lt"/>
                <a:ea typeface="+mn-ea"/>
                <a:cs typeface="+mn-cs"/>
              </a:rPr>
              <a:t> eIF4 (green) is a member of the initiation complex (simplified and shown in grey) in translation that is associated with the 5’-cap (orange star). It has interactions with the Poly A Binding Protein (PABP-shown in purple) and helps to circularize the mRNA. This is thought to speed up the time between translation termination and re-initiation.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26</a:t>
            </a:fld>
            <a:endParaRPr lang="en-US"/>
          </a:p>
        </p:txBody>
      </p:sp>
    </p:spTree>
    <p:extLst>
      <p:ext uri="{BB962C8B-B14F-4D97-AF65-F5344CB8AC3E}">
        <p14:creationId xmlns:p14="http://schemas.microsoft.com/office/powerpoint/2010/main" val="9125856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4-12:  Elongation of a polypeptide.</a:t>
            </a:r>
            <a:r>
              <a:rPr lang="en-US" sz="1200" b="0" i="0" kern="1200" dirty="0">
                <a:solidFill>
                  <a:schemeClr val="tx1"/>
                </a:solidFill>
                <a:effectLst/>
                <a:latin typeface="+mn-lt"/>
                <a:ea typeface="+mn-ea"/>
                <a:cs typeface="+mn-cs"/>
              </a:rPr>
              <a:t> A tRNA will enter into the A site of the ribosome and be checked by base pairing between the codon and anticodon. The amino acid in the P-site will be covalently attached to the amino acid in the A-site. The ribosome will translocate and the newly uncharged amino acid will leave out of the E-site, the tRNA that was in the A-site will now be in the P-site and a new, charged-tRNA can enter into the A-site. The cycle repeats.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27</a:t>
            </a:fld>
            <a:endParaRPr lang="en-US"/>
          </a:p>
        </p:txBody>
      </p:sp>
    </p:spTree>
    <p:extLst>
      <p:ext uri="{BB962C8B-B14F-4D97-AF65-F5344CB8AC3E}">
        <p14:creationId xmlns:p14="http://schemas.microsoft.com/office/powerpoint/2010/main" val="951844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4-13: Termination of translation.</a:t>
            </a:r>
            <a:r>
              <a:rPr lang="en-US" sz="1200" b="0" i="0" kern="1200" dirty="0">
                <a:solidFill>
                  <a:schemeClr val="tx1"/>
                </a:solidFill>
                <a:effectLst/>
                <a:latin typeface="+mn-lt"/>
                <a:ea typeface="+mn-ea"/>
                <a:cs typeface="+mn-cs"/>
              </a:rPr>
              <a:t> A release factor enters the A-site causing the bond between the last tRNA and its amino acid to be broken, releasing the polypeptide and the tRNA. The ribosome disassociates and can be reused in a new process of translation.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28</a:t>
            </a:fld>
            <a:endParaRPr lang="en-US"/>
          </a:p>
        </p:txBody>
      </p:sp>
    </p:spTree>
    <p:extLst>
      <p:ext uri="{BB962C8B-B14F-4D97-AF65-F5344CB8AC3E}">
        <p14:creationId xmlns:p14="http://schemas.microsoft.com/office/powerpoint/2010/main" val="4256960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4-1: Peptide bond formation</a:t>
            </a:r>
            <a:r>
              <a:rPr lang="en-US" sz="1200" b="0" i="0" kern="1200" dirty="0">
                <a:solidFill>
                  <a:schemeClr val="tx1"/>
                </a:solidFill>
                <a:effectLst/>
                <a:latin typeface="+mn-lt"/>
                <a:ea typeface="+mn-ea"/>
                <a:cs typeface="+mn-cs"/>
              </a:rPr>
              <a:t>. A peptide bond is formed after a condensation reaction links two individual amino acids together via a covalent peptide bond.</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4-14: Basic overview of the phases of translation.</a:t>
            </a:r>
            <a:r>
              <a:rPr lang="en-US" sz="1200" b="0" i="0" kern="1200" dirty="0">
                <a:solidFill>
                  <a:schemeClr val="tx1"/>
                </a:solidFill>
                <a:effectLst/>
                <a:latin typeface="+mn-lt"/>
                <a:ea typeface="+mn-ea"/>
                <a:cs typeface="+mn-cs"/>
              </a:rPr>
              <a:t> Translation consists of 1) initiation, 2) elongation, and 3) termination. The basic steps of all three processes are represented.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29</a:t>
            </a:fld>
            <a:endParaRPr lang="en-US"/>
          </a:p>
        </p:txBody>
      </p:sp>
    </p:spTree>
    <p:extLst>
      <p:ext uri="{BB962C8B-B14F-4D97-AF65-F5344CB8AC3E}">
        <p14:creationId xmlns:p14="http://schemas.microsoft.com/office/powerpoint/2010/main" val="3446014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Figure 4-14: Basic overview of the phases of translation.</a:t>
            </a:r>
            <a:r>
              <a:rPr lang="en-US" sz="1200" b="0" i="0" kern="1200" dirty="0">
                <a:solidFill>
                  <a:schemeClr val="tx1"/>
                </a:solidFill>
                <a:effectLst/>
                <a:latin typeface="+mn-lt"/>
                <a:ea typeface="+mn-ea"/>
                <a:cs typeface="+mn-cs"/>
              </a:rPr>
              <a:t> Translation consists of 1) initiation, 2) elongation, and 3) termination. The basic steps of all three processes are represented.</a:t>
            </a:r>
            <a:endParaRPr lang="en-US" dirty="0"/>
          </a:p>
          <a:p>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30</a:t>
            </a:fld>
            <a:endParaRPr lang="en-US"/>
          </a:p>
        </p:txBody>
      </p:sp>
    </p:spTree>
    <p:extLst>
      <p:ext uri="{BB962C8B-B14F-4D97-AF65-F5344CB8AC3E}">
        <p14:creationId xmlns:p14="http://schemas.microsoft.com/office/powerpoint/2010/main" val="1977173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4-15: Flow of genetic information from DNA to protein.</a:t>
            </a:r>
            <a:r>
              <a:rPr lang="en-US" sz="1200" b="0" i="0" kern="1200" dirty="0">
                <a:solidFill>
                  <a:schemeClr val="tx1"/>
                </a:solidFill>
                <a:effectLst/>
                <a:latin typeface="+mn-lt"/>
                <a:ea typeface="+mn-ea"/>
                <a:cs typeface="+mn-cs"/>
              </a:rPr>
              <a:t> A gene is transcribed into mRNA, which is processed. Notice the relative size of the gene compared to the mature mRNA (not to scale). After the mRNA is processed it is much smaller than the pre-mRNA, which is smaller in size compared to the original DNA sequence. The protein created after translation in the cytoplasm is even smaller and finally the protein folds into its three-dimensional structure.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31</a:t>
            </a:fld>
            <a:endParaRPr lang="en-US"/>
          </a:p>
        </p:txBody>
      </p:sp>
    </p:spTree>
    <p:extLst>
      <p:ext uri="{BB962C8B-B14F-4D97-AF65-F5344CB8AC3E}">
        <p14:creationId xmlns:p14="http://schemas.microsoft.com/office/powerpoint/2010/main" val="2218811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4-2: A fully processed mRNA transcript</a:t>
            </a:r>
            <a:r>
              <a:rPr lang="en-US" sz="1200" b="0" i="0" kern="1200" dirty="0">
                <a:solidFill>
                  <a:schemeClr val="tx1"/>
                </a:solidFill>
                <a:effectLst/>
                <a:latin typeface="+mn-lt"/>
                <a:ea typeface="+mn-ea"/>
                <a:cs typeface="+mn-cs"/>
              </a:rPr>
              <a:t>. After all RNA modifications have been completed, a mature mRNA contains a 5’ cap, a poly-A tail, and untranslated regions (UTRs) at the 5’ and 3’ ends.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3946610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4-3: Overview of transcription and translation.</a:t>
            </a:r>
            <a:r>
              <a:rPr lang="en-US" sz="1200" b="0" i="0" kern="1200" dirty="0">
                <a:solidFill>
                  <a:schemeClr val="tx1"/>
                </a:solidFill>
                <a:effectLst/>
                <a:latin typeface="+mn-lt"/>
                <a:ea typeface="+mn-ea"/>
                <a:cs typeface="+mn-cs"/>
              </a:rPr>
              <a:t> The image shows the transcription, post-transcriptional processing, and translation of a gene. Note that a codon (a sequence of three nucleotides within an mRNA molecule) codes for a single amino acid.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3062122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4-3: Overview of transcription and translation.</a:t>
            </a:r>
            <a:r>
              <a:rPr lang="en-US" sz="1200" b="0" i="0" kern="1200" dirty="0">
                <a:solidFill>
                  <a:schemeClr val="tx1"/>
                </a:solidFill>
                <a:effectLst/>
                <a:latin typeface="+mn-lt"/>
                <a:ea typeface="+mn-ea"/>
                <a:cs typeface="+mn-cs"/>
              </a:rPr>
              <a:t> The image shows the transcription, post-transcriptional processing, and translation of a gene. Note that a codon (a sequence of three nucleotides within an mRNA molecule) codes for a single amino acid.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72097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4-3: Overview of transcription and translation.</a:t>
            </a:r>
            <a:r>
              <a:rPr lang="en-US" sz="1200" b="0" i="0" kern="1200" dirty="0">
                <a:solidFill>
                  <a:schemeClr val="tx1"/>
                </a:solidFill>
                <a:effectLst/>
                <a:latin typeface="+mn-lt"/>
                <a:ea typeface="+mn-ea"/>
                <a:cs typeface="+mn-cs"/>
              </a:rPr>
              <a:t> The image shows the transcription, post-transcriptional processing, and translation of a gene. Note that a codon (a sequence of three nucleotides within an mRNA molecule) codes for a single amino acid.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3822318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4-3: Overview of transcription and translation.</a:t>
            </a:r>
            <a:r>
              <a:rPr lang="en-US" sz="1200" b="0" i="0" kern="1200" dirty="0">
                <a:solidFill>
                  <a:schemeClr val="tx1"/>
                </a:solidFill>
                <a:effectLst/>
                <a:latin typeface="+mn-lt"/>
                <a:ea typeface="+mn-ea"/>
                <a:cs typeface="+mn-cs"/>
              </a:rPr>
              <a:t> The image shows the transcription, post-transcriptional processing, and translation of a gene. Note that a codon (a sequence of three nucleotides within an mRNA molecule) codes for a single amino acid.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1708016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Table 4-1: Players in Translation.</a:t>
            </a:r>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a:p>
        </p:txBody>
      </p:sp>
    </p:spTree>
    <p:extLst>
      <p:ext uri="{BB962C8B-B14F-4D97-AF65-F5344CB8AC3E}">
        <p14:creationId xmlns:p14="http://schemas.microsoft.com/office/powerpoint/2010/main" val="2326880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4-4: Codon table.</a:t>
            </a:r>
            <a:r>
              <a:rPr lang="en-US" sz="1200" b="0" i="0" kern="1200" dirty="0">
                <a:solidFill>
                  <a:schemeClr val="tx1"/>
                </a:solidFill>
                <a:effectLst/>
                <a:latin typeface="+mn-lt"/>
                <a:ea typeface="+mn-ea"/>
                <a:cs typeface="+mn-cs"/>
              </a:rPr>
              <a:t> The codon table listing all possible codons and the amino acids that they code for.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a:p>
        </p:txBody>
      </p:sp>
    </p:spTree>
    <p:extLst>
      <p:ext uri="{BB962C8B-B14F-4D97-AF65-F5344CB8AC3E}">
        <p14:creationId xmlns:p14="http://schemas.microsoft.com/office/powerpoint/2010/main" val="439903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8/26/2022</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8/26/2022</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8/26/2022</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8/26/2022</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8/26/2022</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8/26/2022</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8/26/2022</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8/26/2022</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8/26/2022</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8/26/2022</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8/26/2022</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8/26/2022</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creativecommons.org/licenses/by-nc-sa/3.0/u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hyperlink" Target="http://creativecommons.org/licenses/by-nc-sa/3.0/u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vimeo.com/138715154"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Translation</a:t>
            </a:r>
          </a:p>
        </p:txBody>
      </p:sp>
      <p:sp>
        <p:nvSpPr>
          <p:cNvPr id="4" name="Title 3"/>
          <p:cNvSpPr>
            <a:spLocks noGrp="1"/>
          </p:cNvSpPr>
          <p:nvPr>
            <p:ph type="ctrTitle"/>
          </p:nvPr>
        </p:nvSpPr>
        <p:spPr>
          <a:xfrm>
            <a:off x="6096000" y="1"/>
            <a:ext cx="5029200" cy="1470025"/>
          </a:xfrm>
        </p:spPr>
        <p:txBody>
          <a:bodyPr/>
          <a:lstStyle/>
          <a:p>
            <a:r>
              <a:rPr lang="en-US" dirty="0"/>
              <a:t>Chapter 4</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E90D33A-7873-4A4B-B63D-39A411BB92C1}"/>
              </a:ext>
            </a:extLst>
          </p:cNvPr>
          <p:cNvSpPr txBox="1"/>
          <p:nvPr/>
        </p:nvSpPr>
        <p:spPr>
          <a:xfrm>
            <a:off x="0" y="6356350"/>
            <a:ext cx="11054443" cy="523220"/>
          </a:xfrm>
          <a:prstGeom prst="rect">
            <a:avLst/>
          </a:prstGeom>
          <a:noFill/>
        </p:spPr>
        <p:txBody>
          <a:bodyPr wrap="square" rtlCol="0">
            <a:spAutoFit/>
          </a:bodyPr>
          <a:lstStyle/>
          <a:p>
            <a:r>
              <a:rPr lang="en-US" sz="1400" dirty="0"/>
              <a:t>Figure 4-4: Codon table. Adopted without change from work contributed to </a:t>
            </a:r>
            <a:r>
              <a:rPr lang="en-US" sz="1400" dirty="0" err="1"/>
              <a:t>Libretexts</a:t>
            </a:r>
            <a:r>
              <a:rPr lang="en-US" sz="1400" dirty="0"/>
              <a:t> by OpenStax, original credit as a modification of work by NIH. </a:t>
            </a:r>
            <a:r>
              <a:rPr lang="en-US" sz="1400" dirty="0" err="1"/>
              <a:t>LibreTexts</a:t>
            </a:r>
            <a:r>
              <a:rPr lang="en-US" sz="1400" dirty="0"/>
              <a:t> content is licensed by </a:t>
            </a:r>
            <a:r>
              <a:rPr lang="en-US" sz="1400" dirty="0">
                <a:hlinkClick r:id="rId3"/>
              </a:rPr>
              <a:t>CC BY-NC-SA 3.0</a:t>
            </a:r>
            <a:endParaRPr lang="en-US" sz="1400" dirty="0"/>
          </a:p>
        </p:txBody>
      </p:sp>
      <p:pic>
        <p:nvPicPr>
          <p:cNvPr id="5" name="Content Placeholder 4" descr="Figure 4-4: Codon table. The codon table listing all possible codons and the amino acids that they code for.&#10;">
            <a:extLst>
              <a:ext uri="{FF2B5EF4-FFF2-40B4-BE49-F238E27FC236}">
                <a16:creationId xmlns:a16="http://schemas.microsoft.com/office/drawing/2014/main" id="{5500EB17-0EDC-44A3-8F3B-60644097F4B4}"/>
              </a:ext>
            </a:extLst>
          </p:cNvPr>
          <p:cNvPicPr>
            <a:picLocks noGrp="1" noChangeAspect="1"/>
          </p:cNvPicPr>
          <p:nvPr>
            <p:ph idx="1"/>
          </p:nvPr>
        </p:nvPicPr>
        <p:blipFill>
          <a:blip r:embed="rId4"/>
          <a:stretch>
            <a:fillRect/>
          </a:stretch>
        </p:blipFill>
        <p:spPr>
          <a:xfrm>
            <a:off x="3538153" y="1825625"/>
            <a:ext cx="5115694" cy="4351338"/>
          </a:xfrm>
          <a:prstGeom prst="rect">
            <a:avLst/>
          </a:prstGeom>
        </p:spPr>
      </p:pic>
      <p:sp>
        <p:nvSpPr>
          <p:cNvPr id="2" name="Title 1">
            <a:extLst>
              <a:ext uri="{FF2B5EF4-FFF2-40B4-BE49-F238E27FC236}">
                <a16:creationId xmlns:a16="http://schemas.microsoft.com/office/drawing/2014/main" id="{9F652D8A-0C65-4D08-AD8D-D7F86BC66944}"/>
              </a:ext>
            </a:extLst>
          </p:cNvPr>
          <p:cNvSpPr>
            <a:spLocks noGrp="1"/>
          </p:cNvSpPr>
          <p:nvPr>
            <p:ph type="title"/>
          </p:nvPr>
        </p:nvSpPr>
        <p:spPr/>
        <p:txBody>
          <a:bodyPr/>
          <a:lstStyle/>
          <a:p>
            <a:r>
              <a:rPr lang="en-US" dirty="0"/>
              <a:t>Codon Table</a:t>
            </a:r>
          </a:p>
        </p:txBody>
      </p:sp>
      <p:sp>
        <p:nvSpPr>
          <p:cNvPr id="4" name="Slide Number Placeholder 3">
            <a:extLst>
              <a:ext uri="{FF2B5EF4-FFF2-40B4-BE49-F238E27FC236}">
                <a16:creationId xmlns:a16="http://schemas.microsoft.com/office/drawing/2014/main" id="{BE597A84-F9A1-4292-BEF9-31C3B42C3F38}"/>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983000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45A2F48-34BD-452C-8F50-C96AC85CC6BD}"/>
              </a:ext>
            </a:extLst>
          </p:cNvPr>
          <p:cNvSpPr txBox="1"/>
          <p:nvPr/>
        </p:nvSpPr>
        <p:spPr>
          <a:xfrm>
            <a:off x="0" y="6356350"/>
            <a:ext cx="10940143" cy="523220"/>
          </a:xfrm>
          <a:prstGeom prst="rect">
            <a:avLst/>
          </a:prstGeom>
          <a:noFill/>
        </p:spPr>
        <p:txBody>
          <a:bodyPr wrap="square" rtlCol="0">
            <a:spAutoFit/>
          </a:bodyPr>
          <a:lstStyle/>
          <a:p>
            <a:r>
              <a:rPr lang="en-US" sz="1400" dirty="0"/>
              <a:t>Figure 4-5: Translation machinery. . Adopted without change from work contributed to </a:t>
            </a:r>
            <a:r>
              <a:rPr lang="en-US" sz="1400" dirty="0" err="1"/>
              <a:t>Libretexts</a:t>
            </a:r>
            <a:r>
              <a:rPr lang="en-US" sz="1400" dirty="0"/>
              <a:t> by OpenStax, original credit as a modification of work by NIH. </a:t>
            </a:r>
            <a:r>
              <a:rPr lang="en-US" sz="1400" dirty="0" err="1"/>
              <a:t>LibreTexts</a:t>
            </a:r>
            <a:r>
              <a:rPr lang="en-US" sz="1400" dirty="0"/>
              <a:t> content is licensed by </a:t>
            </a:r>
            <a:r>
              <a:rPr lang="en-US" sz="1400" dirty="0">
                <a:hlinkClick r:id="rId3"/>
              </a:rPr>
              <a:t>CC BY-NC-SA 3.0</a:t>
            </a:r>
            <a:r>
              <a:rPr lang="en-US" sz="1400" dirty="0"/>
              <a:t> </a:t>
            </a:r>
          </a:p>
        </p:txBody>
      </p:sp>
      <p:pic>
        <p:nvPicPr>
          <p:cNvPr id="5" name="Content Placeholder 4" descr="Figure 4-5: Translation machinery. Ribosomes form peptide bonds between amino acids during translation. Ribosomes are made of large and small subunits and “sandwich” the mRNA molecule. The large subunit has binding pockets for tRNA molecules.&#10;">
            <a:extLst>
              <a:ext uri="{FF2B5EF4-FFF2-40B4-BE49-F238E27FC236}">
                <a16:creationId xmlns:a16="http://schemas.microsoft.com/office/drawing/2014/main" id="{D0FA6D4B-CA24-4EEB-8D18-D30C74B17F36}"/>
              </a:ext>
            </a:extLst>
          </p:cNvPr>
          <p:cNvPicPr>
            <a:picLocks noGrp="1" noChangeAspect="1"/>
          </p:cNvPicPr>
          <p:nvPr>
            <p:ph idx="1"/>
          </p:nvPr>
        </p:nvPicPr>
        <p:blipFill>
          <a:blip r:embed="rId4"/>
          <a:stretch>
            <a:fillRect/>
          </a:stretch>
        </p:blipFill>
        <p:spPr>
          <a:xfrm>
            <a:off x="3681775" y="2050405"/>
            <a:ext cx="4828450" cy="3901778"/>
          </a:xfrm>
          <a:prstGeom prst="rect">
            <a:avLst/>
          </a:prstGeom>
        </p:spPr>
      </p:pic>
      <p:sp>
        <p:nvSpPr>
          <p:cNvPr id="2" name="Title 1">
            <a:extLst>
              <a:ext uri="{FF2B5EF4-FFF2-40B4-BE49-F238E27FC236}">
                <a16:creationId xmlns:a16="http://schemas.microsoft.com/office/drawing/2014/main" id="{791B7DAB-D1D7-411C-BAB4-69907D169A81}"/>
              </a:ext>
            </a:extLst>
          </p:cNvPr>
          <p:cNvSpPr>
            <a:spLocks noGrp="1"/>
          </p:cNvSpPr>
          <p:nvPr>
            <p:ph type="title"/>
          </p:nvPr>
        </p:nvSpPr>
        <p:spPr/>
        <p:txBody>
          <a:bodyPr/>
          <a:lstStyle/>
          <a:p>
            <a:r>
              <a:rPr lang="en-US" dirty="0"/>
              <a:t>Translation Machinery</a:t>
            </a:r>
          </a:p>
        </p:txBody>
      </p:sp>
      <p:sp>
        <p:nvSpPr>
          <p:cNvPr id="4" name="Slide Number Placeholder 3">
            <a:extLst>
              <a:ext uri="{FF2B5EF4-FFF2-40B4-BE49-F238E27FC236}">
                <a16:creationId xmlns:a16="http://schemas.microsoft.com/office/drawing/2014/main" id="{6D6851D5-52B4-40E6-925B-2F3C947D2776}"/>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2510335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878DF3A-EAD2-47C4-BE3A-AF4B710EB88F}"/>
              </a:ext>
            </a:extLst>
          </p:cNvPr>
          <p:cNvSpPr txBox="1"/>
          <p:nvPr/>
        </p:nvSpPr>
        <p:spPr>
          <a:xfrm>
            <a:off x="0" y="6356350"/>
            <a:ext cx="10433957" cy="523220"/>
          </a:xfrm>
          <a:prstGeom prst="rect">
            <a:avLst/>
          </a:prstGeom>
          <a:noFill/>
        </p:spPr>
        <p:txBody>
          <a:bodyPr wrap="square" rtlCol="0">
            <a:spAutoFit/>
          </a:bodyPr>
          <a:lstStyle/>
          <a:p>
            <a:pPr algn="l"/>
            <a:r>
              <a:rPr lang="en-US" sz="1400" dirty="0"/>
              <a:t>Figure 4-6: tRNA structure. Adopted without change from work contributed to </a:t>
            </a:r>
            <a:r>
              <a:rPr lang="en-US" sz="1400" dirty="0" err="1"/>
              <a:t>Libretexts</a:t>
            </a:r>
            <a:r>
              <a:rPr lang="en-US" sz="1400" dirty="0"/>
              <a:t> by E.V. Wong. </a:t>
            </a:r>
            <a:r>
              <a:rPr lang="en-US" sz="1400" dirty="0" err="1"/>
              <a:t>LibreTexts</a:t>
            </a:r>
            <a:r>
              <a:rPr lang="en-US" sz="1400" dirty="0"/>
              <a:t> content is licensed by CC BY-NC-SA 3.0</a:t>
            </a:r>
          </a:p>
        </p:txBody>
      </p:sp>
      <p:pic>
        <p:nvPicPr>
          <p:cNvPr id="1026" name="Picture 2" descr="tRNA molecules have a cloverleaf structure with the anticodon loop on one end and the amino acid linked to the 3’ end of the tRNA.">
            <a:extLst>
              <a:ext uri="{FF2B5EF4-FFF2-40B4-BE49-F238E27FC236}">
                <a16:creationId xmlns:a16="http://schemas.microsoft.com/office/drawing/2014/main" id="{2FD71839-0387-4445-810A-1F14AF6D7D99}"/>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2803" t="8329" r="43392"/>
          <a:stretch/>
        </p:blipFill>
        <p:spPr bwMode="auto">
          <a:xfrm>
            <a:off x="4294415" y="1794739"/>
            <a:ext cx="3456876" cy="43822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12A6E59A-39D0-479E-B3A8-51AD041DF398}"/>
              </a:ext>
              <a:ext uri="{C183D7F6-B498-43B3-948B-1728B52AA6E4}">
                <adec:decorative xmlns:adec="http://schemas.microsoft.com/office/drawing/2017/decorative" val="1"/>
              </a:ext>
            </a:extLst>
          </p:cNvPr>
          <p:cNvSpPr/>
          <p:nvPr/>
        </p:nvSpPr>
        <p:spPr>
          <a:xfrm>
            <a:off x="7494815" y="2759523"/>
            <a:ext cx="506185" cy="636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7B041F-9F38-4F70-8F72-663695011720}"/>
              </a:ext>
            </a:extLst>
          </p:cNvPr>
          <p:cNvSpPr>
            <a:spLocks noGrp="1"/>
          </p:cNvSpPr>
          <p:nvPr>
            <p:ph type="title"/>
          </p:nvPr>
        </p:nvSpPr>
        <p:spPr/>
        <p:txBody>
          <a:bodyPr/>
          <a:lstStyle/>
          <a:p>
            <a:r>
              <a:rPr lang="en-US" dirty="0"/>
              <a:t>Transfer RNA Structure</a:t>
            </a:r>
          </a:p>
        </p:txBody>
      </p:sp>
      <p:sp>
        <p:nvSpPr>
          <p:cNvPr id="4" name="Slide Number Placeholder 3">
            <a:extLst>
              <a:ext uri="{FF2B5EF4-FFF2-40B4-BE49-F238E27FC236}">
                <a16:creationId xmlns:a16="http://schemas.microsoft.com/office/drawing/2014/main" id="{8A7A45FD-065C-4F21-97AD-841A1C251038}"/>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4067283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B3E04C0-AEDF-4678-AB13-D9D581116153}"/>
              </a:ext>
            </a:extLst>
          </p:cNvPr>
          <p:cNvSpPr txBox="1"/>
          <p:nvPr/>
        </p:nvSpPr>
        <p:spPr>
          <a:xfrm>
            <a:off x="0" y="6535969"/>
            <a:ext cx="10940143" cy="307777"/>
          </a:xfrm>
          <a:prstGeom prst="rect">
            <a:avLst/>
          </a:prstGeom>
          <a:noFill/>
        </p:spPr>
        <p:txBody>
          <a:bodyPr wrap="square" rtlCol="0">
            <a:spAutoFit/>
          </a:bodyPr>
          <a:lstStyle/>
          <a:p>
            <a:pPr algn="l"/>
            <a:r>
              <a:rPr lang="en-US" sz="1400" dirty="0"/>
              <a:t>Figure 4-7: Codon and anti-codon interactions. Created by Shoshana Katzman CC-NC-SA 4.0</a:t>
            </a:r>
          </a:p>
        </p:txBody>
      </p:sp>
      <p:pic>
        <p:nvPicPr>
          <p:cNvPr id="5" name="Content Placeholder 4" descr="Figure 4-7: Codon and anti-codon interactions. Nucleotides on the anticodon loop of the tRNA bind non-covalently to the codon on the mRNA, resulting in nucleotides from each molecule that are antiparallel and complementary upon binding.&#10;If an mRNA codon has the sequence 3 prime A U A 5 prime, then the tRNA anticodon that will match it is 5 prime U A U 3 prime.&#10;">
            <a:extLst>
              <a:ext uri="{FF2B5EF4-FFF2-40B4-BE49-F238E27FC236}">
                <a16:creationId xmlns:a16="http://schemas.microsoft.com/office/drawing/2014/main" id="{E91E4C3C-76B3-485C-A7AF-A13B6ADE93D5}"/>
              </a:ext>
            </a:extLst>
          </p:cNvPr>
          <p:cNvPicPr>
            <a:picLocks noGrp="1" noChangeAspect="1"/>
          </p:cNvPicPr>
          <p:nvPr>
            <p:ph idx="1"/>
          </p:nvPr>
        </p:nvPicPr>
        <p:blipFill>
          <a:blip r:embed="rId3"/>
          <a:stretch>
            <a:fillRect/>
          </a:stretch>
        </p:blipFill>
        <p:spPr>
          <a:xfrm>
            <a:off x="2681903" y="3085363"/>
            <a:ext cx="6828194" cy="1325563"/>
          </a:xfrm>
          <a:prstGeom prst="rect">
            <a:avLst/>
          </a:prstGeom>
        </p:spPr>
      </p:pic>
      <p:sp>
        <p:nvSpPr>
          <p:cNvPr id="2" name="Title 1">
            <a:extLst>
              <a:ext uri="{FF2B5EF4-FFF2-40B4-BE49-F238E27FC236}">
                <a16:creationId xmlns:a16="http://schemas.microsoft.com/office/drawing/2014/main" id="{5F072F52-163A-4873-B01B-9987122D1A32}"/>
              </a:ext>
            </a:extLst>
          </p:cNvPr>
          <p:cNvSpPr>
            <a:spLocks noGrp="1"/>
          </p:cNvSpPr>
          <p:nvPr>
            <p:ph type="title"/>
          </p:nvPr>
        </p:nvSpPr>
        <p:spPr/>
        <p:txBody>
          <a:bodyPr/>
          <a:lstStyle/>
          <a:p>
            <a:r>
              <a:rPr lang="en-US" dirty="0"/>
              <a:t>Codon and Anti-codon Interactions</a:t>
            </a:r>
          </a:p>
        </p:txBody>
      </p:sp>
      <p:sp>
        <p:nvSpPr>
          <p:cNvPr id="4" name="Slide Number Placeholder 3">
            <a:extLst>
              <a:ext uri="{FF2B5EF4-FFF2-40B4-BE49-F238E27FC236}">
                <a16:creationId xmlns:a16="http://schemas.microsoft.com/office/drawing/2014/main" id="{947D93D2-C68A-43CE-9B12-2A562B336385}"/>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3994403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C9C7E44-BC47-4405-AC71-1A2859FE3EC9}"/>
              </a:ext>
            </a:extLst>
          </p:cNvPr>
          <p:cNvSpPr txBox="1"/>
          <p:nvPr/>
        </p:nvSpPr>
        <p:spPr>
          <a:xfrm>
            <a:off x="0" y="6356350"/>
            <a:ext cx="10793186" cy="523220"/>
          </a:xfrm>
          <a:prstGeom prst="rect">
            <a:avLst/>
          </a:prstGeom>
          <a:noFill/>
        </p:spPr>
        <p:txBody>
          <a:bodyPr wrap="square" rtlCol="0">
            <a:spAutoFit/>
          </a:bodyPr>
          <a:lstStyle/>
          <a:p>
            <a:pPr algn="l"/>
            <a:r>
              <a:rPr lang="en-US" sz="1400" dirty="0"/>
              <a:t>Figure 4-8: Charging of the tRNA. Adopted without modification from works contributed to Wikimedia by Frank </a:t>
            </a:r>
            <a:r>
              <a:rPr lang="en-US" sz="1400" dirty="0" err="1"/>
              <a:t>Boumphrey</a:t>
            </a:r>
            <a:r>
              <a:rPr lang="en-US" sz="1400" dirty="0"/>
              <a:t>. This work is licensed under the terms of the GNU Free Documentation License</a:t>
            </a:r>
          </a:p>
        </p:txBody>
      </p:sp>
      <p:pic>
        <p:nvPicPr>
          <p:cNvPr id="5" name="Content Placeholder 4" descr="Figure 4-8: Charging of the tRNA. The aminoacyl tRNA synthetase used the energy supplied by ATP to charge the tRNA with the correct amino acid so that it can be used again in the process of translation.&#10;">
            <a:extLst>
              <a:ext uri="{FF2B5EF4-FFF2-40B4-BE49-F238E27FC236}">
                <a16:creationId xmlns:a16="http://schemas.microsoft.com/office/drawing/2014/main" id="{ADCC269E-0CED-427E-9FD1-CC5BA15F42F9}"/>
              </a:ext>
            </a:extLst>
          </p:cNvPr>
          <p:cNvPicPr>
            <a:picLocks noGrp="1" noChangeAspect="1"/>
          </p:cNvPicPr>
          <p:nvPr>
            <p:ph idx="1"/>
          </p:nvPr>
        </p:nvPicPr>
        <p:blipFill>
          <a:blip r:embed="rId3"/>
          <a:stretch>
            <a:fillRect/>
          </a:stretch>
        </p:blipFill>
        <p:spPr>
          <a:xfrm>
            <a:off x="2683186" y="1825625"/>
            <a:ext cx="6825628" cy="4351338"/>
          </a:xfrm>
          <a:prstGeom prst="rect">
            <a:avLst/>
          </a:prstGeom>
        </p:spPr>
      </p:pic>
      <p:sp>
        <p:nvSpPr>
          <p:cNvPr id="2" name="Title 1">
            <a:extLst>
              <a:ext uri="{FF2B5EF4-FFF2-40B4-BE49-F238E27FC236}">
                <a16:creationId xmlns:a16="http://schemas.microsoft.com/office/drawing/2014/main" id="{C2EA0A61-36F9-402E-B381-F661464BD158}"/>
              </a:ext>
            </a:extLst>
          </p:cNvPr>
          <p:cNvSpPr>
            <a:spLocks noGrp="1"/>
          </p:cNvSpPr>
          <p:nvPr>
            <p:ph type="title"/>
          </p:nvPr>
        </p:nvSpPr>
        <p:spPr/>
        <p:txBody>
          <a:bodyPr/>
          <a:lstStyle/>
          <a:p>
            <a:r>
              <a:rPr lang="en-US" dirty="0"/>
              <a:t>Charging tRNAs</a:t>
            </a:r>
          </a:p>
        </p:txBody>
      </p:sp>
      <p:sp>
        <p:nvSpPr>
          <p:cNvPr id="4" name="Slide Number Placeholder 3">
            <a:extLst>
              <a:ext uri="{FF2B5EF4-FFF2-40B4-BE49-F238E27FC236}">
                <a16:creationId xmlns:a16="http://schemas.microsoft.com/office/drawing/2014/main" id="{89D9EAE5-47F6-4F66-8900-2EB6A115D084}"/>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401656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lstStyle/>
          <a:p>
            <a:pPr marL="514350" lvl="0" indent="-514350">
              <a:buFont typeface="+mj-lt"/>
              <a:buAutoNum type="arabicPeriod"/>
            </a:pPr>
            <a:r>
              <a:rPr lang="en-US" dirty="0"/>
              <a:t>Which of the following contains anti-codons?</a:t>
            </a:r>
            <a:endParaRPr lang="en-US" sz="2400" dirty="0"/>
          </a:p>
          <a:p>
            <a:pPr marL="914400" lvl="1" indent="-457200">
              <a:buFont typeface="+mj-lt"/>
              <a:buAutoNum type="alphaLcPeriod"/>
            </a:pPr>
            <a:r>
              <a:rPr lang="en-US" dirty="0"/>
              <a:t>rRNA</a:t>
            </a:r>
            <a:endParaRPr lang="en-US" sz="2000" dirty="0"/>
          </a:p>
          <a:p>
            <a:pPr marL="914400" lvl="1" indent="-457200">
              <a:buFont typeface="+mj-lt"/>
              <a:buAutoNum type="alphaLcPeriod"/>
            </a:pPr>
            <a:r>
              <a:rPr lang="en-US" dirty="0"/>
              <a:t>tRNA</a:t>
            </a:r>
            <a:endParaRPr lang="en-US" sz="2000" dirty="0"/>
          </a:p>
          <a:p>
            <a:pPr marL="914400" lvl="1" indent="-457200">
              <a:buFont typeface="+mj-lt"/>
              <a:buAutoNum type="alphaLcPeriod"/>
            </a:pPr>
            <a:r>
              <a:rPr lang="en-US" dirty="0"/>
              <a:t>mRNA</a:t>
            </a:r>
            <a:endParaRPr lang="en-US" sz="2000"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15</a:t>
            </a:fld>
            <a:endParaRPr lang="en-US"/>
          </a:p>
        </p:txBody>
      </p:sp>
    </p:spTree>
    <p:extLst>
      <p:ext uri="{BB962C8B-B14F-4D97-AF65-F5344CB8AC3E}">
        <p14:creationId xmlns:p14="http://schemas.microsoft.com/office/powerpoint/2010/main" val="490758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lstStyle/>
          <a:p>
            <a:pPr marL="514350" lvl="0" indent="-514350">
              <a:buFont typeface="+mj-lt"/>
              <a:buAutoNum type="arabicPeriod"/>
            </a:pPr>
            <a:r>
              <a:rPr lang="en-US" dirty="0"/>
              <a:t>Which of the following contains anti-codons?</a:t>
            </a:r>
            <a:endParaRPr lang="en-US" sz="2400" dirty="0"/>
          </a:p>
          <a:p>
            <a:pPr marL="914400" lvl="1" indent="-457200">
              <a:buFont typeface="+mj-lt"/>
              <a:buAutoNum type="alphaLcPeriod"/>
            </a:pPr>
            <a:r>
              <a:rPr lang="en-US" dirty="0"/>
              <a:t>rRNA</a:t>
            </a:r>
            <a:endParaRPr lang="en-US" sz="2000" dirty="0"/>
          </a:p>
          <a:p>
            <a:pPr marL="914400" lvl="1" indent="-457200">
              <a:buFont typeface="+mj-lt"/>
              <a:buAutoNum type="alphaLcPeriod"/>
            </a:pPr>
            <a:r>
              <a:rPr lang="en-US" b="1" dirty="0"/>
              <a:t>tRNA</a:t>
            </a:r>
            <a:endParaRPr lang="en-US" sz="2000" b="1" dirty="0"/>
          </a:p>
          <a:p>
            <a:pPr marL="914400" lvl="1" indent="-457200">
              <a:buFont typeface="+mj-lt"/>
              <a:buAutoNum type="alphaLcPeriod"/>
            </a:pPr>
            <a:r>
              <a:rPr lang="en-US" dirty="0"/>
              <a:t>mRNA</a:t>
            </a:r>
            <a:endParaRPr lang="en-US" sz="2000"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508955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lvl="0" indent="-514350">
              <a:buFont typeface="+mj-lt"/>
              <a:buAutoNum type="arabicPeriod" startAt="2"/>
            </a:pPr>
            <a:r>
              <a:rPr lang="en-US" dirty="0"/>
              <a:t>Ribosome are made of two biomolecules:___________.</a:t>
            </a:r>
            <a:endParaRPr lang="en-US" sz="2400" dirty="0"/>
          </a:p>
          <a:p>
            <a:pPr marL="914400" lvl="1" indent="-457200">
              <a:buFont typeface="+mj-lt"/>
              <a:buAutoNum type="alphaLcPeriod"/>
            </a:pPr>
            <a:r>
              <a:rPr lang="en-US" dirty="0"/>
              <a:t>proteins and nucleic acids</a:t>
            </a:r>
            <a:endParaRPr lang="en-US" sz="2000" dirty="0"/>
          </a:p>
          <a:p>
            <a:pPr marL="914400" lvl="1" indent="-457200">
              <a:buFont typeface="+mj-lt"/>
              <a:buAutoNum type="alphaLcPeriod"/>
            </a:pPr>
            <a:r>
              <a:rPr lang="en-US" dirty="0"/>
              <a:t>nucleic acids and lipids</a:t>
            </a:r>
            <a:endParaRPr lang="en-US" sz="2000" dirty="0"/>
          </a:p>
          <a:p>
            <a:pPr marL="914400" lvl="1" indent="-457200">
              <a:buFont typeface="+mj-lt"/>
              <a:buAutoNum type="alphaLcPeriod"/>
            </a:pPr>
            <a:r>
              <a:rPr lang="en-US" dirty="0"/>
              <a:t>proteins and carbohydrates</a:t>
            </a:r>
            <a:endParaRPr lang="en-US" sz="2000" dirty="0"/>
          </a:p>
          <a:p>
            <a:pPr marL="914400" lvl="1" indent="-457200">
              <a:buFont typeface="+mj-lt"/>
              <a:buAutoNum type="alphaLcPeriod"/>
            </a:pPr>
            <a:r>
              <a:rPr lang="en-US" dirty="0"/>
              <a:t>nucleic acids and carbohydrates</a:t>
            </a:r>
            <a:endParaRPr lang="en-US" sz="2000"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2588088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lvl="0" indent="-514350">
              <a:buFont typeface="+mj-lt"/>
              <a:buAutoNum type="arabicPeriod" startAt="2"/>
            </a:pPr>
            <a:r>
              <a:rPr lang="en-US" dirty="0"/>
              <a:t>Ribosome are made of two biomolecules:___________.</a:t>
            </a:r>
            <a:endParaRPr lang="en-US" sz="2400" dirty="0"/>
          </a:p>
          <a:p>
            <a:pPr marL="914400" lvl="1" indent="-457200">
              <a:buFont typeface="+mj-lt"/>
              <a:buAutoNum type="alphaLcPeriod"/>
            </a:pPr>
            <a:r>
              <a:rPr lang="en-US" b="1" dirty="0"/>
              <a:t>proteins and nucleic acids</a:t>
            </a:r>
            <a:endParaRPr lang="en-US" sz="2000" b="1" dirty="0"/>
          </a:p>
          <a:p>
            <a:pPr marL="914400" lvl="1" indent="-457200">
              <a:buFont typeface="+mj-lt"/>
              <a:buAutoNum type="alphaLcPeriod"/>
            </a:pPr>
            <a:r>
              <a:rPr lang="en-US" dirty="0"/>
              <a:t>nucleic acids and lipids</a:t>
            </a:r>
            <a:endParaRPr lang="en-US" sz="2000" dirty="0"/>
          </a:p>
          <a:p>
            <a:pPr marL="914400" lvl="1" indent="-457200">
              <a:buFont typeface="+mj-lt"/>
              <a:buAutoNum type="alphaLcPeriod"/>
            </a:pPr>
            <a:r>
              <a:rPr lang="en-US" dirty="0"/>
              <a:t>proteins and carbohydrates</a:t>
            </a:r>
            <a:endParaRPr lang="en-US" sz="2000" dirty="0"/>
          </a:p>
          <a:p>
            <a:pPr marL="914400" lvl="1" indent="-457200">
              <a:buFont typeface="+mj-lt"/>
              <a:buAutoNum type="alphaLcPeriod"/>
            </a:pPr>
            <a:r>
              <a:rPr lang="en-US" dirty="0"/>
              <a:t>nucleic acids and carbohydrates</a:t>
            </a:r>
            <a:endParaRPr lang="en-US" sz="2000"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17415916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lvl="0" indent="-514350">
              <a:buFont typeface="+mj-lt"/>
              <a:buAutoNum type="arabicPeriod" startAt="3"/>
            </a:pPr>
            <a:r>
              <a:rPr lang="en-US" dirty="0"/>
              <a:t>What is the function of aminoacyl tRNA synthetases?</a:t>
            </a:r>
            <a:endParaRPr lang="en-US" sz="2400" dirty="0"/>
          </a:p>
          <a:p>
            <a:pPr marL="914400" lvl="1" indent="-457200">
              <a:buFont typeface="+mj-lt"/>
              <a:buAutoNum type="alphaLcPeriod"/>
            </a:pPr>
            <a:r>
              <a:rPr lang="en-US" dirty="0"/>
              <a:t>holding the small and large ribosomal subunits together</a:t>
            </a:r>
            <a:endParaRPr lang="en-US" sz="2000" dirty="0"/>
          </a:p>
          <a:p>
            <a:pPr marL="914400" lvl="1" indent="-457200">
              <a:buFont typeface="+mj-lt"/>
              <a:buAutoNum type="alphaLcPeriod"/>
            </a:pPr>
            <a:r>
              <a:rPr lang="en-US" dirty="0"/>
              <a:t>identifying start codons</a:t>
            </a:r>
            <a:endParaRPr lang="en-US" sz="2000" dirty="0"/>
          </a:p>
          <a:p>
            <a:pPr marL="914400" lvl="1" indent="-457200">
              <a:buFont typeface="+mj-lt"/>
              <a:buAutoNum type="alphaLcPeriod"/>
            </a:pPr>
            <a:r>
              <a:rPr lang="en-US" dirty="0"/>
              <a:t>synthesizing the 5’cap</a:t>
            </a:r>
            <a:endParaRPr lang="en-US" sz="2000" dirty="0"/>
          </a:p>
          <a:p>
            <a:pPr marL="914400" lvl="1" indent="-457200">
              <a:buFont typeface="+mj-lt"/>
              <a:buAutoNum type="alphaLcPeriod"/>
            </a:pPr>
            <a:r>
              <a:rPr lang="en-US" dirty="0"/>
              <a:t>adding amino acids to tRNAs</a:t>
            </a:r>
            <a:endParaRPr lang="en-US" sz="2400"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3944541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Describe and identify the role of  the ribosome, rRNA, tRNA and mRNA, and aminoacyl tRNA synthetase involved in the process of translation. </a:t>
            </a:r>
          </a:p>
          <a:p>
            <a:pPr>
              <a:defRPr/>
            </a:pPr>
            <a:r>
              <a:rPr lang="en-US" dirty="0"/>
              <a:t>Delineate the start of a coding sequence, identify location/length of the 5' UTR and 3'UTR, match a tRNA to a codon.</a:t>
            </a:r>
          </a:p>
          <a:p>
            <a:pPr>
              <a:defRPr/>
            </a:pPr>
            <a:r>
              <a:rPr lang="en-US"/>
              <a:t>Determine </a:t>
            </a:r>
            <a:r>
              <a:rPr lang="en-US" dirty="0"/>
              <a:t>the amino acid sequence from a given mRNA strand. </a:t>
            </a:r>
          </a:p>
        </p:txBody>
      </p:sp>
      <p:sp>
        <p:nvSpPr>
          <p:cNvPr id="2" name="Title 1"/>
          <p:cNvSpPr>
            <a:spLocks noGrp="1"/>
          </p:cNvSpPr>
          <p:nvPr>
            <p:ph type="title"/>
          </p:nvPr>
        </p:nvSpPr>
        <p:spPr/>
        <p:txBody>
          <a:bodyPr>
            <a:normAutofit/>
          </a:bodyPr>
          <a:lstStyle/>
          <a:p>
            <a:r>
              <a:rPr lang="en-US" dirty="0"/>
              <a:t>Chapter 4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lvl="0" indent="-514350">
              <a:buFont typeface="+mj-lt"/>
              <a:buAutoNum type="arabicPeriod" startAt="3"/>
            </a:pPr>
            <a:r>
              <a:rPr lang="en-US" dirty="0"/>
              <a:t>What is the function of aminoacyl tRNA synthetases?</a:t>
            </a:r>
            <a:endParaRPr lang="en-US" sz="2400" dirty="0"/>
          </a:p>
          <a:p>
            <a:pPr marL="914400" lvl="1" indent="-457200">
              <a:buFont typeface="+mj-lt"/>
              <a:buAutoNum type="alphaLcPeriod"/>
            </a:pPr>
            <a:r>
              <a:rPr lang="en-US" dirty="0"/>
              <a:t>holding the small and large ribosomal subunits together</a:t>
            </a:r>
            <a:endParaRPr lang="en-US" sz="2000" dirty="0"/>
          </a:p>
          <a:p>
            <a:pPr marL="914400" lvl="1" indent="-457200">
              <a:buFont typeface="+mj-lt"/>
              <a:buAutoNum type="alphaLcPeriod"/>
            </a:pPr>
            <a:r>
              <a:rPr lang="en-US" dirty="0"/>
              <a:t>identifying start codons</a:t>
            </a:r>
            <a:endParaRPr lang="en-US" sz="2000" dirty="0"/>
          </a:p>
          <a:p>
            <a:pPr marL="914400" lvl="1" indent="-457200">
              <a:buFont typeface="+mj-lt"/>
              <a:buAutoNum type="alphaLcPeriod"/>
            </a:pPr>
            <a:r>
              <a:rPr lang="en-US" dirty="0"/>
              <a:t>synthesizing the 5’cap</a:t>
            </a:r>
            <a:endParaRPr lang="en-US" sz="2000" dirty="0"/>
          </a:p>
          <a:p>
            <a:pPr marL="914400" lvl="1" indent="-457200">
              <a:buFont typeface="+mj-lt"/>
              <a:buAutoNum type="alphaLcPeriod"/>
            </a:pPr>
            <a:r>
              <a:rPr lang="en-US" b="1" dirty="0"/>
              <a:t>adding amino acids to tRNAs</a:t>
            </a:r>
            <a:endParaRPr lang="en-US" sz="2400" b="1"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20</a:t>
            </a:fld>
            <a:endParaRPr lang="en-US"/>
          </a:p>
        </p:txBody>
      </p:sp>
    </p:spTree>
    <p:extLst>
      <p:ext uri="{BB962C8B-B14F-4D97-AF65-F5344CB8AC3E}">
        <p14:creationId xmlns:p14="http://schemas.microsoft.com/office/powerpoint/2010/main" val="3052367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lstStyle/>
          <a:p>
            <a:pPr marL="514350" lvl="0" indent="-514350">
              <a:buFont typeface="+mj-lt"/>
              <a:buAutoNum type="arabicPeriod" startAt="4"/>
            </a:pPr>
            <a:r>
              <a:rPr lang="en-US" dirty="0"/>
              <a:t>During the </a:t>
            </a:r>
            <a:r>
              <a:rPr lang="en-US" u="sng" dirty="0"/>
              <a:t>elongation step</a:t>
            </a:r>
            <a:r>
              <a:rPr lang="en-US" dirty="0"/>
              <a:t> of translation, tRNAs enter the ribosome at the _____ site.</a:t>
            </a:r>
            <a:endParaRPr lang="en-US" sz="2400" dirty="0"/>
          </a:p>
          <a:p>
            <a:pPr marL="914400" lvl="1" indent="-457200">
              <a:buFont typeface="+mj-lt"/>
              <a:buAutoNum type="alphaLcPeriod"/>
            </a:pPr>
            <a:r>
              <a:rPr lang="en-US" dirty="0"/>
              <a:t>A site</a:t>
            </a:r>
            <a:endParaRPr lang="en-US" sz="2000" dirty="0"/>
          </a:p>
          <a:p>
            <a:pPr marL="914400" lvl="1" indent="-457200">
              <a:buFont typeface="+mj-lt"/>
              <a:buAutoNum type="alphaLcPeriod"/>
            </a:pPr>
            <a:r>
              <a:rPr lang="en-US" dirty="0"/>
              <a:t>P site</a:t>
            </a:r>
            <a:endParaRPr lang="en-US" sz="2000" dirty="0"/>
          </a:p>
          <a:p>
            <a:pPr marL="914400" lvl="1" indent="-457200">
              <a:buFont typeface="+mj-lt"/>
              <a:buAutoNum type="alphaLcPeriod"/>
            </a:pPr>
            <a:r>
              <a:rPr lang="en-US" dirty="0"/>
              <a:t>E site</a:t>
            </a:r>
            <a:endParaRPr lang="en-US" sz="2000"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21</a:t>
            </a:fld>
            <a:endParaRPr lang="en-US"/>
          </a:p>
        </p:txBody>
      </p:sp>
    </p:spTree>
    <p:extLst>
      <p:ext uri="{BB962C8B-B14F-4D97-AF65-F5344CB8AC3E}">
        <p14:creationId xmlns:p14="http://schemas.microsoft.com/office/powerpoint/2010/main" val="4068150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lstStyle/>
          <a:p>
            <a:pPr marL="514350" lvl="0" indent="-514350">
              <a:buFont typeface="+mj-lt"/>
              <a:buAutoNum type="arabicPeriod" startAt="4"/>
            </a:pPr>
            <a:r>
              <a:rPr lang="en-US" dirty="0"/>
              <a:t>During the </a:t>
            </a:r>
            <a:r>
              <a:rPr lang="en-US" u="sng" dirty="0"/>
              <a:t>elongation step</a:t>
            </a:r>
            <a:r>
              <a:rPr lang="en-US" dirty="0"/>
              <a:t> of translation, tRNAs enter the ribosome at the _____ site.</a:t>
            </a:r>
            <a:endParaRPr lang="en-US" sz="2400" dirty="0"/>
          </a:p>
          <a:p>
            <a:pPr marL="914400" lvl="1" indent="-457200">
              <a:buFont typeface="+mj-lt"/>
              <a:buAutoNum type="alphaLcPeriod"/>
            </a:pPr>
            <a:r>
              <a:rPr lang="en-US" b="1" dirty="0"/>
              <a:t>A site</a:t>
            </a:r>
            <a:endParaRPr lang="en-US" sz="2000" b="1" dirty="0"/>
          </a:p>
          <a:p>
            <a:pPr marL="914400" lvl="1" indent="-457200">
              <a:buFont typeface="+mj-lt"/>
              <a:buAutoNum type="alphaLcPeriod"/>
            </a:pPr>
            <a:r>
              <a:rPr lang="en-US" dirty="0"/>
              <a:t>P site</a:t>
            </a:r>
            <a:endParaRPr lang="en-US" sz="2000" dirty="0"/>
          </a:p>
          <a:p>
            <a:pPr marL="914400" lvl="1" indent="-457200">
              <a:buFont typeface="+mj-lt"/>
              <a:buAutoNum type="alphaLcPeriod"/>
            </a:pPr>
            <a:r>
              <a:rPr lang="en-US" dirty="0"/>
              <a:t>E site</a:t>
            </a:r>
            <a:endParaRPr lang="en-US" sz="2000"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22</a:t>
            </a:fld>
            <a:endParaRPr lang="en-US"/>
          </a:p>
        </p:txBody>
      </p:sp>
    </p:spTree>
    <p:extLst>
      <p:ext uri="{BB962C8B-B14F-4D97-AF65-F5344CB8AC3E}">
        <p14:creationId xmlns:p14="http://schemas.microsoft.com/office/powerpoint/2010/main" val="1312827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842C777-1639-4530-9A3D-A920057F2508}"/>
              </a:ext>
            </a:extLst>
          </p:cNvPr>
          <p:cNvSpPr txBox="1"/>
          <p:nvPr/>
        </p:nvSpPr>
        <p:spPr>
          <a:xfrm>
            <a:off x="0" y="6356350"/>
            <a:ext cx="10515600" cy="523220"/>
          </a:xfrm>
          <a:prstGeom prst="rect">
            <a:avLst/>
          </a:prstGeom>
          <a:noFill/>
        </p:spPr>
        <p:txBody>
          <a:bodyPr wrap="square" rtlCol="0">
            <a:spAutoFit/>
          </a:bodyPr>
          <a:lstStyle/>
          <a:p>
            <a:r>
              <a:rPr lang="en-US" sz="1400" dirty="0"/>
              <a:t>Figure 4-9: RNA-binding proteins. Adopted without modification from works contributed to OpenStax by Mary Ann Clark, Matthey Douglas, and Jung Choi. OpenStax content is licensed by Creative Commons Attribution License 4.0.</a:t>
            </a:r>
          </a:p>
        </p:txBody>
      </p:sp>
      <p:pic>
        <p:nvPicPr>
          <p:cNvPr id="5" name="Content Placeholder 4" descr="Figure 4-9: RNA-binding proteins. The protein-coding region of this processed mRNA is flanked by 5' and 3' untranslated regions (UTRs). The presence of RNA-binding proteins at the 5' or 3' UTR influences the stability of the RNA molecule.&#10;">
            <a:extLst>
              <a:ext uri="{FF2B5EF4-FFF2-40B4-BE49-F238E27FC236}">
                <a16:creationId xmlns:a16="http://schemas.microsoft.com/office/drawing/2014/main" id="{DE3AD0D5-ACF5-40BC-9719-DC6C42FB6F08}"/>
              </a:ext>
            </a:extLst>
          </p:cNvPr>
          <p:cNvPicPr>
            <a:picLocks noGrp="1" noChangeAspect="1"/>
          </p:cNvPicPr>
          <p:nvPr>
            <p:ph idx="1"/>
          </p:nvPr>
        </p:nvPicPr>
        <p:blipFill>
          <a:blip r:embed="rId3"/>
          <a:stretch>
            <a:fillRect/>
          </a:stretch>
        </p:blipFill>
        <p:spPr>
          <a:xfrm>
            <a:off x="2286000" y="3191669"/>
            <a:ext cx="7620000" cy="1619250"/>
          </a:xfrm>
          <a:prstGeom prst="rect">
            <a:avLst/>
          </a:prstGeom>
        </p:spPr>
      </p:pic>
      <p:sp>
        <p:nvSpPr>
          <p:cNvPr id="2" name="Title 1">
            <a:extLst>
              <a:ext uri="{FF2B5EF4-FFF2-40B4-BE49-F238E27FC236}">
                <a16:creationId xmlns:a16="http://schemas.microsoft.com/office/drawing/2014/main" id="{C51E7733-E2E6-45BD-BA95-0691047F04CA}"/>
              </a:ext>
            </a:extLst>
          </p:cNvPr>
          <p:cNvSpPr>
            <a:spLocks noGrp="1"/>
          </p:cNvSpPr>
          <p:nvPr>
            <p:ph type="title"/>
          </p:nvPr>
        </p:nvSpPr>
        <p:spPr/>
        <p:txBody>
          <a:bodyPr/>
          <a:lstStyle/>
          <a:p>
            <a:r>
              <a:rPr lang="en-US" dirty="0"/>
              <a:t>RNA-Binding Proteins</a:t>
            </a:r>
          </a:p>
        </p:txBody>
      </p:sp>
      <p:sp>
        <p:nvSpPr>
          <p:cNvPr id="4" name="Slide Number Placeholder 3">
            <a:extLst>
              <a:ext uri="{FF2B5EF4-FFF2-40B4-BE49-F238E27FC236}">
                <a16:creationId xmlns:a16="http://schemas.microsoft.com/office/drawing/2014/main" id="{C54C5BBE-9461-4F17-8E1D-D9D08A4404A2}"/>
              </a:ext>
            </a:extLst>
          </p:cNvPr>
          <p:cNvSpPr>
            <a:spLocks noGrp="1"/>
          </p:cNvSpPr>
          <p:nvPr>
            <p:ph type="sldNum" sz="quarter" idx="12"/>
          </p:nvPr>
        </p:nvSpPr>
        <p:spPr/>
        <p:txBody>
          <a:bodyPr/>
          <a:lstStyle/>
          <a:p>
            <a:fld id="{F38FC8B9-BCA2-4F51-A344-9525644822DC}" type="slidenum">
              <a:rPr lang="en-US" smtClean="0"/>
              <a:t>23</a:t>
            </a:fld>
            <a:endParaRPr lang="en-US"/>
          </a:p>
        </p:txBody>
      </p:sp>
    </p:spTree>
    <p:extLst>
      <p:ext uri="{BB962C8B-B14F-4D97-AF65-F5344CB8AC3E}">
        <p14:creationId xmlns:p14="http://schemas.microsoft.com/office/powerpoint/2010/main" val="2267476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CDF3B1A-20DC-47C4-9258-D406724BBFD8}"/>
              </a:ext>
            </a:extLst>
          </p:cNvPr>
          <p:cNvSpPr txBox="1"/>
          <p:nvPr/>
        </p:nvSpPr>
        <p:spPr>
          <a:xfrm>
            <a:off x="0" y="6356350"/>
            <a:ext cx="10923814" cy="523220"/>
          </a:xfrm>
          <a:prstGeom prst="rect">
            <a:avLst/>
          </a:prstGeom>
          <a:noFill/>
        </p:spPr>
        <p:txBody>
          <a:bodyPr wrap="square" rtlCol="0">
            <a:spAutoFit/>
          </a:bodyPr>
          <a:lstStyle/>
          <a:p>
            <a:r>
              <a:rPr lang="en-US" sz="1400" dirty="0"/>
              <a:t>Figure 4-10: Initiation of translation in eukaryotes. Initiation of translation in eukaryotes- Adopted with modification from works contributed to Wikimedia by Richard Wheeler (</a:t>
            </a:r>
            <a:r>
              <a:rPr lang="en-US" sz="1400" dirty="0" err="1"/>
              <a:t>Zephyris</a:t>
            </a:r>
            <a:r>
              <a:rPr lang="en-US" sz="1400" dirty="0"/>
              <a:t>). This work is licensed under the terms of the GNU Free Documentation License</a:t>
            </a:r>
          </a:p>
        </p:txBody>
      </p:sp>
      <p:pic>
        <p:nvPicPr>
          <p:cNvPr id="5" name="Content Placeholder 4" descr="Figure 4-10: Initiation of translation in eukaryotes. A number of proteins, including the small subunit of the ribosome, and the initiator tRNA (Met) assemble at the 5’ cap of the mRNA. They then ‘scan’ the mRNA for the first AUG. The large subunit of the ribosome binds with the small subunit and the initiation factors are released. The first tRNA is bound in the P-site leaving the A-site open for the next tRNA to bind.&#10;">
            <a:extLst>
              <a:ext uri="{FF2B5EF4-FFF2-40B4-BE49-F238E27FC236}">
                <a16:creationId xmlns:a16="http://schemas.microsoft.com/office/drawing/2014/main" id="{39BF2D73-E0C4-4749-AD61-C1E133C99286}"/>
              </a:ext>
            </a:extLst>
          </p:cNvPr>
          <p:cNvPicPr>
            <a:picLocks noGrp="1" noChangeAspect="1"/>
          </p:cNvPicPr>
          <p:nvPr>
            <p:ph idx="1"/>
          </p:nvPr>
        </p:nvPicPr>
        <p:blipFill>
          <a:blip r:embed="rId3"/>
          <a:stretch>
            <a:fillRect/>
          </a:stretch>
        </p:blipFill>
        <p:spPr>
          <a:xfrm>
            <a:off x="3920331" y="1825625"/>
            <a:ext cx="4351338" cy="4351338"/>
          </a:xfrm>
          <a:prstGeom prst="rect">
            <a:avLst/>
          </a:prstGeom>
        </p:spPr>
      </p:pic>
      <p:sp>
        <p:nvSpPr>
          <p:cNvPr id="2" name="Title 1">
            <a:extLst>
              <a:ext uri="{FF2B5EF4-FFF2-40B4-BE49-F238E27FC236}">
                <a16:creationId xmlns:a16="http://schemas.microsoft.com/office/drawing/2014/main" id="{F8D7CB85-5991-4018-BAC6-206557B1A7CA}"/>
              </a:ext>
            </a:extLst>
          </p:cNvPr>
          <p:cNvSpPr>
            <a:spLocks noGrp="1"/>
          </p:cNvSpPr>
          <p:nvPr>
            <p:ph type="title"/>
          </p:nvPr>
        </p:nvSpPr>
        <p:spPr/>
        <p:txBody>
          <a:bodyPr/>
          <a:lstStyle/>
          <a:p>
            <a:r>
              <a:rPr lang="en-US" dirty="0"/>
              <a:t>Translation Initiation</a:t>
            </a:r>
          </a:p>
        </p:txBody>
      </p:sp>
      <p:sp>
        <p:nvSpPr>
          <p:cNvPr id="4" name="Slide Number Placeholder 3">
            <a:extLst>
              <a:ext uri="{FF2B5EF4-FFF2-40B4-BE49-F238E27FC236}">
                <a16:creationId xmlns:a16="http://schemas.microsoft.com/office/drawing/2014/main" id="{EDE2CEED-42EA-490F-9B15-7F9BCB8B3E77}"/>
              </a:ext>
            </a:extLst>
          </p:cNvPr>
          <p:cNvSpPr>
            <a:spLocks noGrp="1"/>
          </p:cNvSpPr>
          <p:nvPr>
            <p:ph type="sldNum" sz="quarter" idx="12"/>
          </p:nvPr>
        </p:nvSpPr>
        <p:spPr/>
        <p:txBody>
          <a:bodyPr/>
          <a:lstStyle/>
          <a:p>
            <a:fld id="{F38FC8B9-BCA2-4F51-A344-9525644822DC}" type="slidenum">
              <a:rPr lang="en-US" smtClean="0"/>
              <a:t>24</a:t>
            </a:fld>
            <a:endParaRPr lang="en-US"/>
          </a:p>
        </p:txBody>
      </p:sp>
    </p:spTree>
    <p:extLst>
      <p:ext uri="{BB962C8B-B14F-4D97-AF65-F5344CB8AC3E}">
        <p14:creationId xmlns:p14="http://schemas.microsoft.com/office/powerpoint/2010/main" val="33011958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Figure 4-10: Initiation of translation in eukaryotes. A number of proteins, including the small subunit of the ribosome, and the initiator tRNA (Met) assemble at the 5’ cap of the mRNA. They then ‘scan’ the mRNA for the first AUG. The large subunit of the ribosome binds with the small subunit and the initiation factors are released. The first tRNA is bound in the P-site leaving the A-site open for the next tRNA to bind.&#10;">
            <a:extLst>
              <a:ext uri="{FF2B5EF4-FFF2-40B4-BE49-F238E27FC236}">
                <a16:creationId xmlns:a16="http://schemas.microsoft.com/office/drawing/2014/main" id="{26DB4F44-C41B-4FA0-A7F8-85B4F312B69C}"/>
              </a:ext>
            </a:extLst>
          </p:cNvPr>
          <p:cNvGrpSpPr/>
          <p:nvPr/>
        </p:nvGrpSpPr>
        <p:grpSpPr>
          <a:xfrm>
            <a:off x="2667000" y="0"/>
            <a:ext cx="6858000" cy="6858000"/>
            <a:chOff x="428625" y="-95250"/>
            <a:chExt cx="6858000" cy="6858000"/>
          </a:xfrm>
        </p:grpSpPr>
        <p:pic>
          <p:nvPicPr>
            <p:cNvPr id="6" name="Picture 5">
              <a:extLst>
                <a:ext uri="{FF2B5EF4-FFF2-40B4-BE49-F238E27FC236}">
                  <a16:creationId xmlns:a16="http://schemas.microsoft.com/office/drawing/2014/main" id="{E613D3D9-BABD-4CE5-A35F-2BC0CFDFD75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625" y="-95250"/>
              <a:ext cx="6858000" cy="6858000"/>
            </a:xfrm>
            <a:prstGeom prst="rect">
              <a:avLst/>
            </a:prstGeom>
          </p:spPr>
        </p:pic>
        <p:pic>
          <p:nvPicPr>
            <p:cNvPr id="7" name="Picture 6">
              <a:extLst>
                <a:ext uri="{FF2B5EF4-FFF2-40B4-BE49-F238E27FC236}">
                  <a16:creationId xmlns:a16="http://schemas.microsoft.com/office/drawing/2014/main" id="{8CA3D5DD-1EEB-41D9-BFBC-55E837DE968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2122" y="5629275"/>
              <a:ext cx="316990" cy="490580"/>
            </a:xfrm>
            <a:prstGeom prst="rect">
              <a:avLst/>
            </a:prstGeom>
          </p:spPr>
        </p:pic>
        <p:sp>
          <p:nvSpPr>
            <p:cNvPr id="8" name="Oval 7">
              <a:extLst>
                <a:ext uri="{FF2B5EF4-FFF2-40B4-BE49-F238E27FC236}">
                  <a16:creationId xmlns:a16="http://schemas.microsoft.com/office/drawing/2014/main" id="{2D21972E-8BB3-4F4F-AC66-F92048B1EA10}"/>
                </a:ext>
              </a:extLst>
            </p:cNvPr>
            <p:cNvSpPr/>
            <p:nvPr/>
          </p:nvSpPr>
          <p:spPr>
            <a:xfrm>
              <a:off x="2220633" y="5634668"/>
              <a:ext cx="116958" cy="127591"/>
            </a:xfrm>
            <a:prstGeom prst="rect">
              <a:avLst/>
            </a:prstGeom>
            <a:solidFill>
              <a:srgbClr val="B559B5"/>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Slide Number Placeholder 3">
            <a:extLst>
              <a:ext uri="{FF2B5EF4-FFF2-40B4-BE49-F238E27FC236}">
                <a16:creationId xmlns:a16="http://schemas.microsoft.com/office/drawing/2014/main" id="{9178D931-B11D-475E-A15B-2EF679B707F8}"/>
              </a:ext>
            </a:extLst>
          </p:cNvPr>
          <p:cNvSpPr>
            <a:spLocks noGrp="1"/>
          </p:cNvSpPr>
          <p:nvPr>
            <p:ph type="sldNum" sz="quarter" idx="12"/>
          </p:nvPr>
        </p:nvSpPr>
        <p:spPr/>
        <p:txBody>
          <a:bodyPr/>
          <a:lstStyle/>
          <a:p>
            <a:fld id="{F38FC8B9-BCA2-4F51-A344-9525644822DC}" type="slidenum">
              <a:rPr lang="en-US" smtClean="0"/>
              <a:t>25</a:t>
            </a:fld>
            <a:endParaRPr lang="en-US"/>
          </a:p>
        </p:txBody>
      </p:sp>
    </p:spTree>
    <p:extLst>
      <p:ext uri="{BB962C8B-B14F-4D97-AF65-F5344CB8AC3E}">
        <p14:creationId xmlns:p14="http://schemas.microsoft.com/office/powerpoint/2010/main" val="774884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476A458-B5BF-4FAF-BBAC-CEB3F95F03BB}"/>
              </a:ext>
            </a:extLst>
          </p:cNvPr>
          <p:cNvSpPr txBox="1"/>
          <p:nvPr/>
        </p:nvSpPr>
        <p:spPr>
          <a:xfrm>
            <a:off x="0" y="6547757"/>
            <a:ext cx="11152414" cy="310243"/>
          </a:xfrm>
          <a:prstGeom prst="rect">
            <a:avLst/>
          </a:prstGeom>
          <a:noFill/>
        </p:spPr>
        <p:txBody>
          <a:bodyPr wrap="square" rtlCol="0">
            <a:spAutoFit/>
          </a:bodyPr>
          <a:lstStyle/>
          <a:p>
            <a:r>
              <a:rPr lang="en-US" sz="1400" dirty="0"/>
              <a:t>Figure 4-11: Interaction between eIF4 and PABP. Created by Jennell Talley CC-NC-SA 4.0.</a:t>
            </a:r>
          </a:p>
        </p:txBody>
      </p:sp>
      <p:pic>
        <p:nvPicPr>
          <p:cNvPr id="5" name="Content Placeholder 4" descr="Figure 4-11: Interaction between eIF4 and PABP. eIF4 (green) is a member of the initiation complex (simplified and shown in grey) in translation that is associated with the 5’-cap (orange star). It has interactions with the Poly A Binding Protein (PABP-shown in purple) and helps to circularize the mRNA. This is thought to speed up the time between translation termination and re-initiation.&#10;">
            <a:extLst>
              <a:ext uri="{FF2B5EF4-FFF2-40B4-BE49-F238E27FC236}">
                <a16:creationId xmlns:a16="http://schemas.microsoft.com/office/drawing/2014/main" id="{3FE41CC1-AC4C-4385-8EC8-12E87DD6214D}"/>
              </a:ext>
            </a:extLst>
          </p:cNvPr>
          <p:cNvPicPr>
            <a:picLocks noGrp="1" noChangeAspect="1"/>
          </p:cNvPicPr>
          <p:nvPr>
            <p:ph idx="1"/>
          </p:nvPr>
        </p:nvPicPr>
        <p:blipFill>
          <a:blip r:embed="rId3"/>
          <a:stretch>
            <a:fillRect/>
          </a:stretch>
        </p:blipFill>
        <p:spPr>
          <a:xfrm>
            <a:off x="2317660" y="1825625"/>
            <a:ext cx="7556680" cy="4351338"/>
          </a:xfrm>
          <a:prstGeom prst="rect">
            <a:avLst/>
          </a:prstGeom>
        </p:spPr>
      </p:pic>
      <p:sp>
        <p:nvSpPr>
          <p:cNvPr id="3" name="Title 2">
            <a:extLst>
              <a:ext uri="{FF2B5EF4-FFF2-40B4-BE49-F238E27FC236}">
                <a16:creationId xmlns:a16="http://schemas.microsoft.com/office/drawing/2014/main" id="{732F5853-6C6C-4242-A70A-92DBE70D59A0}"/>
              </a:ext>
            </a:extLst>
          </p:cNvPr>
          <p:cNvSpPr>
            <a:spLocks noGrp="1"/>
          </p:cNvSpPr>
          <p:nvPr>
            <p:ph type="title"/>
          </p:nvPr>
        </p:nvSpPr>
        <p:spPr/>
        <p:txBody>
          <a:bodyPr/>
          <a:lstStyle/>
          <a:p>
            <a:r>
              <a:rPr lang="en-US" dirty="0"/>
              <a:t>Interaction Between eIF4 and PABP</a:t>
            </a:r>
          </a:p>
        </p:txBody>
      </p:sp>
      <p:sp>
        <p:nvSpPr>
          <p:cNvPr id="2" name="Slide Number Placeholder 1">
            <a:extLst>
              <a:ext uri="{FF2B5EF4-FFF2-40B4-BE49-F238E27FC236}">
                <a16:creationId xmlns:a16="http://schemas.microsoft.com/office/drawing/2014/main" id="{FB98063A-AA53-4F30-81EF-D00616BF4A5E}"/>
              </a:ext>
            </a:extLst>
          </p:cNvPr>
          <p:cNvSpPr>
            <a:spLocks noGrp="1"/>
          </p:cNvSpPr>
          <p:nvPr>
            <p:ph type="sldNum" sz="quarter" idx="12"/>
          </p:nvPr>
        </p:nvSpPr>
        <p:spPr/>
        <p:txBody>
          <a:bodyPr/>
          <a:lstStyle/>
          <a:p>
            <a:fld id="{F38FC8B9-BCA2-4F51-A344-9525644822DC}" type="slidenum">
              <a:rPr lang="en-US" smtClean="0"/>
              <a:t>26</a:t>
            </a:fld>
            <a:endParaRPr lang="en-US"/>
          </a:p>
        </p:txBody>
      </p:sp>
    </p:spTree>
    <p:extLst>
      <p:ext uri="{BB962C8B-B14F-4D97-AF65-F5344CB8AC3E}">
        <p14:creationId xmlns:p14="http://schemas.microsoft.com/office/powerpoint/2010/main" val="1687924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D598BF9-72BA-4E91-B09E-44EA4C6B178E}"/>
              </a:ext>
            </a:extLst>
          </p:cNvPr>
          <p:cNvSpPr txBox="1"/>
          <p:nvPr/>
        </p:nvSpPr>
        <p:spPr>
          <a:xfrm>
            <a:off x="0" y="6356350"/>
            <a:ext cx="10776857" cy="523220"/>
          </a:xfrm>
          <a:prstGeom prst="rect">
            <a:avLst/>
          </a:prstGeom>
          <a:noFill/>
        </p:spPr>
        <p:txBody>
          <a:bodyPr wrap="square" rtlCol="0">
            <a:spAutoFit/>
          </a:bodyPr>
          <a:lstStyle/>
          <a:p>
            <a:pPr algn="l"/>
            <a:r>
              <a:rPr lang="en-US" sz="1400" dirty="0"/>
              <a:t>Figure 4-12: Elongation of a polypeptide. Adopted and modified from works contributed to Wikimedia by Carina Huerta (</a:t>
            </a:r>
            <a:r>
              <a:rPr lang="en-US" sz="1400" dirty="0" err="1"/>
              <a:t>Carihuer</a:t>
            </a:r>
            <a:r>
              <a:rPr lang="en-US" sz="1400" dirty="0"/>
              <a:t>). This work is licensed under the terms of the Creative Commons Attribution-Share Alike 4.0 International</a:t>
            </a:r>
          </a:p>
        </p:txBody>
      </p:sp>
      <p:pic>
        <p:nvPicPr>
          <p:cNvPr id="6" name="Content Placeholder 5" descr="Figure 4-12:  Elongation of a polypeptide. A tRNA will enter into the A site of the ribosome and be checked by base pairing between the codon and anticodon. The amino acid in the P-site will be covalently attached to the amino acid in the A-site. The ribosome will translocate and the newly uncharged amino acid will leave out of the E-site, the tRNA that was in the A-site will now be in the P-site and a new, charged-tRNA can enter into the A-site. The cycle repeats.&#10;">
            <a:extLst>
              <a:ext uri="{FF2B5EF4-FFF2-40B4-BE49-F238E27FC236}">
                <a16:creationId xmlns:a16="http://schemas.microsoft.com/office/drawing/2014/main" id="{869AB40E-659B-4533-B754-F602E8D802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96856" y="1825625"/>
            <a:ext cx="6398288" cy="4351338"/>
          </a:xfrm>
        </p:spPr>
      </p:pic>
      <p:sp>
        <p:nvSpPr>
          <p:cNvPr id="2" name="Title 1">
            <a:extLst>
              <a:ext uri="{FF2B5EF4-FFF2-40B4-BE49-F238E27FC236}">
                <a16:creationId xmlns:a16="http://schemas.microsoft.com/office/drawing/2014/main" id="{62C8B5FF-0DEA-400A-8686-E6CD30888AC8}"/>
              </a:ext>
            </a:extLst>
          </p:cNvPr>
          <p:cNvSpPr>
            <a:spLocks noGrp="1"/>
          </p:cNvSpPr>
          <p:nvPr>
            <p:ph type="title"/>
          </p:nvPr>
        </p:nvSpPr>
        <p:spPr/>
        <p:txBody>
          <a:bodyPr/>
          <a:lstStyle/>
          <a:p>
            <a:r>
              <a:rPr lang="en-US" dirty="0"/>
              <a:t>Translation Elongation</a:t>
            </a:r>
          </a:p>
        </p:txBody>
      </p:sp>
      <p:sp>
        <p:nvSpPr>
          <p:cNvPr id="4" name="Slide Number Placeholder 3">
            <a:extLst>
              <a:ext uri="{FF2B5EF4-FFF2-40B4-BE49-F238E27FC236}">
                <a16:creationId xmlns:a16="http://schemas.microsoft.com/office/drawing/2014/main" id="{BEE4E945-1B09-4C6A-9A25-53F97F1E5CBE}"/>
              </a:ext>
            </a:extLst>
          </p:cNvPr>
          <p:cNvSpPr>
            <a:spLocks noGrp="1"/>
          </p:cNvSpPr>
          <p:nvPr>
            <p:ph type="sldNum" sz="quarter" idx="12"/>
          </p:nvPr>
        </p:nvSpPr>
        <p:spPr/>
        <p:txBody>
          <a:bodyPr/>
          <a:lstStyle/>
          <a:p>
            <a:fld id="{F38FC8B9-BCA2-4F51-A344-9525644822DC}" type="slidenum">
              <a:rPr lang="en-US" smtClean="0"/>
              <a:t>27</a:t>
            </a:fld>
            <a:endParaRPr lang="en-US"/>
          </a:p>
        </p:txBody>
      </p:sp>
    </p:spTree>
    <p:extLst>
      <p:ext uri="{BB962C8B-B14F-4D97-AF65-F5344CB8AC3E}">
        <p14:creationId xmlns:p14="http://schemas.microsoft.com/office/powerpoint/2010/main" val="27073756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D598BF9-72BA-4E91-B09E-44EA4C6B178E}"/>
              </a:ext>
            </a:extLst>
          </p:cNvPr>
          <p:cNvSpPr txBox="1"/>
          <p:nvPr/>
        </p:nvSpPr>
        <p:spPr>
          <a:xfrm>
            <a:off x="0" y="6356350"/>
            <a:ext cx="10776857" cy="523220"/>
          </a:xfrm>
          <a:prstGeom prst="rect">
            <a:avLst/>
          </a:prstGeom>
          <a:noFill/>
        </p:spPr>
        <p:txBody>
          <a:bodyPr wrap="square" rtlCol="0">
            <a:spAutoFit/>
          </a:bodyPr>
          <a:lstStyle/>
          <a:p>
            <a:r>
              <a:rPr lang="en-US" sz="1400" dirty="0"/>
              <a:t>Figure 4-13: Termination of translation. Adopted and modified from works contributed to Wikimedia by Carina Huerta (</a:t>
            </a:r>
            <a:r>
              <a:rPr lang="en-US" sz="1400" dirty="0" err="1"/>
              <a:t>Carihuer</a:t>
            </a:r>
            <a:r>
              <a:rPr lang="en-US" sz="1400" dirty="0"/>
              <a:t>). This work is licensed under the terms of the Creative Commons Attribution-Share Alike 4.0 International</a:t>
            </a:r>
          </a:p>
        </p:txBody>
      </p:sp>
      <p:pic>
        <p:nvPicPr>
          <p:cNvPr id="9" name="Content Placeholder 8" descr="Figure 4-13: Termination of translation. A release factor enters the A-site causing the bond between the last tRNA and its amino acid to be broken, releasing the polypeptide and the tRNA. The ribosome disassociates and can be reused in a new process of translation.&#10;">
            <a:extLst>
              <a:ext uri="{FF2B5EF4-FFF2-40B4-BE49-F238E27FC236}">
                <a16:creationId xmlns:a16="http://schemas.microsoft.com/office/drawing/2014/main" id="{D6DCD9B8-F801-479E-9F92-9E13739528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45289" y="1825625"/>
            <a:ext cx="3701422" cy="4351338"/>
          </a:xfrm>
        </p:spPr>
      </p:pic>
      <p:sp>
        <p:nvSpPr>
          <p:cNvPr id="2" name="Title 1">
            <a:extLst>
              <a:ext uri="{FF2B5EF4-FFF2-40B4-BE49-F238E27FC236}">
                <a16:creationId xmlns:a16="http://schemas.microsoft.com/office/drawing/2014/main" id="{62C8B5FF-0DEA-400A-8686-E6CD30888AC8}"/>
              </a:ext>
            </a:extLst>
          </p:cNvPr>
          <p:cNvSpPr>
            <a:spLocks noGrp="1"/>
          </p:cNvSpPr>
          <p:nvPr>
            <p:ph type="title"/>
          </p:nvPr>
        </p:nvSpPr>
        <p:spPr/>
        <p:txBody>
          <a:bodyPr/>
          <a:lstStyle/>
          <a:p>
            <a:r>
              <a:rPr lang="en-US" dirty="0"/>
              <a:t>Translation Termination</a:t>
            </a:r>
          </a:p>
        </p:txBody>
      </p:sp>
      <p:sp>
        <p:nvSpPr>
          <p:cNvPr id="4" name="Slide Number Placeholder 3">
            <a:extLst>
              <a:ext uri="{FF2B5EF4-FFF2-40B4-BE49-F238E27FC236}">
                <a16:creationId xmlns:a16="http://schemas.microsoft.com/office/drawing/2014/main" id="{BEE4E945-1B09-4C6A-9A25-53F97F1E5CBE}"/>
              </a:ext>
            </a:extLst>
          </p:cNvPr>
          <p:cNvSpPr>
            <a:spLocks noGrp="1"/>
          </p:cNvSpPr>
          <p:nvPr>
            <p:ph type="sldNum" sz="quarter" idx="12"/>
          </p:nvPr>
        </p:nvSpPr>
        <p:spPr/>
        <p:txBody>
          <a:bodyPr/>
          <a:lstStyle/>
          <a:p>
            <a:fld id="{F38FC8B9-BCA2-4F51-A344-9525644822DC}" type="slidenum">
              <a:rPr lang="en-US" smtClean="0"/>
              <a:t>28</a:t>
            </a:fld>
            <a:endParaRPr lang="en-US"/>
          </a:p>
        </p:txBody>
      </p:sp>
    </p:spTree>
    <p:extLst>
      <p:ext uri="{BB962C8B-B14F-4D97-AF65-F5344CB8AC3E}">
        <p14:creationId xmlns:p14="http://schemas.microsoft.com/office/powerpoint/2010/main" val="40269973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D598BF9-72BA-4E91-B09E-44EA4C6B178E}"/>
              </a:ext>
            </a:extLst>
          </p:cNvPr>
          <p:cNvSpPr txBox="1"/>
          <p:nvPr/>
        </p:nvSpPr>
        <p:spPr>
          <a:xfrm>
            <a:off x="0" y="6356350"/>
            <a:ext cx="10776857" cy="523220"/>
          </a:xfrm>
          <a:prstGeom prst="rect">
            <a:avLst/>
          </a:prstGeom>
          <a:noFill/>
        </p:spPr>
        <p:txBody>
          <a:bodyPr wrap="square" rtlCol="0">
            <a:spAutoFit/>
          </a:bodyPr>
          <a:lstStyle/>
          <a:p>
            <a:r>
              <a:rPr lang="en-US" sz="1400" dirty="0"/>
              <a:t>Figure 4-14: Basic overview of the phases of translation. Adopted and modified from works contributed to Wikimedia by Carina Huerta (</a:t>
            </a:r>
            <a:r>
              <a:rPr lang="en-US" sz="1400" dirty="0" err="1"/>
              <a:t>Carihuer</a:t>
            </a:r>
            <a:r>
              <a:rPr lang="en-US" sz="1400" dirty="0"/>
              <a:t>). This work is licensed under the terms of the Creative Commons Attribution-Share Alike 4.0 International</a:t>
            </a:r>
          </a:p>
        </p:txBody>
      </p:sp>
      <p:pic>
        <p:nvPicPr>
          <p:cNvPr id="9" name="Content Placeholder 8" descr="Figure 4-14: Basic overview of the phases of translation. Translation consists of 1) initiation, 2) elongation, and 3) termination. The basic steps of all three processes are represented.&#10;">
            <a:extLst>
              <a:ext uri="{FF2B5EF4-FFF2-40B4-BE49-F238E27FC236}">
                <a16:creationId xmlns:a16="http://schemas.microsoft.com/office/drawing/2014/main" id="{57ADE5A8-EEF0-4D5C-808A-B3D28BFBF8A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01448" y="1825625"/>
            <a:ext cx="6789104" cy="4351338"/>
          </a:xfrm>
        </p:spPr>
      </p:pic>
      <p:sp>
        <p:nvSpPr>
          <p:cNvPr id="2" name="Title 1">
            <a:extLst>
              <a:ext uri="{FF2B5EF4-FFF2-40B4-BE49-F238E27FC236}">
                <a16:creationId xmlns:a16="http://schemas.microsoft.com/office/drawing/2014/main" id="{62C8B5FF-0DEA-400A-8686-E6CD30888AC8}"/>
              </a:ext>
            </a:extLst>
          </p:cNvPr>
          <p:cNvSpPr>
            <a:spLocks noGrp="1"/>
          </p:cNvSpPr>
          <p:nvPr>
            <p:ph type="title"/>
          </p:nvPr>
        </p:nvSpPr>
        <p:spPr/>
        <p:txBody>
          <a:bodyPr/>
          <a:lstStyle/>
          <a:p>
            <a:r>
              <a:rPr lang="en-US" dirty="0"/>
              <a:t>Overview of Translation</a:t>
            </a:r>
          </a:p>
        </p:txBody>
      </p:sp>
      <p:sp>
        <p:nvSpPr>
          <p:cNvPr id="4" name="Slide Number Placeholder 3">
            <a:extLst>
              <a:ext uri="{FF2B5EF4-FFF2-40B4-BE49-F238E27FC236}">
                <a16:creationId xmlns:a16="http://schemas.microsoft.com/office/drawing/2014/main" id="{BEE4E945-1B09-4C6A-9A25-53F97F1E5CBE}"/>
              </a:ext>
            </a:extLst>
          </p:cNvPr>
          <p:cNvSpPr>
            <a:spLocks noGrp="1"/>
          </p:cNvSpPr>
          <p:nvPr>
            <p:ph type="sldNum" sz="quarter" idx="12"/>
          </p:nvPr>
        </p:nvSpPr>
        <p:spPr/>
        <p:txBody>
          <a:bodyPr/>
          <a:lstStyle/>
          <a:p>
            <a:fld id="{F38FC8B9-BCA2-4F51-A344-9525644822DC}" type="slidenum">
              <a:rPr lang="en-US" smtClean="0"/>
              <a:t>29</a:t>
            </a:fld>
            <a:endParaRPr lang="en-US"/>
          </a:p>
        </p:txBody>
      </p:sp>
    </p:spTree>
    <p:extLst>
      <p:ext uri="{BB962C8B-B14F-4D97-AF65-F5344CB8AC3E}">
        <p14:creationId xmlns:p14="http://schemas.microsoft.com/office/powerpoint/2010/main" val="1250040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A304E8B-2AFE-49DD-80AF-6A1B0FD18CDC}"/>
              </a:ext>
            </a:extLst>
          </p:cNvPr>
          <p:cNvSpPr txBox="1"/>
          <p:nvPr/>
        </p:nvSpPr>
        <p:spPr>
          <a:xfrm>
            <a:off x="0" y="6525532"/>
            <a:ext cx="10433957" cy="307777"/>
          </a:xfrm>
          <a:prstGeom prst="rect">
            <a:avLst/>
          </a:prstGeom>
          <a:noFill/>
        </p:spPr>
        <p:txBody>
          <a:bodyPr wrap="square" rtlCol="0">
            <a:spAutoFit/>
          </a:bodyPr>
          <a:lstStyle/>
          <a:p>
            <a:r>
              <a:rPr lang="en-US" sz="1400" dirty="0"/>
              <a:t>John Wiley and Sons. Edition 5 Fundamentals of Biochemistry</a:t>
            </a:r>
          </a:p>
        </p:txBody>
      </p:sp>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a:xfrm>
            <a:off x="1074964" y="231217"/>
            <a:ext cx="10515600" cy="1325563"/>
          </a:xfrm>
        </p:spPr>
        <p:txBody>
          <a:bodyPr/>
          <a:lstStyle/>
          <a:p>
            <a:r>
              <a:rPr lang="en-US" dirty="0"/>
              <a:t>Peptide Bond Formation</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pic>
        <p:nvPicPr>
          <p:cNvPr id="25" name="Picture 4" descr="voet4e_fig_04_03">
            <a:extLst>
              <a:ext uri="{FF2B5EF4-FFF2-40B4-BE49-F238E27FC236}">
                <a16:creationId xmlns:a16="http://schemas.microsoft.com/office/drawing/2014/main" id="{8CE0E40B-C1B9-4678-8AE4-AB67C34FFE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1850" y="1452103"/>
            <a:ext cx="5448300" cy="486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411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igure 4-14: Basic overview of the phases of translation. Translation consists of 1) initiation, 2) elongation, and 3) termination. The basic steps of all three processes are represented.&#10;">
            <a:extLst>
              <a:ext uri="{FF2B5EF4-FFF2-40B4-BE49-F238E27FC236}">
                <a16:creationId xmlns:a16="http://schemas.microsoft.com/office/drawing/2014/main" id="{40CC336A-C99A-4949-A6A3-32642198C8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958" y="0"/>
            <a:ext cx="10700083" cy="6858000"/>
          </a:xfrm>
          <a:prstGeom prst="rect">
            <a:avLst/>
          </a:prstGeom>
        </p:spPr>
      </p:pic>
      <p:sp>
        <p:nvSpPr>
          <p:cNvPr id="4" name="Slide Number Placeholder 3">
            <a:extLst>
              <a:ext uri="{FF2B5EF4-FFF2-40B4-BE49-F238E27FC236}">
                <a16:creationId xmlns:a16="http://schemas.microsoft.com/office/drawing/2014/main" id="{78B55CB9-4892-4D16-ADB0-14A1EE4755EB}"/>
              </a:ext>
            </a:extLst>
          </p:cNvPr>
          <p:cNvSpPr>
            <a:spLocks noGrp="1"/>
          </p:cNvSpPr>
          <p:nvPr>
            <p:ph type="sldNum" sz="quarter" idx="12"/>
          </p:nvPr>
        </p:nvSpPr>
        <p:spPr/>
        <p:txBody>
          <a:bodyPr/>
          <a:lstStyle/>
          <a:p>
            <a:fld id="{F38FC8B9-BCA2-4F51-A344-9525644822DC}" type="slidenum">
              <a:rPr lang="en-US" smtClean="0"/>
              <a:t>30</a:t>
            </a:fld>
            <a:endParaRPr lang="en-US"/>
          </a:p>
        </p:txBody>
      </p:sp>
    </p:spTree>
    <p:extLst>
      <p:ext uri="{BB962C8B-B14F-4D97-AF65-F5344CB8AC3E}">
        <p14:creationId xmlns:p14="http://schemas.microsoft.com/office/powerpoint/2010/main" val="790291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E592BCE-2DE4-459D-847C-9738847ECD0E}"/>
              </a:ext>
            </a:extLst>
          </p:cNvPr>
          <p:cNvSpPr txBox="1"/>
          <p:nvPr/>
        </p:nvSpPr>
        <p:spPr>
          <a:xfrm>
            <a:off x="0" y="6547756"/>
            <a:ext cx="11119757" cy="307777"/>
          </a:xfrm>
          <a:prstGeom prst="rect">
            <a:avLst/>
          </a:prstGeom>
          <a:noFill/>
        </p:spPr>
        <p:txBody>
          <a:bodyPr wrap="square" rtlCol="0">
            <a:spAutoFit/>
          </a:bodyPr>
          <a:lstStyle/>
          <a:p>
            <a:r>
              <a:rPr lang="en-US" sz="1400" dirty="0"/>
              <a:t>Figure 4-15: Flow of genetic information from DNA to protein. Created by Jennell Talley CC-NC-SA 4.0.</a:t>
            </a:r>
          </a:p>
        </p:txBody>
      </p:sp>
      <p:sp>
        <p:nvSpPr>
          <p:cNvPr id="3" name="Title 2">
            <a:extLst>
              <a:ext uri="{FF2B5EF4-FFF2-40B4-BE49-F238E27FC236}">
                <a16:creationId xmlns:a16="http://schemas.microsoft.com/office/drawing/2014/main" id="{BF6BD3DF-CFCE-4963-B78A-0A022643D2D6}"/>
              </a:ext>
            </a:extLst>
          </p:cNvPr>
          <p:cNvSpPr>
            <a:spLocks noGrp="1"/>
          </p:cNvSpPr>
          <p:nvPr>
            <p:ph type="title"/>
          </p:nvPr>
        </p:nvSpPr>
        <p:spPr/>
        <p:txBody>
          <a:bodyPr/>
          <a:lstStyle/>
          <a:p>
            <a:r>
              <a:rPr lang="en-US" dirty="0"/>
              <a:t>DNA to Protein Summary</a:t>
            </a:r>
          </a:p>
        </p:txBody>
      </p:sp>
      <p:sp>
        <p:nvSpPr>
          <p:cNvPr id="2" name="Slide Number Placeholder 1">
            <a:extLst>
              <a:ext uri="{FF2B5EF4-FFF2-40B4-BE49-F238E27FC236}">
                <a16:creationId xmlns:a16="http://schemas.microsoft.com/office/drawing/2014/main" id="{B8320EF5-DE23-4397-B4E5-4672898C3BBB}"/>
              </a:ext>
            </a:extLst>
          </p:cNvPr>
          <p:cNvSpPr>
            <a:spLocks noGrp="1"/>
          </p:cNvSpPr>
          <p:nvPr>
            <p:ph type="sldNum" sz="quarter" idx="12"/>
          </p:nvPr>
        </p:nvSpPr>
        <p:spPr/>
        <p:txBody>
          <a:bodyPr/>
          <a:lstStyle/>
          <a:p>
            <a:fld id="{F38FC8B9-BCA2-4F51-A344-9525644822DC}" type="slidenum">
              <a:rPr lang="en-US" smtClean="0"/>
              <a:t>31</a:t>
            </a:fld>
            <a:endParaRPr lang="en-US"/>
          </a:p>
        </p:txBody>
      </p:sp>
      <p:pic>
        <p:nvPicPr>
          <p:cNvPr id="8" name="Content Placeholder 7">
            <a:extLst>
              <a:ext uri="{FF2B5EF4-FFF2-40B4-BE49-F238E27FC236}">
                <a16:creationId xmlns:a16="http://schemas.microsoft.com/office/drawing/2014/main" id="{77BA38E6-6434-4DE2-A8BA-9E2BF3C98275}"/>
              </a:ext>
            </a:extLst>
          </p:cNvPr>
          <p:cNvPicPr>
            <a:picLocks noGrp="1" noChangeAspect="1"/>
          </p:cNvPicPr>
          <p:nvPr>
            <p:ph idx="1"/>
          </p:nvPr>
        </p:nvPicPr>
        <p:blipFill>
          <a:blip r:embed="rId3"/>
          <a:stretch>
            <a:fillRect/>
          </a:stretch>
        </p:blipFill>
        <p:spPr>
          <a:xfrm>
            <a:off x="1552225" y="1825625"/>
            <a:ext cx="9087549" cy="4351338"/>
          </a:xfrm>
          <a:prstGeom prst="rect">
            <a:avLst/>
          </a:prstGeom>
        </p:spPr>
      </p:pic>
    </p:spTree>
    <p:extLst>
      <p:ext uri="{BB962C8B-B14F-4D97-AF65-F5344CB8AC3E}">
        <p14:creationId xmlns:p14="http://schemas.microsoft.com/office/powerpoint/2010/main" val="37866701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lvl="0" indent="-514350">
              <a:buFont typeface="+mj-lt"/>
              <a:buAutoNum type="arabicPeriod" startAt="5"/>
            </a:pPr>
            <a:r>
              <a:rPr lang="en-US" dirty="0"/>
              <a:t>The 5’ UTR (untranslated region) of a mature mRNA is found ____________.</a:t>
            </a:r>
            <a:endParaRPr lang="en-US" sz="2400" dirty="0"/>
          </a:p>
          <a:p>
            <a:pPr marL="914400" lvl="1" indent="-457200">
              <a:buFont typeface="+mj-lt"/>
              <a:buAutoNum type="alphaLcPeriod"/>
            </a:pPr>
            <a:r>
              <a:rPr lang="en-US" dirty="0"/>
              <a:t>in the coding region</a:t>
            </a:r>
            <a:endParaRPr lang="en-US" sz="2000" dirty="0"/>
          </a:p>
          <a:p>
            <a:pPr marL="914400" lvl="1" indent="-457200">
              <a:buFont typeface="+mj-lt"/>
              <a:buAutoNum type="alphaLcPeriod"/>
            </a:pPr>
            <a:r>
              <a:rPr lang="en-US" dirty="0"/>
              <a:t>before the start codon</a:t>
            </a:r>
            <a:endParaRPr lang="en-US" sz="2000" dirty="0"/>
          </a:p>
          <a:p>
            <a:pPr marL="914400" lvl="1" indent="-457200">
              <a:buFont typeface="+mj-lt"/>
              <a:buAutoNum type="alphaLcPeriod"/>
            </a:pPr>
            <a:r>
              <a:rPr lang="en-US" dirty="0"/>
              <a:t>after the stop codon</a:t>
            </a:r>
            <a:endParaRPr lang="en-US" sz="2000"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5</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32</a:t>
            </a:fld>
            <a:endParaRPr lang="en-US"/>
          </a:p>
        </p:txBody>
      </p:sp>
    </p:spTree>
    <p:extLst>
      <p:ext uri="{BB962C8B-B14F-4D97-AF65-F5344CB8AC3E}">
        <p14:creationId xmlns:p14="http://schemas.microsoft.com/office/powerpoint/2010/main" val="26567364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lvl="0" indent="-514350">
              <a:buFont typeface="+mj-lt"/>
              <a:buAutoNum type="arabicPeriod" startAt="5"/>
            </a:pPr>
            <a:r>
              <a:rPr lang="en-US" dirty="0"/>
              <a:t>The 5’ UTR (untranslated region) of a mature mRNA is found ____________.</a:t>
            </a:r>
            <a:endParaRPr lang="en-US" sz="2400" dirty="0"/>
          </a:p>
          <a:p>
            <a:pPr marL="914400" lvl="1" indent="-457200">
              <a:buFont typeface="+mj-lt"/>
              <a:buAutoNum type="alphaLcPeriod"/>
            </a:pPr>
            <a:r>
              <a:rPr lang="en-US" dirty="0"/>
              <a:t>in the coding region</a:t>
            </a:r>
            <a:endParaRPr lang="en-US" sz="2000" dirty="0"/>
          </a:p>
          <a:p>
            <a:pPr marL="914400" lvl="1" indent="-457200">
              <a:buFont typeface="+mj-lt"/>
              <a:buAutoNum type="alphaLcPeriod"/>
            </a:pPr>
            <a:r>
              <a:rPr lang="en-US" b="1" dirty="0"/>
              <a:t>before the start codon</a:t>
            </a:r>
            <a:endParaRPr lang="en-US" sz="2000" b="1" dirty="0"/>
          </a:p>
          <a:p>
            <a:pPr marL="914400" lvl="1" indent="-457200">
              <a:buFont typeface="+mj-lt"/>
              <a:buAutoNum type="alphaLcPeriod"/>
            </a:pPr>
            <a:r>
              <a:rPr lang="en-US" dirty="0"/>
              <a:t>after the stop codon</a:t>
            </a:r>
            <a:endParaRPr lang="en-US" sz="2000"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a:xfrm>
            <a:off x="838200" y="365125"/>
            <a:ext cx="10515600" cy="1325563"/>
          </a:xfrm>
        </p:spPr>
        <p:txBody>
          <a:bodyPr/>
          <a:lstStyle/>
          <a:p>
            <a:r>
              <a:rPr lang="en-US" dirty="0"/>
              <a:t>Concept Check Question 5 Answer</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33</a:t>
            </a:fld>
            <a:endParaRPr lang="en-US"/>
          </a:p>
        </p:txBody>
      </p:sp>
    </p:spTree>
    <p:extLst>
      <p:ext uri="{BB962C8B-B14F-4D97-AF65-F5344CB8AC3E}">
        <p14:creationId xmlns:p14="http://schemas.microsoft.com/office/powerpoint/2010/main" val="10504887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indent="-514350">
              <a:buFont typeface="+mj-lt"/>
              <a:buAutoNum type="arabicPeriod" startAt="6"/>
            </a:pPr>
            <a:r>
              <a:rPr lang="en-US" dirty="0"/>
              <a:t> What is the appropriate anti-codon for the codon 5’-AAU-3’?</a:t>
            </a:r>
            <a:endParaRPr lang="en-US" sz="2400" dirty="0"/>
          </a:p>
          <a:p>
            <a:pPr marL="914400" lvl="1" indent="-457200">
              <a:buFont typeface="+mj-lt"/>
              <a:buAutoNum type="alphaLcPeriod"/>
            </a:pPr>
            <a:r>
              <a:rPr lang="en-US" dirty="0"/>
              <a:t>3’-AAT-5’</a:t>
            </a:r>
            <a:endParaRPr lang="en-US" sz="2000" dirty="0"/>
          </a:p>
          <a:p>
            <a:pPr marL="914400" lvl="1" indent="-457200">
              <a:buFont typeface="+mj-lt"/>
              <a:buAutoNum type="alphaLcPeriod"/>
            </a:pPr>
            <a:r>
              <a:rPr lang="en-US" dirty="0"/>
              <a:t>3’-AAU-5’</a:t>
            </a:r>
            <a:endParaRPr lang="en-US" sz="2000" dirty="0"/>
          </a:p>
          <a:p>
            <a:pPr marL="914400" lvl="1" indent="-457200">
              <a:buFont typeface="+mj-lt"/>
              <a:buAutoNum type="alphaLcPeriod"/>
            </a:pPr>
            <a:r>
              <a:rPr lang="en-US" dirty="0"/>
              <a:t>3’-UUA-5’</a:t>
            </a:r>
            <a:endParaRPr lang="en-US" sz="2000" dirty="0"/>
          </a:p>
          <a:p>
            <a:pPr marL="914400" lvl="1" indent="-457200">
              <a:buFont typeface="+mj-lt"/>
              <a:buAutoNum type="alphaLcPeriod"/>
            </a:pPr>
            <a:r>
              <a:rPr lang="en-US" dirty="0"/>
              <a:t>3’-TTA-5’</a:t>
            </a:r>
            <a:endParaRPr lang="en-US" sz="2000"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6</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34</a:t>
            </a:fld>
            <a:endParaRPr lang="en-US"/>
          </a:p>
        </p:txBody>
      </p:sp>
    </p:spTree>
    <p:extLst>
      <p:ext uri="{BB962C8B-B14F-4D97-AF65-F5344CB8AC3E}">
        <p14:creationId xmlns:p14="http://schemas.microsoft.com/office/powerpoint/2010/main" val="35833932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normAutofit/>
          </a:bodyPr>
          <a:lstStyle/>
          <a:p>
            <a:pPr marL="514350" indent="-514350">
              <a:buFont typeface="+mj-lt"/>
              <a:buAutoNum type="arabicPeriod" startAt="6"/>
            </a:pPr>
            <a:r>
              <a:rPr lang="en-US" dirty="0"/>
              <a:t> What is the appropriate anti-codon for the codon 5’-AAU-3’?</a:t>
            </a:r>
            <a:endParaRPr lang="en-US" sz="2400" dirty="0"/>
          </a:p>
          <a:p>
            <a:pPr marL="914400" lvl="1" indent="-457200">
              <a:buFont typeface="+mj-lt"/>
              <a:buAutoNum type="alphaLcPeriod"/>
            </a:pPr>
            <a:r>
              <a:rPr lang="en-US" dirty="0"/>
              <a:t>3’-AAT-5’</a:t>
            </a:r>
            <a:endParaRPr lang="en-US" sz="2000" dirty="0"/>
          </a:p>
          <a:p>
            <a:pPr marL="914400" lvl="1" indent="-457200">
              <a:buFont typeface="+mj-lt"/>
              <a:buAutoNum type="alphaLcPeriod"/>
            </a:pPr>
            <a:r>
              <a:rPr lang="en-US" dirty="0"/>
              <a:t>3’-AAU-5’</a:t>
            </a:r>
            <a:endParaRPr lang="en-US" sz="2000" dirty="0"/>
          </a:p>
          <a:p>
            <a:pPr marL="914400" lvl="1" indent="-457200">
              <a:buFont typeface="+mj-lt"/>
              <a:buAutoNum type="alphaLcPeriod"/>
            </a:pPr>
            <a:r>
              <a:rPr lang="en-US" b="1" dirty="0"/>
              <a:t>3’-UUA-5’</a:t>
            </a:r>
            <a:endParaRPr lang="en-US" sz="2000" b="1" dirty="0"/>
          </a:p>
          <a:p>
            <a:pPr marL="914400" lvl="1" indent="-457200">
              <a:buFont typeface="+mj-lt"/>
              <a:buAutoNum type="alphaLcPeriod"/>
            </a:pPr>
            <a:r>
              <a:rPr lang="en-US" dirty="0"/>
              <a:t>3’-TTA-5’</a:t>
            </a:r>
            <a:endParaRPr lang="en-US" sz="2000"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6 Answer</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35</a:t>
            </a:fld>
            <a:endParaRPr lang="en-US"/>
          </a:p>
        </p:txBody>
      </p:sp>
    </p:spTree>
    <p:extLst>
      <p:ext uri="{BB962C8B-B14F-4D97-AF65-F5344CB8AC3E}">
        <p14:creationId xmlns:p14="http://schemas.microsoft.com/office/powerpoint/2010/main" val="3775546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lstStyle/>
          <a:p>
            <a:pPr marL="514350" lvl="0" indent="-514350">
              <a:buFont typeface="+mj-lt"/>
              <a:buAutoNum type="arabicPeriod" startAt="7"/>
            </a:pPr>
            <a:r>
              <a:rPr lang="en-US" dirty="0"/>
              <a:t>A polypeptide is 10 amino acids long. How many nucleotides are in the coding region of the mRNA that codes for this protein? Hint: Don’t forget the stop codon.</a:t>
            </a:r>
            <a:endParaRPr lang="en-US" sz="2400" dirty="0"/>
          </a:p>
          <a:p>
            <a:pPr marL="914400" lvl="1" indent="-457200">
              <a:buFont typeface="+mj-lt"/>
              <a:buAutoNum type="alphaLcPeriod"/>
            </a:pPr>
            <a:r>
              <a:rPr lang="en-US" dirty="0"/>
              <a:t>13</a:t>
            </a:r>
            <a:endParaRPr lang="en-US" sz="2000" dirty="0"/>
          </a:p>
          <a:p>
            <a:pPr marL="914400" lvl="1" indent="-457200">
              <a:buFont typeface="+mj-lt"/>
              <a:buAutoNum type="alphaLcPeriod"/>
            </a:pPr>
            <a:r>
              <a:rPr lang="en-US" dirty="0"/>
              <a:t>33</a:t>
            </a:r>
            <a:endParaRPr lang="en-US" sz="2000" dirty="0"/>
          </a:p>
          <a:p>
            <a:pPr marL="914400" lvl="1" indent="-457200">
              <a:buFont typeface="+mj-lt"/>
              <a:buAutoNum type="alphaLcPeriod"/>
            </a:pPr>
            <a:r>
              <a:rPr lang="en-US" dirty="0"/>
              <a:t>103</a:t>
            </a:r>
            <a:endParaRPr lang="en-US" sz="2000" dirty="0"/>
          </a:p>
          <a:p>
            <a:pPr marL="914400" lvl="1" indent="-457200">
              <a:buFont typeface="+mj-lt"/>
              <a:buAutoNum type="alphaLcPeriod"/>
            </a:pPr>
            <a:r>
              <a:rPr lang="en-US" dirty="0"/>
              <a:t>333</a:t>
            </a:r>
            <a:endParaRPr lang="en-US" sz="2000"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7</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36</a:t>
            </a:fld>
            <a:endParaRPr lang="en-US"/>
          </a:p>
        </p:txBody>
      </p:sp>
    </p:spTree>
    <p:extLst>
      <p:ext uri="{BB962C8B-B14F-4D97-AF65-F5344CB8AC3E}">
        <p14:creationId xmlns:p14="http://schemas.microsoft.com/office/powerpoint/2010/main" val="20987098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159B6-A75A-4D8C-A32F-9777C258B276}"/>
              </a:ext>
            </a:extLst>
          </p:cNvPr>
          <p:cNvSpPr>
            <a:spLocks noGrp="1"/>
          </p:cNvSpPr>
          <p:nvPr>
            <p:ph idx="1"/>
          </p:nvPr>
        </p:nvSpPr>
        <p:spPr/>
        <p:txBody>
          <a:bodyPr/>
          <a:lstStyle/>
          <a:p>
            <a:pPr marL="514350" lvl="0" indent="-514350">
              <a:buFont typeface="+mj-lt"/>
              <a:buAutoNum type="arabicPeriod" startAt="7"/>
            </a:pPr>
            <a:r>
              <a:rPr lang="en-US" dirty="0"/>
              <a:t>A polypeptide is 10 amino acids long. How many nucleotides are in the coding region of the mRNA that codes for this protein? Hint: Don’t forget the stop codon.</a:t>
            </a:r>
            <a:endParaRPr lang="en-US" sz="2400" dirty="0"/>
          </a:p>
          <a:p>
            <a:pPr marL="914400" lvl="1" indent="-457200">
              <a:buFont typeface="+mj-lt"/>
              <a:buAutoNum type="alphaLcPeriod"/>
            </a:pPr>
            <a:r>
              <a:rPr lang="en-US" dirty="0"/>
              <a:t>13</a:t>
            </a:r>
            <a:endParaRPr lang="en-US" sz="2000" dirty="0"/>
          </a:p>
          <a:p>
            <a:pPr marL="914400" lvl="1" indent="-457200">
              <a:buFont typeface="+mj-lt"/>
              <a:buAutoNum type="alphaLcPeriod"/>
            </a:pPr>
            <a:r>
              <a:rPr lang="en-US" b="1" dirty="0"/>
              <a:t>33</a:t>
            </a:r>
            <a:endParaRPr lang="en-US" sz="2000" b="1" dirty="0"/>
          </a:p>
          <a:p>
            <a:pPr marL="914400" lvl="1" indent="-457200">
              <a:buFont typeface="+mj-lt"/>
              <a:buAutoNum type="alphaLcPeriod"/>
            </a:pPr>
            <a:r>
              <a:rPr lang="en-US" dirty="0"/>
              <a:t>103</a:t>
            </a:r>
            <a:endParaRPr lang="en-US" sz="2000" dirty="0"/>
          </a:p>
          <a:p>
            <a:pPr marL="914400" lvl="1" indent="-457200">
              <a:buFont typeface="+mj-lt"/>
              <a:buAutoNum type="alphaLcPeriod"/>
            </a:pPr>
            <a:r>
              <a:rPr lang="en-US" dirty="0"/>
              <a:t>333</a:t>
            </a:r>
            <a:endParaRPr lang="en-US" sz="2000" dirty="0"/>
          </a:p>
          <a:p>
            <a:endParaRPr lang="en-US" dirty="0"/>
          </a:p>
        </p:txBody>
      </p:sp>
      <p:sp>
        <p:nvSpPr>
          <p:cNvPr id="2" name="Title 1">
            <a:extLst>
              <a:ext uri="{FF2B5EF4-FFF2-40B4-BE49-F238E27FC236}">
                <a16:creationId xmlns:a16="http://schemas.microsoft.com/office/drawing/2014/main" id="{19FA0927-D3F9-4095-AEBB-792D6279EF86}"/>
              </a:ext>
            </a:extLst>
          </p:cNvPr>
          <p:cNvSpPr>
            <a:spLocks noGrp="1"/>
          </p:cNvSpPr>
          <p:nvPr>
            <p:ph type="title"/>
          </p:nvPr>
        </p:nvSpPr>
        <p:spPr/>
        <p:txBody>
          <a:bodyPr/>
          <a:lstStyle/>
          <a:p>
            <a:r>
              <a:rPr lang="en-US" dirty="0"/>
              <a:t>Concept Check Question 7 Answer</a:t>
            </a:r>
          </a:p>
        </p:txBody>
      </p:sp>
      <p:sp>
        <p:nvSpPr>
          <p:cNvPr id="4" name="Slide Number Placeholder 3">
            <a:extLst>
              <a:ext uri="{FF2B5EF4-FFF2-40B4-BE49-F238E27FC236}">
                <a16:creationId xmlns:a16="http://schemas.microsoft.com/office/drawing/2014/main" id="{A29E7227-4D2A-45E4-820D-72BCF1644FBB}"/>
              </a:ext>
            </a:extLst>
          </p:cNvPr>
          <p:cNvSpPr>
            <a:spLocks noGrp="1"/>
          </p:cNvSpPr>
          <p:nvPr>
            <p:ph type="sldNum" sz="quarter" idx="12"/>
          </p:nvPr>
        </p:nvSpPr>
        <p:spPr/>
        <p:txBody>
          <a:bodyPr/>
          <a:lstStyle/>
          <a:p>
            <a:fld id="{F38FC8B9-BCA2-4F51-A344-9525644822DC}" type="slidenum">
              <a:rPr lang="en-US" smtClean="0"/>
              <a:t>37</a:t>
            </a:fld>
            <a:endParaRPr lang="en-US"/>
          </a:p>
        </p:txBody>
      </p:sp>
    </p:spTree>
    <p:extLst>
      <p:ext uri="{BB962C8B-B14F-4D97-AF65-F5344CB8AC3E}">
        <p14:creationId xmlns:p14="http://schemas.microsoft.com/office/powerpoint/2010/main" val="16975974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82EB136-1B3F-4FF6-8DC2-E68D23B46505}"/>
              </a:ext>
            </a:extLst>
          </p:cNvPr>
          <p:cNvSpPr>
            <a:spLocks noGrp="1"/>
          </p:cNvSpPr>
          <p:nvPr>
            <p:ph idx="1"/>
          </p:nvPr>
        </p:nvSpPr>
        <p:spPr/>
        <p:txBody>
          <a:bodyPr/>
          <a:lstStyle/>
          <a:p>
            <a:r>
              <a:rPr lang="en-US" dirty="0">
                <a:hlinkClick r:id="rId2"/>
              </a:rPr>
              <a:t>Charging the tRNA</a:t>
            </a:r>
            <a:endParaRPr lang="en-US" dirty="0"/>
          </a:p>
        </p:txBody>
      </p:sp>
      <p:sp>
        <p:nvSpPr>
          <p:cNvPr id="2" name="Title 1">
            <a:extLst>
              <a:ext uri="{FF2B5EF4-FFF2-40B4-BE49-F238E27FC236}">
                <a16:creationId xmlns:a16="http://schemas.microsoft.com/office/drawing/2014/main" id="{8FBD6F5C-670D-46D9-832F-7DE479788AFD}"/>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E24EE010-25AF-4B29-843C-8D3F65CCFC08}"/>
              </a:ext>
            </a:extLst>
          </p:cNvPr>
          <p:cNvSpPr>
            <a:spLocks noGrp="1"/>
          </p:cNvSpPr>
          <p:nvPr>
            <p:ph type="sldNum" sz="quarter" idx="12"/>
          </p:nvPr>
        </p:nvSpPr>
        <p:spPr/>
        <p:txBody>
          <a:bodyPr/>
          <a:lstStyle/>
          <a:p>
            <a:fld id="{F38FC8B9-BCA2-4F51-A344-9525644822DC}" type="slidenum">
              <a:rPr lang="en-US" smtClean="0"/>
              <a:t>38</a:t>
            </a:fld>
            <a:endParaRPr lang="en-US"/>
          </a:p>
        </p:txBody>
      </p:sp>
    </p:spTree>
    <p:extLst>
      <p:ext uri="{BB962C8B-B14F-4D97-AF65-F5344CB8AC3E}">
        <p14:creationId xmlns:p14="http://schemas.microsoft.com/office/powerpoint/2010/main" val="635221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FC3ACC-51E5-4C0E-BA01-4E40B612BF97}"/>
              </a:ext>
            </a:extLst>
          </p:cNvPr>
          <p:cNvSpPr txBox="1"/>
          <p:nvPr/>
        </p:nvSpPr>
        <p:spPr>
          <a:xfrm>
            <a:off x="0" y="6356350"/>
            <a:ext cx="10744200" cy="523220"/>
          </a:xfrm>
          <a:prstGeom prst="rect">
            <a:avLst/>
          </a:prstGeom>
          <a:noFill/>
        </p:spPr>
        <p:txBody>
          <a:bodyPr wrap="square" rtlCol="0">
            <a:spAutoFit/>
          </a:bodyPr>
          <a:lstStyle/>
          <a:p>
            <a:r>
              <a:rPr lang="en-US" sz="1400" dirty="0"/>
              <a:t>Figure 4-2: A fully processed mRNA transcript. Adopted without change from Wikimedia commons from works contributed by </a:t>
            </a:r>
            <a:r>
              <a:rPr lang="en-US" sz="1400" dirty="0" err="1"/>
              <a:t>Plociam</a:t>
            </a:r>
            <a:r>
              <a:rPr lang="en-US" sz="1400" dirty="0"/>
              <a:t>. This file is licensed under the terms of the GNU Free Documentation License</a:t>
            </a:r>
          </a:p>
        </p:txBody>
      </p:sp>
      <p:pic>
        <p:nvPicPr>
          <p:cNvPr id="5" name="Content Placeholder 4" descr="Figure 4-2: A fully processed mRNA transcript. After all RNA modifications have been completed, a mature mRNA contains a 5’ cap, a poly-A tail, and untranslated regions (UTRs) at the 5’ and 3’ ends.&#10;">
            <a:extLst>
              <a:ext uri="{FF2B5EF4-FFF2-40B4-BE49-F238E27FC236}">
                <a16:creationId xmlns:a16="http://schemas.microsoft.com/office/drawing/2014/main" id="{F6F4C605-4CD9-4D53-BD7C-751F18AA88EA}"/>
              </a:ext>
            </a:extLst>
          </p:cNvPr>
          <p:cNvPicPr>
            <a:picLocks noGrp="1" noChangeAspect="1"/>
          </p:cNvPicPr>
          <p:nvPr>
            <p:ph idx="1"/>
          </p:nvPr>
        </p:nvPicPr>
        <p:blipFill>
          <a:blip r:embed="rId3"/>
          <a:stretch>
            <a:fillRect/>
          </a:stretch>
        </p:blipFill>
        <p:spPr>
          <a:xfrm>
            <a:off x="2093629" y="2602140"/>
            <a:ext cx="8004742" cy="2798307"/>
          </a:xfrm>
          <a:prstGeom prst="rect">
            <a:avLst/>
          </a:prstGeom>
        </p:spPr>
      </p:pic>
      <p:sp>
        <p:nvSpPr>
          <p:cNvPr id="2" name="Title 1">
            <a:extLst>
              <a:ext uri="{FF2B5EF4-FFF2-40B4-BE49-F238E27FC236}">
                <a16:creationId xmlns:a16="http://schemas.microsoft.com/office/drawing/2014/main" id="{C70314A4-EB0E-4F4A-9B55-4A92F002595E}"/>
              </a:ext>
            </a:extLst>
          </p:cNvPr>
          <p:cNvSpPr>
            <a:spLocks noGrp="1"/>
          </p:cNvSpPr>
          <p:nvPr>
            <p:ph type="title"/>
          </p:nvPr>
        </p:nvSpPr>
        <p:spPr/>
        <p:txBody>
          <a:bodyPr/>
          <a:lstStyle/>
          <a:p>
            <a:r>
              <a:rPr lang="en-US" dirty="0"/>
              <a:t>Mature mRNA Transcript</a:t>
            </a:r>
          </a:p>
        </p:txBody>
      </p:sp>
      <p:sp>
        <p:nvSpPr>
          <p:cNvPr id="4" name="Slide Number Placeholder 3">
            <a:extLst>
              <a:ext uri="{FF2B5EF4-FFF2-40B4-BE49-F238E27FC236}">
                <a16:creationId xmlns:a16="http://schemas.microsoft.com/office/drawing/2014/main" id="{064763E5-29E5-445B-8161-6FA8DFBCC497}"/>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3167603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69C0C33-836D-48E3-B072-F9A064046C34}"/>
              </a:ext>
            </a:extLst>
          </p:cNvPr>
          <p:cNvSpPr txBox="1"/>
          <p:nvPr/>
        </p:nvSpPr>
        <p:spPr>
          <a:xfrm>
            <a:off x="0" y="6313256"/>
            <a:ext cx="10956471" cy="523220"/>
          </a:xfrm>
          <a:prstGeom prst="rect">
            <a:avLst/>
          </a:prstGeom>
          <a:noFill/>
        </p:spPr>
        <p:txBody>
          <a:bodyPr wrap="square" rtlCol="0">
            <a:spAutoFit/>
          </a:bodyPr>
          <a:lstStyle/>
          <a:p>
            <a:pPr algn="l"/>
            <a:r>
              <a:rPr lang="en-US" sz="1400" dirty="0"/>
              <a:t>Figure 4-3: Overview of transcription and translation. Adopted without change from work contributed to </a:t>
            </a:r>
            <a:r>
              <a:rPr lang="en-US" sz="1400" dirty="0" err="1"/>
              <a:t>Libretexts</a:t>
            </a:r>
            <a:r>
              <a:rPr lang="en-US" sz="1400" dirty="0"/>
              <a:t> by OpenStax. </a:t>
            </a:r>
            <a:r>
              <a:rPr lang="en-US" sz="1400" dirty="0" err="1"/>
              <a:t>LibreTexts</a:t>
            </a:r>
            <a:r>
              <a:rPr lang="en-US" sz="1400" dirty="0"/>
              <a:t> content is licensed by CC BY-NC-SA 3.0</a:t>
            </a:r>
          </a:p>
        </p:txBody>
      </p:sp>
      <p:pic>
        <p:nvPicPr>
          <p:cNvPr id="5" name="Content Placeholder 4" descr="Figure 4-3: Overview of transcription and translation. The image shows the transcription, post-transcriptional processing, and translation of a gene. Note that a codon (a sequence of three nucleotides within an mRNA molecule) codes for a single amino acid.&#10;">
            <a:extLst>
              <a:ext uri="{FF2B5EF4-FFF2-40B4-BE49-F238E27FC236}">
                <a16:creationId xmlns:a16="http://schemas.microsoft.com/office/drawing/2014/main" id="{F94BC1CB-47B5-4F71-AD40-D0A1236662F9}"/>
              </a:ext>
            </a:extLst>
          </p:cNvPr>
          <p:cNvPicPr>
            <a:picLocks noGrp="1" noChangeAspect="1"/>
          </p:cNvPicPr>
          <p:nvPr>
            <p:ph idx="1"/>
          </p:nvPr>
        </p:nvPicPr>
        <p:blipFill>
          <a:blip r:embed="rId3"/>
          <a:stretch>
            <a:fillRect/>
          </a:stretch>
        </p:blipFill>
        <p:spPr>
          <a:xfrm>
            <a:off x="4907683" y="1380439"/>
            <a:ext cx="2619788" cy="4796524"/>
          </a:xfrm>
          <a:prstGeom prst="rect">
            <a:avLst/>
          </a:prstGeom>
        </p:spPr>
      </p:pic>
      <p:sp>
        <p:nvSpPr>
          <p:cNvPr id="2" name="Title 1">
            <a:extLst>
              <a:ext uri="{FF2B5EF4-FFF2-40B4-BE49-F238E27FC236}">
                <a16:creationId xmlns:a16="http://schemas.microsoft.com/office/drawing/2014/main" id="{97C2FC7F-89B1-48A1-A220-FC851866D4E7}"/>
              </a:ext>
            </a:extLst>
          </p:cNvPr>
          <p:cNvSpPr>
            <a:spLocks noGrp="1"/>
          </p:cNvSpPr>
          <p:nvPr>
            <p:ph type="title"/>
          </p:nvPr>
        </p:nvSpPr>
        <p:spPr/>
        <p:txBody>
          <a:bodyPr/>
          <a:lstStyle/>
          <a:p>
            <a:r>
              <a:rPr lang="en-US" dirty="0"/>
              <a:t>Overview of Transcription and Translation</a:t>
            </a:r>
          </a:p>
        </p:txBody>
      </p:sp>
      <p:sp>
        <p:nvSpPr>
          <p:cNvPr id="4" name="Slide Number Placeholder 3">
            <a:extLst>
              <a:ext uri="{FF2B5EF4-FFF2-40B4-BE49-F238E27FC236}">
                <a16:creationId xmlns:a16="http://schemas.microsoft.com/office/drawing/2014/main" id="{2313A174-413C-4700-9FE8-CD3E0D47C10A}"/>
              </a:ext>
            </a:extLst>
          </p:cNvPr>
          <p:cNvSpPr>
            <a:spLocks noGrp="1"/>
          </p:cNvSpPr>
          <p:nvPr>
            <p:ph type="sldNum" sz="quarter" idx="12"/>
          </p:nvPr>
        </p:nvSpPr>
        <p:spPr/>
        <p:txBody>
          <a:bodyPr/>
          <a:lstStyle/>
          <a:p>
            <a:fld id="{F38FC8B9-BCA2-4F51-A344-9525644822DC}" type="slidenum">
              <a:rPr lang="en-US" smtClean="0"/>
              <a:t>5</a:t>
            </a:fld>
            <a:endParaRPr lang="en-US"/>
          </a:p>
        </p:txBody>
      </p:sp>
    </p:spTree>
    <p:extLst>
      <p:ext uri="{BB962C8B-B14F-4D97-AF65-F5344CB8AC3E}">
        <p14:creationId xmlns:p14="http://schemas.microsoft.com/office/powerpoint/2010/main" val="1532628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69C0C33-836D-48E3-B072-F9A064046C34}"/>
              </a:ext>
            </a:extLst>
          </p:cNvPr>
          <p:cNvSpPr txBox="1"/>
          <p:nvPr/>
        </p:nvSpPr>
        <p:spPr>
          <a:xfrm>
            <a:off x="0" y="6313256"/>
            <a:ext cx="10956471" cy="523220"/>
          </a:xfrm>
          <a:prstGeom prst="rect">
            <a:avLst/>
          </a:prstGeom>
          <a:noFill/>
        </p:spPr>
        <p:txBody>
          <a:bodyPr wrap="square" rtlCol="0">
            <a:spAutoFit/>
          </a:bodyPr>
          <a:lstStyle/>
          <a:p>
            <a:pPr algn="l"/>
            <a:r>
              <a:rPr lang="en-US" sz="1400" dirty="0"/>
              <a:t>Figure 4-3: Overview of transcription and translation. Adopted without change from work contributed to </a:t>
            </a:r>
            <a:r>
              <a:rPr lang="en-US" sz="1400" dirty="0" err="1"/>
              <a:t>Libretexts</a:t>
            </a:r>
            <a:r>
              <a:rPr lang="en-US" sz="1400" dirty="0"/>
              <a:t> by OpenStax. </a:t>
            </a:r>
            <a:r>
              <a:rPr lang="en-US" sz="1400" dirty="0" err="1"/>
              <a:t>LibreTexts</a:t>
            </a:r>
            <a:r>
              <a:rPr lang="en-US" sz="1400" dirty="0"/>
              <a:t> content is licensed by CC BY-NC-SA 3.0</a:t>
            </a:r>
          </a:p>
        </p:txBody>
      </p:sp>
      <p:pic>
        <p:nvPicPr>
          <p:cNvPr id="5" name="Content Placeholder 4" descr="Transcription is unidirectional. One of the DNA strands is used as a template. Transcription proceeds 5 prime to 3 prime by an enzyme called RNA polymerase that reads the DNA template and adds the correct complementary RNA bases to the RNA copy.">
            <a:extLst>
              <a:ext uri="{FF2B5EF4-FFF2-40B4-BE49-F238E27FC236}">
                <a16:creationId xmlns:a16="http://schemas.microsoft.com/office/drawing/2014/main" id="{F94BC1CB-47B5-4F71-AD40-D0A1236662F9}"/>
              </a:ext>
            </a:extLst>
          </p:cNvPr>
          <p:cNvPicPr>
            <a:picLocks noGrp="1" noChangeAspect="1"/>
          </p:cNvPicPr>
          <p:nvPr>
            <p:ph idx="1"/>
          </p:nvPr>
        </p:nvPicPr>
        <p:blipFill rotWithShape="1">
          <a:blip r:embed="rId3"/>
          <a:srcRect b="71929"/>
          <a:stretch/>
        </p:blipFill>
        <p:spPr>
          <a:xfrm>
            <a:off x="2848079" y="2000931"/>
            <a:ext cx="6495842" cy="3338518"/>
          </a:xfrm>
          <a:prstGeom prst="rect">
            <a:avLst/>
          </a:prstGeom>
        </p:spPr>
      </p:pic>
      <p:sp>
        <p:nvSpPr>
          <p:cNvPr id="2" name="Title 1">
            <a:extLst>
              <a:ext uri="{FF2B5EF4-FFF2-40B4-BE49-F238E27FC236}">
                <a16:creationId xmlns:a16="http://schemas.microsoft.com/office/drawing/2014/main" id="{97C2FC7F-89B1-48A1-A220-FC851866D4E7}"/>
              </a:ext>
            </a:extLst>
          </p:cNvPr>
          <p:cNvSpPr>
            <a:spLocks noGrp="1"/>
          </p:cNvSpPr>
          <p:nvPr>
            <p:ph type="title"/>
          </p:nvPr>
        </p:nvSpPr>
        <p:spPr/>
        <p:txBody>
          <a:bodyPr/>
          <a:lstStyle/>
          <a:p>
            <a:r>
              <a:rPr lang="en-US" dirty="0"/>
              <a:t>Transcription</a:t>
            </a:r>
          </a:p>
        </p:txBody>
      </p:sp>
      <p:sp>
        <p:nvSpPr>
          <p:cNvPr id="4" name="Slide Number Placeholder 3">
            <a:extLst>
              <a:ext uri="{FF2B5EF4-FFF2-40B4-BE49-F238E27FC236}">
                <a16:creationId xmlns:a16="http://schemas.microsoft.com/office/drawing/2014/main" id="{2313A174-413C-4700-9FE8-CD3E0D47C10A}"/>
              </a:ext>
            </a:extLst>
          </p:cNvPr>
          <p:cNvSpPr>
            <a:spLocks noGrp="1"/>
          </p:cNvSpPr>
          <p:nvPr>
            <p:ph type="sldNum" sz="quarter" idx="12"/>
          </p:nvPr>
        </p:nvSpPr>
        <p:spPr/>
        <p:txBody>
          <a:bodyPr/>
          <a:lstStyle/>
          <a:p>
            <a:fld id="{F38FC8B9-BCA2-4F51-A344-9525644822DC}" type="slidenum">
              <a:rPr lang="en-US" smtClean="0"/>
              <a:t>6</a:t>
            </a:fld>
            <a:endParaRPr lang="en-US"/>
          </a:p>
        </p:txBody>
      </p:sp>
    </p:spTree>
    <p:extLst>
      <p:ext uri="{BB962C8B-B14F-4D97-AF65-F5344CB8AC3E}">
        <p14:creationId xmlns:p14="http://schemas.microsoft.com/office/powerpoint/2010/main" val="2393405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69C0C33-836D-48E3-B072-F9A064046C34}"/>
              </a:ext>
            </a:extLst>
          </p:cNvPr>
          <p:cNvSpPr txBox="1"/>
          <p:nvPr/>
        </p:nvSpPr>
        <p:spPr>
          <a:xfrm>
            <a:off x="0" y="6313256"/>
            <a:ext cx="10956471" cy="523220"/>
          </a:xfrm>
          <a:prstGeom prst="rect">
            <a:avLst/>
          </a:prstGeom>
          <a:noFill/>
        </p:spPr>
        <p:txBody>
          <a:bodyPr wrap="square" rtlCol="0">
            <a:spAutoFit/>
          </a:bodyPr>
          <a:lstStyle/>
          <a:p>
            <a:pPr algn="l"/>
            <a:r>
              <a:rPr lang="en-US" sz="1400" dirty="0"/>
              <a:t>Figure 4-3: Overview of transcription and translation. Adopted without change from work contributed to </a:t>
            </a:r>
            <a:r>
              <a:rPr lang="en-US" sz="1400" dirty="0" err="1"/>
              <a:t>Libretexts</a:t>
            </a:r>
            <a:r>
              <a:rPr lang="en-US" sz="1400" dirty="0"/>
              <a:t> by OpenStax. </a:t>
            </a:r>
            <a:r>
              <a:rPr lang="en-US" sz="1400" dirty="0" err="1"/>
              <a:t>LibreTexts</a:t>
            </a:r>
            <a:r>
              <a:rPr lang="en-US" sz="1400" dirty="0"/>
              <a:t> content is licensed by CC BY-NC-SA 3.0</a:t>
            </a:r>
          </a:p>
        </p:txBody>
      </p:sp>
      <p:pic>
        <p:nvPicPr>
          <p:cNvPr id="5" name="Content Placeholder 4" descr="A primary RNA transcript with three exons and two introns will gain a 5'cap, lose two introns, and gain a poly A tail before becoming a mature mRNA. All of these processes happen prior to export out of the nucleus.">
            <a:extLst>
              <a:ext uri="{FF2B5EF4-FFF2-40B4-BE49-F238E27FC236}">
                <a16:creationId xmlns:a16="http://schemas.microsoft.com/office/drawing/2014/main" id="{F94BC1CB-47B5-4F71-AD40-D0A1236662F9}"/>
              </a:ext>
            </a:extLst>
          </p:cNvPr>
          <p:cNvPicPr>
            <a:picLocks noGrp="1" noChangeAspect="1"/>
          </p:cNvPicPr>
          <p:nvPr>
            <p:ph idx="1"/>
          </p:nvPr>
        </p:nvPicPr>
        <p:blipFill rotWithShape="1">
          <a:blip r:embed="rId3"/>
          <a:srcRect t="37756" b="44696"/>
          <a:stretch/>
        </p:blipFill>
        <p:spPr>
          <a:xfrm>
            <a:off x="1991312" y="2269671"/>
            <a:ext cx="7216779" cy="2318658"/>
          </a:xfrm>
          <a:prstGeom prst="rect">
            <a:avLst/>
          </a:prstGeom>
        </p:spPr>
      </p:pic>
      <p:sp>
        <p:nvSpPr>
          <p:cNvPr id="2" name="Title 1">
            <a:extLst>
              <a:ext uri="{FF2B5EF4-FFF2-40B4-BE49-F238E27FC236}">
                <a16:creationId xmlns:a16="http://schemas.microsoft.com/office/drawing/2014/main" id="{97C2FC7F-89B1-48A1-A220-FC851866D4E7}"/>
              </a:ext>
            </a:extLst>
          </p:cNvPr>
          <p:cNvSpPr>
            <a:spLocks noGrp="1"/>
          </p:cNvSpPr>
          <p:nvPr>
            <p:ph type="title"/>
          </p:nvPr>
        </p:nvSpPr>
        <p:spPr/>
        <p:txBody>
          <a:bodyPr/>
          <a:lstStyle/>
          <a:p>
            <a:r>
              <a:rPr lang="en-US" dirty="0"/>
              <a:t>RNA Processing</a:t>
            </a:r>
          </a:p>
        </p:txBody>
      </p:sp>
      <p:sp>
        <p:nvSpPr>
          <p:cNvPr id="4" name="Slide Number Placeholder 3">
            <a:extLst>
              <a:ext uri="{FF2B5EF4-FFF2-40B4-BE49-F238E27FC236}">
                <a16:creationId xmlns:a16="http://schemas.microsoft.com/office/drawing/2014/main" id="{2313A174-413C-4700-9FE8-CD3E0D47C10A}"/>
              </a:ext>
            </a:extLst>
          </p:cNvPr>
          <p:cNvSpPr>
            <a:spLocks noGrp="1"/>
          </p:cNvSpPr>
          <p:nvPr>
            <p:ph type="sldNum" sz="quarter" idx="12"/>
          </p:nvPr>
        </p:nvSpPr>
        <p:spPr/>
        <p:txBody>
          <a:bodyPr/>
          <a:lstStyle/>
          <a:p>
            <a:fld id="{F38FC8B9-BCA2-4F51-A344-9525644822DC}" type="slidenum">
              <a:rPr lang="en-US" smtClean="0"/>
              <a:t>7</a:t>
            </a:fld>
            <a:endParaRPr lang="en-US"/>
          </a:p>
        </p:txBody>
      </p:sp>
    </p:spTree>
    <p:extLst>
      <p:ext uri="{BB962C8B-B14F-4D97-AF65-F5344CB8AC3E}">
        <p14:creationId xmlns:p14="http://schemas.microsoft.com/office/powerpoint/2010/main" val="1851579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69C0C33-836D-48E3-B072-F9A064046C34}"/>
              </a:ext>
            </a:extLst>
          </p:cNvPr>
          <p:cNvSpPr txBox="1"/>
          <p:nvPr/>
        </p:nvSpPr>
        <p:spPr>
          <a:xfrm>
            <a:off x="0" y="6313256"/>
            <a:ext cx="10956471" cy="523220"/>
          </a:xfrm>
          <a:prstGeom prst="rect">
            <a:avLst/>
          </a:prstGeom>
          <a:noFill/>
        </p:spPr>
        <p:txBody>
          <a:bodyPr wrap="square" rtlCol="0">
            <a:spAutoFit/>
          </a:bodyPr>
          <a:lstStyle/>
          <a:p>
            <a:pPr algn="l"/>
            <a:r>
              <a:rPr lang="en-US" sz="1400" dirty="0"/>
              <a:t>Figure 4-3: Overview of transcription and translation. Adopted without change from work contributed to </a:t>
            </a:r>
            <a:r>
              <a:rPr lang="en-US" sz="1400" dirty="0" err="1"/>
              <a:t>Libretexts</a:t>
            </a:r>
            <a:r>
              <a:rPr lang="en-US" sz="1400" dirty="0"/>
              <a:t> by OpenStax. </a:t>
            </a:r>
            <a:r>
              <a:rPr lang="en-US" sz="1400" dirty="0" err="1"/>
              <a:t>LibreTexts</a:t>
            </a:r>
            <a:r>
              <a:rPr lang="en-US" sz="1400" dirty="0"/>
              <a:t> content is licensed by CC BY-NC-SA 3.0</a:t>
            </a:r>
          </a:p>
        </p:txBody>
      </p:sp>
      <p:pic>
        <p:nvPicPr>
          <p:cNvPr id="5" name="Content Placeholder 4" descr="In Translation, a ribosome that consists of a large and small subunit associated with a mature mRNA. tRNAs bind to the correct codon in the mRNA and bring along an associated amino acid. tRNAs enter with their associated amino acid in the A site. The amino acids are linked together by the enzymatic action of the ribosome in the P site and leave without their amino acid in the E site.">
            <a:extLst>
              <a:ext uri="{FF2B5EF4-FFF2-40B4-BE49-F238E27FC236}">
                <a16:creationId xmlns:a16="http://schemas.microsoft.com/office/drawing/2014/main" id="{F94BC1CB-47B5-4F71-AD40-D0A1236662F9}"/>
              </a:ext>
            </a:extLst>
          </p:cNvPr>
          <p:cNvPicPr>
            <a:picLocks noGrp="1" noChangeAspect="1"/>
          </p:cNvPicPr>
          <p:nvPr>
            <p:ph idx="1"/>
          </p:nvPr>
        </p:nvPicPr>
        <p:blipFill rotWithShape="1">
          <a:blip r:embed="rId3"/>
          <a:srcRect t="64837"/>
          <a:stretch/>
        </p:blipFill>
        <p:spPr>
          <a:xfrm>
            <a:off x="3048741" y="1894109"/>
            <a:ext cx="6094519" cy="3923620"/>
          </a:xfrm>
          <a:prstGeom prst="rect">
            <a:avLst/>
          </a:prstGeom>
        </p:spPr>
      </p:pic>
      <p:sp>
        <p:nvSpPr>
          <p:cNvPr id="2" name="Title 1">
            <a:extLst>
              <a:ext uri="{FF2B5EF4-FFF2-40B4-BE49-F238E27FC236}">
                <a16:creationId xmlns:a16="http://schemas.microsoft.com/office/drawing/2014/main" id="{97C2FC7F-89B1-48A1-A220-FC851866D4E7}"/>
              </a:ext>
            </a:extLst>
          </p:cNvPr>
          <p:cNvSpPr>
            <a:spLocks noGrp="1"/>
          </p:cNvSpPr>
          <p:nvPr>
            <p:ph type="title"/>
          </p:nvPr>
        </p:nvSpPr>
        <p:spPr/>
        <p:txBody>
          <a:bodyPr/>
          <a:lstStyle/>
          <a:p>
            <a:r>
              <a:rPr lang="en-US" dirty="0"/>
              <a:t>Translation</a:t>
            </a:r>
          </a:p>
        </p:txBody>
      </p:sp>
      <p:sp>
        <p:nvSpPr>
          <p:cNvPr id="4" name="Slide Number Placeholder 3">
            <a:extLst>
              <a:ext uri="{FF2B5EF4-FFF2-40B4-BE49-F238E27FC236}">
                <a16:creationId xmlns:a16="http://schemas.microsoft.com/office/drawing/2014/main" id="{2313A174-413C-4700-9FE8-CD3E0D47C10A}"/>
              </a:ext>
            </a:extLst>
          </p:cNvPr>
          <p:cNvSpPr>
            <a:spLocks noGrp="1"/>
          </p:cNvSpPr>
          <p:nvPr>
            <p:ph type="sldNum" sz="quarter" idx="12"/>
          </p:nvPr>
        </p:nvSpPr>
        <p:spPr/>
        <p:txBody>
          <a:bodyPr/>
          <a:lstStyle/>
          <a:p>
            <a:fld id="{F38FC8B9-BCA2-4F51-A344-9525644822DC}" type="slidenum">
              <a:rPr lang="en-US" smtClean="0"/>
              <a:t>8</a:t>
            </a:fld>
            <a:endParaRPr lang="en-US"/>
          </a:p>
        </p:txBody>
      </p:sp>
    </p:spTree>
    <p:extLst>
      <p:ext uri="{BB962C8B-B14F-4D97-AF65-F5344CB8AC3E}">
        <p14:creationId xmlns:p14="http://schemas.microsoft.com/office/powerpoint/2010/main" val="1037356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E48E39D-376E-48D5-8C40-C8118E2D05A7}"/>
              </a:ext>
            </a:extLst>
          </p:cNvPr>
          <p:cNvSpPr txBox="1"/>
          <p:nvPr/>
        </p:nvSpPr>
        <p:spPr>
          <a:xfrm>
            <a:off x="0" y="6535969"/>
            <a:ext cx="10776857" cy="307777"/>
          </a:xfrm>
          <a:prstGeom prst="rect">
            <a:avLst/>
          </a:prstGeom>
          <a:noFill/>
        </p:spPr>
        <p:txBody>
          <a:bodyPr wrap="square" rtlCol="0">
            <a:spAutoFit/>
          </a:bodyPr>
          <a:lstStyle/>
          <a:p>
            <a:pPr algn="l"/>
            <a:r>
              <a:rPr lang="en-US" sz="1400" dirty="0"/>
              <a:t>Table 4-1: Players in translation. Created by Shoshana Katzman CC-NC-SA 4.0.</a:t>
            </a:r>
          </a:p>
        </p:txBody>
      </p:sp>
      <p:graphicFrame>
        <p:nvGraphicFramePr>
          <p:cNvPr id="9" name="Content Placeholder 8">
            <a:extLst>
              <a:ext uri="{FF2B5EF4-FFF2-40B4-BE49-F238E27FC236}">
                <a16:creationId xmlns:a16="http://schemas.microsoft.com/office/drawing/2014/main" id="{BEC88BBF-FC1A-4934-85FE-6E9F5C4A5AEF}"/>
              </a:ext>
            </a:extLst>
          </p:cNvPr>
          <p:cNvGraphicFramePr>
            <a:graphicFrameLocks noGrp="1"/>
          </p:cNvGraphicFramePr>
          <p:nvPr>
            <p:ph idx="1"/>
            <p:extLst/>
          </p:nvPr>
        </p:nvGraphicFramePr>
        <p:xfrm>
          <a:off x="576943" y="1629677"/>
          <a:ext cx="11065328" cy="4602480"/>
        </p:xfrm>
        <a:graphic>
          <a:graphicData uri="http://schemas.openxmlformats.org/drawingml/2006/table">
            <a:tbl>
              <a:tblPr firstRow="1" bandRow="1">
                <a:tableStyleId>{5C22544A-7EE6-4342-B048-85BDC9FD1C3A}</a:tableStyleId>
              </a:tblPr>
              <a:tblGrid>
                <a:gridCol w="3258889">
                  <a:extLst>
                    <a:ext uri="{9D8B030D-6E8A-4147-A177-3AD203B41FA5}">
                      <a16:colId xmlns:a16="http://schemas.microsoft.com/office/drawing/2014/main" val="2012751065"/>
                    </a:ext>
                  </a:extLst>
                </a:gridCol>
                <a:gridCol w="7806439">
                  <a:extLst>
                    <a:ext uri="{9D8B030D-6E8A-4147-A177-3AD203B41FA5}">
                      <a16:colId xmlns:a16="http://schemas.microsoft.com/office/drawing/2014/main" val="3973590418"/>
                    </a:ext>
                  </a:extLst>
                </a:gridCol>
              </a:tblGrid>
              <a:tr h="370840">
                <a:tc>
                  <a:txBody>
                    <a:bodyPr/>
                    <a:lstStyle/>
                    <a:p>
                      <a:pPr algn="ctr" rtl="0" fontAlgn="t">
                        <a:spcBef>
                          <a:spcPts val="0"/>
                        </a:spcBef>
                        <a:spcAft>
                          <a:spcPts val="0"/>
                        </a:spcAft>
                      </a:pPr>
                      <a:r>
                        <a:rPr lang="en-US" sz="3200" b="1" i="0" u="none" strike="noStrike" dirty="0">
                          <a:solidFill>
                            <a:schemeClr val="bg1"/>
                          </a:solidFill>
                          <a:effectLst/>
                          <a:latin typeface="+mj-lt"/>
                        </a:rPr>
                        <a:t>Molecule</a:t>
                      </a:r>
                      <a:endParaRPr lang="en-US" sz="3200" dirty="0">
                        <a:solidFill>
                          <a:schemeClr val="bg1"/>
                        </a:solidFill>
                        <a:effectLst/>
                        <a:latin typeface="+mj-lt"/>
                      </a:endParaRPr>
                    </a:p>
                  </a:txBody>
                  <a:tcPr marL="68580" marR="68580"/>
                </a:tc>
                <a:tc>
                  <a:txBody>
                    <a:bodyPr/>
                    <a:lstStyle/>
                    <a:p>
                      <a:pPr algn="ctr" rtl="0" fontAlgn="t">
                        <a:spcBef>
                          <a:spcPts val="0"/>
                        </a:spcBef>
                        <a:spcAft>
                          <a:spcPts val="0"/>
                        </a:spcAft>
                      </a:pPr>
                      <a:r>
                        <a:rPr lang="en-US" sz="3200" b="1" i="0" u="none" strike="noStrike" dirty="0">
                          <a:solidFill>
                            <a:schemeClr val="bg1"/>
                          </a:solidFill>
                          <a:effectLst/>
                          <a:latin typeface="+mj-lt"/>
                        </a:rPr>
                        <a:t>Role in Translation</a:t>
                      </a:r>
                      <a:endParaRPr lang="en-US" sz="3200" dirty="0">
                        <a:solidFill>
                          <a:schemeClr val="bg1"/>
                        </a:solidFill>
                        <a:effectLst/>
                        <a:latin typeface="+mj-lt"/>
                      </a:endParaRPr>
                    </a:p>
                  </a:txBody>
                  <a:tcPr marL="68580" marR="68580"/>
                </a:tc>
                <a:extLst>
                  <a:ext uri="{0D108BD9-81ED-4DB2-BD59-A6C34878D82A}">
                    <a16:rowId xmlns:a16="http://schemas.microsoft.com/office/drawing/2014/main" val="2526318745"/>
                  </a:ext>
                </a:extLst>
              </a:tr>
              <a:tr h="370840">
                <a:tc>
                  <a:txBody>
                    <a:bodyPr/>
                    <a:lstStyle/>
                    <a:p>
                      <a:pPr rtl="0" fontAlgn="t">
                        <a:spcBef>
                          <a:spcPts val="0"/>
                        </a:spcBef>
                        <a:spcAft>
                          <a:spcPts val="0"/>
                        </a:spcAft>
                      </a:pPr>
                      <a:r>
                        <a:rPr lang="en-US" sz="1800" b="0" i="0" u="none" strike="noStrike" dirty="0">
                          <a:solidFill>
                            <a:srgbClr val="000000"/>
                          </a:solidFill>
                          <a:effectLst/>
                          <a:latin typeface="+mn-lt"/>
                        </a:rPr>
                        <a:t>mRNA</a:t>
                      </a:r>
                      <a:endParaRPr lang="en-US" sz="1800" dirty="0">
                        <a:effectLst/>
                        <a:latin typeface="+mn-lt"/>
                      </a:endParaRPr>
                    </a:p>
                  </a:txBody>
                  <a:tcPr marL="68580" marR="68580"/>
                </a:tc>
                <a:tc>
                  <a:txBody>
                    <a:bodyPr/>
                    <a:lstStyle/>
                    <a:p>
                      <a:pPr rtl="0" fontAlgn="t">
                        <a:spcBef>
                          <a:spcPts val="0"/>
                        </a:spcBef>
                        <a:spcAft>
                          <a:spcPts val="0"/>
                        </a:spcAft>
                      </a:pPr>
                      <a:r>
                        <a:rPr lang="en-US" sz="1800" b="0" i="0" u="none" strike="noStrike" dirty="0">
                          <a:solidFill>
                            <a:srgbClr val="000000"/>
                          </a:solidFill>
                          <a:effectLst/>
                          <a:latin typeface="+mn-lt"/>
                        </a:rPr>
                        <a:t>Contains the genetic information to be translated. This information is recognized as groups of three nucleotides called codons.</a:t>
                      </a:r>
                      <a:endParaRPr lang="en-US" sz="1800" dirty="0">
                        <a:effectLst/>
                        <a:latin typeface="+mn-lt"/>
                      </a:endParaRPr>
                    </a:p>
                  </a:txBody>
                  <a:tcPr marL="68580" marR="68580"/>
                </a:tc>
                <a:extLst>
                  <a:ext uri="{0D108BD9-81ED-4DB2-BD59-A6C34878D82A}">
                    <a16:rowId xmlns:a16="http://schemas.microsoft.com/office/drawing/2014/main" val="1117592103"/>
                  </a:ext>
                </a:extLst>
              </a:tr>
              <a:tr h="370840">
                <a:tc>
                  <a:txBody>
                    <a:bodyPr/>
                    <a:lstStyle/>
                    <a:p>
                      <a:pPr rtl="0" fontAlgn="t">
                        <a:spcBef>
                          <a:spcPts val="0"/>
                        </a:spcBef>
                        <a:spcAft>
                          <a:spcPts val="0"/>
                        </a:spcAft>
                      </a:pPr>
                      <a:r>
                        <a:rPr lang="en-US" sz="1800" b="0" i="0" u="none" strike="noStrike">
                          <a:solidFill>
                            <a:srgbClr val="000000"/>
                          </a:solidFill>
                          <a:effectLst/>
                          <a:latin typeface="+mn-lt"/>
                        </a:rPr>
                        <a:t>Ribosome </a:t>
                      </a:r>
                      <a:endParaRPr lang="en-US" sz="1800">
                        <a:effectLst/>
                        <a:latin typeface="+mn-lt"/>
                      </a:endParaRPr>
                    </a:p>
                  </a:txBody>
                  <a:tcPr marL="68580" marR="68580"/>
                </a:tc>
                <a:tc>
                  <a:txBody>
                    <a:bodyPr/>
                    <a:lstStyle/>
                    <a:p>
                      <a:pPr rtl="0" fontAlgn="t">
                        <a:spcBef>
                          <a:spcPts val="0"/>
                        </a:spcBef>
                        <a:spcAft>
                          <a:spcPts val="0"/>
                        </a:spcAft>
                      </a:pPr>
                      <a:r>
                        <a:rPr lang="en-US" sz="1800" b="0" i="0" u="none" strike="noStrike" dirty="0">
                          <a:solidFill>
                            <a:srgbClr val="000000"/>
                          </a:solidFill>
                          <a:effectLst/>
                          <a:latin typeface="+mn-lt"/>
                        </a:rPr>
                        <a:t>Is a ribozyme made from a variety of proteins, consists of a small and large subunit. The small subunit recognized the 5’ cap of the mRNA, and the large subunit contains sites for tRNA binding and is the site for peptide bond formation.</a:t>
                      </a:r>
                      <a:endParaRPr lang="en-US" sz="1800" dirty="0">
                        <a:effectLst/>
                        <a:latin typeface="+mn-lt"/>
                      </a:endParaRPr>
                    </a:p>
                  </a:txBody>
                  <a:tcPr marL="68580" marR="68580"/>
                </a:tc>
                <a:extLst>
                  <a:ext uri="{0D108BD9-81ED-4DB2-BD59-A6C34878D82A}">
                    <a16:rowId xmlns:a16="http://schemas.microsoft.com/office/drawing/2014/main" val="691605604"/>
                  </a:ext>
                </a:extLst>
              </a:tr>
              <a:tr h="370840">
                <a:tc>
                  <a:txBody>
                    <a:bodyPr/>
                    <a:lstStyle/>
                    <a:p>
                      <a:pPr rtl="0" fontAlgn="t">
                        <a:spcBef>
                          <a:spcPts val="0"/>
                        </a:spcBef>
                        <a:spcAft>
                          <a:spcPts val="0"/>
                        </a:spcAft>
                      </a:pPr>
                      <a:r>
                        <a:rPr lang="en-US" sz="1800" b="0" i="0" u="none" strike="noStrike">
                          <a:solidFill>
                            <a:srgbClr val="000000"/>
                          </a:solidFill>
                          <a:effectLst/>
                          <a:latin typeface="+mn-lt"/>
                        </a:rPr>
                        <a:t>Ribosomal RNA (rRNA)</a:t>
                      </a:r>
                      <a:endParaRPr lang="en-US" sz="1800">
                        <a:effectLst/>
                        <a:latin typeface="+mn-lt"/>
                      </a:endParaRPr>
                    </a:p>
                  </a:txBody>
                  <a:tcPr marL="68580" marR="68580"/>
                </a:tc>
                <a:tc>
                  <a:txBody>
                    <a:bodyPr/>
                    <a:lstStyle/>
                    <a:p>
                      <a:pPr rtl="0" fontAlgn="t">
                        <a:spcBef>
                          <a:spcPts val="0"/>
                        </a:spcBef>
                        <a:spcAft>
                          <a:spcPts val="0"/>
                        </a:spcAft>
                      </a:pPr>
                      <a:r>
                        <a:rPr lang="en-US" sz="1800" b="0" i="0" u="none" strike="noStrike" dirty="0">
                          <a:solidFill>
                            <a:srgbClr val="000000"/>
                          </a:solidFill>
                          <a:effectLst/>
                          <a:latin typeface="+mn-lt"/>
                        </a:rPr>
                        <a:t>Have catalytic activity and are involved in catalyzing peptide bond formation on the growing polypeptide chain.</a:t>
                      </a:r>
                      <a:endParaRPr lang="en-US" sz="1800" dirty="0">
                        <a:effectLst/>
                        <a:latin typeface="+mn-lt"/>
                      </a:endParaRPr>
                    </a:p>
                  </a:txBody>
                  <a:tcPr marL="68580" marR="68580"/>
                </a:tc>
                <a:extLst>
                  <a:ext uri="{0D108BD9-81ED-4DB2-BD59-A6C34878D82A}">
                    <a16:rowId xmlns:a16="http://schemas.microsoft.com/office/drawing/2014/main" val="3034804416"/>
                  </a:ext>
                </a:extLst>
              </a:tr>
              <a:tr h="370840">
                <a:tc>
                  <a:txBody>
                    <a:bodyPr/>
                    <a:lstStyle/>
                    <a:p>
                      <a:pPr rtl="0" fontAlgn="t">
                        <a:spcBef>
                          <a:spcPts val="0"/>
                        </a:spcBef>
                        <a:spcAft>
                          <a:spcPts val="0"/>
                        </a:spcAft>
                      </a:pPr>
                      <a:r>
                        <a:rPr lang="en-US" sz="1800" b="0" i="0" u="none" strike="noStrike">
                          <a:solidFill>
                            <a:srgbClr val="000000"/>
                          </a:solidFill>
                          <a:effectLst/>
                          <a:latin typeface="+mn-lt"/>
                        </a:rPr>
                        <a:t>Transfer RNA (tRNA)</a:t>
                      </a:r>
                      <a:endParaRPr lang="en-US" sz="1800">
                        <a:effectLst/>
                        <a:latin typeface="+mn-lt"/>
                      </a:endParaRPr>
                    </a:p>
                  </a:txBody>
                  <a:tcPr marL="68580" marR="68580"/>
                </a:tc>
                <a:tc>
                  <a:txBody>
                    <a:bodyPr/>
                    <a:lstStyle/>
                    <a:p>
                      <a:pPr rtl="0" fontAlgn="t">
                        <a:spcBef>
                          <a:spcPts val="0"/>
                        </a:spcBef>
                        <a:spcAft>
                          <a:spcPts val="0"/>
                        </a:spcAft>
                      </a:pPr>
                      <a:r>
                        <a:rPr lang="en-US" sz="1800" b="0" i="0" u="none" strike="noStrike" dirty="0">
                          <a:solidFill>
                            <a:srgbClr val="000000"/>
                          </a:solidFill>
                          <a:effectLst/>
                          <a:latin typeface="+mn-lt"/>
                        </a:rPr>
                        <a:t>Binds to codons on the mRNA held in the ribosome via interactions with its anticodon loop. Carries the amino acid to be incorporated into the ribosome to be added to the growing peptide chain. </a:t>
                      </a:r>
                      <a:endParaRPr lang="en-US" sz="1800" dirty="0">
                        <a:effectLst/>
                        <a:latin typeface="+mn-lt"/>
                      </a:endParaRPr>
                    </a:p>
                  </a:txBody>
                  <a:tcPr marL="68580" marR="68580"/>
                </a:tc>
                <a:extLst>
                  <a:ext uri="{0D108BD9-81ED-4DB2-BD59-A6C34878D82A}">
                    <a16:rowId xmlns:a16="http://schemas.microsoft.com/office/drawing/2014/main" val="1916458796"/>
                  </a:ext>
                </a:extLst>
              </a:tr>
              <a:tr h="370840">
                <a:tc>
                  <a:txBody>
                    <a:bodyPr/>
                    <a:lstStyle/>
                    <a:p>
                      <a:pPr rtl="0" fontAlgn="t">
                        <a:spcBef>
                          <a:spcPts val="0"/>
                        </a:spcBef>
                        <a:spcAft>
                          <a:spcPts val="0"/>
                        </a:spcAft>
                      </a:pPr>
                      <a:r>
                        <a:rPr lang="en-US" sz="1800" b="0" i="0" u="none" strike="noStrike">
                          <a:solidFill>
                            <a:srgbClr val="000000"/>
                          </a:solidFill>
                          <a:effectLst/>
                          <a:latin typeface="+mn-lt"/>
                        </a:rPr>
                        <a:t>Aminoacyl tRNA synthetase</a:t>
                      </a:r>
                      <a:endParaRPr lang="en-US" sz="1800">
                        <a:effectLst/>
                        <a:latin typeface="+mn-lt"/>
                      </a:endParaRPr>
                    </a:p>
                  </a:txBody>
                  <a:tcPr marL="68580" marR="68580"/>
                </a:tc>
                <a:tc>
                  <a:txBody>
                    <a:bodyPr/>
                    <a:lstStyle/>
                    <a:p>
                      <a:pPr rtl="0" fontAlgn="t">
                        <a:spcBef>
                          <a:spcPts val="0"/>
                        </a:spcBef>
                        <a:spcAft>
                          <a:spcPts val="0"/>
                        </a:spcAft>
                      </a:pPr>
                      <a:r>
                        <a:rPr lang="en-US" sz="1800" b="0" i="0" u="none" strike="noStrike" dirty="0">
                          <a:solidFill>
                            <a:srgbClr val="000000"/>
                          </a:solidFill>
                          <a:effectLst/>
                          <a:latin typeface="+mn-lt"/>
                        </a:rPr>
                        <a:t>“Charges” </a:t>
                      </a:r>
                      <a:r>
                        <a:rPr lang="en-US" sz="1800" b="0" i="0" u="none" strike="noStrike" dirty="0" err="1">
                          <a:solidFill>
                            <a:srgbClr val="000000"/>
                          </a:solidFill>
                          <a:effectLst/>
                          <a:latin typeface="+mn-lt"/>
                        </a:rPr>
                        <a:t>tRNAs</a:t>
                      </a:r>
                      <a:r>
                        <a:rPr lang="en-US" sz="1800" b="0" i="0" u="none" strike="noStrike" dirty="0">
                          <a:solidFill>
                            <a:srgbClr val="000000"/>
                          </a:solidFill>
                          <a:effectLst/>
                          <a:latin typeface="+mn-lt"/>
                        </a:rPr>
                        <a:t> with the appropriate amino acid so that they can be recycled and used again in the process of translation.</a:t>
                      </a:r>
                      <a:endParaRPr lang="en-US" sz="1800" dirty="0">
                        <a:effectLst/>
                        <a:latin typeface="+mn-lt"/>
                      </a:endParaRPr>
                    </a:p>
                  </a:txBody>
                  <a:tcPr marL="68580" marR="68580"/>
                </a:tc>
                <a:extLst>
                  <a:ext uri="{0D108BD9-81ED-4DB2-BD59-A6C34878D82A}">
                    <a16:rowId xmlns:a16="http://schemas.microsoft.com/office/drawing/2014/main" val="3565698917"/>
                  </a:ext>
                </a:extLst>
              </a:tr>
            </a:tbl>
          </a:graphicData>
        </a:graphic>
      </p:graphicFrame>
      <p:sp>
        <p:nvSpPr>
          <p:cNvPr id="3" name="Title 2">
            <a:extLst>
              <a:ext uri="{FF2B5EF4-FFF2-40B4-BE49-F238E27FC236}">
                <a16:creationId xmlns:a16="http://schemas.microsoft.com/office/drawing/2014/main" id="{946E75EA-1C9C-422D-B46B-65B0D764CC59}"/>
              </a:ext>
            </a:extLst>
          </p:cNvPr>
          <p:cNvSpPr>
            <a:spLocks noGrp="1"/>
          </p:cNvSpPr>
          <p:nvPr>
            <p:ph type="title"/>
          </p:nvPr>
        </p:nvSpPr>
        <p:spPr/>
        <p:txBody>
          <a:bodyPr/>
          <a:lstStyle/>
          <a:p>
            <a:r>
              <a:rPr lang="en-US" dirty="0"/>
              <a:t>Players in Translation</a:t>
            </a:r>
          </a:p>
        </p:txBody>
      </p:sp>
      <p:sp>
        <p:nvSpPr>
          <p:cNvPr id="4" name="Slide Number Placeholder 3">
            <a:extLst>
              <a:ext uri="{FF2B5EF4-FFF2-40B4-BE49-F238E27FC236}">
                <a16:creationId xmlns:a16="http://schemas.microsoft.com/office/drawing/2014/main" id="{C52A93EE-F5FD-4976-AEBB-570FEC206EA7}"/>
              </a:ext>
            </a:extLst>
          </p:cNvPr>
          <p:cNvSpPr>
            <a:spLocks noGrp="1"/>
          </p:cNvSpPr>
          <p:nvPr>
            <p:ph type="sldNum" sz="quarter" idx="12"/>
          </p:nvPr>
        </p:nvSpPr>
        <p:spPr/>
        <p:txBody>
          <a:bodyPr/>
          <a:lstStyle/>
          <a:p>
            <a:fld id="{F38FC8B9-BCA2-4F51-A344-9525644822DC}" type="slidenum">
              <a:rPr lang="en-US" smtClean="0"/>
              <a:t>9</a:t>
            </a:fld>
            <a:endParaRPr lang="en-US"/>
          </a:p>
        </p:txBody>
      </p:sp>
    </p:spTree>
    <p:extLst>
      <p:ext uri="{BB962C8B-B14F-4D97-AF65-F5344CB8AC3E}">
        <p14:creationId xmlns:p14="http://schemas.microsoft.com/office/powerpoint/2010/main" val="37368648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defPPr>
      </a:lstStyle>
    </a:txDef>
  </a:objectDefaults>
  <a:extraClrSchemeLst/>
  <a:extLst>
    <a:ext uri="{05A4C25C-085E-4340-85A3-A5531E510DB2}">
      <thm15:themeFamily xmlns:thm15="http://schemas.microsoft.com/office/thememl/2012/main" name="For Chapter PPTs" id="{C8CA3393-43E8-450C-9ADD-6335E0EAF3A9}" vid="{A80DD636-0232-4ABB-82A9-469B03B9E4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294</TotalTime>
  <Words>2395</Words>
  <Application>Microsoft Office PowerPoint</Application>
  <PresentationFormat>Widescreen</PresentationFormat>
  <Paragraphs>218</Paragraphs>
  <Slides>38</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Segoe UI</vt:lpstr>
      <vt:lpstr>Office Theme</vt:lpstr>
      <vt:lpstr>Chapter 4</vt:lpstr>
      <vt:lpstr>Chapter 4 Learning Objectives</vt:lpstr>
      <vt:lpstr>Peptide Bond Formation</vt:lpstr>
      <vt:lpstr>Mature mRNA Transcript</vt:lpstr>
      <vt:lpstr>Overview of Transcription and Translation</vt:lpstr>
      <vt:lpstr>Transcription</vt:lpstr>
      <vt:lpstr>RNA Processing</vt:lpstr>
      <vt:lpstr>Translation</vt:lpstr>
      <vt:lpstr>Players in Translation</vt:lpstr>
      <vt:lpstr>Codon Table</vt:lpstr>
      <vt:lpstr>Translation Machinery</vt:lpstr>
      <vt:lpstr>Transfer RNA Structure</vt:lpstr>
      <vt:lpstr>Codon and Anti-codon Interactions</vt:lpstr>
      <vt:lpstr>Charging tRNAs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lpstr>RNA-Binding Proteins</vt:lpstr>
      <vt:lpstr>Translation Initiation</vt:lpstr>
      <vt:lpstr>PowerPoint Presentation</vt:lpstr>
      <vt:lpstr>Interaction Between eIF4 and PABP</vt:lpstr>
      <vt:lpstr>Translation Elongation</vt:lpstr>
      <vt:lpstr>Translation Termination</vt:lpstr>
      <vt:lpstr>Overview of Translation</vt:lpstr>
      <vt:lpstr>PowerPoint Presentation</vt:lpstr>
      <vt:lpstr>DNA to Protein Summary</vt:lpstr>
      <vt:lpstr>Concept Check Question 5</vt:lpstr>
      <vt:lpstr>Concept Check Question 5 Answer</vt:lpstr>
      <vt:lpstr>Concept Check Question 6</vt:lpstr>
      <vt:lpstr>Concept Check Question 6 Answer</vt:lpstr>
      <vt:lpstr>Concept Check Question 7</vt:lpstr>
      <vt:lpstr>Concept Check Question 7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Jennell Talley</dc:creator>
  <cp:lastModifiedBy>Jennell Talley</cp:lastModifiedBy>
  <cp:revision>22</cp:revision>
  <dcterms:created xsi:type="dcterms:W3CDTF">2022-06-22T15:08:19Z</dcterms:created>
  <dcterms:modified xsi:type="dcterms:W3CDTF">2022-08-26T20:54:13Z</dcterms:modified>
</cp:coreProperties>
</file>