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81" r:id="rId2"/>
    <p:sldId id="382" r:id="rId3"/>
    <p:sldId id="383" r:id="rId4"/>
    <p:sldId id="384" r:id="rId5"/>
    <p:sldId id="385" r:id="rId6"/>
    <p:sldId id="391" r:id="rId7"/>
    <p:sldId id="392" r:id="rId8"/>
    <p:sldId id="393" r:id="rId9"/>
    <p:sldId id="386" r:id="rId10"/>
    <p:sldId id="388" r:id="rId11"/>
    <p:sldId id="389" r:id="rId12"/>
    <p:sldId id="390" r:id="rId13"/>
    <p:sldId id="394" r:id="rId14"/>
    <p:sldId id="395" r:id="rId15"/>
    <p:sldId id="399" r:id="rId16"/>
    <p:sldId id="396" r:id="rId17"/>
    <p:sldId id="400" r:id="rId18"/>
    <p:sldId id="397" r:id="rId19"/>
    <p:sldId id="401" r:id="rId20"/>
    <p:sldId id="398" r:id="rId21"/>
    <p:sldId id="402" r:id="rId22"/>
    <p:sldId id="403"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3F45F0-46E4-47D1-8199-3A2887ACE46E}" v="13" dt="2022-08-01T15:01:12.1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3610" autoAdjust="0"/>
  </p:normalViewPr>
  <p:slideViewPr>
    <p:cSldViewPr snapToGrid="0">
      <p:cViewPr varScale="1">
        <p:scale>
          <a:sx n="67" d="100"/>
          <a:sy n="67" d="100"/>
        </p:scale>
        <p:origin x="90" y="174"/>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5A3F45F0-46E4-47D1-8199-3A2887ACE46E}"/>
    <pc:docChg chg="modSld">
      <pc:chgData name="Alessandra Barrera" userId="WHBI7HWLWuyOvCjv8DdXorw3+Itsdc1p78kF2LQ3DMg=" providerId="None" clId="Web-{5A3F45F0-46E4-47D1-8199-3A2887ACE46E}" dt="2022-08-01T15:01:16.538" v="7"/>
      <pc:docMkLst>
        <pc:docMk/>
      </pc:docMkLst>
      <pc:sldChg chg="modSp modNotes">
        <pc:chgData name="Alessandra Barrera" userId="WHBI7HWLWuyOvCjv8DdXorw3+Itsdc1p78kF2LQ3DMg=" providerId="None" clId="Web-{5A3F45F0-46E4-47D1-8199-3A2887ACE46E}" dt="2022-08-01T15:00:50.662" v="1"/>
        <pc:sldMkLst>
          <pc:docMk/>
          <pc:sldMk cId="1428500566" sldId="391"/>
        </pc:sldMkLst>
        <pc:spChg chg="mod">
          <ac:chgData name="Alessandra Barrera" userId="WHBI7HWLWuyOvCjv8DdXorw3+Itsdc1p78kF2LQ3DMg=" providerId="None" clId="Web-{5A3F45F0-46E4-47D1-8199-3A2887ACE46E}" dt="2022-08-01T15:00:46.474" v="0" actId="20577"/>
          <ac:spMkLst>
            <pc:docMk/>
            <pc:sldMk cId="1428500566" sldId="391"/>
            <ac:spMk id="5" creationId="{CF23998B-F431-42B2-B68D-B392C7A7AC7B}"/>
          </ac:spMkLst>
        </pc:spChg>
      </pc:sldChg>
      <pc:sldChg chg="modSp modNotes">
        <pc:chgData name="Alessandra Barrera" userId="WHBI7HWLWuyOvCjv8DdXorw3+Itsdc1p78kF2LQ3DMg=" providerId="None" clId="Web-{5A3F45F0-46E4-47D1-8199-3A2887ACE46E}" dt="2022-08-01T15:01:02.631" v="4"/>
        <pc:sldMkLst>
          <pc:docMk/>
          <pc:sldMk cId="2795231163" sldId="392"/>
        </pc:sldMkLst>
        <pc:spChg chg="mod">
          <ac:chgData name="Alessandra Barrera" userId="WHBI7HWLWuyOvCjv8DdXorw3+Itsdc1p78kF2LQ3DMg=" providerId="None" clId="Web-{5A3F45F0-46E4-47D1-8199-3A2887ACE46E}" dt="2022-08-01T15:00:53.084" v="2" actId="20577"/>
          <ac:spMkLst>
            <pc:docMk/>
            <pc:sldMk cId="2795231163" sldId="392"/>
            <ac:spMk id="5" creationId="{CF23998B-F431-42B2-B68D-B392C7A7AC7B}"/>
          </ac:spMkLst>
        </pc:spChg>
      </pc:sldChg>
      <pc:sldChg chg="modSp modNotes">
        <pc:chgData name="Alessandra Barrera" userId="WHBI7HWLWuyOvCjv8DdXorw3+Itsdc1p78kF2LQ3DMg=" providerId="None" clId="Web-{5A3F45F0-46E4-47D1-8199-3A2887ACE46E}" dt="2022-08-01T15:01:16.538" v="7"/>
        <pc:sldMkLst>
          <pc:docMk/>
          <pc:sldMk cId="1040570778" sldId="393"/>
        </pc:sldMkLst>
        <pc:spChg chg="mod">
          <ac:chgData name="Alessandra Barrera" userId="WHBI7HWLWuyOvCjv8DdXorw3+Itsdc1p78kF2LQ3DMg=" providerId="None" clId="Web-{5A3F45F0-46E4-47D1-8199-3A2887ACE46E}" dt="2022-08-01T15:01:04.990" v="5" actId="20577"/>
          <ac:spMkLst>
            <pc:docMk/>
            <pc:sldMk cId="1040570778" sldId="393"/>
            <ac:spMk id="5" creationId="{CF23998B-F431-42B2-B68D-B392C7A7AC7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8/1/2022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15-6: Cell division in normal and cancer cells</a:t>
            </a:r>
            <a:r>
              <a:rPr lang="en-US" sz="1200" b="0" i="0" kern="1200" dirty="0">
                <a:solidFill>
                  <a:schemeClr val="tx1"/>
                </a:solidFill>
                <a:effectLst/>
                <a:latin typeface="+mn-lt"/>
                <a:ea typeface="+mn-ea"/>
                <a:cs typeface="+mn-cs"/>
              </a:rPr>
              <a:t>. In normal, non-cancerous cells, cell division only occurs in response to pro-growth signaling molecules. Additionally, cells that are damaged and/or no longer needed by the body are cleared by apoptosis. In contrast, cancer cells grow in a rapid, uncontrolled manner and evade apoptosis.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a:p>
        </p:txBody>
      </p:sp>
    </p:spTree>
    <p:extLst>
      <p:ext uri="{BB962C8B-B14F-4D97-AF65-F5344CB8AC3E}">
        <p14:creationId xmlns:p14="http://schemas.microsoft.com/office/powerpoint/2010/main" val="1829723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15-7: p53 in cancer.</a:t>
            </a:r>
            <a:r>
              <a:rPr lang="en-US" sz="1200" b="0" i="0" kern="1200" dirty="0">
                <a:solidFill>
                  <a:schemeClr val="tx1"/>
                </a:solidFill>
                <a:effectLst/>
                <a:latin typeface="+mn-lt"/>
                <a:ea typeface="+mn-ea"/>
                <a:cs typeface="+mn-cs"/>
              </a:rPr>
              <a:t> The tumor suppressor p53 is activated in response to cellular damage and cell cycle abnormalities. p53 is a transcription factor that controls the expression of many genes that regulate cell cycle arrest, DNA damage repair, and apoptosis. p53 is mutated in over half of all cancers, causing p53 to have reduced or no functionality. This allows cells to divide, propagating the mutation in daughter cells and allowing the accumulation of new mutations. In addition, the damaged version of p53 found in cancer cells cannot trigger cell death.</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12</a:t>
            </a:fld>
            <a:endParaRPr lang="en-US"/>
          </a:p>
        </p:txBody>
      </p:sp>
    </p:spTree>
    <p:extLst>
      <p:ext uri="{BB962C8B-B14F-4D97-AF65-F5344CB8AC3E}">
        <p14:creationId xmlns:p14="http://schemas.microsoft.com/office/powerpoint/2010/main" val="2214163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15-8: Benign and Malignant Tumors.</a:t>
            </a:r>
            <a:r>
              <a:rPr lang="en-US" sz="1200" b="0" i="0" kern="1200" dirty="0">
                <a:solidFill>
                  <a:schemeClr val="tx1"/>
                </a:solidFill>
                <a:effectLst/>
                <a:latin typeface="+mn-lt"/>
                <a:ea typeface="+mn-ea"/>
                <a:cs typeface="+mn-cs"/>
              </a:rPr>
              <a:t> Early-stage tumors, called benign tumors (top panel), are masses of cells that grow uncontrollably, but are otherwise normal. In some cases, benign tumors will stop growing at a certain point and are not life-threatening (examples: some fibroids and moles). Other benign tumors can develop into malignant tumors (bottom panel), which can grow beyond their boundaries by preventing contact inhibition. Malignant tumors can also redirect blood vessels to gain more nutrients and further their growth through the process of angiogenesis. These blood vessels can then serve as conduits for tumors to travel to secondary locations in the body (metastasis).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13</a:t>
            </a:fld>
            <a:endParaRPr lang="en-US"/>
          </a:p>
        </p:txBody>
      </p:sp>
    </p:spTree>
    <p:extLst>
      <p:ext uri="{BB962C8B-B14F-4D97-AF65-F5344CB8AC3E}">
        <p14:creationId xmlns:p14="http://schemas.microsoft.com/office/powerpoint/2010/main" val="324404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15-1: Apoptosis versus Necrosis</a:t>
            </a:r>
            <a:r>
              <a:rPr lang="en-US" sz="1200" b="0" i="0" kern="1200" dirty="0">
                <a:solidFill>
                  <a:schemeClr val="tx1"/>
                </a:solidFill>
                <a:effectLst/>
                <a:latin typeface="+mn-lt"/>
                <a:ea typeface="+mn-ea"/>
                <a:cs typeface="+mn-cs"/>
              </a:rPr>
              <a:t>. Panels on the left: Only green-fluorescing (apoptotic) cells eventually formed apoptotic bodies. In contrast, necrotic (orange-fluorescing) cells lose their plasma membranes, do not form such ‘bodies’ and will eventually disintegrate. Panel on the right: The left hand column shows the steps in necrosis resulting in inflammation while the right hand column shows the steps in apoptosis, resulting in clearance of apoptotic bodies.</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a:p>
        </p:txBody>
      </p:sp>
    </p:spTree>
    <p:extLst>
      <p:ext uri="{BB962C8B-B14F-4D97-AF65-F5344CB8AC3E}">
        <p14:creationId xmlns:p14="http://schemas.microsoft.com/office/powerpoint/2010/main" val="26566229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15-2: Apoptosis during embryonic development.</a:t>
            </a:r>
            <a:r>
              <a:rPr lang="en-US" sz="1200" b="0" i="0" kern="1200" dirty="0">
                <a:solidFill>
                  <a:schemeClr val="tx1"/>
                </a:solidFill>
                <a:effectLst/>
                <a:latin typeface="+mn-lt"/>
                <a:ea typeface="+mn-ea"/>
                <a:cs typeface="+mn-cs"/>
              </a:rPr>
              <a:t> The histological section of a foot of a 15-day-old mouse embryo, visualized using light microscopy, reveals areas of tissue between the toes, which apoptosis will eliminate before the mouse reaches its full gestational age at 27 days. (credit: modification of work by Michal </a:t>
            </a:r>
            <a:r>
              <a:rPr lang="en-US" sz="1200" b="0" i="0" kern="1200" dirty="0" err="1">
                <a:solidFill>
                  <a:schemeClr val="tx1"/>
                </a:solidFill>
                <a:effectLst/>
                <a:latin typeface="+mn-lt"/>
                <a:ea typeface="+mn-ea"/>
                <a:cs typeface="+mn-cs"/>
              </a:rPr>
              <a:t>Mañas</a:t>
            </a:r>
            <a:r>
              <a:rPr lang="en-US" sz="1200" b="0" i="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15-3. Caspases.</a:t>
            </a:r>
            <a:r>
              <a:rPr lang="en-US" sz="1200" b="0" i="0" kern="1200" dirty="0">
                <a:solidFill>
                  <a:schemeClr val="tx1"/>
                </a:solidFill>
                <a:effectLst/>
                <a:latin typeface="+mn-lt"/>
                <a:ea typeface="+mn-ea"/>
                <a:cs typeface="+mn-cs"/>
              </a:rPr>
              <a:t> (A) Pro-caspases are inactive proteases (proteases are enzymes that break down proteins). Pro-caspases become caspases (active proteases) after removal of the pro-domain on the pro-caspase. (B) During the early stages of apoptosis, pro-caspase 9 (green) in the </a:t>
            </a:r>
            <a:r>
              <a:rPr lang="en-US" sz="1200" b="0" i="0" kern="1200" dirty="0" err="1">
                <a:solidFill>
                  <a:schemeClr val="tx1"/>
                </a:solidFill>
                <a:effectLst/>
                <a:latin typeface="+mn-lt"/>
                <a:ea typeface="+mn-ea"/>
                <a:cs typeface="+mn-cs"/>
              </a:rPr>
              <a:t>apoptosome</a:t>
            </a:r>
            <a:r>
              <a:rPr lang="en-US" sz="1200" b="0" i="0" kern="1200" dirty="0">
                <a:solidFill>
                  <a:schemeClr val="tx1"/>
                </a:solidFill>
                <a:effectLst/>
                <a:latin typeface="+mn-lt"/>
                <a:ea typeface="+mn-ea"/>
                <a:cs typeface="+mn-cs"/>
              </a:rPr>
              <a:t> is converted into caspase 9. Active caspase 9 can then cleave the pro-domains off of other caspases, such as caspases 3, 6, 7 (blue). (C) A few caspases can activate a small population of caspases, which can then go on to activate a larger caspase population. This cascade effect leads to a lead large number of active caspases in the cell, which then breakdown cellular proteins and chromatin.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a:p>
        </p:txBody>
      </p:sp>
    </p:spTree>
    <p:extLst>
      <p:ext uri="{BB962C8B-B14F-4D97-AF65-F5344CB8AC3E}">
        <p14:creationId xmlns:p14="http://schemas.microsoft.com/office/powerpoint/2010/main" val="914473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15-3A</a:t>
            </a:r>
            <a:r>
              <a:rPr lang="en-US" sz="1200" b="1" i="0" kern="1200" dirty="0">
                <a:solidFill>
                  <a:schemeClr val="tx1"/>
                </a:solidFill>
                <a:effectLst/>
                <a:latin typeface="+mn-lt"/>
                <a:ea typeface="+mn-ea"/>
                <a:cs typeface="+mn-cs"/>
              </a:rPr>
              <a:t>. Caspases.</a:t>
            </a:r>
            <a:r>
              <a:rPr lang="en-US" sz="1200" b="0" i="0" kern="1200" dirty="0">
                <a:solidFill>
                  <a:schemeClr val="tx1"/>
                </a:solidFill>
                <a:effectLst/>
                <a:latin typeface="+mn-lt"/>
                <a:ea typeface="+mn-ea"/>
                <a:cs typeface="+mn-cs"/>
              </a:rPr>
              <a:t> (A) Pro-caspases are inactive proteases (proteases are enzymes that break down proteins). Pro-caspases become caspases (active proteases) after removal of the pro-domain on the pro-caspase. (B) During the early stages of apoptosis, pro-caspase 9 (green) in the </a:t>
            </a:r>
            <a:r>
              <a:rPr lang="en-US" sz="1200" b="0" i="0" kern="1200" dirty="0" err="1">
                <a:solidFill>
                  <a:schemeClr val="tx1"/>
                </a:solidFill>
                <a:effectLst/>
                <a:latin typeface="+mn-lt"/>
                <a:ea typeface="+mn-ea"/>
                <a:cs typeface="+mn-cs"/>
              </a:rPr>
              <a:t>apoptosome</a:t>
            </a:r>
            <a:r>
              <a:rPr lang="en-US" sz="1200" b="0" i="0" kern="1200" dirty="0">
                <a:solidFill>
                  <a:schemeClr val="tx1"/>
                </a:solidFill>
                <a:effectLst/>
                <a:latin typeface="+mn-lt"/>
                <a:ea typeface="+mn-ea"/>
                <a:cs typeface="+mn-cs"/>
              </a:rPr>
              <a:t> is converted into caspase 9. Active caspase 9 can then cleave the pro-domains off of other caspases, such as caspases 3, 6, 7 (blue). (C) A few caspases can activate a small population of caspases, which can then go on to activate a larger caspase population. This cascade effect leads to a lead large number of active caspases in the cell, which then breakdown cellular proteins and chromatin.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a:p>
        </p:txBody>
      </p:sp>
    </p:spTree>
    <p:extLst>
      <p:ext uri="{BB962C8B-B14F-4D97-AF65-F5344CB8AC3E}">
        <p14:creationId xmlns:p14="http://schemas.microsoft.com/office/powerpoint/2010/main" val="2272686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15-3B</a:t>
            </a:r>
            <a:r>
              <a:rPr lang="en-US" sz="1200" b="1" i="0" kern="1200" dirty="0">
                <a:solidFill>
                  <a:schemeClr val="tx1"/>
                </a:solidFill>
                <a:effectLst/>
                <a:latin typeface="+mn-lt"/>
                <a:ea typeface="+mn-ea"/>
                <a:cs typeface="+mn-cs"/>
              </a:rPr>
              <a:t>. Caspases.</a:t>
            </a:r>
            <a:r>
              <a:rPr lang="en-US" sz="1200" b="0" i="0" kern="1200" dirty="0">
                <a:solidFill>
                  <a:schemeClr val="tx1"/>
                </a:solidFill>
                <a:effectLst/>
                <a:latin typeface="+mn-lt"/>
                <a:ea typeface="+mn-ea"/>
                <a:cs typeface="+mn-cs"/>
              </a:rPr>
              <a:t> (A) Pro-caspases are inactive proteases (proteases are enzymes that break down proteins). Pro-caspases become caspases (active proteases) after removal of the pro-domain on the pro-caspase. (B) During the early stages of apoptosis, pro-caspase 9 (green) in the </a:t>
            </a:r>
            <a:r>
              <a:rPr lang="en-US" sz="1200" b="0" i="0" kern="1200" dirty="0" err="1">
                <a:solidFill>
                  <a:schemeClr val="tx1"/>
                </a:solidFill>
                <a:effectLst/>
                <a:latin typeface="+mn-lt"/>
                <a:ea typeface="+mn-ea"/>
                <a:cs typeface="+mn-cs"/>
              </a:rPr>
              <a:t>apoptosome</a:t>
            </a:r>
            <a:r>
              <a:rPr lang="en-US" sz="1200" b="0" i="0" kern="1200" dirty="0">
                <a:solidFill>
                  <a:schemeClr val="tx1"/>
                </a:solidFill>
                <a:effectLst/>
                <a:latin typeface="+mn-lt"/>
                <a:ea typeface="+mn-ea"/>
                <a:cs typeface="+mn-cs"/>
              </a:rPr>
              <a:t> is converted into caspase 9. Active caspase 9 can then cleave the pro-domains off of other caspases, such as caspases 3, 6, 7 (blue). (C) A few caspases can activate a small population of caspases, which can then go on to activate a larger caspase population. This cascade effect leads to a lead large number of active caspases in the cell, which then breakdown cellular proteins and chromatin.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a:p>
        </p:txBody>
      </p:sp>
    </p:spTree>
    <p:extLst>
      <p:ext uri="{BB962C8B-B14F-4D97-AF65-F5344CB8AC3E}">
        <p14:creationId xmlns:p14="http://schemas.microsoft.com/office/powerpoint/2010/main" val="3342491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15-3C</a:t>
            </a:r>
            <a:r>
              <a:rPr lang="en-US" sz="1200" b="1" i="0" kern="1200" dirty="0">
                <a:solidFill>
                  <a:schemeClr val="tx1"/>
                </a:solidFill>
                <a:effectLst/>
                <a:latin typeface="+mn-lt"/>
                <a:ea typeface="+mn-ea"/>
                <a:cs typeface="+mn-cs"/>
              </a:rPr>
              <a:t>. Caspases.</a:t>
            </a:r>
            <a:r>
              <a:rPr lang="en-US" sz="1200" b="0" i="0" kern="1200" dirty="0">
                <a:solidFill>
                  <a:schemeClr val="tx1"/>
                </a:solidFill>
                <a:effectLst/>
                <a:latin typeface="+mn-lt"/>
                <a:ea typeface="+mn-ea"/>
                <a:cs typeface="+mn-cs"/>
              </a:rPr>
              <a:t> (A) Pro-caspases are inactive proteases (proteases are enzymes that break down proteins). Pro-caspases become caspases (active proteases) after removal of the pro-domain on the pro-caspase. (B) During the early stages of apoptosis, pro-caspase 9 (green) in the </a:t>
            </a:r>
            <a:r>
              <a:rPr lang="en-US" sz="1200" b="0" i="0" kern="1200" dirty="0" err="1">
                <a:solidFill>
                  <a:schemeClr val="tx1"/>
                </a:solidFill>
                <a:effectLst/>
                <a:latin typeface="+mn-lt"/>
                <a:ea typeface="+mn-ea"/>
                <a:cs typeface="+mn-cs"/>
              </a:rPr>
              <a:t>apoptosome</a:t>
            </a:r>
            <a:r>
              <a:rPr lang="en-US" sz="1200" b="0" i="0" kern="1200" dirty="0">
                <a:solidFill>
                  <a:schemeClr val="tx1"/>
                </a:solidFill>
                <a:effectLst/>
                <a:latin typeface="+mn-lt"/>
                <a:ea typeface="+mn-ea"/>
                <a:cs typeface="+mn-cs"/>
              </a:rPr>
              <a:t> is converted into caspase 9. Active caspase 9 can then cleave the pro-domains off of other caspases, such as caspases 3, 6, 7 (blue). (C) A few caspases can activate a small population of caspases, which can then go on to activate a larger caspase population. This cascade effect leads to a lead large number of active caspases in the cell, which then breakdown cellular proteins and chromatin.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a:p>
        </p:txBody>
      </p:sp>
    </p:spTree>
    <p:extLst>
      <p:ext uri="{BB962C8B-B14F-4D97-AF65-F5344CB8AC3E}">
        <p14:creationId xmlns:p14="http://schemas.microsoft.com/office/powerpoint/2010/main" val="1089338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15-4: The role of caspases in apoptosis.</a:t>
            </a:r>
            <a:r>
              <a:rPr lang="en-US" sz="1200" b="0" i="0" kern="1200" dirty="0">
                <a:solidFill>
                  <a:schemeClr val="tx1"/>
                </a:solidFill>
                <a:effectLst/>
                <a:latin typeface="+mn-lt"/>
                <a:ea typeface="+mn-ea"/>
                <a:cs typeface="+mn-cs"/>
              </a:rPr>
              <a:t> In a cell that is not undergoing apoptosis, caspases exist in their proenzyme form, meaning they are inactive. When released from the mitochondria, cytochrome c binds to adaptor proteins and the proenzyme caspase 9 to form a structure called the </a:t>
            </a:r>
            <a:r>
              <a:rPr lang="en-US" sz="1200" b="0" i="0" kern="1200" dirty="0" err="1">
                <a:solidFill>
                  <a:schemeClr val="tx1"/>
                </a:solidFill>
                <a:effectLst/>
                <a:latin typeface="+mn-lt"/>
                <a:ea typeface="+mn-ea"/>
                <a:cs typeface="+mn-cs"/>
              </a:rPr>
              <a:t>apoptosome</a:t>
            </a:r>
            <a:r>
              <a:rPr lang="en-US" sz="1200" b="0" i="0" kern="1200" dirty="0">
                <a:solidFill>
                  <a:schemeClr val="tx1"/>
                </a:solidFill>
                <a:effectLst/>
                <a:latin typeface="+mn-lt"/>
                <a:ea typeface="+mn-ea"/>
                <a:cs typeface="+mn-cs"/>
              </a:rPr>
              <a:t>. The formation of the </a:t>
            </a:r>
            <a:r>
              <a:rPr lang="en-US" sz="1200" b="0" i="0" kern="1200" dirty="0" err="1">
                <a:solidFill>
                  <a:schemeClr val="tx1"/>
                </a:solidFill>
                <a:effectLst/>
                <a:latin typeface="+mn-lt"/>
                <a:ea typeface="+mn-ea"/>
                <a:cs typeface="+mn-cs"/>
              </a:rPr>
              <a:t>apoptosome</a:t>
            </a:r>
            <a:r>
              <a:rPr lang="en-US" sz="1200" b="0" i="0" kern="1200" dirty="0">
                <a:solidFill>
                  <a:schemeClr val="tx1"/>
                </a:solidFill>
                <a:effectLst/>
                <a:latin typeface="+mn-lt"/>
                <a:ea typeface="+mn-ea"/>
                <a:cs typeface="+mn-cs"/>
              </a:rPr>
              <a:t> triggers caspase 9 to become an active protease. The </a:t>
            </a:r>
            <a:r>
              <a:rPr lang="en-US" sz="1200" b="0" i="0" kern="1200" dirty="0" err="1">
                <a:solidFill>
                  <a:schemeClr val="tx1"/>
                </a:solidFill>
                <a:effectLst/>
                <a:latin typeface="+mn-lt"/>
                <a:ea typeface="+mn-ea"/>
                <a:cs typeface="+mn-cs"/>
              </a:rPr>
              <a:t>apoptosome</a:t>
            </a:r>
            <a:r>
              <a:rPr lang="en-US" sz="1200" b="0" i="0" kern="1200" dirty="0">
                <a:solidFill>
                  <a:schemeClr val="tx1"/>
                </a:solidFill>
                <a:effectLst/>
                <a:latin typeface="+mn-lt"/>
                <a:ea typeface="+mn-ea"/>
                <a:cs typeface="+mn-cs"/>
              </a:rPr>
              <a:t> (with active caspase 9) converts several caspases (examples: caspases 3, 6, and 7) from their proenzyme forms into their active forms. Active caspases break down cellular proteins, and convert other caspases from their proenzyme to their active form. Collectively, this forms a cascade of amplifying caspase activity, resulting in apoptotic cell death.</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a:p>
        </p:txBody>
      </p:sp>
    </p:spTree>
    <p:extLst>
      <p:ext uri="{BB962C8B-B14F-4D97-AF65-F5344CB8AC3E}">
        <p14:creationId xmlns:p14="http://schemas.microsoft.com/office/powerpoint/2010/main" val="9815200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15-5: Membrane blebbing and apoptotic bodies.</a:t>
            </a:r>
            <a:r>
              <a:rPr lang="en-US" sz="1200" b="0" i="0" kern="1200" dirty="0">
                <a:solidFill>
                  <a:schemeClr val="tx1"/>
                </a:solidFill>
                <a:effectLst/>
                <a:latin typeface="+mn-lt"/>
                <a:ea typeface="+mn-ea"/>
                <a:cs typeface="+mn-cs"/>
              </a:rPr>
              <a:t> Active caspases breakdown proteins in the cell. This results in cell shrinking and fragmentation of the nucleus. The cell membrane protrudes in a process called membrane blebbing. Blebs will eventually break off and form vesicles called apoptotic bodies. Apoptotic bodies are then engulfed by phagocytic cells.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a:p>
        </p:txBody>
      </p:sp>
    </p:spTree>
    <p:extLst>
      <p:ext uri="{BB962C8B-B14F-4D97-AF65-F5344CB8AC3E}">
        <p14:creationId xmlns:p14="http://schemas.microsoft.com/office/powerpoint/2010/main" val="570875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8/1/2022</a:t>
            </a:fld>
            <a:endParaRPr lang="en-US"/>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8/1/2022</a:t>
            </a:fld>
            <a:endParaRPr lang="en-US"/>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8/1/2022</a:t>
            </a:fld>
            <a:endParaRPr lang="en-US"/>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8/1/2022</a:t>
            </a:fld>
            <a:endParaRPr lang="en-US"/>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8/1/2022</a:t>
            </a:fld>
            <a:endParaRPr lang="en-US"/>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8/1/2022</a:t>
            </a:fld>
            <a:endParaRPr lang="en-US"/>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8/1/2022</a:t>
            </a:fld>
            <a:endParaRPr lang="en-US"/>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8/1/2022</a:t>
            </a:fld>
            <a:endParaRPr lang="en-US"/>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8/1/2022</a:t>
            </a:fld>
            <a:endParaRPr lang="en-US"/>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8/1/2022</a:t>
            </a:fld>
            <a:endParaRPr lang="en-US"/>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8/1/2022</a:t>
            </a:fld>
            <a:endParaRPr lang="en-US"/>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8/1/2022</a:t>
            </a:fld>
            <a:endParaRPr lang="en-US"/>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khanacademy.org/science/high-school-biology/hs-reproduction-and-cell-division/hs-the-cell-cycle-and-mitosis/v/cancer"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Cell Death and Cancer</a:t>
            </a:r>
          </a:p>
        </p:txBody>
      </p:sp>
      <p:sp>
        <p:nvSpPr>
          <p:cNvPr id="4" name="Title 3"/>
          <p:cNvSpPr>
            <a:spLocks noGrp="1"/>
          </p:cNvSpPr>
          <p:nvPr>
            <p:ph type="ctrTitle"/>
          </p:nvPr>
        </p:nvSpPr>
        <p:spPr>
          <a:xfrm>
            <a:off x="6096000" y="1"/>
            <a:ext cx="5029200" cy="1470025"/>
          </a:xfrm>
        </p:spPr>
        <p:txBody>
          <a:bodyPr/>
          <a:lstStyle/>
          <a:p>
            <a:r>
              <a:rPr lang="en-US" dirty="0"/>
              <a:t>Chapter 15 </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23998B-F431-42B2-B68D-B392C7A7AC7B}"/>
              </a:ext>
            </a:extLst>
          </p:cNvPr>
          <p:cNvSpPr txBox="1"/>
          <p:nvPr/>
        </p:nvSpPr>
        <p:spPr>
          <a:xfrm>
            <a:off x="0" y="6401292"/>
            <a:ext cx="11208327" cy="461665"/>
          </a:xfrm>
          <a:prstGeom prst="rect">
            <a:avLst/>
          </a:prstGeom>
          <a:noFill/>
        </p:spPr>
        <p:txBody>
          <a:bodyPr wrap="square" rtlCol="0">
            <a:spAutoFit/>
          </a:bodyPr>
          <a:lstStyle/>
          <a:p>
            <a:r>
              <a:rPr lang="en-US" sz="1200" dirty="0"/>
              <a:t>Figure 15-5: Membrane blebbing and apoptotic bodies. Adapted and modified from work contributed to Wikimedia by Emma Farmer. Wikimedia is licensed under Creative Commons Attribution-Share Alike 3.0</a:t>
            </a:r>
          </a:p>
        </p:txBody>
      </p:sp>
      <p:pic>
        <p:nvPicPr>
          <p:cNvPr id="15" name="Content Placeholder 14" descr="Figure 15-5: Membrane blebbing and apoptotic bodies. Active caspases breakdown proteins in the cell. This results in cell shrinking and fragmentation of the nucleus. The cell membrane protrudes in a process called membrane blebbing. Blebs will eventually break off and form vesicles called apoptotic bodies. Apoptotic bodies are then engulfed by phagocytic cells.">
            <a:extLst>
              <a:ext uri="{FF2B5EF4-FFF2-40B4-BE49-F238E27FC236}">
                <a16:creationId xmlns:a16="http://schemas.microsoft.com/office/drawing/2014/main" id="{246483C2-3FBF-46B4-BD85-6E95DCED3284}"/>
              </a:ext>
            </a:extLst>
          </p:cNvPr>
          <p:cNvPicPr>
            <a:picLocks noGrp="1" noChangeAspect="1"/>
          </p:cNvPicPr>
          <p:nvPr>
            <p:ph idx="1"/>
          </p:nvPr>
        </p:nvPicPr>
        <p:blipFill>
          <a:blip r:embed="rId3"/>
          <a:stretch>
            <a:fillRect/>
          </a:stretch>
        </p:blipFill>
        <p:spPr>
          <a:xfrm>
            <a:off x="4980741" y="1825625"/>
            <a:ext cx="2230517"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Membrane Blebbing and Apoptotic Bodies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10</a:t>
            </a:fld>
            <a:endParaRPr lang="en-US"/>
          </a:p>
        </p:txBody>
      </p:sp>
    </p:spTree>
    <p:extLst>
      <p:ext uri="{BB962C8B-B14F-4D97-AF65-F5344CB8AC3E}">
        <p14:creationId xmlns:p14="http://schemas.microsoft.com/office/powerpoint/2010/main" val="81666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Figure 15-6: Cell division in normal and cancer cells. In normal, non-cancerous cells, cell division only occurs in response to pro-growth signaling molecules. Additionally, cells that are damaged and/or no longer needed by the body are cleared by apoptosis. In contrast, cancer cells grow in a rapid, uncontrolled manner and evade apoptosis.">
            <a:extLst>
              <a:ext uri="{FF2B5EF4-FFF2-40B4-BE49-F238E27FC236}">
                <a16:creationId xmlns:a16="http://schemas.microsoft.com/office/drawing/2014/main" id="{56A589A3-6162-4855-8A8C-64C5ADF80B0D}"/>
              </a:ext>
            </a:extLst>
          </p:cNvPr>
          <p:cNvPicPr>
            <a:picLocks noGrp="1" noChangeAspect="1"/>
          </p:cNvPicPr>
          <p:nvPr>
            <p:ph idx="1"/>
          </p:nvPr>
        </p:nvPicPr>
        <p:blipFill>
          <a:blip r:embed="rId3"/>
          <a:stretch>
            <a:fillRect/>
          </a:stretch>
        </p:blipFill>
        <p:spPr>
          <a:xfrm>
            <a:off x="1339556" y="1899138"/>
            <a:ext cx="9512887" cy="4160895"/>
          </a:xfrm>
          <a:prstGeom prst="rect">
            <a:avLst/>
          </a:prstGeom>
        </p:spPr>
      </p:pic>
      <p:sp>
        <p:nvSpPr>
          <p:cNvPr id="5" name="TextBox 4">
            <a:extLst>
              <a:ext uri="{FF2B5EF4-FFF2-40B4-BE49-F238E27FC236}">
                <a16:creationId xmlns:a16="http://schemas.microsoft.com/office/drawing/2014/main" id="{CF23998B-F431-42B2-B68D-B392C7A7AC7B}"/>
              </a:ext>
            </a:extLst>
          </p:cNvPr>
          <p:cNvSpPr txBox="1"/>
          <p:nvPr/>
        </p:nvSpPr>
        <p:spPr>
          <a:xfrm>
            <a:off x="0" y="6401292"/>
            <a:ext cx="11208327" cy="461665"/>
          </a:xfrm>
          <a:prstGeom prst="rect">
            <a:avLst/>
          </a:prstGeom>
          <a:noFill/>
        </p:spPr>
        <p:txBody>
          <a:bodyPr wrap="square" rtlCol="0">
            <a:spAutoFit/>
          </a:bodyPr>
          <a:lstStyle/>
          <a:p>
            <a:r>
              <a:rPr lang="en-US" sz="1200" dirty="0"/>
              <a:t>Figure 15-6: Cell division in normal and cancer cells. Adopted without change from work contributed to </a:t>
            </a:r>
            <a:r>
              <a:rPr lang="en-US" sz="1200" dirty="0" err="1"/>
              <a:t>Libretexts</a:t>
            </a:r>
            <a:r>
              <a:rPr lang="en-US" sz="1200" dirty="0"/>
              <a:t> by Gerald </a:t>
            </a:r>
            <a:r>
              <a:rPr lang="en-US" sz="1200" dirty="0" err="1"/>
              <a:t>Bergtrom</a:t>
            </a:r>
            <a:r>
              <a:rPr lang="en-US" sz="1200" dirty="0"/>
              <a:t> </a:t>
            </a:r>
            <a:r>
              <a:rPr lang="en-US" sz="1200" dirty="0" err="1"/>
              <a:t>LibreTexts</a:t>
            </a:r>
            <a:r>
              <a:rPr lang="en-US" sz="1200" dirty="0"/>
              <a:t> content is licensed by CC BY-NC-SA 3.0.</a:t>
            </a:r>
          </a:p>
        </p:txBody>
      </p:sp>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Cell Division in Normal and Cancer Cells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11</a:t>
            </a:fld>
            <a:endParaRPr lang="en-US"/>
          </a:p>
        </p:txBody>
      </p:sp>
    </p:spTree>
    <p:extLst>
      <p:ext uri="{BB962C8B-B14F-4D97-AF65-F5344CB8AC3E}">
        <p14:creationId xmlns:p14="http://schemas.microsoft.com/office/powerpoint/2010/main" val="33492926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23998B-F431-42B2-B68D-B392C7A7AC7B}"/>
              </a:ext>
            </a:extLst>
          </p:cNvPr>
          <p:cNvSpPr txBox="1"/>
          <p:nvPr/>
        </p:nvSpPr>
        <p:spPr>
          <a:xfrm>
            <a:off x="0" y="6401292"/>
            <a:ext cx="11208327" cy="461665"/>
          </a:xfrm>
          <a:prstGeom prst="rect">
            <a:avLst/>
          </a:prstGeom>
          <a:noFill/>
        </p:spPr>
        <p:txBody>
          <a:bodyPr wrap="square" rtlCol="0">
            <a:spAutoFit/>
          </a:bodyPr>
          <a:lstStyle/>
          <a:p>
            <a:r>
              <a:rPr lang="en-US" sz="1200" dirty="0"/>
              <a:t>Figure 15-7: p53 in cancer. Adapted without modification from Biology 2e from Open </a:t>
            </a:r>
            <a:r>
              <a:rPr lang="en-US" sz="1200" dirty="0" err="1"/>
              <a:t>Stax</a:t>
            </a:r>
            <a:r>
              <a:rPr lang="en-US" sz="1200" dirty="0"/>
              <a:t> by Mary Ann Clark, Matthew Douglas, and Jung Choi. OpenStax is licensed under Creative Commons Attribution License v4.0, CC-BY 4.0</a:t>
            </a:r>
          </a:p>
        </p:txBody>
      </p:sp>
      <p:pic>
        <p:nvPicPr>
          <p:cNvPr id="6" name="Content Placeholder 5" descr="Figure 15-7: p53 in cancer. The tumor suppressor p53 is activated in response to cellular damage and cell cycle abnormalities. p53 is a transcription factor that controls the expression of many genes that regulate cell cycle arrest, DNA damage repair, and apoptosis. p53 is mutated in over half of all cancers, causing p53 to have reduced or no functionality. This allows cells to divide, propagating the mutation in daughter cells and allowing the accumulation of new mutations. In addition, the damaged version of p53 found in cancer cells cannot trigger cell death.">
            <a:extLst>
              <a:ext uri="{FF2B5EF4-FFF2-40B4-BE49-F238E27FC236}">
                <a16:creationId xmlns:a16="http://schemas.microsoft.com/office/drawing/2014/main" id="{C956F0EA-19A4-40C2-8026-CA686FA0A397}"/>
              </a:ext>
            </a:extLst>
          </p:cNvPr>
          <p:cNvPicPr>
            <a:picLocks noGrp="1" noChangeAspect="1"/>
          </p:cNvPicPr>
          <p:nvPr>
            <p:ph idx="1"/>
          </p:nvPr>
        </p:nvPicPr>
        <p:blipFill>
          <a:blip r:embed="rId3"/>
          <a:stretch>
            <a:fillRect/>
          </a:stretch>
        </p:blipFill>
        <p:spPr>
          <a:xfrm>
            <a:off x="3185406" y="1825625"/>
            <a:ext cx="5821187"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p53 in Cancer</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12</a:t>
            </a:fld>
            <a:endParaRPr lang="en-US"/>
          </a:p>
        </p:txBody>
      </p:sp>
    </p:spTree>
    <p:extLst>
      <p:ext uri="{BB962C8B-B14F-4D97-AF65-F5344CB8AC3E}">
        <p14:creationId xmlns:p14="http://schemas.microsoft.com/office/powerpoint/2010/main" val="34131740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23998B-F431-42B2-B68D-B392C7A7AC7B}"/>
              </a:ext>
            </a:extLst>
          </p:cNvPr>
          <p:cNvSpPr txBox="1"/>
          <p:nvPr/>
        </p:nvSpPr>
        <p:spPr>
          <a:xfrm>
            <a:off x="0" y="6401292"/>
            <a:ext cx="11208327" cy="461665"/>
          </a:xfrm>
          <a:prstGeom prst="rect">
            <a:avLst/>
          </a:prstGeom>
          <a:noFill/>
        </p:spPr>
        <p:txBody>
          <a:bodyPr wrap="square" rtlCol="0">
            <a:spAutoFit/>
          </a:bodyPr>
          <a:lstStyle/>
          <a:p>
            <a:r>
              <a:rPr lang="en-US" sz="1200" dirty="0"/>
              <a:t>Figure 15-8: Benign and Malignant Tumors. Adopted without modification from works contributed to Wikimedia by Simon </a:t>
            </a:r>
            <a:r>
              <a:rPr lang="en-US" sz="1200" dirty="0" err="1"/>
              <a:t>Caulton</a:t>
            </a:r>
            <a:r>
              <a:rPr lang="en-US" sz="1200" dirty="0"/>
              <a:t>. Wikimedia is licensed under Creative Commons Attribution-Share Alike 3.0</a:t>
            </a:r>
          </a:p>
        </p:txBody>
      </p:sp>
      <p:pic>
        <p:nvPicPr>
          <p:cNvPr id="8" name="Content Placeholder 7" descr="Figure 15-8: Benign and Malignant Tumors. Early-stage tumors, called benign tumors (top panel), are masses of cells that grow uncontrollably, but are otherwise normal. In some cases, benign tumors will stop growing at a certain point and are not life-threatening (examples: some fibroids and moles). Other benign tumors can develop into malignant tumors (bottom panel), which can grow beyond their boundaries by preventing contact inhibition. Malignant tumors can also redirect blood vessels to gain more nutrients and further their growth through the process of angiogenesis. These blood vessels can then serve as conduits for tumors to travel to secondary locations in the body (metastasis).">
            <a:extLst>
              <a:ext uri="{FF2B5EF4-FFF2-40B4-BE49-F238E27FC236}">
                <a16:creationId xmlns:a16="http://schemas.microsoft.com/office/drawing/2014/main" id="{46D0D484-2A87-4EAD-9ECF-B7172CA49805}"/>
              </a:ext>
            </a:extLst>
          </p:cNvPr>
          <p:cNvPicPr>
            <a:picLocks noGrp="1" noChangeAspect="1"/>
          </p:cNvPicPr>
          <p:nvPr>
            <p:ph idx="1"/>
          </p:nvPr>
        </p:nvPicPr>
        <p:blipFill>
          <a:blip r:embed="rId3"/>
          <a:stretch>
            <a:fillRect/>
          </a:stretch>
        </p:blipFill>
        <p:spPr>
          <a:xfrm>
            <a:off x="3195108" y="1825625"/>
            <a:ext cx="5801784"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Benign versus Malignant Tumors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13</a:t>
            </a:fld>
            <a:endParaRPr lang="en-US"/>
          </a:p>
        </p:txBody>
      </p:sp>
    </p:spTree>
    <p:extLst>
      <p:ext uri="{BB962C8B-B14F-4D97-AF65-F5344CB8AC3E}">
        <p14:creationId xmlns:p14="http://schemas.microsoft.com/office/powerpoint/2010/main" val="2853170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2E3BF2-FA45-4297-B311-5A145E7B0BB8}"/>
              </a:ext>
            </a:extLst>
          </p:cNvPr>
          <p:cNvSpPr>
            <a:spLocks noGrp="1"/>
          </p:cNvSpPr>
          <p:nvPr>
            <p:ph idx="1"/>
          </p:nvPr>
        </p:nvSpPr>
        <p:spPr/>
        <p:txBody>
          <a:bodyPr>
            <a:normAutofit/>
          </a:bodyPr>
          <a:lstStyle/>
          <a:p>
            <a:pPr marL="514350" lvl="0" indent="-514350">
              <a:buFont typeface="+mj-lt"/>
              <a:buAutoNum type="arabicPeriod"/>
            </a:pPr>
            <a:r>
              <a:rPr lang="en-US" dirty="0"/>
              <a:t>Which type of cell death causes inflammation and damage to surrounding tissues?</a:t>
            </a:r>
            <a:endParaRPr lang="en-US" sz="2400" dirty="0"/>
          </a:p>
          <a:p>
            <a:pPr marL="914400" lvl="1" indent="-457200">
              <a:buFont typeface="+mj-lt"/>
              <a:buAutoNum type="alphaLcPeriod"/>
            </a:pPr>
            <a:r>
              <a:rPr lang="en-US" dirty="0"/>
              <a:t>necrosis</a:t>
            </a:r>
            <a:endParaRPr lang="en-US" sz="2000" dirty="0"/>
          </a:p>
          <a:p>
            <a:pPr marL="914400" lvl="1" indent="-457200">
              <a:buFont typeface="+mj-lt"/>
              <a:buAutoNum type="alphaLcPeriod"/>
            </a:pPr>
            <a:r>
              <a:rPr lang="en-US" dirty="0"/>
              <a:t>apoptosis</a:t>
            </a:r>
            <a:endParaRPr lang="en-US" sz="2000" dirty="0"/>
          </a:p>
          <a:p>
            <a:pPr marL="914400" lvl="1" indent="-457200">
              <a:buFont typeface="+mj-lt"/>
              <a:buAutoNum type="alphaLcPeriod"/>
            </a:pPr>
            <a:r>
              <a:rPr lang="en-US" dirty="0"/>
              <a:t>both necrosis and apoptosis</a:t>
            </a:r>
            <a:endParaRPr lang="en-US" sz="2400" dirty="0"/>
          </a:p>
          <a:p>
            <a:endParaRPr lang="en-US" dirty="0"/>
          </a:p>
        </p:txBody>
      </p:sp>
      <p:sp>
        <p:nvSpPr>
          <p:cNvPr id="2" name="Title 1">
            <a:extLst>
              <a:ext uri="{FF2B5EF4-FFF2-40B4-BE49-F238E27FC236}">
                <a16:creationId xmlns:a16="http://schemas.microsoft.com/office/drawing/2014/main" id="{8B4F9981-5C5F-46CF-BE72-632D39F1FA76}"/>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E87E015E-1DB6-4605-85CD-FC0C1E718CA7}"/>
              </a:ext>
            </a:extLst>
          </p:cNvPr>
          <p:cNvSpPr>
            <a:spLocks noGrp="1"/>
          </p:cNvSpPr>
          <p:nvPr>
            <p:ph type="sldNum" sz="quarter" idx="12"/>
          </p:nvPr>
        </p:nvSpPr>
        <p:spPr/>
        <p:txBody>
          <a:bodyPr/>
          <a:lstStyle/>
          <a:p>
            <a:fld id="{F38FC8B9-BCA2-4F51-A344-9525644822DC}" type="slidenum">
              <a:rPr lang="en-US" smtClean="0"/>
              <a:t>14</a:t>
            </a:fld>
            <a:endParaRPr lang="en-US"/>
          </a:p>
        </p:txBody>
      </p:sp>
    </p:spTree>
    <p:extLst>
      <p:ext uri="{BB962C8B-B14F-4D97-AF65-F5344CB8AC3E}">
        <p14:creationId xmlns:p14="http://schemas.microsoft.com/office/powerpoint/2010/main" val="1830006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2E3BF2-FA45-4297-B311-5A145E7B0BB8}"/>
              </a:ext>
            </a:extLst>
          </p:cNvPr>
          <p:cNvSpPr>
            <a:spLocks noGrp="1"/>
          </p:cNvSpPr>
          <p:nvPr>
            <p:ph idx="1"/>
          </p:nvPr>
        </p:nvSpPr>
        <p:spPr/>
        <p:txBody>
          <a:bodyPr>
            <a:normAutofit/>
          </a:bodyPr>
          <a:lstStyle/>
          <a:p>
            <a:pPr marL="514350" lvl="0" indent="-514350">
              <a:buFont typeface="+mj-lt"/>
              <a:buAutoNum type="arabicPeriod"/>
            </a:pPr>
            <a:r>
              <a:rPr lang="en-US" dirty="0"/>
              <a:t>Which type of cell death causes inflammation and damage to surrounding tissues?</a:t>
            </a:r>
            <a:endParaRPr lang="en-US" sz="2400" dirty="0"/>
          </a:p>
          <a:p>
            <a:pPr marL="914400" lvl="1" indent="-457200">
              <a:buFont typeface="+mj-lt"/>
              <a:buAutoNum type="alphaLcPeriod"/>
            </a:pPr>
            <a:r>
              <a:rPr lang="en-US" b="1" dirty="0"/>
              <a:t>necrosis</a:t>
            </a:r>
            <a:endParaRPr lang="en-US" sz="2000" b="1" dirty="0"/>
          </a:p>
          <a:p>
            <a:pPr marL="914400" lvl="1" indent="-457200">
              <a:buFont typeface="+mj-lt"/>
              <a:buAutoNum type="alphaLcPeriod"/>
            </a:pPr>
            <a:r>
              <a:rPr lang="en-US" dirty="0"/>
              <a:t>apoptosis</a:t>
            </a:r>
            <a:endParaRPr lang="en-US" sz="2000" dirty="0"/>
          </a:p>
          <a:p>
            <a:pPr marL="914400" lvl="1" indent="-457200">
              <a:buFont typeface="+mj-lt"/>
              <a:buAutoNum type="alphaLcPeriod"/>
            </a:pPr>
            <a:r>
              <a:rPr lang="en-US" dirty="0"/>
              <a:t>both necrosis and apoptosis</a:t>
            </a:r>
            <a:endParaRPr lang="en-US" sz="2400" dirty="0"/>
          </a:p>
          <a:p>
            <a:endParaRPr lang="en-US" dirty="0"/>
          </a:p>
        </p:txBody>
      </p:sp>
      <p:sp>
        <p:nvSpPr>
          <p:cNvPr id="2" name="Title 1">
            <a:extLst>
              <a:ext uri="{FF2B5EF4-FFF2-40B4-BE49-F238E27FC236}">
                <a16:creationId xmlns:a16="http://schemas.microsoft.com/office/drawing/2014/main" id="{8B4F9981-5C5F-46CF-BE72-632D39F1FA76}"/>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E87E015E-1DB6-4605-85CD-FC0C1E718CA7}"/>
              </a:ext>
            </a:extLst>
          </p:cNvPr>
          <p:cNvSpPr>
            <a:spLocks noGrp="1"/>
          </p:cNvSpPr>
          <p:nvPr>
            <p:ph type="sldNum" sz="quarter" idx="12"/>
          </p:nvPr>
        </p:nvSpPr>
        <p:spPr/>
        <p:txBody>
          <a:bodyPr/>
          <a:lstStyle/>
          <a:p>
            <a:fld id="{F38FC8B9-BCA2-4F51-A344-9525644822DC}" type="slidenum">
              <a:rPr lang="en-US" smtClean="0"/>
              <a:t>15</a:t>
            </a:fld>
            <a:endParaRPr lang="en-US"/>
          </a:p>
        </p:txBody>
      </p:sp>
    </p:spTree>
    <p:extLst>
      <p:ext uri="{BB962C8B-B14F-4D97-AF65-F5344CB8AC3E}">
        <p14:creationId xmlns:p14="http://schemas.microsoft.com/office/powerpoint/2010/main" val="1935546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2E3BF2-FA45-4297-B311-5A145E7B0BB8}"/>
              </a:ext>
            </a:extLst>
          </p:cNvPr>
          <p:cNvSpPr>
            <a:spLocks noGrp="1"/>
          </p:cNvSpPr>
          <p:nvPr>
            <p:ph idx="1"/>
          </p:nvPr>
        </p:nvSpPr>
        <p:spPr/>
        <p:txBody>
          <a:bodyPr>
            <a:normAutofit/>
          </a:bodyPr>
          <a:lstStyle/>
          <a:p>
            <a:pPr marL="514350" lvl="0" indent="-514350">
              <a:buFont typeface="+mj-lt"/>
              <a:buAutoNum type="arabicPeriod" startAt="2"/>
            </a:pPr>
            <a:r>
              <a:rPr lang="en-US" dirty="0"/>
              <a:t>The caspase cascade is activated when ____________ is released from the mitochondria.</a:t>
            </a:r>
            <a:endParaRPr lang="en-US" sz="2400" dirty="0"/>
          </a:p>
          <a:p>
            <a:pPr marL="914400" lvl="1" indent="-457200">
              <a:buFont typeface="+mj-lt"/>
              <a:buAutoNum type="alphaLcPeriod"/>
            </a:pPr>
            <a:r>
              <a:rPr lang="en-US" dirty="0"/>
              <a:t>Bcl-2</a:t>
            </a:r>
            <a:endParaRPr lang="en-US" sz="2000" dirty="0"/>
          </a:p>
          <a:p>
            <a:pPr marL="914400" lvl="1" indent="-457200">
              <a:buFont typeface="+mj-lt"/>
              <a:buAutoNum type="alphaLcPeriod"/>
            </a:pPr>
            <a:r>
              <a:rPr lang="en-US" dirty="0" err="1"/>
              <a:t>Bax</a:t>
            </a:r>
            <a:endParaRPr lang="en-US" sz="2000" dirty="0"/>
          </a:p>
          <a:p>
            <a:pPr marL="914400" lvl="1" indent="-457200">
              <a:buFont typeface="+mj-lt"/>
              <a:buAutoNum type="alphaLcPeriod"/>
            </a:pPr>
            <a:r>
              <a:rPr lang="en-US" dirty="0" err="1"/>
              <a:t>Bak</a:t>
            </a:r>
            <a:endParaRPr lang="en-US" sz="2000" dirty="0"/>
          </a:p>
          <a:p>
            <a:pPr marL="914400" lvl="1" indent="-457200">
              <a:buFont typeface="+mj-lt"/>
              <a:buAutoNum type="alphaLcPeriod"/>
            </a:pPr>
            <a:r>
              <a:rPr lang="en-US" dirty="0"/>
              <a:t>cytochrome c</a:t>
            </a:r>
            <a:endParaRPr lang="en-US" sz="2400" dirty="0"/>
          </a:p>
          <a:p>
            <a:endParaRPr lang="en-US" dirty="0"/>
          </a:p>
        </p:txBody>
      </p:sp>
      <p:sp>
        <p:nvSpPr>
          <p:cNvPr id="2" name="Title 1">
            <a:extLst>
              <a:ext uri="{FF2B5EF4-FFF2-40B4-BE49-F238E27FC236}">
                <a16:creationId xmlns:a16="http://schemas.microsoft.com/office/drawing/2014/main" id="{8B4F9981-5C5F-46CF-BE72-632D39F1FA76}"/>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E87E015E-1DB6-4605-85CD-FC0C1E718CA7}"/>
              </a:ext>
            </a:extLst>
          </p:cNvPr>
          <p:cNvSpPr>
            <a:spLocks noGrp="1"/>
          </p:cNvSpPr>
          <p:nvPr>
            <p:ph type="sldNum" sz="quarter" idx="12"/>
          </p:nvPr>
        </p:nvSpPr>
        <p:spPr/>
        <p:txBody>
          <a:bodyPr/>
          <a:lstStyle/>
          <a:p>
            <a:fld id="{F38FC8B9-BCA2-4F51-A344-9525644822DC}" type="slidenum">
              <a:rPr lang="en-US" smtClean="0"/>
              <a:t>16</a:t>
            </a:fld>
            <a:endParaRPr lang="en-US"/>
          </a:p>
        </p:txBody>
      </p:sp>
    </p:spTree>
    <p:extLst>
      <p:ext uri="{BB962C8B-B14F-4D97-AF65-F5344CB8AC3E}">
        <p14:creationId xmlns:p14="http://schemas.microsoft.com/office/powerpoint/2010/main" val="21193050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2E3BF2-FA45-4297-B311-5A145E7B0BB8}"/>
              </a:ext>
            </a:extLst>
          </p:cNvPr>
          <p:cNvSpPr>
            <a:spLocks noGrp="1"/>
          </p:cNvSpPr>
          <p:nvPr>
            <p:ph idx="1"/>
          </p:nvPr>
        </p:nvSpPr>
        <p:spPr/>
        <p:txBody>
          <a:bodyPr>
            <a:normAutofit/>
          </a:bodyPr>
          <a:lstStyle/>
          <a:p>
            <a:pPr marL="514350" lvl="0" indent="-514350">
              <a:buFont typeface="+mj-lt"/>
              <a:buAutoNum type="arabicPeriod" startAt="2"/>
            </a:pPr>
            <a:r>
              <a:rPr lang="en-US" dirty="0"/>
              <a:t>The caspase cascade is activated when ____________ is released from the mitochondria.</a:t>
            </a:r>
            <a:endParaRPr lang="en-US" sz="2400" dirty="0"/>
          </a:p>
          <a:p>
            <a:pPr marL="914400" lvl="1" indent="-457200">
              <a:buFont typeface="+mj-lt"/>
              <a:buAutoNum type="alphaLcPeriod"/>
            </a:pPr>
            <a:r>
              <a:rPr lang="en-US" dirty="0"/>
              <a:t>Bcl-2</a:t>
            </a:r>
            <a:endParaRPr lang="en-US" sz="2000" dirty="0"/>
          </a:p>
          <a:p>
            <a:pPr marL="914400" lvl="1" indent="-457200">
              <a:buFont typeface="+mj-lt"/>
              <a:buAutoNum type="alphaLcPeriod"/>
            </a:pPr>
            <a:r>
              <a:rPr lang="en-US" dirty="0" err="1"/>
              <a:t>Bax</a:t>
            </a:r>
            <a:endParaRPr lang="en-US" sz="2000" dirty="0"/>
          </a:p>
          <a:p>
            <a:pPr marL="914400" lvl="1" indent="-457200">
              <a:buFont typeface="+mj-lt"/>
              <a:buAutoNum type="alphaLcPeriod"/>
            </a:pPr>
            <a:r>
              <a:rPr lang="en-US" dirty="0" err="1"/>
              <a:t>Bak</a:t>
            </a:r>
            <a:endParaRPr lang="en-US" sz="2000" dirty="0"/>
          </a:p>
          <a:p>
            <a:pPr marL="914400" lvl="1" indent="-457200">
              <a:buFont typeface="+mj-lt"/>
              <a:buAutoNum type="alphaLcPeriod"/>
            </a:pPr>
            <a:r>
              <a:rPr lang="en-US" b="1" dirty="0"/>
              <a:t>cytochrome c</a:t>
            </a:r>
            <a:endParaRPr lang="en-US" sz="2400" b="1" dirty="0"/>
          </a:p>
          <a:p>
            <a:endParaRPr lang="en-US" dirty="0"/>
          </a:p>
        </p:txBody>
      </p:sp>
      <p:sp>
        <p:nvSpPr>
          <p:cNvPr id="2" name="Title 1">
            <a:extLst>
              <a:ext uri="{FF2B5EF4-FFF2-40B4-BE49-F238E27FC236}">
                <a16:creationId xmlns:a16="http://schemas.microsoft.com/office/drawing/2014/main" id="{8B4F9981-5C5F-46CF-BE72-632D39F1FA76}"/>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E87E015E-1DB6-4605-85CD-FC0C1E718CA7}"/>
              </a:ext>
            </a:extLst>
          </p:cNvPr>
          <p:cNvSpPr>
            <a:spLocks noGrp="1"/>
          </p:cNvSpPr>
          <p:nvPr>
            <p:ph type="sldNum" sz="quarter" idx="12"/>
          </p:nvPr>
        </p:nvSpPr>
        <p:spPr/>
        <p:txBody>
          <a:bodyPr/>
          <a:lstStyle/>
          <a:p>
            <a:fld id="{F38FC8B9-BCA2-4F51-A344-9525644822DC}" type="slidenum">
              <a:rPr lang="en-US" smtClean="0"/>
              <a:t>17</a:t>
            </a:fld>
            <a:endParaRPr lang="en-US"/>
          </a:p>
        </p:txBody>
      </p:sp>
    </p:spTree>
    <p:extLst>
      <p:ext uri="{BB962C8B-B14F-4D97-AF65-F5344CB8AC3E}">
        <p14:creationId xmlns:p14="http://schemas.microsoft.com/office/powerpoint/2010/main" val="28846068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2E3BF2-FA45-4297-B311-5A145E7B0BB8}"/>
              </a:ext>
            </a:extLst>
          </p:cNvPr>
          <p:cNvSpPr>
            <a:spLocks noGrp="1"/>
          </p:cNvSpPr>
          <p:nvPr>
            <p:ph idx="1"/>
          </p:nvPr>
        </p:nvSpPr>
        <p:spPr/>
        <p:txBody>
          <a:bodyPr>
            <a:normAutofit/>
          </a:bodyPr>
          <a:lstStyle/>
          <a:p>
            <a:pPr marL="514350" lvl="0" indent="-514350">
              <a:buFont typeface="+mj-lt"/>
              <a:buAutoNum type="arabicPeriod" startAt="3"/>
            </a:pPr>
            <a:r>
              <a:rPr lang="en-US" dirty="0"/>
              <a:t>What is the major difference between benign and malignant tumors?</a:t>
            </a:r>
            <a:endParaRPr lang="en-US" sz="2400" dirty="0"/>
          </a:p>
          <a:p>
            <a:pPr marL="914400" lvl="1" indent="-457200">
              <a:buFont typeface="+mj-lt"/>
              <a:buAutoNum type="alphaLcPeriod"/>
            </a:pPr>
            <a:r>
              <a:rPr lang="en-US" dirty="0"/>
              <a:t>Benign tumors can invade other tissues, while malignant tumors cannot.</a:t>
            </a:r>
            <a:endParaRPr lang="en-US" sz="2000" dirty="0"/>
          </a:p>
          <a:p>
            <a:pPr marL="914400" lvl="1" indent="-457200">
              <a:buFont typeface="+mj-lt"/>
              <a:buAutoNum type="alphaLcPeriod"/>
            </a:pPr>
            <a:r>
              <a:rPr lang="en-US" dirty="0"/>
              <a:t>Malignant tumors can invade other tissues, while benign tumors cannot.</a:t>
            </a:r>
            <a:endParaRPr lang="en-US" sz="2000" dirty="0"/>
          </a:p>
          <a:p>
            <a:pPr marL="914400" lvl="1" indent="-457200">
              <a:buFont typeface="+mj-lt"/>
              <a:buAutoNum type="alphaLcPeriod"/>
            </a:pPr>
            <a:r>
              <a:rPr lang="en-US" dirty="0"/>
              <a:t>Benign tumors grow uncontrollably, while malignant tumors grow slowly.</a:t>
            </a:r>
            <a:endParaRPr lang="en-US" sz="2000" dirty="0"/>
          </a:p>
          <a:p>
            <a:pPr marL="914400" lvl="1" indent="-457200">
              <a:buFont typeface="+mj-lt"/>
              <a:buAutoNum type="alphaLcPeriod"/>
            </a:pPr>
            <a:r>
              <a:rPr lang="en-US" dirty="0"/>
              <a:t>Malignant tumors grow uncontrollably, while benign tumors grow slowly.</a:t>
            </a:r>
            <a:endParaRPr lang="en-US" sz="2400" dirty="0"/>
          </a:p>
          <a:p>
            <a:endParaRPr lang="en-US" dirty="0"/>
          </a:p>
        </p:txBody>
      </p:sp>
      <p:sp>
        <p:nvSpPr>
          <p:cNvPr id="2" name="Title 1">
            <a:extLst>
              <a:ext uri="{FF2B5EF4-FFF2-40B4-BE49-F238E27FC236}">
                <a16:creationId xmlns:a16="http://schemas.microsoft.com/office/drawing/2014/main" id="{8B4F9981-5C5F-46CF-BE72-632D39F1FA76}"/>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E87E015E-1DB6-4605-85CD-FC0C1E718CA7}"/>
              </a:ext>
            </a:extLst>
          </p:cNvPr>
          <p:cNvSpPr>
            <a:spLocks noGrp="1"/>
          </p:cNvSpPr>
          <p:nvPr>
            <p:ph type="sldNum" sz="quarter" idx="12"/>
          </p:nvPr>
        </p:nvSpPr>
        <p:spPr/>
        <p:txBody>
          <a:bodyPr/>
          <a:lstStyle/>
          <a:p>
            <a:fld id="{F38FC8B9-BCA2-4F51-A344-9525644822DC}" type="slidenum">
              <a:rPr lang="en-US" smtClean="0"/>
              <a:t>18</a:t>
            </a:fld>
            <a:endParaRPr lang="en-US"/>
          </a:p>
        </p:txBody>
      </p:sp>
    </p:spTree>
    <p:extLst>
      <p:ext uri="{BB962C8B-B14F-4D97-AF65-F5344CB8AC3E}">
        <p14:creationId xmlns:p14="http://schemas.microsoft.com/office/powerpoint/2010/main" val="4288073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2E3BF2-FA45-4297-B311-5A145E7B0BB8}"/>
              </a:ext>
            </a:extLst>
          </p:cNvPr>
          <p:cNvSpPr>
            <a:spLocks noGrp="1"/>
          </p:cNvSpPr>
          <p:nvPr>
            <p:ph idx="1"/>
          </p:nvPr>
        </p:nvSpPr>
        <p:spPr/>
        <p:txBody>
          <a:bodyPr>
            <a:normAutofit/>
          </a:bodyPr>
          <a:lstStyle/>
          <a:p>
            <a:pPr marL="514350" lvl="0" indent="-514350">
              <a:buFont typeface="+mj-lt"/>
              <a:buAutoNum type="arabicPeriod" startAt="3"/>
            </a:pPr>
            <a:r>
              <a:rPr lang="en-US" dirty="0"/>
              <a:t>What is the major difference between benign and malignant tumors?</a:t>
            </a:r>
            <a:endParaRPr lang="en-US" sz="2400" dirty="0"/>
          </a:p>
          <a:p>
            <a:pPr marL="914400" lvl="1" indent="-457200">
              <a:buFont typeface="+mj-lt"/>
              <a:buAutoNum type="alphaLcPeriod"/>
            </a:pPr>
            <a:r>
              <a:rPr lang="en-US" dirty="0"/>
              <a:t>Benign tumors can invade other tissues, while malignant tumors cannot.</a:t>
            </a:r>
            <a:endParaRPr lang="en-US" sz="2000" dirty="0"/>
          </a:p>
          <a:p>
            <a:pPr marL="914400" lvl="1" indent="-457200">
              <a:buFont typeface="+mj-lt"/>
              <a:buAutoNum type="alphaLcPeriod"/>
            </a:pPr>
            <a:r>
              <a:rPr lang="en-US" b="1" dirty="0"/>
              <a:t>Malignant tumors can invade other tissues, while benign tumors cannot.</a:t>
            </a:r>
            <a:endParaRPr lang="en-US" sz="2000" b="1" dirty="0"/>
          </a:p>
          <a:p>
            <a:pPr marL="914400" lvl="1" indent="-457200">
              <a:buFont typeface="+mj-lt"/>
              <a:buAutoNum type="alphaLcPeriod"/>
            </a:pPr>
            <a:r>
              <a:rPr lang="en-US" dirty="0"/>
              <a:t>Benign tumors grow uncontrollably, while malignant tumors grow slowly.</a:t>
            </a:r>
            <a:endParaRPr lang="en-US" sz="2000" dirty="0"/>
          </a:p>
          <a:p>
            <a:pPr marL="914400" lvl="1" indent="-457200">
              <a:buFont typeface="+mj-lt"/>
              <a:buAutoNum type="alphaLcPeriod"/>
            </a:pPr>
            <a:r>
              <a:rPr lang="en-US" dirty="0"/>
              <a:t>Malignant tumors grow uncontrollably, while benign tumors grow slowly.</a:t>
            </a:r>
            <a:endParaRPr lang="en-US" sz="2400" dirty="0"/>
          </a:p>
          <a:p>
            <a:endParaRPr lang="en-US" dirty="0"/>
          </a:p>
        </p:txBody>
      </p:sp>
      <p:sp>
        <p:nvSpPr>
          <p:cNvPr id="2" name="Title 1">
            <a:extLst>
              <a:ext uri="{FF2B5EF4-FFF2-40B4-BE49-F238E27FC236}">
                <a16:creationId xmlns:a16="http://schemas.microsoft.com/office/drawing/2014/main" id="{8B4F9981-5C5F-46CF-BE72-632D39F1FA76}"/>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E87E015E-1DB6-4605-85CD-FC0C1E718CA7}"/>
              </a:ext>
            </a:extLst>
          </p:cNvPr>
          <p:cNvSpPr>
            <a:spLocks noGrp="1"/>
          </p:cNvSpPr>
          <p:nvPr>
            <p:ph type="sldNum" sz="quarter" idx="12"/>
          </p:nvPr>
        </p:nvSpPr>
        <p:spPr/>
        <p:txBody>
          <a:bodyPr/>
          <a:lstStyle/>
          <a:p>
            <a:fld id="{F38FC8B9-BCA2-4F51-A344-9525644822DC}" type="slidenum">
              <a:rPr lang="en-US" smtClean="0"/>
              <a:t>19</a:t>
            </a:fld>
            <a:endParaRPr lang="en-US"/>
          </a:p>
        </p:txBody>
      </p:sp>
    </p:spTree>
    <p:extLst>
      <p:ext uri="{BB962C8B-B14F-4D97-AF65-F5344CB8AC3E}">
        <p14:creationId xmlns:p14="http://schemas.microsoft.com/office/powerpoint/2010/main" val="3246553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Compare and contrast necrosis and apoptosis. </a:t>
            </a:r>
          </a:p>
          <a:p>
            <a:pPr>
              <a:defRPr/>
            </a:pPr>
            <a:r>
              <a:rPr lang="en-US" dirty="0"/>
              <a:t>Describe the molecular events that regulate apoptosis. </a:t>
            </a:r>
          </a:p>
          <a:p>
            <a:pPr>
              <a:defRPr/>
            </a:pPr>
            <a:r>
              <a:rPr lang="en-US" dirty="0"/>
              <a:t>Describe how dysregulation of cell cycle control mechanisms can contribute to the formation </a:t>
            </a:r>
            <a:r>
              <a:rPr lang="en-US"/>
              <a:t>of cancer. </a:t>
            </a:r>
            <a:endParaRPr lang="en-US" dirty="0"/>
          </a:p>
          <a:p>
            <a:pPr>
              <a:defRPr/>
            </a:pPr>
            <a:r>
              <a:rPr lang="en-US" dirty="0"/>
              <a:t>Describe how tumor suppressors and oncogenes contribute to tumor formation.</a:t>
            </a:r>
          </a:p>
        </p:txBody>
      </p:sp>
      <p:sp>
        <p:nvSpPr>
          <p:cNvPr id="2" name="Title 1"/>
          <p:cNvSpPr>
            <a:spLocks noGrp="1"/>
          </p:cNvSpPr>
          <p:nvPr>
            <p:ph type="title"/>
          </p:nvPr>
        </p:nvSpPr>
        <p:spPr/>
        <p:txBody>
          <a:bodyPr>
            <a:normAutofit/>
          </a:bodyPr>
          <a:lstStyle/>
          <a:p>
            <a:r>
              <a:rPr lang="en-US" dirty="0"/>
              <a:t>Chapter 15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2E3BF2-FA45-4297-B311-5A145E7B0BB8}"/>
              </a:ext>
            </a:extLst>
          </p:cNvPr>
          <p:cNvSpPr>
            <a:spLocks noGrp="1"/>
          </p:cNvSpPr>
          <p:nvPr>
            <p:ph idx="1"/>
          </p:nvPr>
        </p:nvSpPr>
        <p:spPr/>
        <p:txBody>
          <a:bodyPr/>
          <a:lstStyle/>
          <a:p>
            <a:pPr marL="514350" lvl="0" indent="-514350">
              <a:buFont typeface="+mj-lt"/>
              <a:buAutoNum type="arabicPeriod" startAt="4"/>
            </a:pPr>
            <a:r>
              <a:rPr lang="en-US" dirty="0"/>
              <a:t>Retinoblastoma (</a:t>
            </a:r>
            <a:r>
              <a:rPr lang="en-US" dirty="0" err="1"/>
              <a:t>Rb</a:t>
            </a:r>
            <a:r>
              <a:rPr lang="en-US" dirty="0"/>
              <a:t>) is an example of ______________.</a:t>
            </a:r>
            <a:endParaRPr lang="en-US" sz="2400" dirty="0"/>
          </a:p>
          <a:p>
            <a:pPr marL="914400" lvl="1" indent="-457200">
              <a:buFont typeface="+mj-lt"/>
              <a:buAutoNum type="alphaLcPeriod"/>
            </a:pPr>
            <a:r>
              <a:rPr lang="en-US" dirty="0"/>
              <a:t>an oncogene</a:t>
            </a:r>
            <a:endParaRPr lang="en-US" sz="2000" dirty="0"/>
          </a:p>
          <a:p>
            <a:pPr marL="914400" lvl="1" indent="-457200">
              <a:buFont typeface="+mj-lt"/>
              <a:buAutoNum type="alphaLcPeriod"/>
            </a:pPr>
            <a:r>
              <a:rPr lang="en-US" dirty="0"/>
              <a:t>a proto-oncogene</a:t>
            </a:r>
            <a:endParaRPr lang="en-US" sz="2000" dirty="0"/>
          </a:p>
          <a:p>
            <a:pPr marL="914400" lvl="1" indent="-457200">
              <a:buFont typeface="+mj-lt"/>
              <a:buAutoNum type="alphaLcPeriod"/>
            </a:pPr>
            <a:r>
              <a:rPr lang="en-US" dirty="0"/>
              <a:t>a tumor suppressor</a:t>
            </a:r>
            <a:endParaRPr lang="en-US" sz="2000" dirty="0"/>
          </a:p>
        </p:txBody>
      </p:sp>
      <p:sp>
        <p:nvSpPr>
          <p:cNvPr id="2" name="Title 1">
            <a:extLst>
              <a:ext uri="{FF2B5EF4-FFF2-40B4-BE49-F238E27FC236}">
                <a16:creationId xmlns:a16="http://schemas.microsoft.com/office/drawing/2014/main" id="{8B4F9981-5C5F-46CF-BE72-632D39F1FA76}"/>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E87E015E-1DB6-4605-85CD-FC0C1E718CA7}"/>
              </a:ext>
            </a:extLst>
          </p:cNvPr>
          <p:cNvSpPr>
            <a:spLocks noGrp="1"/>
          </p:cNvSpPr>
          <p:nvPr>
            <p:ph type="sldNum" sz="quarter" idx="12"/>
          </p:nvPr>
        </p:nvSpPr>
        <p:spPr/>
        <p:txBody>
          <a:bodyPr/>
          <a:lstStyle/>
          <a:p>
            <a:fld id="{F38FC8B9-BCA2-4F51-A344-9525644822DC}" type="slidenum">
              <a:rPr lang="en-US" smtClean="0"/>
              <a:t>20</a:t>
            </a:fld>
            <a:endParaRPr lang="en-US"/>
          </a:p>
        </p:txBody>
      </p:sp>
    </p:spTree>
    <p:extLst>
      <p:ext uri="{BB962C8B-B14F-4D97-AF65-F5344CB8AC3E}">
        <p14:creationId xmlns:p14="http://schemas.microsoft.com/office/powerpoint/2010/main" val="33881826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2E3BF2-FA45-4297-B311-5A145E7B0BB8}"/>
              </a:ext>
            </a:extLst>
          </p:cNvPr>
          <p:cNvSpPr>
            <a:spLocks noGrp="1"/>
          </p:cNvSpPr>
          <p:nvPr>
            <p:ph idx="1"/>
          </p:nvPr>
        </p:nvSpPr>
        <p:spPr/>
        <p:txBody>
          <a:bodyPr/>
          <a:lstStyle/>
          <a:p>
            <a:pPr marL="514350" lvl="0" indent="-514350">
              <a:buFont typeface="+mj-lt"/>
              <a:buAutoNum type="arabicPeriod" startAt="4"/>
            </a:pPr>
            <a:r>
              <a:rPr lang="en-US" dirty="0"/>
              <a:t>Retinoblastoma (</a:t>
            </a:r>
            <a:r>
              <a:rPr lang="en-US" dirty="0" err="1"/>
              <a:t>Rb</a:t>
            </a:r>
            <a:r>
              <a:rPr lang="en-US" dirty="0"/>
              <a:t>) is an example of ______________.</a:t>
            </a:r>
            <a:endParaRPr lang="en-US" sz="2400" dirty="0"/>
          </a:p>
          <a:p>
            <a:pPr marL="914400" lvl="1" indent="-457200">
              <a:buFont typeface="+mj-lt"/>
              <a:buAutoNum type="alphaLcPeriod"/>
            </a:pPr>
            <a:r>
              <a:rPr lang="en-US" dirty="0"/>
              <a:t>an oncogene</a:t>
            </a:r>
            <a:endParaRPr lang="en-US" sz="2000" dirty="0"/>
          </a:p>
          <a:p>
            <a:pPr marL="914400" lvl="1" indent="-457200">
              <a:buFont typeface="+mj-lt"/>
              <a:buAutoNum type="alphaLcPeriod"/>
            </a:pPr>
            <a:r>
              <a:rPr lang="en-US" dirty="0"/>
              <a:t>a proto-oncogene</a:t>
            </a:r>
            <a:endParaRPr lang="en-US" sz="2000" dirty="0"/>
          </a:p>
          <a:p>
            <a:pPr marL="914400" lvl="1" indent="-457200">
              <a:buFont typeface="+mj-lt"/>
              <a:buAutoNum type="alphaLcPeriod"/>
            </a:pPr>
            <a:r>
              <a:rPr lang="en-US" b="1" dirty="0"/>
              <a:t>a tumor suppressor</a:t>
            </a:r>
            <a:endParaRPr lang="en-US" sz="2000" b="1" dirty="0"/>
          </a:p>
        </p:txBody>
      </p:sp>
      <p:sp>
        <p:nvSpPr>
          <p:cNvPr id="2" name="Title 1">
            <a:extLst>
              <a:ext uri="{FF2B5EF4-FFF2-40B4-BE49-F238E27FC236}">
                <a16:creationId xmlns:a16="http://schemas.microsoft.com/office/drawing/2014/main" id="{8B4F9981-5C5F-46CF-BE72-632D39F1FA76}"/>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E87E015E-1DB6-4605-85CD-FC0C1E718CA7}"/>
              </a:ext>
            </a:extLst>
          </p:cNvPr>
          <p:cNvSpPr>
            <a:spLocks noGrp="1"/>
          </p:cNvSpPr>
          <p:nvPr>
            <p:ph type="sldNum" sz="quarter" idx="12"/>
          </p:nvPr>
        </p:nvSpPr>
        <p:spPr/>
        <p:txBody>
          <a:bodyPr/>
          <a:lstStyle/>
          <a:p>
            <a:fld id="{F38FC8B9-BCA2-4F51-A344-9525644822DC}" type="slidenum">
              <a:rPr lang="en-US" smtClean="0"/>
              <a:t>21</a:t>
            </a:fld>
            <a:endParaRPr lang="en-US"/>
          </a:p>
        </p:txBody>
      </p:sp>
    </p:spTree>
    <p:extLst>
      <p:ext uri="{BB962C8B-B14F-4D97-AF65-F5344CB8AC3E}">
        <p14:creationId xmlns:p14="http://schemas.microsoft.com/office/powerpoint/2010/main" val="17628517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6B68F5-8B9B-464E-A9AF-9E9213663531}"/>
              </a:ext>
            </a:extLst>
          </p:cNvPr>
          <p:cNvSpPr>
            <a:spLocks noGrp="1"/>
          </p:cNvSpPr>
          <p:nvPr>
            <p:ph idx="1"/>
          </p:nvPr>
        </p:nvSpPr>
        <p:spPr/>
        <p:txBody>
          <a:bodyPr/>
          <a:lstStyle/>
          <a:p>
            <a:r>
              <a:rPr lang="en-US" dirty="0">
                <a:hlinkClick r:id="rId2"/>
              </a:rPr>
              <a:t>Cancer. Khan Academy</a:t>
            </a:r>
            <a:endParaRPr lang="en-US" dirty="0"/>
          </a:p>
        </p:txBody>
      </p:sp>
      <p:sp>
        <p:nvSpPr>
          <p:cNvPr id="2" name="Title 1">
            <a:extLst>
              <a:ext uri="{FF2B5EF4-FFF2-40B4-BE49-F238E27FC236}">
                <a16:creationId xmlns:a16="http://schemas.microsoft.com/office/drawing/2014/main" id="{4708C218-157C-40AB-A174-E4D73D191ACF}"/>
              </a:ext>
            </a:extLst>
          </p:cNvPr>
          <p:cNvSpPr>
            <a:spLocks noGrp="1"/>
          </p:cNvSpPr>
          <p:nvPr>
            <p:ph type="title"/>
          </p:nvPr>
        </p:nvSpPr>
        <p:spPr/>
        <p:txBody>
          <a:bodyPr/>
          <a:lstStyle/>
          <a:p>
            <a:r>
              <a:rPr lang="en-US" dirty="0"/>
              <a:t>Video Links</a:t>
            </a:r>
          </a:p>
        </p:txBody>
      </p:sp>
      <p:sp>
        <p:nvSpPr>
          <p:cNvPr id="4" name="Slide Number Placeholder 3">
            <a:extLst>
              <a:ext uri="{FF2B5EF4-FFF2-40B4-BE49-F238E27FC236}">
                <a16:creationId xmlns:a16="http://schemas.microsoft.com/office/drawing/2014/main" id="{BAF13260-10A8-4E41-8E47-49AEE3702CF5}"/>
              </a:ext>
            </a:extLst>
          </p:cNvPr>
          <p:cNvSpPr>
            <a:spLocks noGrp="1"/>
          </p:cNvSpPr>
          <p:nvPr>
            <p:ph type="sldNum" sz="quarter" idx="12"/>
          </p:nvPr>
        </p:nvSpPr>
        <p:spPr/>
        <p:txBody>
          <a:bodyPr/>
          <a:lstStyle/>
          <a:p>
            <a:fld id="{F38FC8B9-BCA2-4F51-A344-9525644822DC}" type="slidenum">
              <a:rPr lang="en-US" smtClean="0"/>
              <a:t>22</a:t>
            </a:fld>
            <a:endParaRPr lang="en-US"/>
          </a:p>
        </p:txBody>
      </p:sp>
    </p:spTree>
    <p:extLst>
      <p:ext uri="{BB962C8B-B14F-4D97-AF65-F5344CB8AC3E}">
        <p14:creationId xmlns:p14="http://schemas.microsoft.com/office/powerpoint/2010/main" val="4227231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401292"/>
            <a:ext cx="11208327" cy="461665"/>
          </a:xfrm>
          <a:prstGeom prst="rect">
            <a:avLst/>
          </a:prstGeom>
          <a:noFill/>
        </p:spPr>
        <p:txBody>
          <a:bodyPr wrap="square" rtlCol="0">
            <a:spAutoFit/>
          </a:bodyPr>
          <a:lstStyle/>
          <a:p>
            <a:r>
              <a:rPr lang="en-US" sz="1200" dirty="0"/>
              <a:t>Figure 15-1: Apoptosis versus Necrosis. Left panel: Adopted and modified from work contributed to </a:t>
            </a:r>
            <a:r>
              <a:rPr lang="en-US" sz="1200" dirty="0" err="1"/>
              <a:t>Libretexts</a:t>
            </a:r>
            <a:r>
              <a:rPr lang="en-US" sz="1200" dirty="0"/>
              <a:t> by Gerald </a:t>
            </a:r>
            <a:r>
              <a:rPr lang="en-US" sz="1200" dirty="0" err="1"/>
              <a:t>Bergtrom</a:t>
            </a:r>
            <a:r>
              <a:rPr lang="en-US" sz="1200" dirty="0"/>
              <a:t> </a:t>
            </a:r>
            <a:r>
              <a:rPr lang="en-US" sz="1200" dirty="0" err="1"/>
              <a:t>LibreTexts</a:t>
            </a:r>
            <a:r>
              <a:rPr lang="en-US" sz="1200" dirty="0"/>
              <a:t> content is licensed by CC BY-NC-SA 3.0. Right panel: Adopted without change from work submitted to </a:t>
            </a:r>
            <a:r>
              <a:rPr lang="en-US" sz="1200" dirty="0" err="1"/>
              <a:t>wikimedia</a:t>
            </a:r>
            <a:r>
              <a:rPr lang="en-US" sz="1200" dirty="0"/>
              <a:t> by the National institute on alcohol abuse and alcoholism (NIAAA)</a:t>
            </a:r>
          </a:p>
        </p:txBody>
      </p:sp>
      <p:pic>
        <p:nvPicPr>
          <p:cNvPr id="12" name="Content Placeholder 11" descr="Figure 15-1: Apoptosis versus Necrosis.&#10;Panel on the right: The left hand column shows the steps in necrosis resulting in inflammation while the right hand column shows the steps in apoptosis, resulting in clearance of apoptotic bodies. ">
            <a:extLst>
              <a:ext uri="{FF2B5EF4-FFF2-40B4-BE49-F238E27FC236}">
                <a16:creationId xmlns:a16="http://schemas.microsoft.com/office/drawing/2014/main" id="{D8D63D1A-B680-4A64-A94A-15437C74FFDD}"/>
              </a:ext>
            </a:extLst>
          </p:cNvPr>
          <p:cNvPicPr>
            <a:picLocks noGrp="1" noChangeAspect="1"/>
          </p:cNvPicPr>
          <p:nvPr>
            <p:ph sz="half" idx="1"/>
          </p:nvPr>
        </p:nvPicPr>
        <p:blipFill>
          <a:blip r:embed="rId3"/>
          <a:stretch>
            <a:fillRect/>
          </a:stretch>
        </p:blipFill>
        <p:spPr>
          <a:xfrm>
            <a:off x="6398914" y="1825379"/>
            <a:ext cx="4568904" cy="4351338"/>
          </a:xfrm>
          <a:prstGeom prst="rect">
            <a:avLst/>
          </a:prstGeom>
          <a:ln>
            <a:noFill/>
          </a:ln>
        </p:spPr>
      </p:pic>
      <p:pic>
        <p:nvPicPr>
          <p:cNvPr id="16" name="Content Placeholder 15" descr="Figure 15-1: Apoptosis versus Necrosis. Panels on the left: Only green-fluorescing (apoptotic) cells eventually formed apoptotic bodies. In contrast, necrotic (orange-fluorescing) cells lose their plasma membranes, do not form such ‘bodies’ and will eventually disintegrate. ">
            <a:extLst>
              <a:ext uri="{FF2B5EF4-FFF2-40B4-BE49-F238E27FC236}">
                <a16:creationId xmlns:a16="http://schemas.microsoft.com/office/drawing/2014/main" id="{E5711531-5882-414F-B9BF-264AFA9DD6C0}"/>
              </a:ext>
            </a:extLst>
          </p:cNvPr>
          <p:cNvPicPr>
            <a:picLocks noGrp="1" noChangeAspect="1"/>
          </p:cNvPicPr>
          <p:nvPr>
            <p:ph sz="half" idx="2"/>
          </p:nvPr>
        </p:nvPicPr>
        <p:blipFill>
          <a:blip r:embed="rId4"/>
          <a:stretch>
            <a:fillRect/>
          </a:stretch>
        </p:blipFill>
        <p:spPr>
          <a:xfrm>
            <a:off x="1224182" y="1825379"/>
            <a:ext cx="3950550" cy="4346825"/>
          </a:xfrm>
          <a:prstGeom prst="rect">
            <a:avLst/>
          </a:prstGeom>
        </p:spPr>
      </p:pic>
      <p:sp>
        <p:nvSpPr>
          <p:cNvPr id="14" name="Title 13">
            <a:extLst>
              <a:ext uri="{FF2B5EF4-FFF2-40B4-BE49-F238E27FC236}">
                <a16:creationId xmlns:a16="http://schemas.microsoft.com/office/drawing/2014/main" id="{DC1FCEC9-BE36-47E1-90DC-FDE3D190460F}"/>
              </a:ext>
            </a:extLst>
          </p:cNvPr>
          <p:cNvSpPr>
            <a:spLocks noGrp="1"/>
          </p:cNvSpPr>
          <p:nvPr>
            <p:ph type="title"/>
          </p:nvPr>
        </p:nvSpPr>
        <p:spPr/>
        <p:txBody>
          <a:bodyPr/>
          <a:lstStyle/>
          <a:p>
            <a:r>
              <a:rPr lang="en-US" dirty="0"/>
              <a:t>Apoptosis versus Necrosis</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a:p>
        </p:txBody>
      </p:sp>
    </p:spTree>
    <p:extLst>
      <p:ext uri="{BB962C8B-B14F-4D97-AF65-F5344CB8AC3E}">
        <p14:creationId xmlns:p14="http://schemas.microsoft.com/office/powerpoint/2010/main" val="4034115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23998B-F431-42B2-B68D-B392C7A7AC7B}"/>
              </a:ext>
            </a:extLst>
          </p:cNvPr>
          <p:cNvSpPr txBox="1"/>
          <p:nvPr/>
        </p:nvSpPr>
        <p:spPr>
          <a:xfrm>
            <a:off x="0" y="6401292"/>
            <a:ext cx="11208327" cy="461665"/>
          </a:xfrm>
          <a:prstGeom prst="rect">
            <a:avLst/>
          </a:prstGeom>
          <a:noFill/>
        </p:spPr>
        <p:txBody>
          <a:bodyPr wrap="square" rtlCol="0">
            <a:spAutoFit/>
          </a:bodyPr>
          <a:lstStyle/>
          <a:p>
            <a:r>
              <a:rPr lang="en-US" sz="1200" dirty="0"/>
              <a:t>Figure 15-2: Apoptosis during embryonic development. Adapted without modification from Biology 2e from Open </a:t>
            </a:r>
            <a:r>
              <a:rPr lang="en-US" sz="1200" dirty="0" err="1"/>
              <a:t>Stax</a:t>
            </a:r>
            <a:r>
              <a:rPr lang="en-US" sz="1200" dirty="0"/>
              <a:t> by Mary Ann Clark, Matthew Douglas, and Jung Choi. OpenStax is licensed under Creative Commons Attribution License v4.0, CC-BY 4.0</a:t>
            </a:r>
          </a:p>
        </p:txBody>
      </p:sp>
      <p:pic>
        <p:nvPicPr>
          <p:cNvPr id="6" name="Content Placeholder 5" descr="Figure 15-2: Apoptosis during embryonic development. The histological section of a foot of a 15-day-old mouse embryo, visualized using light microscopy, reveals areas of tissue between the toes, which apoptosis will eliminate before the mouse reaches its full gestational age at 27 days. (credit: modification of work by Michal Mañas)">
            <a:extLst>
              <a:ext uri="{FF2B5EF4-FFF2-40B4-BE49-F238E27FC236}">
                <a16:creationId xmlns:a16="http://schemas.microsoft.com/office/drawing/2014/main" id="{0999DCE1-5ACE-4994-9104-B2389A455CFC}"/>
              </a:ext>
            </a:extLst>
          </p:cNvPr>
          <p:cNvPicPr>
            <a:picLocks noGrp="1" noChangeAspect="1"/>
          </p:cNvPicPr>
          <p:nvPr>
            <p:ph idx="1"/>
          </p:nvPr>
        </p:nvPicPr>
        <p:blipFill>
          <a:blip r:embed="rId3"/>
          <a:stretch>
            <a:fillRect/>
          </a:stretch>
        </p:blipFill>
        <p:spPr>
          <a:xfrm>
            <a:off x="4650867" y="1825625"/>
            <a:ext cx="2890266"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Apoptosis During Embryonic Development</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a:p>
        </p:txBody>
      </p:sp>
    </p:spTree>
    <p:extLst>
      <p:ext uri="{BB962C8B-B14F-4D97-AF65-F5344CB8AC3E}">
        <p14:creationId xmlns:p14="http://schemas.microsoft.com/office/powerpoint/2010/main" val="21264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23998B-F431-42B2-B68D-B392C7A7AC7B}"/>
              </a:ext>
            </a:extLst>
          </p:cNvPr>
          <p:cNvSpPr txBox="1"/>
          <p:nvPr/>
        </p:nvSpPr>
        <p:spPr>
          <a:xfrm>
            <a:off x="0" y="6587555"/>
            <a:ext cx="11208327" cy="276999"/>
          </a:xfrm>
          <a:prstGeom prst="rect">
            <a:avLst/>
          </a:prstGeom>
          <a:noFill/>
        </p:spPr>
        <p:txBody>
          <a:bodyPr wrap="square" rtlCol="0">
            <a:spAutoFit/>
          </a:bodyPr>
          <a:lstStyle/>
          <a:p>
            <a:r>
              <a:rPr lang="en-US" sz="1200" dirty="0"/>
              <a:t>Figure 15-3. Caspases. Created by Jennifer Hurst-Kennedy CC-NC-SA 4.0.</a:t>
            </a:r>
          </a:p>
        </p:txBody>
      </p:sp>
      <p:pic>
        <p:nvPicPr>
          <p:cNvPr id="6" name="Content Placeholder 5" descr="Figure 15-3. Caspases. (A) Pro-caspases are inactive proteases (proteases are enzymes that break down proteins). Pro-caspases become caspases (active proteases) after removal of the pro-domain on the pro-caspase. (B) During the early stages of apoptosis, pro-caspase 9 (green) in the apoptosome is converted into caspase 9. Active caspase 9 can then cleave the pro-domains off of other caspases, such as caspases 3, 6, 7 (blue). (C) A few caspases can activate a small population of caspases, which can then go on to activate a larger caspase population. This cascade effect leads to a lead large number of active caspases in the cell, which then breakdown cellular proteins and chromatin.">
            <a:extLst>
              <a:ext uri="{FF2B5EF4-FFF2-40B4-BE49-F238E27FC236}">
                <a16:creationId xmlns:a16="http://schemas.microsoft.com/office/drawing/2014/main" id="{4C5C73AE-8F0E-489D-9F75-7AE5B8D4C670}"/>
              </a:ext>
            </a:extLst>
          </p:cNvPr>
          <p:cNvPicPr>
            <a:picLocks noGrp="1" noChangeAspect="1"/>
          </p:cNvPicPr>
          <p:nvPr>
            <p:ph idx="1"/>
          </p:nvPr>
        </p:nvPicPr>
        <p:blipFill>
          <a:blip r:embed="rId3"/>
          <a:stretch>
            <a:fillRect/>
          </a:stretch>
        </p:blipFill>
        <p:spPr>
          <a:xfrm>
            <a:off x="3387854" y="1825625"/>
            <a:ext cx="5416292"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Activation of Caspases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5</a:t>
            </a:fld>
            <a:endParaRPr lang="en-US"/>
          </a:p>
        </p:txBody>
      </p:sp>
    </p:spTree>
    <p:extLst>
      <p:ext uri="{BB962C8B-B14F-4D97-AF65-F5344CB8AC3E}">
        <p14:creationId xmlns:p14="http://schemas.microsoft.com/office/powerpoint/2010/main" val="1709081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23998B-F431-42B2-B68D-B392C7A7AC7B}"/>
              </a:ext>
            </a:extLst>
          </p:cNvPr>
          <p:cNvSpPr txBox="1"/>
          <p:nvPr/>
        </p:nvSpPr>
        <p:spPr>
          <a:xfrm>
            <a:off x="0" y="6587555"/>
            <a:ext cx="11208327" cy="276999"/>
          </a:xfrm>
          <a:prstGeom prst="rect">
            <a:avLst/>
          </a:prstGeom>
          <a:noFill/>
        </p:spPr>
        <p:txBody>
          <a:bodyPr wrap="square" lIns="91440" tIns="45720" rIns="91440" bIns="45720" rtlCol="0" anchor="t">
            <a:spAutoFit/>
          </a:bodyPr>
          <a:lstStyle/>
          <a:p>
            <a:r>
              <a:rPr lang="en-US" sz="1200" dirty="0"/>
              <a:t>Figure 15-3A. Caspases. Created by Jennifer Hurst-Kennedy CC-NC-SA 4.0.</a:t>
            </a:r>
          </a:p>
        </p:txBody>
      </p:sp>
      <p:pic>
        <p:nvPicPr>
          <p:cNvPr id="6" name="Content Placeholder 5" descr="Figure 15-3. Caspases. (A) Pro-caspases are inactive proteases (proteases are enzymes that break down proteins). Pro-caspases become caspases (active proteases) after removal of the pro-domain on the pro-caspase.">
            <a:extLst>
              <a:ext uri="{FF2B5EF4-FFF2-40B4-BE49-F238E27FC236}">
                <a16:creationId xmlns:a16="http://schemas.microsoft.com/office/drawing/2014/main" id="{4C5C73AE-8F0E-489D-9F75-7AE5B8D4C670}"/>
              </a:ext>
            </a:extLst>
          </p:cNvPr>
          <p:cNvPicPr>
            <a:picLocks noGrp="1" noChangeAspect="1"/>
          </p:cNvPicPr>
          <p:nvPr>
            <p:ph idx="1"/>
          </p:nvPr>
        </p:nvPicPr>
        <p:blipFill rotWithShape="1">
          <a:blip r:embed="rId3"/>
          <a:srcRect r="56253" b="56342"/>
          <a:stretch/>
        </p:blipFill>
        <p:spPr>
          <a:xfrm>
            <a:off x="3591216" y="1825624"/>
            <a:ext cx="5009568" cy="4016375"/>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Activation of Caspases: Cleavage of Pro-Domain</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6</a:t>
            </a:fld>
            <a:endParaRPr lang="en-US"/>
          </a:p>
        </p:txBody>
      </p:sp>
    </p:spTree>
    <p:extLst>
      <p:ext uri="{BB962C8B-B14F-4D97-AF65-F5344CB8AC3E}">
        <p14:creationId xmlns:p14="http://schemas.microsoft.com/office/powerpoint/2010/main" val="1428500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23998B-F431-42B2-B68D-B392C7A7AC7B}"/>
              </a:ext>
            </a:extLst>
          </p:cNvPr>
          <p:cNvSpPr txBox="1"/>
          <p:nvPr/>
        </p:nvSpPr>
        <p:spPr>
          <a:xfrm>
            <a:off x="0" y="6587555"/>
            <a:ext cx="11208327" cy="276999"/>
          </a:xfrm>
          <a:prstGeom prst="rect">
            <a:avLst/>
          </a:prstGeom>
          <a:noFill/>
        </p:spPr>
        <p:txBody>
          <a:bodyPr wrap="square" lIns="91440" tIns="45720" rIns="91440" bIns="45720" rtlCol="0" anchor="t">
            <a:spAutoFit/>
          </a:bodyPr>
          <a:lstStyle/>
          <a:p>
            <a:r>
              <a:rPr lang="en-US" sz="1200" dirty="0"/>
              <a:t>Figure 15-3B. Caspases. Created by Jennifer Hurst-Kennedy CC-NC-SA 4.0.</a:t>
            </a:r>
          </a:p>
        </p:txBody>
      </p:sp>
      <p:pic>
        <p:nvPicPr>
          <p:cNvPr id="6" name="Content Placeholder 5" descr="Figure 15-3. Caspases. (B) During the early stages of apoptosis, pro-caspase 9 (green) in the apoptosome is converted into caspase 9. Active caspase 9 can then cleave the pro-domains off of other caspases, such as caspases 3, 6, 7 (blue).">
            <a:extLst>
              <a:ext uri="{FF2B5EF4-FFF2-40B4-BE49-F238E27FC236}">
                <a16:creationId xmlns:a16="http://schemas.microsoft.com/office/drawing/2014/main" id="{4C5C73AE-8F0E-489D-9F75-7AE5B8D4C670}"/>
              </a:ext>
            </a:extLst>
          </p:cNvPr>
          <p:cNvPicPr>
            <a:picLocks noGrp="1" noChangeAspect="1"/>
          </p:cNvPicPr>
          <p:nvPr>
            <p:ph idx="1"/>
          </p:nvPr>
        </p:nvPicPr>
        <p:blipFill rotWithShape="1">
          <a:blip r:embed="rId3"/>
          <a:srcRect l="44998" b="57509"/>
          <a:stretch/>
        </p:blipFill>
        <p:spPr>
          <a:xfrm>
            <a:off x="3006261" y="1825625"/>
            <a:ext cx="6179478" cy="3835174"/>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Activation of Caspases: Caspase 9 Cleaves Other Caspases </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7</a:t>
            </a:fld>
            <a:endParaRPr lang="en-US"/>
          </a:p>
        </p:txBody>
      </p:sp>
    </p:spTree>
    <p:extLst>
      <p:ext uri="{BB962C8B-B14F-4D97-AF65-F5344CB8AC3E}">
        <p14:creationId xmlns:p14="http://schemas.microsoft.com/office/powerpoint/2010/main" val="2795231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23998B-F431-42B2-B68D-B392C7A7AC7B}"/>
              </a:ext>
            </a:extLst>
          </p:cNvPr>
          <p:cNvSpPr txBox="1"/>
          <p:nvPr/>
        </p:nvSpPr>
        <p:spPr>
          <a:xfrm>
            <a:off x="0" y="6587555"/>
            <a:ext cx="11208327" cy="276999"/>
          </a:xfrm>
          <a:prstGeom prst="rect">
            <a:avLst/>
          </a:prstGeom>
          <a:noFill/>
        </p:spPr>
        <p:txBody>
          <a:bodyPr wrap="square" lIns="91440" tIns="45720" rIns="91440" bIns="45720" rtlCol="0" anchor="t">
            <a:spAutoFit/>
          </a:bodyPr>
          <a:lstStyle/>
          <a:p>
            <a:r>
              <a:rPr lang="en-US" sz="1200" dirty="0"/>
              <a:t>Figure 15-3C. Caspases. Created by Jennifer Hurst-Kennedy CC-NC-SA 4.0.</a:t>
            </a:r>
          </a:p>
        </p:txBody>
      </p:sp>
      <p:pic>
        <p:nvPicPr>
          <p:cNvPr id="6" name="Content Placeholder 5" descr="Figure 15-3. Caspases. (C) A few caspases can activate a small population of caspases, which can then go on to activate a larger caspase population. This cascade effect leads to a lead large number of active caspases in the cell, which then breakdown cellular proteins and chromatin.">
            <a:extLst>
              <a:ext uri="{FF2B5EF4-FFF2-40B4-BE49-F238E27FC236}">
                <a16:creationId xmlns:a16="http://schemas.microsoft.com/office/drawing/2014/main" id="{4C5C73AE-8F0E-489D-9F75-7AE5B8D4C670}"/>
              </a:ext>
            </a:extLst>
          </p:cNvPr>
          <p:cNvPicPr>
            <a:picLocks noGrp="1" noChangeAspect="1"/>
          </p:cNvPicPr>
          <p:nvPr>
            <p:ph idx="1"/>
          </p:nvPr>
        </p:nvPicPr>
        <p:blipFill rotWithShape="1">
          <a:blip r:embed="rId3"/>
          <a:srcRect l="11858" t="47160" r="8732"/>
          <a:stretch/>
        </p:blipFill>
        <p:spPr>
          <a:xfrm>
            <a:off x="2234939" y="1862670"/>
            <a:ext cx="7722122" cy="4128030"/>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Activation of Caspases: Other Caspases Cleave Even More Caspases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8</a:t>
            </a:fld>
            <a:endParaRPr lang="en-US"/>
          </a:p>
        </p:txBody>
      </p:sp>
    </p:spTree>
    <p:extLst>
      <p:ext uri="{BB962C8B-B14F-4D97-AF65-F5344CB8AC3E}">
        <p14:creationId xmlns:p14="http://schemas.microsoft.com/office/powerpoint/2010/main" val="1040570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23998B-F431-42B2-B68D-B392C7A7AC7B}"/>
              </a:ext>
            </a:extLst>
          </p:cNvPr>
          <p:cNvSpPr txBox="1"/>
          <p:nvPr/>
        </p:nvSpPr>
        <p:spPr>
          <a:xfrm>
            <a:off x="0" y="6401292"/>
            <a:ext cx="11208327" cy="461665"/>
          </a:xfrm>
          <a:prstGeom prst="rect">
            <a:avLst/>
          </a:prstGeom>
          <a:noFill/>
        </p:spPr>
        <p:txBody>
          <a:bodyPr wrap="square" rtlCol="0">
            <a:spAutoFit/>
          </a:bodyPr>
          <a:lstStyle/>
          <a:p>
            <a:r>
              <a:rPr lang="en-US" sz="1200" dirty="0"/>
              <a:t>Figure 15-4: The role of caspases in apoptosis. Adapted and modified from work contributed to Wikimedia by </a:t>
            </a:r>
            <a:r>
              <a:rPr lang="en-US" sz="1200" dirty="0" err="1"/>
              <a:t>Tsgupta</a:t>
            </a:r>
            <a:r>
              <a:rPr lang="en-US" sz="1200" dirty="0"/>
              <a:t> . Wikimedia is licensed under Creative Commons Attribution-Share Alike 3.0</a:t>
            </a:r>
          </a:p>
        </p:txBody>
      </p:sp>
      <p:pic>
        <p:nvPicPr>
          <p:cNvPr id="6" name="Content Placeholder 5" descr="Figure 15-4: The role of caspases in apoptosis. In a cell that is not undergoing apoptosis, caspases exist in their proenzyme form, meaning they are inactive. When released from the mitochondria, cytochrome c binds to adaptor proteins and the proenzyme caspase 9 to form a structure called the apoptosome. The formation of the apoptosome triggers caspase 9 to become an active protease. The apoptosome (with active caspase 9) converts several caspases (examples: caspases 3, 6, and 7) from their proenzyme forms into their active forms. Active caspases break down cellular proteins, and convert other caspases from their proenzyme to their active form. Collectively, this forms a cascade of amplifying caspase activity, resulting in apoptotic cell death">
            <a:extLst>
              <a:ext uri="{FF2B5EF4-FFF2-40B4-BE49-F238E27FC236}">
                <a16:creationId xmlns:a16="http://schemas.microsoft.com/office/drawing/2014/main" id="{874078F2-8DE0-44DE-A37F-5797D16FF231}"/>
              </a:ext>
            </a:extLst>
          </p:cNvPr>
          <p:cNvPicPr>
            <a:picLocks noGrp="1" noChangeAspect="1"/>
          </p:cNvPicPr>
          <p:nvPr>
            <p:ph idx="1"/>
          </p:nvPr>
        </p:nvPicPr>
        <p:blipFill>
          <a:blip r:embed="rId3"/>
          <a:stretch>
            <a:fillRect/>
          </a:stretch>
        </p:blipFill>
        <p:spPr>
          <a:xfrm>
            <a:off x="3628746" y="1825625"/>
            <a:ext cx="4934507"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The Role of Caspases in Apoptosis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9</a:t>
            </a:fld>
            <a:endParaRPr lang="en-US"/>
          </a:p>
        </p:txBody>
      </p:sp>
    </p:spTree>
    <p:extLst>
      <p:ext uri="{BB962C8B-B14F-4D97-AF65-F5344CB8AC3E}">
        <p14:creationId xmlns:p14="http://schemas.microsoft.com/office/powerpoint/2010/main" val="8002248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400" dirty="0"/>
        </a:defPPr>
      </a:lstStyle>
    </a:txDef>
  </a:objectDefaults>
  <a:extraClrSchemeLst/>
  <a:extLst>
    <a:ext uri="{05A4C25C-085E-4340-85A3-A5531E510DB2}">
      <thm15:themeFamily xmlns:thm15="http://schemas.microsoft.com/office/thememl/2012/main" name="Presentation1" id="{48A5CF14-20BE-4CBA-A151-BA5F1045CAEC}" vid="{9B61A80E-AEB3-4241-B568-6FFE3E6DF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149</TotalTime>
  <Words>1912</Words>
  <Application>Microsoft Office PowerPoint</Application>
  <PresentationFormat>Widescreen</PresentationFormat>
  <Paragraphs>121</Paragraphs>
  <Slides>22</Slides>
  <Notes>12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Chapter 15 </vt:lpstr>
      <vt:lpstr>Chapter 15 Learning Objectives</vt:lpstr>
      <vt:lpstr>Apoptosis versus Necrosis</vt:lpstr>
      <vt:lpstr>Apoptosis During Embryonic Development</vt:lpstr>
      <vt:lpstr>Activation of Caspases</vt:lpstr>
      <vt:lpstr>Activation of Caspases: Cleavage of Pro-Domain</vt:lpstr>
      <vt:lpstr>Activation of Caspases: Caspase 9 Cleaves Other Caspases </vt:lpstr>
      <vt:lpstr>Activation of Caspases: Other Caspases Cleave Even More Caspases</vt:lpstr>
      <vt:lpstr>The Role of Caspases in Apoptosis</vt:lpstr>
      <vt:lpstr>Membrane Blebbing and Apoptotic Bodies</vt:lpstr>
      <vt:lpstr>Cell Division in Normal and Cancer Cells</vt:lpstr>
      <vt:lpstr>p53 in Cancer</vt:lpstr>
      <vt:lpstr>Benign versus Malignant Tumors</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lpstr>Video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15</dc:title>
  <dc:creator>Jennell Talley</dc:creator>
  <cp:lastModifiedBy>Jennell Talley</cp:lastModifiedBy>
  <cp:revision>10</cp:revision>
  <dcterms:created xsi:type="dcterms:W3CDTF">2022-06-28T16:55:38Z</dcterms:created>
  <dcterms:modified xsi:type="dcterms:W3CDTF">2022-08-01T15:01:17Z</dcterms:modified>
</cp:coreProperties>
</file>