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381" r:id="rId2"/>
    <p:sldId id="382" r:id="rId3"/>
    <p:sldId id="383" r:id="rId4"/>
    <p:sldId id="384" r:id="rId5"/>
    <p:sldId id="399" r:id="rId6"/>
    <p:sldId id="398" r:id="rId7"/>
    <p:sldId id="385" r:id="rId8"/>
    <p:sldId id="386" r:id="rId9"/>
    <p:sldId id="400" r:id="rId10"/>
    <p:sldId id="401" r:id="rId11"/>
    <p:sldId id="387" r:id="rId12"/>
    <p:sldId id="402" r:id="rId13"/>
    <p:sldId id="403" r:id="rId14"/>
    <p:sldId id="388" r:id="rId15"/>
    <p:sldId id="404" r:id="rId16"/>
    <p:sldId id="405" r:id="rId17"/>
    <p:sldId id="389" r:id="rId18"/>
    <p:sldId id="390" r:id="rId19"/>
    <p:sldId id="391" r:id="rId20"/>
    <p:sldId id="392" r:id="rId21"/>
    <p:sldId id="393" r:id="rId22"/>
    <p:sldId id="394" r:id="rId23"/>
    <p:sldId id="395" r:id="rId24"/>
    <p:sldId id="396" r:id="rId25"/>
    <p:sldId id="397" r:id="rId26"/>
    <p:sldId id="406" r:id="rId27"/>
    <p:sldId id="407" r:id="rId28"/>
    <p:sldId id="408" r:id="rId29"/>
    <p:sldId id="409" r:id="rId30"/>
    <p:sldId id="410" r:id="rId31"/>
    <p:sldId id="414" r:id="rId32"/>
    <p:sldId id="415" r:id="rId33"/>
    <p:sldId id="411" r:id="rId34"/>
    <p:sldId id="416" r:id="rId35"/>
    <p:sldId id="412" r:id="rId36"/>
    <p:sldId id="417" r:id="rId37"/>
    <p:sldId id="413" r:id="rId38"/>
    <p:sldId id="41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637EE4-4CCC-4BE4-BA1B-761B0DB9FC05}" v="37" dt="2022-08-01T14:53:48.5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909" autoAdjust="0"/>
    <p:restoredTop sz="86740" autoAdjust="0"/>
  </p:normalViewPr>
  <p:slideViewPr>
    <p:cSldViewPr snapToGrid="0">
      <p:cViewPr varScale="1">
        <p:scale>
          <a:sx n="72" d="100"/>
          <a:sy n="72" d="100"/>
        </p:scale>
        <p:origin x="84" y="120"/>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andra Barrera" userId="WHBI7HWLWuyOvCjv8DdXorw3+Itsdc1p78kF2LQ3DMg=" providerId="None" clId="Web-{E6637EE4-4CCC-4BE4-BA1B-761B0DB9FC05}"/>
    <pc:docChg chg="modSld">
      <pc:chgData name="Alessandra Barrera" userId="WHBI7HWLWuyOvCjv8DdXorw3+Itsdc1p78kF2LQ3DMg=" providerId="None" clId="Web-{E6637EE4-4CCC-4BE4-BA1B-761B0DB9FC05}" dt="2022-08-01T14:53:43.237" v="16" actId="20577"/>
      <pc:docMkLst>
        <pc:docMk/>
      </pc:docMkLst>
      <pc:sldChg chg="modSp">
        <pc:chgData name="Alessandra Barrera" userId="WHBI7HWLWuyOvCjv8DdXorw3+Itsdc1p78kF2LQ3DMg=" providerId="None" clId="Web-{E6637EE4-4CCC-4BE4-BA1B-761B0DB9FC05}" dt="2022-08-01T14:53:43.237" v="16" actId="20577"/>
        <pc:sldMkLst>
          <pc:docMk/>
          <pc:sldMk cId="2123811776" sldId="390"/>
        </pc:sldMkLst>
        <pc:spChg chg="mod">
          <ac:chgData name="Alessandra Barrera" userId="WHBI7HWLWuyOvCjv8DdXorw3+Itsdc1p78kF2LQ3DMg=" providerId="None" clId="Web-{E6637EE4-4CCC-4BE4-BA1B-761B0DB9FC05}" dt="2022-08-01T14:53:43.237" v="16" actId="20577"/>
          <ac:spMkLst>
            <pc:docMk/>
            <pc:sldMk cId="2123811776" sldId="390"/>
            <ac:spMk id="8" creationId="{09186030-5364-4D23-9DDE-2C824E61250A}"/>
          </ac:spMkLst>
        </pc:spChg>
      </pc:sldChg>
      <pc:sldChg chg="modSp modNotes">
        <pc:chgData name="Alessandra Barrera" userId="WHBI7HWLWuyOvCjv8DdXorw3+Itsdc1p78kF2LQ3DMg=" providerId="None" clId="Web-{E6637EE4-4CCC-4BE4-BA1B-761B0DB9FC05}" dt="2022-08-01T14:51:10.778" v="4" actId="20577"/>
        <pc:sldMkLst>
          <pc:docMk/>
          <pc:sldMk cId="1675279250" sldId="398"/>
        </pc:sldMkLst>
        <pc:spChg chg="mod">
          <ac:chgData name="Alessandra Barrera" userId="WHBI7HWLWuyOvCjv8DdXorw3+Itsdc1p78kF2LQ3DMg=" providerId="None" clId="Web-{E6637EE4-4CCC-4BE4-BA1B-761B0DB9FC05}" dt="2022-08-01T14:51:10.778" v="4" actId="20577"/>
          <ac:spMkLst>
            <pc:docMk/>
            <pc:sldMk cId="1675279250" sldId="398"/>
            <ac:spMk id="5" creationId="{BB15A3C8-C709-43E2-BE88-05FE4EA3550D}"/>
          </ac:spMkLst>
        </pc:spChg>
      </pc:sldChg>
      <pc:sldChg chg="modSp modNotes">
        <pc:chgData name="Alessandra Barrera" userId="WHBI7HWLWuyOvCjv8DdXorw3+Itsdc1p78kF2LQ3DMg=" providerId="None" clId="Web-{E6637EE4-4CCC-4BE4-BA1B-761B0DB9FC05}" dt="2022-08-01T14:49:54.057" v="1"/>
        <pc:sldMkLst>
          <pc:docMk/>
          <pc:sldMk cId="845207851" sldId="399"/>
        </pc:sldMkLst>
        <pc:spChg chg="mod">
          <ac:chgData name="Alessandra Barrera" userId="WHBI7HWLWuyOvCjv8DdXorw3+Itsdc1p78kF2LQ3DMg=" providerId="None" clId="Web-{E6637EE4-4CCC-4BE4-BA1B-761B0DB9FC05}" dt="2022-08-01T14:49:50.525" v="0" actId="20577"/>
          <ac:spMkLst>
            <pc:docMk/>
            <pc:sldMk cId="845207851" sldId="399"/>
            <ac:spMk id="5" creationId="{BB15A3C8-C709-43E2-BE88-05FE4EA3550D}"/>
          </ac:spMkLst>
        </pc:spChg>
      </pc:sldChg>
      <pc:sldChg chg="modSp modNotes">
        <pc:chgData name="Alessandra Barrera" userId="WHBI7HWLWuyOvCjv8DdXorw3+Itsdc1p78kF2LQ3DMg=" providerId="None" clId="Web-{E6637EE4-4CCC-4BE4-BA1B-761B0DB9FC05}" dt="2022-08-01T14:51:42.826" v="6"/>
        <pc:sldMkLst>
          <pc:docMk/>
          <pc:sldMk cId="1481650272" sldId="400"/>
        </pc:sldMkLst>
        <pc:spChg chg="mod">
          <ac:chgData name="Alessandra Barrera" userId="WHBI7HWLWuyOvCjv8DdXorw3+Itsdc1p78kF2LQ3DMg=" providerId="None" clId="Web-{E6637EE4-4CCC-4BE4-BA1B-761B0DB9FC05}" dt="2022-08-01T14:51:39.420" v="5" actId="20577"/>
          <ac:spMkLst>
            <pc:docMk/>
            <pc:sldMk cId="1481650272" sldId="400"/>
            <ac:spMk id="6" creationId="{C39AC998-4005-44D9-B3E2-C8C4C1CE2CE3}"/>
          </ac:spMkLst>
        </pc:spChg>
      </pc:sldChg>
      <pc:sldChg chg="modSp modNotes">
        <pc:chgData name="Alessandra Barrera" userId="WHBI7HWLWuyOvCjv8DdXorw3+Itsdc1p78kF2LQ3DMg=" providerId="None" clId="Web-{E6637EE4-4CCC-4BE4-BA1B-761B0DB9FC05}" dt="2022-08-01T14:51:52.123" v="9"/>
        <pc:sldMkLst>
          <pc:docMk/>
          <pc:sldMk cId="1288622287" sldId="401"/>
        </pc:sldMkLst>
        <pc:spChg chg="mod">
          <ac:chgData name="Alessandra Barrera" userId="WHBI7HWLWuyOvCjv8DdXorw3+Itsdc1p78kF2LQ3DMg=" providerId="None" clId="Web-{E6637EE4-4CCC-4BE4-BA1B-761B0DB9FC05}" dt="2022-08-01T14:51:48.843" v="8" actId="20577"/>
          <ac:spMkLst>
            <pc:docMk/>
            <pc:sldMk cId="1288622287" sldId="401"/>
            <ac:spMk id="6" creationId="{C39AC998-4005-44D9-B3E2-C8C4C1CE2CE3}"/>
          </ac:spMkLst>
        </pc:spChg>
      </pc:sldChg>
      <pc:sldChg chg="modSp modNotes">
        <pc:chgData name="Alessandra Barrera" userId="WHBI7HWLWuyOvCjv8DdXorw3+Itsdc1p78kF2LQ3DMg=" providerId="None" clId="Web-{E6637EE4-4CCC-4BE4-BA1B-761B0DB9FC05}" dt="2022-08-01T14:52:38.625" v="11"/>
        <pc:sldMkLst>
          <pc:docMk/>
          <pc:sldMk cId="1830066672" sldId="402"/>
        </pc:sldMkLst>
        <pc:spChg chg="mod">
          <ac:chgData name="Alessandra Barrera" userId="WHBI7HWLWuyOvCjv8DdXorw3+Itsdc1p78kF2LQ3DMg=" providerId="None" clId="Web-{E6637EE4-4CCC-4BE4-BA1B-761B0DB9FC05}" dt="2022-08-01T14:52:35.141" v="10" actId="20577"/>
          <ac:spMkLst>
            <pc:docMk/>
            <pc:sldMk cId="1830066672" sldId="402"/>
            <ac:spMk id="6" creationId="{3E0F9653-C157-45CC-AAA6-F65C05921F87}"/>
          </ac:spMkLst>
        </pc:spChg>
      </pc:sldChg>
      <pc:sldChg chg="modSp modNotes">
        <pc:chgData name="Alessandra Barrera" userId="WHBI7HWLWuyOvCjv8DdXorw3+Itsdc1p78kF2LQ3DMg=" providerId="None" clId="Web-{E6637EE4-4CCC-4BE4-BA1B-761B0DB9FC05}" dt="2022-08-01T14:52:56.141" v="14" actId="20577"/>
        <pc:sldMkLst>
          <pc:docMk/>
          <pc:sldMk cId="3079793871" sldId="403"/>
        </pc:sldMkLst>
        <pc:spChg chg="mod">
          <ac:chgData name="Alessandra Barrera" userId="WHBI7HWLWuyOvCjv8DdXorw3+Itsdc1p78kF2LQ3DMg=" providerId="None" clId="Web-{E6637EE4-4CCC-4BE4-BA1B-761B0DB9FC05}" dt="2022-08-01T14:52:56.141" v="14" actId="20577"/>
          <ac:spMkLst>
            <pc:docMk/>
            <pc:sldMk cId="3079793871" sldId="403"/>
            <ac:spMk id="6" creationId="{3E0F9653-C157-45CC-AAA6-F65C05921F8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77574A-1C5F-4607-B6B8-1E806159AE4E}" type="datetimeFigureOut">
              <a:rPr lang="en-US" smtClean="0"/>
              <a:t>8/1/2022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A33D36-5525-4322-91BC-6035AB3A919E}" type="slidenum">
              <a:rPr lang="en-US" smtClean="0"/>
              <a:t>‹#›</a:t>
            </a:fld>
            <a:endParaRPr lang="en-US"/>
          </a:p>
        </p:txBody>
      </p:sp>
    </p:spTree>
    <p:extLst>
      <p:ext uri="{BB962C8B-B14F-4D97-AF65-F5344CB8AC3E}">
        <p14:creationId xmlns:p14="http://schemas.microsoft.com/office/powerpoint/2010/main" val="240500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0582DD-B665-41C3-B019-E897A5BA99F7}" type="slidenum">
              <a:rPr lang="en-US" smtClean="0"/>
              <a:t>1</a:t>
            </a:fld>
            <a:endParaRPr lang="en-US"/>
          </a:p>
        </p:txBody>
      </p:sp>
    </p:spTree>
    <p:extLst>
      <p:ext uri="{BB962C8B-B14F-4D97-AF65-F5344CB8AC3E}">
        <p14:creationId xmlns:p14="http://schemas.microsoft.com/office/powerpoint/2010/main" val="83485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14-5: Repeated removal of RNA primers and action of ligase.</a:t>
            </a:r>
            <a:r>
              <a:rPr lang="en-US" sz="1200" b="0" i="0" kern="1200" dirty="0">
                <a:solidFill>
                  <a:schemeClr val="tx1"/>
                </a:solidFill>
                <a:effectLst/>
                <a:latin typeface="+mn-lt"/>
                <a:ea typeface="+mn-ea"/>
                <a:cs typeface="+mn-cs"/>
              </a:rPr>
              <a:t> (A) The cycle from figure 14-4 continues until both parental strands of DNA have been replicated. (B) Notice as this process continues the daughter strand is becoming one long piece of DNA. The final RNA primers at the very ends of the lagging strand will be removed in a different process (not discussed here). (Illustration by Christopher G. Brown)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11</a:t>
            </a:fld>
            <a:endParaRPr lang="en-US"/>
          </a:p>
        </p:txBody>
      </p:sp>
    </p:spTree>
    <p:extLst>
      <p:ext uri="{BB962C8B-B14F-4D97-AF65-F5344CB8AC3E}">
        <p14:creationId xmlns:p14="http://schemas.microsoft.com/office/powerpoint/2010/main" val="1512753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14-5A</a:t>
            </a:r>
            <a:r>
              <a:rPr lang="en-US" sz="1200" b="1" i="0" kern="1200" dirty="0">
                <a:solidFill>
                  <a:schemeClr val="tx1"/>
                </a:solidFill>
                <a:effectLst/>
                <a:latin typeface="+mn-lt"/>
                <a:ea typeface="+mn-ea"/>
                <a:cs typeface="+mn-cs"/>
              </a:rPr>
              <a:t>: Repeated removal of RNA primers and action of ligase.</a:t>
            </a:r>
            <a:r>
              <a:rPr lang="en-US" sz="1200" b="0" i="0" kern="1200" dirty="0">
                <a:solidFill>
                  <a:schemeClr val="tx1"/>
                </a:solidFill>
                <a:effectLst/>
                <a:latin typeface="+mn-lt"/>
                <a:ea typeface="+mn-ea"/>
                <a:cs typeface="+mn-cs"/>
              </a:rPr>
              <a:t> (A) The cycle from figure 14-4 continues until both parental strands of DNA have been replicated. (B) Notice as this process continues the daughter strand is becoming one long piece of DNA. The final RNA primers at the very ends of the lagging strand will be removed in a different process (not discussed here). (Illustration by Christopher G. Brown)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12</a:t>
            </a:fld>
            <a:endParaRPr lang="en-US"/>
          </a:p>
        </p:txBody>
      </p:sp>
    </p:spTree>
    <p:extLst>
      <p:ext uri="{BB962C8B-B14F-4D97-AF65-F5344CB8AC3E}">
        <p14:creationId xmlns:p14="http://schemas.microsoft.com/office/powerpoint/2010/main" val="914675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14-5B</a:t>
            </a:r>
            <a:r>
              <a:rPr lang="en-US" sz="1200" b="1" i="0" kern="1200" dirty="0">
                <a:solidFill>
                  <a:schemeClr val="tx1"/>
                </a:solidFill>
                <a:effectLst/>
                <a:latin typeface="+mn-lt"/>
                <a:ea typeface="+mn-ea"/>
                <a:cs typeface="+mn-cs"/>
              </a:rPr>
              <a:t>: Repeated removal of RNA primers and action of ligase.</a:t>
            </a:r>
            <a:r>
              <a:rPr lang="en-US" sz="1200" b="0" i="0" kern="1200" dirty="0">
                <a:solidFill>
                  <a:schemeClr val="tx1"/>
                </a:solidFill>
                <a:effectLst/>
                <a:latin typeface="+mn-lt"/>
                <a:ea typeface="+mn-ea"/>
                <a:cs typeface="+mn-cs"/>
              </a:rPr>
              <a:t> (A) The cycle from figure 14-4 continues until both parental strands of DNA have been replicated. (B) Notice as this process continues the daughter strand is becoming one long piece of DNA. The final RNA primers at the very ends of the lagging strand will be removed in a different process (not discussed here). (Illustration by Christopher G. Brown)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13</a:t>
            </a:fld>
            <a:endParaRPr lang="en-US"/>
          </a:p>
        </p:txBody>
      </p:sp>
    </p:spTree>
    <p:extLst>
      <p:ext uri="{BB962C8B-B14F-4D97-AF65-F5344CB8AC3E}">
        <p14:creationId xmlns:p14="http://schemas.microsoft.com/office/powerpoint/2010/main" val="13230695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14-6:  Proofreading by DNA polymerase.</a:t>
            </a:r>
            <a:r>
              <a:rPr lang="en-US" sz="1200" b="0" i="0" kern="1200" dirty="0">
                <a:solidFill>
                  <a:schemeClr val="tx1"/>
                </a:solidFill>
                <a:effectLst/>
                <a:latin typeface="+mn-lt"/>
                <a:ea typeface="+mn-ea"/>
                <a:cs typeface="+mn-cs"/>
              </a:rPr>
              <a:t> DNA polymerases delta and epsilon contain a 3’ to 5’ exonuclease enzyme that allows the removal of improperly paired nucleotides (</a:t>
            </a:r>
            <a:r>
              <a:rPr lang="en-US" sz="1200" b="0" i="0" kern="1200" dirty="0" err="1">
                <a:solidFill>
                  <a:schemeClr val="tx1"/>
                </a:solidFill>
                <a:effectLst/>
                <a:latin typeface="+mn-lt"/>
                <a:ea typeface="+mn-ea"/>
                <a:cs typeface="+mn-cs"/>
              </a:rPr>
              <a:t>nt</a:t>
            </a:r>
            <a:r>
              <a:rPr lang="en-US" sz="1200" b="0" i="0" kern="1200" dirty="0">
                <a:solidFill>
                  <a:schemeClr val="tx1"/>
                </a:solidFill>
                <a:effectLst/>
                <a:latin typeface="+mn-lt"/>
                <a:ea typeface="+mn-ea"/>
                <a:cs typeface="+mn-cs"/>
              </a:rPr>
              <a:t>). The enzyme recognizes the mismatch, slows to allow the 3’ to 5’ exonuclease to interact with the improperly paired nt. It cleaves the backbone of the daughter strand to remove the wrong base and then the 5’ to 3’ replication machinery adds the correct nucleotide. (Illustration by Jennell Talley.)</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14</a:t>
            </a:fld>
            <a:endParaRPr lang="en-US"/>
          </a:p>
        </p:txBody>
      </p:sp>
    </p:spTree>
    <p:extLst>
      <p:ext uri="{BB962C8B-B14F-4D97-AF65-F5344CB8AC3E}">
        <p14:creationId xmlns:p14="http://schemas.microsoft.com/office/powerpoint/2010/main" val="10937554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14-6:  Proofreading by DNA polymerase.</a:t>
            </a:r>
            <a:r>
              <a:rPr lang="en-US" sz="1200" b="0" i="0" kern="1200" dirty="0">
                <a:solidFill>
                  <a:schemeClr val="tx1"/>
                </a:solidFill>
                <a:effectLst/>
                <a:latin typeface="+mn-lt"/>
                <a:ea typeface="+mn-ea"/>
                <a:cs typeface="+mn-cs"/>
              </a:rPr>
              <a:t> DNA polymerases delta and epsilon contain a 3’ to 5’ exonuclease enzyme that allows the removal of improperly paired nucleotides (</a:t>
            </a:r>
            <a:r>
              <a:rPr lang="en-US" sz="1200" b="0" i="0" kern="1200" dirty="0" err="1">
                <a:solidFill>
                  <a:schemeClr val="tx1"/>
                </a:solidFill>
                <a:effectLst/>
                <a:latin typeface="+mn-lt"/>
                <a:ea typeface="+mn-ea"/>
                <a:cs typeface="+mn-cs"/>
              </a:rPr>
              <a:t>nt</a:t>
            </a:r>
            <a:r>
              <a:rPr lang="en-US" sz="1200" b="0" i="0" kern="1200" dirty="0">
                <a:solidFill>
                  <a:schemeClr val="tx1"/>
                </a:solidFill>
                <a:effectLst/>
                <a:latin typeface="+mn-lt"/>
                <a:ea typeface="+mn-ea"/>
                <a:cs typeface="+mn-cs"/>
              </a:rPr>
              <a:t>). The enzyme recognizes the mismatch, slows to allow the 3’ to 5’ exonuclease to interact with the improperly paired nt. It cleaves the backbone of the daughter strand to remove the wrong base and then the 5’ to 3’ replication machinery adds the correct nucleotide. (Illustration by Jennell Talley.)</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15</a:t>
            </a:fld>
            <a:endParaRPr lang="en-US"/>
          </a:p>
        </p:txBody>
      </p:sp>
    </p:spTree>
    <p:extLst>
      <p:ext uri="{BB962C8B-B14F-4D97-AF65-F5344CB8AC3E}">
        <p14:creationId xmlns:p14="http://schemas.microsoft.com/office/powerpoint/2010/main" val="31225465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14-6:  Proofreading by DNA polymerase.</a:t>
            </a:r>
            <a:r>
              <a:rPr lang="en-US" sz="1200" b="0" i="0" kern="1200" dirty="0">
                <a:solidFill>
                  <a:schemeClr val="tx1"/>
                </a:solidFill>
                <a:effectLst/>
                <a:latin typeface="+mn-lt"/>
                <a:ea typeface="+mn-ea"/>
                <a:cs typeface="+mn-cs"/>
              </a:rPr>
              <a:t> DNA polymerases delta and epsilon contain a 3’ to 5’ exonuclease enzyme that allows the removal of improperly paired nucleotides (</a:t>
            </a:r>
            <a:r>
              <a:rPr lang="en-US" sz="1200" b="0" i="0" kern="1200" dirty="0" err="1">
                <a:solidFill>
                  <a:schemeClr val="tx1"/>
                </a:solidFill>
                <a:effectLst/>
                <a:latin typeface="+mn-lt"/>
                <a:ea typeface="+mn-ea"/>
                <a:cs typeface="+mn-cs"/>
              </a:rPr>
              <a:t>nt</a:t>
            </a:r>
            <a:r>
              <a:rPr lang="en-US" sz="1200" b="0" i="0" kern="1200" dirty="0">
                <a:solidFill>
                  <a:schemeClr val="tx1"/>
                </a:solidFill>
                <a:effectLst/>
                <a:latin typeface="+mn-lt"/>
                <a:ea typeface="+mn-ea"/>
                <a:cs typeface="+mn-cs"/>
              </a:rPr>
              <a:t>). The enzyme recognizes the mismatch, slows to allow the 3’ to 5’ exonuclease to interact with the improperly paired nt. It cleaves the backbone of the daughter strand to remove the wrong base and then the 5’ to 3’ replication machinery adds the correct nucleotide. (Illustration by Jennell Talley.)</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16</a:t>
            </a:fld>
            <a:endParaRPr lang="en-US"/>
          </a:p>
        </p:txBody>
      </p:sp>
    </p:spTree>
    <p:extLst>
      <p:ext uri="{BB962C8B-B14F-4D97-AF65-F5344CB8AC3E}">
        <p14:creationId xmlns:p14="http://schemas.microsoft.com/office/powerpoint/2010/main" val="1894312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14-7: Telomerase.</a:t>
            </a:r>
            <a:r>
              <a:rPr lang="en-US" sz="1200" b="0" i="0" kern="1200" dirty="0">
                <a:solidFill>
                  <a:schemeClr val="tx1"/>
                </a:solidFill>
                <a:effectLst/>
                <a:latin typeface="+mn-lt"/>
                <a:ea typeface="+mn-ea"/>
                <a:cs typeface="+mn-cs"/>
              </a:rPr>
              <a:t>  The ends of linear chromosomes are maintained by the action of telomerase. Briefly, Telomerase attaches to the 3’-overhang of the chromosome, and adds complementary DNA nucleotides to the RNA template. Once the 3' end of the template is sufficiently elongated, DNA polymerase adds a new primer and fills in the nucleotides complementary to the ends of the chromosomes.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17</a:t>
            </a:fld>
            <a:endParaRPr lang="en-US"/>
          </a:p>
        </p:txBody>
      </p:sp>
    </p:spTree>
    <p:extLst>
      <p:ext uri="{BB962C8B-B14F-4D97-AF65-F5344CB8AC3E}">
        <p14:creationId xmlns:p14="http://schemas.microsoft.com/office/powerpoint/2010/main" val="30451146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14-8: Depurination</a:t>
            </a:r>
            <a:r>
              <a:rPr lang="en-US" sz="1200" b="0" i="0" kern="1200" dirty="0">
                <a:solidFill>
                  <a:schemeClr val="tx1"/>
                </a:solidFill>
                <a:effectLst/>
                <a:latin typeface="+mn-lt"/>
                <a:ea typeface="+mn-ea"/>
                <a:cs typeface="+mn-cs"/>
              </a:rPr>
              <a:t>. The spontaneous breaking of the </a:t>
            </a:r>
            <a:r>
              <a:rPr lang="en-US" sz="1200" b="0" i="0" kern="1200" dirty="0" err="1">
                <a:solidFill>
                  <a:schemeClr val="tx1"/>
                </a:solidFill>
                <a:effectLst/>
                <a:latin typeface="+mn-lt"/>
                <a:ea typeface="+mn-ea"/>
                <a:cs typeface="+mn-cs"/>
              </a:rPr>
              <a:t>glycosidic</a:t>
            </a:r>
            <a:r>
              <a:rPr lang="en-US" sz="1200" b="0" i="0" kern="1200" dirty="0">
                <a:solidFill>
                  <a:schemeClr val="tx1"/>
                </a:solidFill>
                <a:effectLst/>
                <a:latin typeface="+mn-lt"/>
                <a:ea typeface="+mn-ea"/>
                <a:cs typeface="+mn-cs"/>
              </a:rPr>
              <a:t> bond between the purine base and the deoxyribose sugar forms an </a:t>
            </a:r>
            <a:r>
              <a:rPr lang="en-US" sz="1200" b="0" i="0" kern="1200" dirty="0" err="1">
                <a:solidFill>
                  <a:schemeClr val="tx1"/>
                </a:solidFill>
                <a:effectLst/>
                <a:latin typeface="+mn-lt"/>
                <a:ea typeface="+mn-ea"/>
                <a:cs typeface="+mn-cs"/>
              </a:rPr>
              <a:t>abasic</a:t>
            </a:r>
            <a:r>
              <a:rPr lang="en-US" sz="1200" b="0" i="0" kern="1200" dirty="0">
                <a:solidFill>
                  <a:schemeClr val="tx1"/>
                </a:solidFill>
                <a:effectLst/>
                <a:latin typeface="+mn-lt"/>
                <a:ea typeface="+mn-ea"/>
                <a:cs typeface="+mn-cs"/>
              </a:rPr>
              <a:t> site. Note the backbone phosphodiester bond is unharmed in this type of damage. (Illustration by Jennell Talley).</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18</a:t>
            </a:fld>
            <a:endParaRPr lang="en-US"/>
          </a:p>
        </p:txBody>
      </p:sp>
    </p:spTree>
    <p:extLst>
      <p:ext uri="{BB962C8B-B14F-4D97-AF65-F5344CB8AC3E}">
        <p14:creationId xmlns:p14="http://schemas.microsoft.com/office/powerpoint/2010/main" val="24276677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14-9: Pyrimidine Dimers.</a:t>
            </a:r>
            <a:r>
              <a:rPr lang="en-US" sz="1200" b="0" i="0" kern="1200" dirty="0">
                <a:solidFill>
                  <a:schemeClr val="tx1"/>
                </a:solidFill>
                <a:effectLst/>
                <a:latin typeface="+mn-lt"/>
                <a:ea typeface="+mn-ea"/>
                <a:cs typeface="+mn-cs"/>
              </a:rPr>
              <a:t> Pyrimidine dimers are formed when UV light excites electrons and they cause covalent bonds to form between neighboring pyrimidine structures. (A) Pyrimidine nucleotides are shown in yellow. Notice that the bonding happens between pyrimidines on the same strand of DNA, causing a bulging of the DNA backbone. (B) The chemical structure of an intra-strand pyrimidine dimer illustrating the covalent connections between two thymine nucleotides.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19</a:t>
            </a:fld>
            <a:endParaRPr lang="en-US"/>
          </a:p>
        </p:txBody>
      </p:sp>
    </p:spTree>
    <p:extLst>
      <p:ext uri="{BB962C8B-B14F-4D97-AF65-F5344CB8AC3E}">
        <p14:creationId xmlns:p14="http://schemas.microsoft.com/office/powerpoint/2010/main" val="4515607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14-10: Deamination.</a:t>
            </a:r>
            <a:r>
              <a:rPr lang="en-US" sz="1200" b="0" i="0" kern="1200" dirty="0">
                <a:solidFill>
                  <a:schemeClr val="tx1"/>
                </a:solidFill>
                <a:effectLst/>
                <a:latin typeface="+mn-lt"/>
                <a:ea typeface="+mn-ea"/>
                <a:cs typeface="+mn-cs"/>
              </a:rPr>
              <a:t> Hydrolysis of an amine group from guanine forms xanthine, from adenine forms hypoxanthine, and from cytosine forms uracil.</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20</a:t>
            </a:fld>
            <a:endParaRPr lang="en-US"/>
          </a:p>
        </p:txBody>
      </p:sp>
    </p:spTree>
    <p:extLst>
      <p:ext uri="{BB962C8B-B14F-4D97-AF65-F5344CB8AC3E}">
        <p14:creationId xmlns:p14="http://schemas.microsoft.com/office/powerpoint/2010/main" val="2847608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14-1: Licensing of Replication.</a:t>
            </a:r>
            <a:r>
              <a:rPr lang="en-US" sz="1200" b="0" i="0" kern="1200" dirty="0">
                <a:solidFill>
                  <a:schemeClr val="tx1"/>
                </a:solidFill>
                <a:effectLst/>
                <a:latin typeface="+mn-lt"/>
                <a:ea typeface="+mn-ea"/>
                <a:cs typeface="+mn-cs"/>
              </a:rPr>
              <a:t> In late M phase/early G1, origin recognition (ORC) proteins recognize the origin of replication (Ori), shown in green. These recruit many proteins, one is Cdc6, which helps recruit helicase. This establishes the pre-initiation replication complex (Pre-RC). Activation of replication occurs during early S phase, once the ORC, Cdc6, the helicase and several other proteins (not shown) are phosphorylated by the S-phase CDK/cyclin. Phosphorylation of ORC and Cdc6 cause the proteins to be deactivated, while phosphorylation of the helicase causes the protein to be activated. (Attributed to Devin A. King)</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3</a:t>
            </a:fld>
            <a:endParaRPr lang="en-US"/>
          </a:p>
        </p:txBody>
      </p:sp>
    </p:spTree>
    <p:extLst>
      <p:ext uri="{BB962C8B-B14F-4D97-AF65-F5344CB8AC3E}">
        <p14:creationId xmlns:p14="http://schemas.microsoft.com/office/powerpoint/2010/main" val="26566229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14-11: Base Excision Repair (BER).</a:t>
            </a:r>
            <a:r>
              <a:rPr lang="en-US" sz="1200" b="0" i="0" kern="1200" dirty="0">
                <a:solidFill>
                  <a:schemeClr val="tx1"/>
                </a:solidFill>
                <a:effectLst/>
                <a:latin typeface="+mn-lt"/>
                <a:ea typeface="+mn-ea"/>
                <a:cs typeface="+mn-cs"/>
              </a:rPr>
              <a:t> A damaged base is recognized by repair proteins. AP endonuclease cuts the phosphodiester backbone and then phosphodiesterase removes the rest of the nucleotide (sugar and phosphate). DNA polymerase re-replicates the single nucleotide. Ligase seals the backbone back together.</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21</a:t>
            </a:fld>
            <a:endParaRPr lang="en-US"/>
          </a:p>
        </p:txBody>
      </p:sp>
    </p:spTree>
    <p:extLst>
      <p:ext uri="{BB962C8B-B14F-4D97-AF65-F5344CB8AC3E}">
        <p14:creationId xmlns:p14="http://schemas.microsoft.com/office/powerpoint/2010/main" val="39993182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14-12: Nucleotide Excision Repair (NER).</a:t>
            </a:r>
            <a:r>
              <a:rPr lang="en-US" sz="1200" b="0" i="0" kern="1200" dirty="0">
                <a:solidFill>
                  <a:schemeClr val="tx1"/>
                </a:solidFill>
                <a:effectLst/>
                <a:latin typeface="+mn-lt"/>
                <a:ea typeface="+mn-ea"/>
                <a:cs typeface="+mn-cs"/>
              </a:rPr>
              <a:t> Repair proteins recognize a lesion (mutation) in the DNA. Excision nuclease cuts the phosphodiester backbone on either side of the mutation. Helicase unwinds the DNA allowing the damaged DNA to diffuse away. DNA polymerase re-replicates the gap. DNA ligase seals the backbone back together.</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22</a:t>
            </a:fld>
            <a:endParaRPr lang="en-US"/>
          </a:p>
        </p:txBody>
      </p:sp>
    </p:spTree>
    <p:extLst>
      <p:ext uri="{BB962C8B-B14F-4D97-AF65-F5344CB8AC3E}">
        <p14:creationId xmlns:p14="http://schemas.microsoft.com/office/powerpoint/2010/main" val="818790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14-13: Mismatch Repair.</a:t>
            </a:r>
            <a:r>
              <a:rPr lang="en-US" sz="1200" b="0" i="0" kern="1200" dirty="0">
                <a:solidFill>
                  <a:schemeClr val="tx1"/>
                </a:solidFill>
                <a:effectLst/>
                <a:latin typeface="+mn-lt"/>
                <a:ea typeface="+mn-ea"/>
                <a:cs typeface="+mn-cs"/>
              </a:rPr>
              <a:t> The repair proteins </a:t>
            </a:r>
            <a:r>
              <a:rPr lang="en-US" sz="1200" b="0" i="0" kern="1200" dirty="0" err="1">
                <a:solidFill>
                  <a:schemeClr val="tx1"/>
                </a:solidFill>
                <a:effectLst/>
                <a:latin typeface="+mn-lt"/>
                <a:ea typeface="+mn-ea"/>
                <a:cs typeface="+mn-cs"/>
              </a:rPr>
              <a:t>MutS</a:t>
            </a:r>
            <a:r>
              <a:rPr lang="en-US" sz="1200" b="0" i="0" kern="1200" dirty="0">
                <a:solidFill>
                  <a:schemeClr val="tx1"/>
                </a:solidFill>
                <a:effectLst/>
                <a:latin typeface="+mn-lt"/>
                <a:ea typeface="+mn-ea"/>
                <a:cs typeface="+mn-cs"/>
              </a:rPr>
              <a:t>α detects the mismatch, MutLα uses endonuclease activity to break the phosphodiester backbone on the 5’ side of the mutation, it is thought Exo1 may be involved in breaking the backbone on the 3’ side of the mutation and then a helicase unwinds the DNA strands releasing the mutated strand of DNA. DNA polymerase δ replicates the DNA using the parental strand as a template and ligase fixes the nick in the backbone.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23</a:t>
            </a:fld>
            <a:endParaRPr lang="en-US"/>
          </a:p>
        </p:txBody>
      </p:sp>
    </p:spTree>
    <p:extLst>
      <p:ext uri="{BB962C8B-B14F-4D97-AF65-F5344CB8AC3E}">
        <p14:creationId xmlns:p14="http://schemas.microsoft.com/office/powerpoint/2010/main" val="38078702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14-14: Non-homologous End-joining (NHEJ).</a:t>
            </a:r>
            <a:r>
              <a:rPr lang="en-US" sz="1200" b="0" i="0" kern="1200" dirty="0">
                <a:solidFill>
                  <a:schemeClr val="tx1"/>
                </a:solidFill>
                <a:effectLst/>
                <a:latin typeface="+mn-lt"/>
                <a:ea typeface="+mn-ea"/>
                <a:cs typeface="+mn-cs"/>
              </a:rPr>
              <a:t> A double-strand break is recognized and the ends are resected (chewed back) and made to be blunt-ended. A complex of proteins recognizes the break and helps to bring them together (note any deleted nucleotides are now permanently lost from the DNA sequence). If any replication occurs, it is typically done by polymerase δ. Ligase will join the two ends together.</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24</a:t>
            </a:fld>
            <a:endParaRPr lang="en-US"/>
          </a:p>
        </p:txBody>
      </p:sp>
    </p:spTree>
    <p:extLst>
      <p:ext uri="{BB962C8B-B14F-4D97-AF65-F5344CB8AC3E}">
        <p14:creationId xmlns:p14="http://schemas.microsoft.com/office/powerpoint/2010/main" val="28254319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14-15: Repair of a double-strand break by HRR.</a:t>
            </a:r>
            <a:r>
              <a:rPr lang="en-US" sz="1200" b="0" i="0" kern="1200" dirty="0">
                <a:solidFill>
                  <a:schemeClr val="tx1"/>
                </a:solidFill>
                <a:effectLst/>
                <a:latin typeface="+mn-lt"/>
                <a:ea typeface="+mn-ea"/>
                <a:cs typeface="+mn-cs"/>
              </a:rPr>
              <a:t> The thick black arrow identifies where a double-strand (ds) break has occurred. First proteins (blue spheres) recognize the break in the backbone of the DNA, these help to recruit other proteins known as exonucleases (brown Pac Man) to remove some nucleotides from the 5’ ends. This is known as resection and allows for the formation of a 3’-single-stranded overhang. Other proteins (yellow triangles) recognize and bind the overhang sequence. These proteins “guide” the overhang to a region of homologous DNA sequence on a different DNA strand, usually a sister chromatid (after S phase) or a homologous chromosome. The overhang “invades” the donor DNA helix and displaces a strand of DNA, forming a structure called a d-loop. DNA polymerase (blue kidney bean structure) recognizes the free 3’-hydroxyl group and uses the donor DNA template to replace the deleted nucleotides. At some point, the repaired DNA strand becomes free of the donor DNA and hydrogen bonds back to its original DNA sequence. Polymerase finishes replicating any areas it can and then ligase comes in to connect the DNA fragments together. Please note that this figure is illustrating one way a ds break is repaired using homologous sequences; this version is called synthesis-dependent strand annealing. There are other ways that are more complex the cell can use to repair ds breaks. (Illustration by Jennell Talley)</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25</a:t>
            </a:fld>
            <a:endParaRPr lang="en-US"/>
          </a:p>
        </p:txBody>
      </p:sp>
    </p:spTree>
    <p:extLst>
      <p:ext uri="{BB962C8B-B14F-4D97-AF65-F5344CB8AC3E}">
        <p14:creationId xmlns:p14="http://schemas.microsoft.com/office/powerpoint/2010/main" val="12875158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14-15: Repair of a double-strand break by HRR.</a:t>
            </a:r>
            <a:r>
              <a:rPr lang="en-US" sz="1200" b="0" i="0" kern="1200" dirty="0">
                <a:solidFill>
                  <a:schemeClr val="tx1"/>
                </a:solidFill>
                <a:effectLst/>
                <a:latin typeface="+mn-lt"/>
                <a:ea typeface="+mn-ea"/>
                <a:cs typeface="+mn-cs"/>
              </a:rPr>
              <a:t> The thick black arrow identifies where a double-strand (ds) break has occurred. First proteins (blue spheres) recognize the break in the backbone of the DNA, these help to recruit other proteins known as exonucleases (brown Pac Man) to remove some nucleotides from the 5’ ends. This is known as resection and allows for the formation of a 3’-single-stranded overhang. Other proteins (yellow triangles) recognize and bind the overhang sequence. These proteins “guide” the overhang to a region of homologous DNA sequence on a different DNA strand, usually a sister chromatid (after S phase) or a homologous chromosome. The overhang “invades” the donor DNA helix and displaces a strand of DNA, forming a structure called a d-loop. DNA polymerase (blue kidney bean structure) recognizes the free 3’-hydroxyl group and uses the donor DNA template to replace the deleted nucleotides. At some point, the repaired DNA strand becomes free of the donor DNA and hydrogen bonds back to its original DNA sequence. Polymerase finishes replicating any areas it can and then ligase comes in to connect the DNA fragments together. Please note that this figure is illustrating one way a ds break is repaired using homologous sequences; this version is called synthesis-dependent strand annealing. There are other ways that are more complex the cell can use to repair ds breaks. (Illustration by Jennell Talley)</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26</a:t>
            </a:fld>
            <a:endParaRPr lang="en-US"/>
          </a:p>
        </p:txBody>
      </p:sp>
    </p:spTree>
    <p:extLst>
      <p:ext uri="{BB962C8B-B14F-4D97-AF65-F5344CB8AC3E}">
        <p14:creationId xmlns:p14="http://schemas.microsoft.com/office/powerpoint/2010/main" val="27541957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14-15: Repair of a double-strand break by HRR.</a:t>
            </a:r>
            <a:r>
              <a:rPr lang="en-US" sz="1200" b="0" i="0" kern="1200" dirty="0">
                <a:solidFill>
                  <a:schemeClr val="tx1"/>
                </a:solidFill>
                <a:effectLst/>
                <a:latin typeface="+mn-lt"/>
                <a:ea typeface="+mn-ea"/>
                <a:cs typeface="+mn-cs"/>
              </a:rPr>
              <a:t> The thick black arrow identifies where a double-strand (ds) break has occurred. First proteins (blue spheres) recognize the break in the backbone of the DNA, these help to recruit other proteins known as exonucleases (brown Pac Man) to remove some nucleotides from the 5’ ends. This is known as resection and allows for the formation of a 3’-single-stranded overhang. Other proteins (yellow triangles) recognize and bind the overhang sequence. These proteins “guide” the overhang to a region of homologous DNA sequence on a different DNA strand, usually a sister chromatid (after S phase) or a homologous chromosome. The overhang “invades” the donor DNA helix and displaces a strand of DNA, forming a structure called a d-loop. DNA polymerase (blue kidney bean structure) recognizes the free 3’-hydroxyl group and uses the donor DNA template to replace the deleted nucleotides. At some point, the repaired DNA strand becomes free of the donor DNA and hydrogen bonds back to its original DNA sequence. Polymerase finishes replicating any areas it can and then ligase comes in to connect the DNA fragments together. Please note that this figure is illustrating one way a ds break is repaired using homologous sequences; this version is called synthesis-dependent strand annealing. There are other ways that are more complex the cell can use to repair ds breaks. (Illustration by Jennell Talley)</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27</a:t>
            </a:fld>
            <a:endParaRPr lang="en-US"/>
          </a:p>
        </p:txBody>
      </p:sp>
    </p:spTree>
    <p:extLst>
      <p:ext uri="{BB962C8B-B14F-4D97-AF65-F5344CB8AC3E}">
        <p14:creationId xmlns:p14="http://schemas.microsoft.com/office/powerpoint/2010/main" val="5664383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14-15: Repair of a double-strand break by HRR.</a:t>
            </a:r>
            <a:r>
              <a:rPr lang="en-US" sz="1200" b="0" i="0" kern="1200" dirty="0">
                <a:solidFill>
                  <a:schemeClr val="tx1"/>
                </a:solidFill>
                <a:effectLst/>
                <a:latin typeface="+mn-lt"/>
                <a:ea typeface="+mn-ea"/>
                <a:cs typeface="+mn-cs"/>
              </a:rPr>
              <a:t> The thick black arrow identifies where a double-strand (ds) break has occurred. First proteins (blue spheres) recognize the break in the backbone of the DNA, these help to recruit other proteins known as exonucleases (brown Pac Man) to remove some nucleotides from the 5’ ends. This is known as resection and allows for the formation of a 3’-single-stranded overhang. Other proteins (yellow triangles) recognize and bind the overhang sequence. These proteins “guide” the overhang to a region of homologous DNA sequence on a different DNA strand, usually a sister chromatid (after S phase) or a homologous chromosome. The overhang “invades” the donor DNA helix and displaces a strand of DNA, forming a structure called a d-loop. DNA polymerase (blue kidney bean structure) recognizes the free 3’-hydroxyl group and uses the donor DNA template to replace the deleted nucleotides. At some point, the repaired DNA strand becomes free of the donor DNA and hydrogen bonds back to its original DNA sequence. Polymerase finishes replicating any areas it can and then ligase comes in to connect the DNA fragments together. Please note that this figure is illustrating one way a ds break is repaired using homologous sequences; this version is called synthesis-dependent strand annealing. There are other ways that are more complex the cell can use to repair ds breaks. (Illustration by Jennell Talley)</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28</a:t>
            </a:fld>
            <a:endParaRPr lang="en-US"/>
          </a:p>
        </p:txBody>
      </p:sp>
    </p:spTree>
    <p:extLst>
      <p:ext uri="{BB962C8B-B14F-4D97-AF65-F5344CB8AC3E}">
        <p14:creationId xmlns:p14="http://schemas.microsoft.com/office/powerpoint/2010/main" val="24690639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14-15: Repair of a double-strand break by HRR.</a:t>
            </a:r>
            <a:r>
              <a:rPr lang="en-US" sz="1200" b="0" i="0" kern="1200" dirty="0">
                <a:solidFill>
                  <a:schemeClr val="tx1"/>
                </a:solidFill>
                <a:effectLst/>
                <a:latin typeface="+mn-lt"/>
                <a:ea typeface="+mn-ea"/>
                <a:cs typeface="+mn-cs"/>
              </a:rPr>
              <a:t> The thick black arrow identifies where a double-strand (ds) break has occurred. First proteins (blue spheres) recognize the break in the backbone of the DNA, these help to recruit other proteins known as exonucleases (brown Pac Man) to remove some nucleotides from the 5’ ends. This is known as resection and allows for the formation of a 3’-single-stranded overhang. Other proteins (yellow triangles) recognize and bind the overhang sequence. These proteins “guide” the overhang to a region of homologous DNA sequence on a different DNA strand, usually a sister chromatid (after S phase) or a homologous chromosome. The overhang “invades” the donor DNA helix and displaces a strand of DNA, forming a structure called a d-loop. DNA polymerase (blue kidney bean structure) recognizes the free 3’-hydroxyl group and uses the donor DNA template to replace the deleted nucleotides. At some point, the repaired DNA strand becomes free of the donor DNA and hydrogen bonds back to its original DNA sequence. Polymerase finishes replicating any areas it can and then ligase comes in to connect the DNA fragments together. Please note that this figure is illustrating one way a ds break is repaired using homologous sequences; this version is called synthesis-dependent strand annealing. There are other ways that are more complex the cell can use to repair ds breaks. (Illustration by Jennell Talley)</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29</a:t>
            </a:fld>
            <a:endParaRPr lang="en-US"/>
          </a:p>
        </p:txBody>
      </p:sp>
    </p:spTree>
    <p:extLst>
      <p:ext uri="{BB962C8B-B14F-4D97-AF65-F5344CB8AC3E}">
        <p14:creationId xmlns:p14="http://schemas.microsoft.com/office/powerpoint/2010/main" val="15980774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14-15: Repair of a double-strand break by HRR.</a:t>
            </a:r>
            <a:r>
              <a:rPr lang="en-US" sz="1200" b="0" i="0" kern="1200" dirty="0">
                <a:solidFill>
                  <a:schemeClr val="tx1"/>
                </a:solidFill>
                <a:effectLst/>
                <a:latin typeface="+mn-lt"/>
                <a:ea typeface="+mn-ea"/>
                <a:cs typeface="+mn-cs"/>
              </a:rPr>
              <a:t> The thick black arrow identifies where a double-strand (ds) break has occurred. First proteins (blue spheres) recognize the break in the backbone of the DNA, these help to recruit other proteins known as exonucleases (brown Pac Man) to remove some nucleotides from the 5’ ends. This is known as resection and allows for the formation of a 3’-single-stranded overhang. Other proteins (yellow triangles) recognize and bind the overhang sequence. These proteins “guide” the overhang to a region of homologous DNA sequence on a different DNA strand, usually a sister chromatid (after S phase) or a homologous chromosome. The overhang “invades” the donor DNA helix and displaces a strand of DNA, forming a structure called a d-loop. DNA polymerase (blue kidney bean structure) recognizes the free 3’-hydroxyl group and uses the donor DNA template to replace the deleted nucleotides. At some point, the repaired DNA strand becomes free of the donor DNA and hydrogen bonds back to its original DNA sequence. Polymerase finishes replicating any areas it can and then ligase comes in to connect the DNA fragments together. Please note that this figure is illustrating one way a ds break is repaired using homologous sequences; this version is called synthesis-dependent strand annealing. There are other ways that are more complex the cell can use to repair ds breaks. (Illustration by Jennell Talley)</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30</a:t>
            </a:fld>
            <a:endParaRPr lang="en-US"/>
          </a:p>
        </p:txBody>
      </p:sp>
    </p:spTree>
    <p:extLst>
      <p:ext uri="{BB962C8B-B14F-4D97-AF65-F5344CB8AC3E}">
        <p14:creationId xmlns:p14="http://schemas.microsoft.com/office/powerpoint/2010/main" val="3885216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14-2: The start of DNA replication.</a:t>
            </a:r>
            <a:r>
              <a:rPr lang="en-US" sz="1200" b="0" i="0" kern="1200" dirty="0">
                <a:solidFill>
                  <a:schemeClr val="tx1"/>
                </a:solidFill>
                <a:effectLst/>
                <a:latin typeface="+mn-lt"/>
                <a:ea typeface="+mn-ea"/>
                <a:cs typeface="+mn-cs"/>
              </a:rPr>
              <a:t> (A) After helicase (purple triangle) begins to unwind the DNA at the origin, DNA primase (pink box) can recognize the single-stranded DNA and begin to add a short RNA primer (shown in B). Note that it is estimated that DNA primase will add about 35 RNA nucleotides; this illustration is representing this addition using only 2 nucleotides (pink staple-each vertical line is one nucleotide). DNA polymerase (in blue) α will add nucleotides to the 3’-OH end of the primer and then ‘hand off’ the polymerization to either DNA polymerase δ or DNA polymerase ε. Polymerization will occur on the daughter strand in the 5’ to 3’ direction. On the top parental strand, this means polymerization will occur right to left and on the bottom parental strand it will occur left to right. PCNA (orange ring) is a protein that helps to keep DNA polymerase associated with the DNA template. (Illustration by Christopher G. Brown)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4</a:t>
            </a:fld>
            <a:endParaRPr lang="en-US"/>
          </a:p>
        </p:txBody>
      </p:sp>
    </p:spTree>
    <p:extLst>
      <p:ext uri="{BB962C8B-B14F-4D97-AF65-F5344CB8AC3E}">
        <p14:creationId xmlns:p14="http://schemas.microsoft.com/office/powerpoint/2010/main" val="2715941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14-2A</a:t>
            </a:r>
            <a:r>
              <a:rPr lang="en-US" sz="1200" b="1" i="0" kern="1200" dirty="0">
                <a:solidFill>
                  <a:schemeClr val="tx1"/>
                </a:solidFill>
                <a:effectLst/>
                <a:latin typeface="+mn-lt"/>
                <a:ea typeface="+mn-ea"/>
                <a:cs typeface="+mn-cs"/>
              </a:rPr>
              <a:t>: The start of DNA replication.</a:t>
            </a:r>
            <a:r>
              <a:rPr lang="en-US" sz="1200" b="0" i="0" kern="1200" dirty="0">
                <a:solidFill>
                  <a:schemeClr val="tx1"/>
                </a:solidFill>
                <a:effectLst/>
                <a:latin typeface="+mn-lt"/>
                <a:ea typeface="+mn-ea"/>
                <a:cs typeface="+mn-cs"/>
              </a:rPr>
              <a:t> (A) After helicase (purple triangle) begins to unwind the DNA at the origin, DNA primase (pink box) can recognize the single-stranded DNA and begin to add a short RNA primer (shown in B). Note that it is estimated that DNA primase will add about 35 RNA nucleotides; this illustration is representing this addition using only 2 nucleotides (pink staple-each vertical line is one nucleotide). DNA polymerase (in blue) α will add nucleotides to the 3’-OH end of the primer and then ‘hand off’ the polymerization to either DNA polymerase δ or DNA polymerase ε. Polymerization will occur on the daughter strand in the 5’ to 3’ direction. On the top parental strand, this means polymerization will occur right to left and on the bottom parental strand it will occur left to right. PCNA (orange ring) is a protein that helps to keep DNA polymerase associated with the DNA template. (Illustration by Christopher G. Brown)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5</a:t>
            </a:fld>
            <a:endParaRPr lang="en-US"/>
          </a:p>
        </p:txBody>
      </p:sp>
    </p:spTree>
    <p:extLst>
      <p:ext uri="{BB962C8B-B14F-4D97-AF65-F5344CB8AC3E}">
        <p14:creationId xmlns:p14="http://schemas.microsoft.com/office/powerpoint/2010/main" val="3392599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14-2B</a:t>
            </a:r>
            <a:r>
              <a:rPr lang="en-US" sz="1200" b="1" i="0" kern="1200" dirty="0">
                <a:solidFill>
                  <a:schemeClr val="tx1"/>
                </a:solidFill>
                <a:effectLst/>
                <a:latin typeface="+mn-lt"/>
                <a:ea typeface="+mn-ea"/>
                <a:cs typeface="+mn-cs"/>
              </a:rPr>
              <a:t>: The start of DNA replication.</a:t>
            </a:r>
            <a:r>
              <a:rPr lang="en-US" sz="1200" b="0" i="0" kern="1200" dirty="0">
                <a:solidFill>
                  <a:schemeClr val="tx1"/>
                </a:solidFill>
                <a:effectLst/>
                <a:latin typeface="+mn-lt"/>
                <a:ea typeface="+mn-ea"/>
                <a:cs typeface="+mn-cs"/>
              </a:rPr>
              <a:t> (A) After helicase (purple triangle) begins to unwind the DNA at the origin, DNA primase (pink box) can recognize the single-stranded DNA and begin to add a short RNA primer (shown in B). Note that it is estimated that DNA primase will add about 35 RNA nucleotides; this illustration is representing this addition using only 2 nucleotides (pink staple-each vertical line is one nucleotide). DNA polymerase (in blue) α will add nucleotides to the 3’-OH end of the primer and then ‘hand off’ the polymerization to either DNA polymerase δ or DNA polymerase ε. Polymerization will occur on the daughter strand in the 5’ to 3’ direction. On the top parental strand, this means polymerization will occur right to left and on the bottom parental strand it will occur left to right. PCNA (orange ring) is a protein that helps to keep DNA polymerase associated with the DNA template. (Illustration by Christopher G. Brown)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6</a:t>
            </a:fld>
            <a:endParaRPr lang="en-US"/>
          </a:p>
        </p:txBody>
      </p:sp>
    </p:spTree>
    <p:extLst>
      <p:ext uri="{BB962C8B-B14F-4D97-AF65-F5344CB8AC3E}">
        <p14:creationId xmlns:p14="http://schemas.microsoft.com/office/powerpoint/2010/main" val="4124308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14-3: Elongation of DNA replication part 2</a:t>
            </a:r>
            <a:r>
              <a:rPr lang="en-US" sz="1200" b="0" i="0" kern="1200" dirty="0">
                <a:solidFill>
                  <a:schemeClr val="tx1"/>
                </a:solidFill>
                <a:effectLst/>
                <a:latin typeface="+mn-lt"/>
                <a:ea typeface="+mn-ea"/>
                <a:cs typeface="+mn-cs"/>
              </a:rPr>
              <a:t>. The DNA polymerases in dark blue (α and ε) replicate DNA in the same direction the replication fork is moving, called leading strand synthesis. The DNA polymerases in light blue (α and δ) replicate DNA away from their nearest replication fork in short fragments, called lagging strand synthesis. Lagging strand polymerases will ‘bump’ into neighboring RNA primers. Notice the return of DNA primase (pink box), which must return to the lagging strand to lay down a new primer so a new 3’OH will be available for replication. (Illustration by Christopher G. Brown)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7</a:t>
            </a:fld>
            <a:endParaRPr lang="en-US"/>
          </a:p>
        </p:txBody>
      </p:sp>
    </p:spTree>
    <p:extLst>
      <p:ext uri="{BB962C8B-B14F-4D97-AF65-F5344CB8AC3E}">
        <p14:creationId xmlns:p14="http://schemas.microsoft.com/office/powerpoint/2010/main" val="19879805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14-4: Process of removing RNA primers and ligating DNA strands.</a:t>
            </a:r>
            <a:r>
              <a:rPr lang="en-US" sz="1200" b="0" i="0" kern="1200" dirty="0">
                <a:solidFill>
                  <a:schemeClr val="tx1"/>
                </a:solidFill>
                <a:effectLst/>
                <a:latin typeface="+mn-lt"/>
                <a:ea typeface="+mn-ea"/>
                <a:cs typeface="+mn-cs"/>
              </a:rPr>
              <a:t> (A) Lagging strand DNA polymerases will run into neighboring RNA primers, displace them, and flap endonucleases (RNase H2 and FEN-1-teal </a:t>
            </a:r>
            <a:r>
              <a:rPr lang="en-US" sz="1200" b="0" i="0" kern="1200" dirty="0" err="1">
                <a:solidFill>
                  <a:schemeClr val="tx1"/>
                </a:solidFill>
                <a:effectLst/>
                <a:latin typeface="+mn-lt"/>
                <a:ea typeface="+mn-ea"/>
                <a:cs typeface="+mn-cs"/>
              </a:rPr>
              <a:t>PacMan</a:t>
            </a:r>
            <a:r>
              <a:rPr lang="en-US" sz="1200" b="0" i="0" kern="1200" dirty="0">
                <a:solidFill>
                  <a:schemeClr val="tx1"/>
                </a:solidFill>
                <a:effectLst/>
                <a:latin typeface="+mn-lt"/>
                <a:ea typeface="+mn-ea"/>
                <a:cs typeface="+mn-cs"/>
              </a:rPr>
              <a:t>™) will remove them. The DNA polymerases will replicate any remaining nucleotides and then disassociate with the DNA leaving a nicked backbone. (B) DNA Ligase (shown in tan) will connect the free 3’-hydroxyl and 5’-phosphate groups fixing the broken backbone. The short RNA/DNA fragments generated on the lagging strand are called Okazaki fragments. (Illustration by Christopher G. Brown)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8</a:t>
            </a:fld>
            <a:endParaRPr lang="en-US"/>
          </a:p>
        </p:txBody>
      </p:sp>
    </p:spTree>
    <p:extLst>
      <p:ext uri="{BB962C8B-B14F-4D97-AF65-F5344CB8AC3E}">
        <p14:creationId xmlns:p14="http://schemas.microsoft.com/office/powerpoint/2010/main" val="3889586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14-4A</a:t>
            </a:r>
            <a:r>
              <a:rPr lang="en-US" sz="1200" b="1" i="0" kern="1200" dirty="0">
                <a:solidFill>
                  <a:schemeClr val="tx1"/>
                </a:solidFill>
                <a:effectLst/>
                <a:latin typeface="+mn-lt"/>
                <a:ea typeface="+mn-ea"/>
                <a:cs typeface="+mn-cs"/>
              </a:rPr>
              <a:t>: Process of removing RNA primers and ligating DNA strands.</a:t>
            </a:r>
            <a:r>
              <a:rPr lang="en-US" sz="1200" b="0" i="0" kern="1200" dirty="0">
                <a:solidFill>
                  <a:schemeClr val="tx1"/>
                </a:solidFill>
                <a:effectLst/>
                <a:latin typeface="+mn-lt"/>
                <a:ea typeface="+mn-ea"/>
                <a:cs typeface="+mn-cs"/>
              </a:rPr>
              <a:t> (A) Lagging strand DNA polymerases will run into neighboring RNA primers, displace them, and flap endonucleases (RNase H2 and FEN-1-teal </a:t>
            </a:r>
            <a:r>
              <a:rPr lang="en-US" sz="1200" b="0" i="0" kern="1200" dirty="0" err="1">
                <a:solidFill>
                  <a:schemeClr val="tx1"/>
                </a:solidFill>
                <a:effectLst/>
                <a:latin typeface="+mn-lt"/>
                <a:ea typeface="+mn-ea"/>
                <a:cs typeface="+mn-cs"/>
              </a:rPr>
              <a:t>PacMan</a:t>
            </a:r>
            <a:r>
              <a:rPr lang="en-US" sz="1200" b="0" i="0" kern="1200" dirty="0">
                <a:solidFill>
                  <a:schemeClr val="tx1"/>
                </a:solidFill>
                <a:effectLst/>
                <a:latin typeface="+mn-lt"/>
                <a:ea typeface="+mn-ea"/>
                <a:cs typeface="+mn-cs"/>
              </a:rPr>
              <a:t>™) will remove them. The DNA polymerases will replicate any remaining nucleotides and then disassociate with the DNA leaving a nicked backbone. (B) DNA Ligase (shown in tan) will connect the free 3’-hydroxyl and 5’-phosphate groups fixing the broken backbone. The short RNA/DNA fragments generated on the lagging strand are called Okazaki fragments. (Illustration by Christopher G. Brown)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9</a:t>
            </a:fld>
            <a:endParaRPr lang="en-US"/>
          </a:p>
        </p:txBody>
      </p:sp>
    </p:spTree>
    <p:extLst>
      <p:ext uri="{BB962C8B-B14F-4D97-AF65-F5344CB8AC3E}">
        <p14:creationId xmlns:p14="http://schemas.microsoft.com/office/powerpoint/2010/main" val="1186134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14-4B</a:t>
            </a:r>
            <a:r>
              <a:rPr lang="en-US" sz="1200" b="1" i="0" kern="1200" dirty="0">
                <a:solidFill>
                  <a:schemeClr val="tx1"/>
                </a:solidFill>
                <a:effectLst/>
                <a:latin typeface="+mn-lt"/>
                <a:ea typeface="+mn-ea"/>
                <a:cs typeface="+mn-cs"/>
              </a:rPr>
              <a:t>: Process of removing RNA primers and ligating DNA strands.</a:t>
            </a:r>
            <a:r>
              <a:rPr lang="en-US" sz="1200" b="0" i="0" kern="1200" dirty="0">
                <a:solidFill>
                  <a:schemeClr val="tx1"/>
                </a:solidFill>
                <a:effectLst/>
                <a:latin typeface="+mn-lt"/>
                <a:ea typeface="+mn-ea"/>
                <a:cs typeface="+mn-cs"/>
              </a:rPr>
              <a:t> (A) Lagging strand DNA polymerases will run into neighboring RNA primers, displace them, and flap endonucleases (RNase H2 and FEN-1-teal </a:t>
            </a:r>
            <a:r>
              <a:rPr lang="en-US" sz="1200" b="0" i="0" kern="1200" dirty="0" err="1">
                <a:solidFill>
                  <a:schemeClr val="tx1"/>
                </a:solidFill>
                <a:effectLst/>
                <a:latin typeface="+mn-lt"/>
                <a:ea typeface="+mn-ea"/>
                <a:cs typeface="+mn-cs"/>
              </a:rPr>
              <a:t>PacMan</a:t>
            </a:r>
            <a:r>
              <a:rPr lang="en-US" sz="1200" b="0" i="0" kern="1200" dirty="0">
                <a:solidFill>
                  <a:schemeClr val="tx1"/>
                </a:solidFill>
                <a:effectLst/>
                <a:latin typeface="+mn-lt"/>
                <a:ea typeface="+mn-ea"/>
                <a:cs typeface="+mn-cs"/>
              </a:rPr>
              <a:t>™) will remove them. The DNA polymerases will replicate any remaining nucleotides and then disassociate with the DNA leaving a nicked backbone. (B) DNA Ligase (shown in tan) will connect the free 3’-hydroxyl and 5’-phosphate groups fixing the broken backbone. The short RNA/DNA fragments generated on the lagging strand are called Okazaki fragments. (Illustration by Christopher G. Brown)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10</a:t>
            </a:fld>
            <a:endParaRPr lang="en-US"/>
          </a:p>
        </p:txBody>
      </p:sp>
    </p:spTree>
    <p:extLst>
      <p:ext uri="{BB962C8B-B14F-4D97-AF65-F5344CB8AC3E}">
        <p14:creationId xmlns:p14="http://schemas.microsoft.com/office/powerpoint/2010/main" val="1037030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7A59-18AB-40A1-9B14-CCE85DDAA5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D12B7E-38E9-43CF-B036-46FA8B79B7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F1DA4-B4BF-49AA-8A08-82D1CFEF9F45}"/>
              </a:ext>
            </a:extLst>
          </p:cNvPr>
          <p:cNvSpPr>
            <a:spLocks noGrp="1"/>
          </p:cNvSpPr>
          <p:nvPr>
            <p:ph type="dt" sz="half" idx="10"/>
          </p:nvPr>
        </p:nvSpPr>
        <p:spPr/>
        <p:txBody>
          <a:bodyPr/>
          <a:lstStyle/>
          <a:p>
            <a:fld id="{B5F3CCFF-C6A8-4F7C-A3BA-40EEAADC0E06}" type="datetime1">
              <a:rPr lang="en-US" smtClean="0"/>
              <a:t>8/1/2022</a:t>
            </a:fld>
            <a:endParaRPr lang="en-US"/>
          </a:p>
        </p:txBody>
      </p:sp>
      <p:sp>
        <p:nvSpPr>
          <p:cNvPr id="5" name="Footer Placeholder 4">
            <a:extLst>
              <a:ext uri="{FF2B5EF4-FFF2-40B4-BE49-F238E27FC236}">
                <a16:creationId xmlns:a16="http://schemas.microsoft.com/office/drawing/2014/main" id="{043735CF-FB19-4779-9543-A9C2CD1C22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DF1460-46D8-4FFC-91E1-4491D6365CE2}"/>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777337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4B1D-4ECF-44B8-B9C2-73B791C57A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61463F-DD40-412D-9D9A-843A4F90EB0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C2ACCA-D9C6-44D4-9590-0A509335F82F}"/>
              </a:ext>
            </a:extLst>
          </p:cNvPr>
          <p:cNvSpPr>
            <a:spLocks noGrp="1"/>
          </p:cNvSpPr>
          <p:nvPr>
            <p:ph type="dt" sz="half" idx="10"/>
          </p:nvPr>
        </p:nvSpPr>
        <p:spPr/>
        <p:txBody>
          <a:bodyPr/>
          <a:lstStyle/>
          <a:p>
            <a:fld id="{94CEDA7D-43DA-477B-BA6B-C298843D5C2A}" type="datetime1">
              <a:rPr lang="en-US" smtClean="0"/>
              <a:t>8/1/2022</a:t>
            </a:fld>
            <a:endParaRPr lang="en-US"/>
          </a:p>
        </p:txBody>
      </p:sp>
      <p:sp>
        <p:nvSpPr>
          <p:cNvPr id="5" name="Footer Placeholder 4">
            <a:extLst>
              <a:ext uri="{FF2B5EF4-FFF2-40B4-BE49-F238E27FC236}">
                <a16:creationId xmlns:a16="http://schemas.microsoft.com/office/drawing/2014/main" id="{5B098508-70B3-4423-8D75-9AEEF71ECA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608D3C-A5D8-42B1-A2B7-9BB443048E1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0896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3822A8-55DF-41EE-ABEC-9D6F5CD42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E5CDD5-091F-42CB-8D1E-76B37FED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B53ED-18DD-489F-8ABC-D9FAC53E1B2D}"/>
              </a:ext>
            </a:extLst>
          </p:cNvPr>
          <p:cNvSpPr>
            <a:spLocks noGrp="1"/>
          </p:cNvSpPr>
          <p:nvPr>
            <p:ph type="dt" sz="half" idx="10"/>
          </p:nvPr>
        </p:nvSpPr>
        <p:spPr/>
        <p:txBody>
          <a:bodyPr/>
          <a:lstStyle/>
          <a:p>
            <a:fld id="{C2F0031D-52AA-40E7-AE1C-32DDC2FBE64C}" type="datetime1">
              <a:rPr lang="en-US" smtClean="0"/>
              <a:t>8/1/2022</a:t>
            </a:fld>
            <a:endParaRPr lang="en-US"/>
          </a:p>
        </p:txBody>
      </p:sp>
      <p:sp>
        <p:nvSpPr>
          <p:cNvPr id="5" name="Footer Placeholder 4">
            <a:extLst>
              <a:ext uri="{FF2B5EF4-FFF2-40B4-BE49-F238E27FC236}">
                <a16:creationId xmlns:a16="http://schemas.microsoft.com/office/drawing/2014/main" id="{648F891F-653D-4119-881C-BA3F64C039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48C9B9-4DBB-4481-A813-4A51D33FC2B4}"/>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3378473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7FE3-A4D3-4D85-86D1-A6957CFA867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056BC82-C527-4CCF-9CF8-7C3166248C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1289FC-6828-46E1-8F56-0655781E3574}"/>
              </a:ext>
            </a:extLst>
          </p:cNvPr>
          <p:cNvSpPr>
            <a:spLocks noGrp="1"/>
          </p:cNvSpPr>
          <p:nvPr>
            <p:ph type="dt" sz="half" idx="10"/>
          </p:nvPr>
        </p:nvSpPr>
        <p:spPr/>
        <p:txBody>
          <a:bodyPr/>
          <a:lstStyle/>
          <a:p>
            <a:fld id="{91D5FEA5-4E9C-4B53-B0B9-D86C86AE7BF2}" type="datetime1">
              <a:rPr lang="en-US" smtClean="0"/>
              <a:t>8/1/2022</a:t>
            </a:fld>
            <a:endParaRPr lang="en-US"/>
          </a:p>
        </p:txBody>
      </p:sp>
      <p:sp>
        <p:nvSpPr>
          <p:cNvPr id="5" name="Footer Placeholder 4">
            <a:extLst>
              <a:ext uri="{FF2B5EF4-FFF2-40B4-BE49-F238E27FC236}">
                <a16:creationId xmlns:a16="http://schemas.microsoft.com/office/drawing/2014/main" id="{4191C49A-B769-409C-91A0-04671E294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F25460-83D1-4580-A2DC-EA5F2C7C1988}"/>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609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BDA83-3F0F-4DDB-9DCD-3FF649D111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F837990-2D4F-478A-9888-3033F76B42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5770E4-96B6-490F-8ECE-59C504ED5604}"/>
              </a:ext>
            </a:extLst>
          </p:cNvPr>
          <p:cNvSpPr>
            <a:spLocks noGrp="1"/>
          </p:cNvSpPr>
          <p:nvPr>
            <p:ph type="dt" sz="half" idx="10"/>
          </p:nvPr>
        </p:nvSpPr>
        <p:spPr/>
        <p:txBody>
          <a:bodyPr/>
          <a:lstStyle/>
          <a:p>
            <a:fld id="{7FBB3AFF-B6F0-4DF8-8924-246311CF120B}" type="datetime1">
              <a:rPr lang="en-US" smtClean="0"/>
              <a:t>8/1/2022</a:t>
            </a:fld>
            <a:endParaRPr lang="en-US"/>
          </a:p>
        </p:txBody>
      </p:sp>
      <p:sp>
        <p:nvSpPr>
          <p:cNvPr id="5" name="Footer Placeholder 4">
            <a:extLst>
              <a:ext uri="{FF2B5EF4-FFF2-40B4-BE49-F238E27FC236}">
                <a16:creationId xmlns:a16="http://schemas.microsoft.com/office/drawing/2014/main" id="{6F8A90D0-A0FC-4EE3-92C0-678B1AC4B8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47499C-69F1-42BE-8855-77728C9FBFBB}"/>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60817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CF629-A626-49D8-A69B-809FC42D78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744B29-50E9-4DAE-A900-B57132C8E2E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D18F0C-35B5-44AE-AB7E-80797EDA26A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68678E-3E1F-40EB-99B2-01A6D1B4ADE5}"/>
              </a:ext>
            </a:extLst>
          </p:cNvPr>
          <p:cNvSpPr>
            <a:spLocks noGrp="1"/>
          </p:cNvSpPr>
          <p:nvPr>
            <p:ph type="dt" sz="half" idx="10"/>
          </p:nvPr>
        </p:nvSpPr>
        <p:spPr/>
        <p:txBody>
          <a:bodyPr/>
          <a:lstStyle/>
          <a:p>
            <a:fld id="{A6C93617-E1D1-405C-8382-AB6A7DABE5AB}" type="datetime1">
              <a:rPr lang="en-US" smtClean="0"/>
              <a:t>8/1/2022</a:t>
            </a:fld>
            <a:endParaRPr lang="en-US"/>
          </a:p>
        </p:txBody>
      </p:sp>
      <p:sp>
        <p:nvSpPr>
          <p:cNvPr id="6" name="Footer Placeholder 5">
            <a:extLst>
              <a:ext uri="{FF2B5EF4-FFF2-40B4-BE49-F238E27FC236}">
                <a16:creationId xmlns:a16="http://schemas.microsoft.com/office/drawing/2014/main" id="{B1A66802-8330-4C32-A3CD-17338697CA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F9D0FB-A428-4D1D-BF76-FABE32259179}"/>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894719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2E2A7-CBF6-408D-8B97-C7FD41364A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5FC419-3161-4DB1-A127-540380766B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33C696B-75D3-4DC0-840C-09A8A4E064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3FEBEB-CF63-4B3D-85E8-F6554FCD7A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1850CC-837F-4D9F-B21F-6145ED0B2D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1FA841-9FBA-4924-A160-5397A2570BC9}"/>
              </a:ext>
            </a:extLst>
          </p:cNvPr>
          <p:cNvSpPr>
            <a:spLocks noGrp="1"/>
          </p:cNvSpPr>
          <p:nvPr>
            <p:ph type="dt" sz="half" idx="10"/>
          </p:nvPr>
        </p:nvSpPr>
        <p:spPr/>
        <p:txBody>
          <a:bodyPr/>
          <a:lstStyle/>
          <a:p>
            <a:fld id="{FD915F70-DEF8-4F73-8EEC-74EC5CF7981B}" type="datetime1">
              <a:rPr lang="en-US" smtClean="0"/>
              <a:t>8/1/2022</a:t>
            </a:fld>
            <a:endParaRPr lang="en-US"/>
          </a:p>
        </p:txBody>
      </p:sp>
      <p:sp>
        <p:nvSpPr>
          <p:cNvPr id="8" name="Footer Placeholder 7">
            <a:extLst>
              <a:ext uri="{FF2B5EF4-FFF2-40B4-BE49-F238E27FC236}">
                <a16:creationId xmlns:a16="http://schemas.microsoft.com/office/drawing/2014/main" id="{61598A5A-C62C-4E1C-958D-86A1F56581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1C6625D-C73A-43A8-A769-85C03798BF2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403635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249EC-FCA5-49BB-A387-D9E7500DB6F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D0A71D-F9CB-4252-9908-57ACABF2911F}"/>
              </a:ext>
            </a:extLst>
          </p:cNvPr>
          <p:cNvSpPr>
            <a:spLocks noGrp="1"/>
          </p:cNvSpPr>
          <p:nvPr>
            <p:ph type="dt" sz="half" idx="10"/>
          </p:nvPr>
        </p:nvSpPr>
        <p:spPr/>
        <p:txBody>
          <a:bodyPr/>
          <a:lstStyle/>
          <a:p>
            <a:fld id="{83F443E4-44CF-4F27-91F2-D43819E0E0F4}" type="datetime1">
              <a:rPr lang="en-US" smtClean="0"/>
              <a:t>8/1/2022</a:t>
            </a:fld>
            <a:endParaRPr lang="en-US"/>
          </a:p>
        </p:txBody>
      </p:sp>
      <p:sp>
        <p:nvSpPr>
          <p:cNvPr id="4" name="Footer Placeholder 3">
            <a:extLst>
              <a:ext uri="{FF2B5EF4-FFF2-40B4-BE49-F238E27FC236}">
                <a16:creationId xmlns:a16="http://schemas.microsoft.com/office/drawing/2014/main" id="{F66ECE1F-A14F-4ACB-A7F7-79EB381654B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B70CC1-C553-4DE1-8238-4B15FEF9D8ED}"/>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892110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ED00D5-857A-4EEB-9362-EE29A8BC200C}"/>
              </a:ext>
            </a:extLst>
          </p:cNvPr>
          <p:cNvSpPr>
            <a:spLocks noGrp="1"/>
          </p:cNvSpPr>
          <p:nvPr>
            <p:ph type="dt" sz="half" idx="10"/>
          </p:nvPr>
        </p:nvSpPr>
        <p:spPr/>
        <p:txBody>
          <a:bodyPr/>
          <a:lstStyle/>
          <a:p>
            <a:fld id="{C8743B59-D511-432C-A53A-91806CCE83DE}" type="datetime1">
              <a:rPr lang="en-US" smtClean="0"/>
              <a:t>8/1/2022</a:t>
            </a:fld>
            <a:endParaRPr lang="en-US"/>
          </a:p>
        </p:txBody>
      </p:sp>
      <p:sp>
        <p:nvSpPr>
          <p:cNvPr id="3" name="Footer Placeholder 2">
            <a:extLst>
              <a:ext uri="{FF2B5EF4-FFF2-40B4-BE49-F238E27FC236}">
                <a16:creationId xmlns:a16="http://schemas.microsoft.com/office/drawing/2014/main" id="{60EFA4A0-4D0F-4C0E-BC17-CCED869C461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442A455-F0C4-4180-A2AB-FB392A69312D}"/>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1461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3FD70-5D67-4966-BC0A-62D42BF66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6DE522-B7DF-477B-B611-D12A6DE47F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5CA1BD-B459-48A2-B097-1D59CB7AA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1E63E5-0F93-4F3C-9619-9276882A8681}"/>
              </a:ext>
            </a:extLst>
          </p:cNvPr>
          <p:cNvSpPr>
            <a:spLocks noGrp="1"/>
          </p:cNvSpPr>
          <p:nvPr>
            <p:ph type="dt" sz="half" idx="10"/>
          </p:nvPr>
        </p:nvSpPr>
        <p:spPr/>
        <p:txBody>
          <a:bodyPr/>
          <a:lstStyle/>
          <a:p>
            <a:fld id="{0E88A452-9745-43CE-B357-4EAD69ABD41B}" type="datetime1">
              <a:rPr lang="en-US" smtClean="0"/>
              <a:t>8/1/2022</a:t>
            </a:fld>
            <a:endParaRPr lang="en-US"/>
          </a:p>
        </p:txBody>
      </p:sp>
      <p:sp>
        <p:nvSpPr>
          <p:cNvPr id="6" name="Footer Placeholder 5">
            <a:extLst>
              <a:ext uri="{FF2B5EF4-FFF2-40B4-BE49-F238E27FC236}">
                <a16:creationId xmlns:a16="http://schemas.microsoft.com/office/drawing/2014/main" id="{92CB236C-DEB0-4FD2-8CE8-003575B467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819DB1-DE09-43B9-9C55-5B6D53421118}"/>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112004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2A1ED-4C8F-4599-A634-20A76824B6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E0A5A0-81B5-4ECB-B62A-393F764281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EED8C3D-464A-4B68-9E49-96E3802281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0177C-DB5B-4292-99EB-9F330E2B03FA}"/>
              </a:ext>
            </a:extLst>
          </p:cNvPr>
          <p:cNvSpPr>
            <a:spLocks noGrp="1"/>
          </p:cNvSpPr>
          <p:nvPr>
            <p:ph type="dt" sz="half" idx="10"/>
          </p:nvPr>
        </p:nvSpPr>
        <p:spPr/>
        <p:txBody>
          <a:bodyPr/>
          <a:lstStyle/>
          <a:p>
            <a:fld id="{67F77DDA-7C49-422C-A950-8981F0E91E4B}" type="datetime1">
              <a:rPr lang="en-US" smtClean="0"/>
              <a:t>8/1/2022</a:t>
            </a:fld>
            <a:endParaRPr lang="en-US"/>
          </a:p>
        </p:txBody>
      </p:sp>
      <p:sp>
        <p:nvSpPr>
          <p:cNvPr id="6" name="Footer Placeholder 5">
            <a:extLst>
              <a:ext uri="{FF2B5EF4-FFF2-40B4-BE49-F238E27FC236}">
                <a16:creationId xmlns:a16="http://schemas.microsoft.com/office/drawing/2014/main" id="{8C4AFDD0-6DDB-4742-BE64-6FC7E8710F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700EDC-27A5-4D75-995D-4D140DF0284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981992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5C90D1-BC33-4FBE-9A18-3F3098A03F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113402-873B-4CD8-8814-7445B02D72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4D5D7A-FD24-4BFA-AE2D-1D48EFA448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5B9DC-0786-4631-85F3-2264809D7EAF}" type="datetime1">
              <a:rPr lang="en-US" smtClean="0"/>
              <a:t>8/1/2022</a:t>
            </a:fld>
            <a:endParaRPr lang="en-US"/>
          </a:p>
        </p:txBody>
      </p:sp>
      <p:sp>
        <p:nvSpPr>
          <p:cNvPr id="5" name="Footer Placeholder 4">
            <a:extLst>
              <a:ext uri="{FF2B5EF4-FFF2-40B4-BE49-F238E27FC236}">
                <a16:creationId xmlns:a16="http://schemas.microsoft.com/office/drawing/2014/main" id="{6B233040-1CFA-4F1C-82A5-967F7B32B3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D659897-E568-48C7-84AC-2916801653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FC8B9-BCA2-4F51-A344-9525644822DC}" type="slidenum">
              <a:rPr lang="en-US" smtClean="0"/>
              <a:t>‹#›</a:t>
            </a:fld>
            <a:endParaRPr lang="en-US"/>
          </a:p>
        </p:txBody>
      </p:sp>
    </p:spTree>
    <p:extLst>
      <p:ext uri="{BB962C8B-B14F-4D97-AF65-F5344CB8AC3E}">
        <p14:creationId xmlns:p14="http://schemas.microsoft.com/office/powerpoint/2010/main" val="3014054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F42EE9F-5603-4701-9AC7-802B342143BF}"/>
              </a:ext>
            </a:extLst>
          </p:cNvPr>
          <p:cNvSpPr txBox="1"/>
          <p:nvPr/>
        </p:nvSpPr>
        <p:spPr>
          <a:xfrm>
            <a:off x="5500254" y="6562232"/>
            <a:ext cx="5486399" cy="276999"/>
          </a:xfrm>
          <a:prstGeom prst="rect">
            <a:avLst/>
          </a:prstGeom>
          <a:noFill/>
        </p:spPr>
        <p:txBody>
          <a:bodyPr wrap="square" rtlCol="0">
            <a:spAutoFit/>
          </a:bodyPr>
          <a:lstStyle/>
          <a:p>
            <a:r>
              <a:rPr lang="en-US" sz="1200" dirty="0">
                <a:latin typeface="Segoe UI" panose="020B0502040204020203" pitchFamily="34" charset="0"/>
                <a:cs typeface="Segoe UI" panose="020B0502040204020203" pitchFamily="34" charset="0"/>
              </a:rPr>
              <a:t> "Fundamentals of Cell Biology" (2020). </a:t>
            </a:r>
            <a:r>
              <a:rPr lang="en-US" sz="1200" i="1" dirty="0">
                <a:latin typeface="Segoe UI" panose="020B0502040204020203" pitchFamily="34" charset="0"/>
                <a:cs typeface="Segoe UI" panose="020B0502040204020203" pitchFamily="34" charset="0"/>
              </a:rPr>
              <a:t>Biological Sciences Open Textbooks</a:t>
            </a:r>
            <a:r>
              <a:rPr lang="en-US" sz="1200" dirty="0">
                <a:latin typeface="Segoe UI" panose="020B0502040204020203" pitchFamily="34" charset="0"/>
                <a:cs typeface="Segoe UI" panose="020B0502040204020203" pitchFamily="34" charset="0"/>
              </a:rPr>
              <a:t>. 22.</a:t>
            </a:r>
          </a:p>
        </p:txBody>
      </p:sp>
      <p:pic>
        <p:nvPicPr>
          <p:cNvPr id="3" name="Picture 2">
            <a:extLst>
              <a:ext uri="{FF2B5EF4-FFF2-40B4-BE49-F238E27FC236}">
                <a16:creationId xmlns:a16="http://schemas.microsoft.com/office/drawing/2014/main" id="{464AF2E7-F8E2-42ED-BA88-B8868A80875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855" y="13855"/>
            <a:ext cx="5486400" cy="6860962"/>
          </a:xfrm>
          <a:prstGeom prst="rect">
            <a:avLst/>
          </a:prstGeom>
        </p:spPr>
      </p:pic>
      <p:sp>
        <p:nvSpPr>
          <p:cNvPr id="5" name="Subtitle 4"/>
          <p:cNvSpPr>
            <a:spLocks noGrp="1"/>
          </p:cNvSpPr>
          <p:nvPr>
            <p:ph type="subTitle" idx="1"/>
          </p:nvPr>
        </p:nvSpPr>
        <p:spPr>
          <a:xfrm>
            <a:off x="6781800" y="1755775"/>
            <a:ext cx="4141694" cy="1752600"/>
          </a:xfrm>
        </p:spPr>
        <p:txBody>
          <a:bodyPr/>
          <a:lstStyle/>
          <a:p>
            <a:r>
              <a:rPr lang="en-US" dirty="0">
                <a:solidFill>
                  <a:schemeClr val="bg1">
                    <a:lumMod val="50000"/>
                  </a:schemeClr>
                </a:solidFill>
              </a:rPr>
              <a:t>DNA Replication</a:t>
            </a:r>
          </a:p>
        </p:txBody>
      </p:sp>
      <p:sp>
        <p:nvSpPr>
          <p:cNvPr id="4" name="Title 3"/>
          <p:cNvSpPr>
            <a:spLocks noGrp="1"/>
          </p:cNvSpPr>
          <p:nvPr>
            <p:ph type="ctrTitle"/>
          </p:nvPr>
        </p:nvSpPr>
        <p:spPr>
          <a:xfrm>
            <a:off x="6096000" y="1"/>
            <a:ext cx="5029200" cy="1470025"/>
          </a:xfrm>
        </p:spPr>
        <p:txBody>
          <a:bodyPr/>
          <a:lstStyle/>
          <a:p>
            <a:r>
              <a:rPr lang="en-US" dirty="0"/>
              <a:t>Chapter 14</a:t>
            </a:r>
          </a:p>
        </p:txBody>
      </p:sp>
      <p:sp>
        <p:nvSpPr>
          <p:cNvPr id="8" name="Slide Number Placeholder 7">
            <a:extLst>
              <a:ext uri="{FF2B5EF4-FFF2-40B4-BE49-F238E27FC236}">
                <a16:creationId xmlns:a16="http://schemas.microsoft.com/office/drawing/2014/main" id="{61321279-8313-44AA-9199-FC6F97EDD9D0}"/>
              </a:ext>
            </a:extLst>
          </p:cNvPr>
          <p:cNvSpPr>
            <a:spLocks noGrp="1"/>
          </p:cNvSpPr>
          <p:nvPr>
            <p:ph type="sldNum" sz="quarter" idx="12"/>
          </p:nvPr>
        </p:nvSpPr>
        <p:spPr/>
        <p:txBody>
          <a:bodyPr/>
          <a:lstStyle/>
          <a:p>
            <a:fld id="{C93EF3D6-E668-4DE3-8128-3AEB1A6FE605}" type="slidenum">
              <a:rPr lang="en-US" smtClean="0"/>
              <a:pPr/>
              <a:t>1</a:t>
            </a:fld>
            <a:endParaRPr lang="en-US" dirty="0"/>
          </a:p>
        </p:txBody>
      </p:sp>
    </p:spTree>
    <p:extLst>
      <p:ext uri="{BB962C8B-B14F-4D97-AF65-F5344CB8AC3E}">
        <p14:creationId xmlns:p14="http://schemas.microsoft.com/office/powerpoint/2010/main" val="1817618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39AC998-4005-44D9-B3E2-C8C4C1CE2CE3}"/>
              </a:ext>
            </a:extLst>
          </p:cNvPr>
          <p:cNvSpPr txBox="1"/>
          <p:nvPr/>
        </p:nvSpPr>
        <p:spPr>
          <a:xfrm>
            <a:off x="0" y="6591075"/>
            <a:ext cx="11208327" cy="276999"/>
          </a:xfrm>
          <a:prstGeom prst="rect">
            <a:avLst/>
          </a:prstGeom>
          <a:noFill/>
        </p:spPr>
        <p:txBody>
          <a:bodyPr wrap="square" lIns="91440" tIns="45720" rIns="91440" bIns="45720" rtlCol="0" anchor="t">
            <a:spAutoFit/>
          </a:bodyPr>
          <a:lstStyle/>
          <a:p>
            <a:r>
              <a:rPr lang="en-US" sz="1200" dirty="0"/>
              <a:t>Figure 14-4B: Process of removing RNA primers and ligating DNA strands. Conceptualized by Jennell Talley and illustrated by Christopher G. Brown CC-NC-SA 4.0</a:t>
            </a:r>
          </a:p>
        </p:txBody>
      </p:sp>
      <p:pic>
        <p:nvPicPr>
          <p:cNvPr id="7" name="Content Placeholder 6" descr="Figure 14-4: Process of removing RNA primers and ligating DNA strands. (B) DNA Ligase (shown in tan) will connect the free 3’-hydroxyl and 5’-phosphate groups fixing the broken backbone. The short RNA/DNA fragments generated on the lagging strand are called Okazaki fragments. (Illustration by Christopher G. Brown)">
            <a:extLst>
              <a:ext uri="{FF2B5EF4-FFF2-40B4-BE49-F238E27FC236}">
                <a16:creationId xmlns:a16="http://schemas.microsoft.com/office/drawing/2014/main" id="{396CD460-1F1D-481D-A42C-33568DF66F2B}"/>
              </a:ext>
            </a:extLst>
          </p:cNvPr>
          <p:cNvPicPr>
            <a:picLocks noGrp="1" noChangeAspect="1"/>
          </p:cNvPicPr>
          <p:nvPr>
            <p:ph idx="1"/>
          </p:nvPr>
        </p:nvPicPr>
        <p:blipFill rotWithShape="1">
          <a:blip r:embed="rId3"/>
          <a:srcRect t="49635"/>
          <a:stretch/>
        </p:blipFill>
        <p:spPr>
          <a:xfrm>
            <a:off x="736603" y="1932315"/>
            <a:ext cx="10718794" cy="3968600"/>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Ligating DNA Strands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10</a:t>
            </a:fld>
            <a:endParaRPr lang="en-US"/>
          </a:p>
        </p:txBody>
      </p:sp>
    </p:spTree>
    <p:extLst>
      <p:ext uri="{BB962C8B-B14F-4D97-AF65-F5344CB8AC3E}">
        <p14:creationId xmlns:p14="http://schemas.microsoft.com/office/powerpoint/2010/main" val="1288622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E0F9653-C157-45CC-AAA6-F65C05921F87}"/>
              </a:ext>
            </a:extLst>
          </p:cNvPr>
          <p:cNvSpPr txBox="1"/>
          <p:nvPr/>
        </p:nvSpPr>
        <p:spPr>
          <a:xfrm>
            <a:off x="0" y="6591075"/>
            <a:ext cx="11208327" cy="276999"/>
          </a:xfrm>
          <a:prstGeom prst="rect">
            <a:avLst/>
          </a:prstGeom>
          <a:noFill/>
        </p:spPr>
        <p:txBody>
          <a:bodyPr wrap="square" rtlCol="0">
            <a:spAutoFit/>
          </a:bodyPr>
          <a:lstStyle/>
          <a:p>
            <a:r>
              <a:rPr lang="en-US" sz="1200" dirty="0"/>
              <a:t>Figure 14-5: Repeated removal of RNA primers and action of ligase. Conceptualized by Jennell Talley and illustrated by Christopher G. Brown CC-NC-SA 4.0</a:t>
            </a:r>
          </a:p>
        </p:txBody>
      </p:sp>
      <p:pic>
        <p:nvPicPr>
          <p:cNvPr id="7" name="Content Placeholder 6" descr="Figure 14-5: Repeated removal of RNA primers and action of ligase. (A) The cycle from figure 14-4 continues until both parental strands of DNA have been replicated. (B) Notice as this process continues the daughter strand is becoming one long piece of DNA. The final RNA primers at the very ends of the lagging strand will be removed in a different process (not discussed here). (Illustration by Christopher G. Brown)">
            <a:extLst>
              <a:ext uri="{FF2B5EF4-FFF2-40B4-BE49-F238E27FC236}">
                <a16:creationId xmlns:a16="http://schemas.microsoft.com/office/drawing/2014/main" id="{D256AA0B-83C6-43A7-8835-89BD2C852F1C}"/>
              </a:ext>
            </a:extLst>
          </p:cNvPr>
          <p:cNvPicPr>
            <a:picLocks noGrp="1" noChangeAspect="1"/>
          </p:cNvPicPr>
          <p:nvPr>
            <p:ph idx="1"/>
          </p:nvPr>
        </p:nvPicPr>
        <p:blipFill>
          <a:blip r:embed="rId3"/>
          <a:stretch>
            <a:fillRect/>
          </a:stretch>
        </p:blipFill>
        <p:spPr>
          <a:xfrm>
            <a:off x="3505105" y="1825625"/>
            <a:ext cx="5181789" cy="4351338"/>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Repeated Removal of RNA Primers and Action of Ligase</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11</a:t>
            </a:fld>
            <a:endParaRPr lang="en-US"/>
          </a:p>
        </p:txBody>
      </p:sp>
    </p:spTree>
    <p:extLst>
      <p:ext uri="{BB962C8B-B14F-4D97-AF65-F5344CB8AC3E}">
        <p14:creationId xmlns:p14="http://schemas.microsoft.com/office/powerpoint/2010/main" val="15492838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E0F9653-C157-45CC-AAA6-F65C05921F87}"/>
              </a:ext>
            </a:extLst>
          </p:cNvPr>
          <p:cNvSpPr txBox="1"/>
          <p:nvPr/>
        </p:nvSpPr>
        <p:spPr>
          <a:xfrm>
            <a:off x="0" y="6591075"/>
            <a:ext cx="11208327" cy="276999"/>
          </a:xfrm>
          <a:prstGeom prst="rect">
            <a:avLst/>
          </a:prstGeom>
          <a:noFill/>
        </p:spPr>
        <p:txBody>
          <a:bodyPr wrap="square" lIns="91440" tIns="45720" rIns="91440" bIns="45720" rtlCol="0" anchor="t">
            <a:spAutoFit/>
          </a:bodyPr>
          <a:lstStyle/>
          <a:p>
            <a:r>
              <a:rPr lang="en-US" sz="1200" dirty="0"/>
              <a:t>Figure 14-5A: Repeated removal of RNA primers and action of ligase. Conceptualized by Jennell Talley and illustrated by Christopher G. Brown CC-NC-SA 4.0</a:t>
            </a:r>
          </a:p>
        </p:txBody>
      </p:sp>
      <p:pic>
        <p:nvPicPr>
          <p:cNvPr id="7" name="Content Placeholder 6" descr="Figure 14-5: Repeated removal of RNA primers and action of ligase. (A) The cycle from figure 14-4 continues until both parental strands of DNA have been replicated. ">
            <a:extLst>
              <a:ext uri="{FF2B5EF4-FFF2-40B4-BE49-F238E27FC236}">
                <a16:creationId xmlns:a16="http://schemas.microsoft.com/office/drawing/2014/main" id="{D256AA0B-83C6-43A7-8835-89BD2C852F1C}"/>
              </a:ext>
            </a:extLst>
          </p:cNvPr>
          <p:cNvPicPr>
            <a:picLocks noGrp="1" noChangeAspect="1"/>
          </p:cNvPicPr>
          <p:nvPr>
            <p:ph idx="1"/>
          </p:nvPr>
        </p:nvPicPr>
        <p:blipFill rotWithShape="1">
          <a:blip r:embed="rId3"/>
          <a:srcRect b="49968"/>
          <a:stretch/>
        </p:blipFill>
        <p:spPr>
          <a:xfrm>
            <a:off x="1752553" y="2259792"/>
            <a:ext cx="8686894" cy="3649636"/>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Repeated Removal of RNA Primers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12</a:t>
            </a:fld>
            <a:endParaRPr lang="en-US"/>
          </a:p>
        </p:txBody>
      </p:sp>
    </p:spTree>
    <p:extLst>
      <p:ext uri="{BB962C8B-B14F-4D97-AF65-F5344CB8AC3E}">
        <p14:creationId xmlns:p14="http://schemas.microsoft.com/office/powerpoint/2010/main" val="18300666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E0F9653-C157-45CC-AAA6-F65C05921F87}"/>
              </a:ext>
            </a:extLst>
          </p:cNvPr>
          <p:cNvSpPr txBox="1"/>
          <p:nvPr/>
        </p:nvSpPr>
        <p:spPr>
          <a:xfrm>
            <a:off x="0" y="6591075"/>
            <a:ext cx="11208327" cy="276999"/>
          </a:xfrm>
          <a:prstGeom prst="rect">
            <a:avLst/>
          </a:prstGeom>
          <a:noFill/>
        </p:spPr>
        <p:txBody>
          <a:bodyPr wrap="square" lIns="91440" tIns="45720" rIns="91440" bIns="45720" rtlCol="0" anchor="t">
            <a:spAutoFit/>
          </a:bodyPr>
          <a:lstStyle/>
          <a:p>
            <a:r>
              <a:rPr lang="en-US" sz="1200" dirty="0"/>
              <a:t>Figure 14-5B: Repeated removal of RNA primers and action of ligase. Conceptualized by Jennell Talley and illustrated by Christopher G. Brown CC-NC-SA 4.0</a:t>
            </a:r>
          </a:p>
        </p:txBody>
      </p:sp>
      <p:pic>
        <p:nvPicPr>
          <p:cNvPr id="7" name="Content Placeholder 6" descr="Figure 14-5: Repeated removal of RNA primers and action of ligase. (B) Notice as this process continues the daughter strand is becoming one long piece of DNA. The final RNA primers at the very ends of the lagging strand will be removed in a different process (not discussed here). (Illustration by Christopher G. Brown)">
            <a:extLst>
              <a:ext uri="{FF2B5EF4-FFF2-40B4-BE49-F238E27FC236}">
                <a16:creationId xmlns:a16="http://schemas.microsoft.com/office/drawing/2014/main" id="{D256AA0B-83C6-43A7-8835-89BD2C852F1C}"/>
              </a:ext>
            </a:extLst>
          </p:cNvPr>
          <p:cNvPicPr>
            <a:picLocks noGrp="1" noChangeAspect="1"/>
          </p:cNvPicPr>
          <p:nvPr>
            <p:ph idx="1"/>
          </p:nvPr>
        </p:nvPicPr>
        <p:blipFill rotWithShape="1">
          <a:blip r:embed="rId3"/>
          <a:srcRect t="49239"/>
          <a:stretch/>
        </p:blipFill>
        <p:spPr>
          <a:xfrm>
            <a:off x="1805177" y="2290088"/>
            <a:ext cx="8581646" cy="3658050"/>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Repeated Action of Ligase</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13</a:t>
            </a:fld>
            <a:endParaRPr lang="en-US"/>
          </a:p>
        </p:txBody>
      </p:sp>
    </p:spTree>
    <p:extLst>
      <p:ext uri="{BB962C8B-B14F-4D97-AF65-F5344CB8AC3E}">
        <p14:creationId xmlns:p14="http://schemas.microsoft.com/office/powerpoint/2010/main" val="30797938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15A3C8-C709-43E2-BE88-05FE4EA3550D}"/>
              </a:ext>
            </a:extLst>
          </p:cNvPr>
          <p:cNvSpPr txBox="1"/>
          <p:nvPr/>
        </p:nvSpPr>
        <p:spPr>
          <a:xfrm>
            <a:off x="0" y="6591075"/>
            <a:ext cx="11208327" cy="276999"/>
          </a:xfrm>
          <a:prstGeom prst="rect">
            <a:avLst/>
          </a:prstGeom>
          <a:noFill/>
        </p:spPr>
        <p:txBody>
          <a:bodyPr wrap="square" rtlCol="0">
            <a:spAutoFit/>
          </a:bodyPr>
          <a:lstStyle/>
          <a:p>
            <a:r>
              <a:rPr lang="en-US" sz="1200" dirty="0"/>
              <a:t>Figure 14-6:  Proofreading by DNA polymerase. Created by Jennell Talley CC-NC-SA 4.0.</a:t>
            </a:r>
          </a:p>
        </p:txBody>
      </p:sp>
      <p:pic>
        <p:nvPicPr>
          <p:cNvPr id="27" name="Content Placeholder 26" descr="Figure 14-6:  Proofreading by DNA polymerase. DNA polymerases delta and epsilon contain a 3’ to 5’ exonuclease enzyme that allows the removal of improperly paired nucleotides (nt). The enzyme recognizes the mismatch, slows to allow the 3’ to 5’ exonuclease to interact with the improperly paired nt. It cleaves the backbone of the daughter strand to remove the wrong base and then the 5’ to 3’ replication machinery adds the correct nucleotide. (Illustration by Jennell Talley.)">
            <a:extLst>
              <a:ext uri="{FF2B5EF4-FFF2-40B4-BE49-F238E27FC236}">
                <a16:creationId xmlns:a16="http://schemas.microsoft.com/office/drawing/2014/main" id="{7B1D1360-8009-45F3-8921-1E7366AD2EEC}"/>
              </a:ext>
            </a:extLst>
          </p:cNvPr>
          <p:cNvPicPr>
            <a:picLocks noGrp="1" noChangeAspect="1"/>
          </p:cNvPicPr>
          <p:nvPr>
            <p:ph idx="1"/>
          </p:nvPr>
        </p:nvPicPr>
        <p:blipFill>
          <a:blip r:embed="rId3"/>
          <a:stretch>
            <a:fillRect/>
          </a:stretch>
        </p:blipFill>
        <p:spPr>
          <a:xfrm>
            <a:off x="4371474" y="1492303"/>
            <a:ext cx="3449052" cy="4948928"/>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a:xfrm>
            <a:off x="838200" y="-3841"/>
            <a:ext cx="10515600" cy="1325563"/>
          </a:xfrm>
        </p:spPr>
        <p:txBody>
          <a:bodyPr/>
          <a:lstStyle/>
          <a:p>
            <a:r>
              <a:rPr lang="en-US" dirty="0"/>
              <a:t>DNA Repair Mechanism: Proofreading by DNA Polymerase</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14</a:t>
            </a:fld>
            <a:endParaRPr lang="en-US"/>
          </a:p>
        </p:txBody>
      </p:sp>
    </p:spTree>
    <p:extLst>
      <p:ext uri="{BB962C8B-B14F-4D97-AF65-F5344CB8AC3E}">
        <p14:creationId xmlns:p14="http://schemas.microsoft.com/office/powerpoint/2010/main" val="4921711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15A3C8-C709-43E2-BE88-05FE4EA3550D}"/>
              </a:ext>
            </a:extLst>
          </p:cNvPr>
          <p:cNvSpPr txBox="1"/>
          <p:nvPr/>
        </p:nvSpPr>
        <p:spPr>
          <a:xfrm>
            <a:off x="0" y="6591075"/>
            <a:ext cx="11208327" cy="276999"/>
          </a:xfrm>
          <a:prstGeom prst="rect">
            <a:avLst/>
          </a:prstGeom>
          <a:noFill/>
        </p:spPr>
        <p:txBody>
          <a:bodyPr wrap="square" rtlCol="0">
            <a:spAutoFit/>
          </a:bodyPr>
          <a:lstStyle/>
          <a:p>
            <a:r>
              <a:rPr lang="en-US" sz="1200" dirty="0"/>
              <a:t>Figure 14-6:  Proofreading by DNA polymerase. Created by Jennell Talley CC-NC-SA 4.0.</a:t>
            </a:r>
          </a:p>
        </p:txBody>
      </p:sp>
      <p:pic>
        <p:nvPicPr>
          <p:cNvPr id="8" name="Content Placeholder 7" descr="Figure 14-6:  Proofreading by DNA polymerase. DNA polymerases delta and epsilon contain a 3’ to 5’ exonuclease enzyme that allows the removal of improperly paired nucleotides (nt). The enzyme recognizes the mismatch, slows to allow the 3’ to 5’ exonuclease to interact with the improperly paired nt. &#10;">
            <a:extLst>
              <a:ext uri="{FF2B5EF4-FFF2-40B4-BE49-F238E27FC236}">
                <a16:creationId xmlns:a16="http://schemas.microsoft.com/office/drawing/2014/main" id="{47BA08F6-ECE6-4729-BBE7-0DB8F7029667}"/>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b="12773"/>
          <a:stretch/>
        </p:blipFill>
        <p:spPr>
          <a:xfrm>
            <a:off x="2779412" y="1825625"/>
            <a:ext cx="6633175" cy="4351338"/>
          </a:xfrm>
        </p:spPr>
      </p:pic>
      <p:sp>
        <p:nvSpPr>
          <p:cNvPr id="6" name="Title 5">
            <a:extLst>
              <a:ext uri="{FF2B5EF4-FFF2-40B4-BE49-F238E27FC236}">
                <a16:creationId xmlns:a16="http://schemas.microsoft.com/office/drawing/2014/main" id="{EB54918B-D324-472C-95F4-7EEB531AC1FE}"/>
              </a:ext>
            </a:extLst>
          </p:cNvPr>
          <p:cNvSpPr>
            <a:spLocks noGrp="1"/>
          </p:cNvSpPr>
          <p:nvPr>
            <p:ph type="title"/>
          </p:nvPr>
        </p:nvSpPr>
        <p:spPr/>
        <p:txBody>
          <a:bodyPr>
            <a:normAutofit/>
          </a:bodyPr>
          <a:lstStyle/>
          <a:p>
            <a:r>
              <a:rPr lang="en-US" dirty="0"/>
              <a:t>Proofreading by DNA Polymerase: 3’ to 5’ Exonuclease Activity</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pPr/>
              <a:t>15</a:t>
            </a:fld>
            <a:endParaRPr lang="en-US"/>
          </a:p>
        </p:txBody>
      </p:sp>
    </p:spTree>
    <p:extLst>
      <p:ext uri="{BB962C8B-B14F-4D97-AF65-F5344CB8AC3E}">
        <p14:creationId xmlns:p14="http://schemas.microsoft.com/office/powerpoint/2010/main" val="18549900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15A3C8-C709-43E2-BE88-05FE4EA3550D}"/>
              </a:ext>
            </a:extLst>
          </p:cNvPr>
          <p:cNvSpPr txBox="1"/>
          <p:nvPr/>
        </p:nvSpPr>
        <p:spPr>
          <a:xfrm>
            <a:off x="0" y="6591075"/>
            <a:ext cx="11208327" cy="276999"/>
          </a:xfrm>
          <a:prstGeom prst="rect">
            <a:avLst/>
          </a:prstGeom>
          <a:noFill/>
        </p:spPr>
        <p:txBody>
          <a:bodyPr wrap="square" rtlCol="0">
            <a:spAutoFit/>
          </a:bodyPr>
          <a:lstStyle/>
          <a:p>
            <a:r>
              <a:rPr lang="en-US" sz="1200" dirty="0"/>
              <a:t>Figure 14-6:  Proofreading by DNA polymerase. Created by Jennell Talley CC-NC-SA 4.0.</a:t>
            </a:r>
          </a:p>
        </p:txBody>
      </p:sp>
      <p:pic>
        <p:nvPicPr>
          <p:cNvPr id="8" name="Content Placeholder 7" descr="Figure 14-6:  Proofreading by DNA polymerase. It cleaves the backbone of the daughter strand to remove the wrong base and then the 5’ to 3’ replication machinery adds the correct nucleotide. (Illustration by Jennell Talley.)&#10;">
            <a:extLst>
              <a:ext uri="{FF2B5EF4-FFF2-40B4-BE49-F238E27FC236}">
                <a16:creationId xmlns:a16="http://schemas.microsoft.com/office/drawing/2014/main" id="{41E60E9F-968B-4EE0-8F20-31213BBFE34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508225" y="1540042"/>
            <a:ext cx="7175549" cy="4831312"/>
          </a:xfrm>
        </p:spPr>
      </p:pic>
      <p:sp>
        <p:nvSpPr>
          <p:cNvPr id="12" name="Title 1">
            <a:extLst>
              <a:ext uri="{FF2B5EF4-FFF2-40B4-BE49-F238E27FC236}">
                <a16:creationId xmlns:a16="http://schemas.microsoft.com/office/drawing/2014/main" id="{F1DA334D-36AB-482B-ACBF-45B9304AEBF1}"/>
              </a:ext>
            </a:extLst>
          </p:cNvPr>
          <p:cNvSpPr>
            <a:spLocks noGrp="1"/>
          </p:cNvSpPr>
          <p:nvPr>
            <p:ph type="title"/>
          </p:nvPr>
        </p:nvSpPr>
        <p:spPr>
          <a:xfrm>
            <a:off x="838200" y="-3841"/>
            <a:ext cx="10515600" cy="1325563"/>
          </a:xfrm>
        </p:spPr>
        <p:txBody>
          <a:bodyPr/>
          <a:lstStyle/>
          <a:p>
            <a:r>
              <a:rPr lang="en-US" dirty="0"/>
              <a:t>Proofreading by DNA Polymerase: </a:t>
            </a:r>
            <a:br>
              <a:rPr lang="en-US" dirty="0"/>
            </a:br>
            <a:r>
              <a:rPr lang="en-US" dirty="0"/>
              <a:t>Re-replication</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16</a:t>
            </a:fld>
            <a:endParaRPr lang="en-US"/>
          </a:p>
        </p:txBody>
      </p:sp>
    </p:spTree>
    <p:extLst>
      <p:ext uri="{BB962C8B-B14F-4D97-AF65-F5344CB8AC3E}">
        <p14:creationId xmlns:p14="http://schemas.microsoft.com/office/powerpoint/2010/main" val="1831402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15A3C8-C709-43E2-BE88-05FE4EA3550D}"/>
              </a:ext>
            </a:extLst>
          </p:cNvPr>
          <p:cNvSpPr txBox="1"/>
          <p:nvPr/>
        </p:nvSpPr>
        <p:spPr>
          <a:xfrm>
            <a:off x="0" y="6401292"/>
            <a:ext cx="11208327" cy="461665"/>
          </a:xfrm>
          <a:prstGeom prst="rect">
            <a:avLst/>
          </a:prstGeom>
          <a:noFill/>
        </p:spPr>
        <p:txBody>
          <a:bodyPr wrap="square" rtlCol="0">
            <a:spAutoFit/>
          </a:bodyPr>
          <a:lstStyle/>
          <a:p>
            <a:r>
              <a:rPr lang="en-US" sz="1200" dirty="0"/>
              <a:t>Figure 14-7: Telomerase. Adopted and modified (cropped) from works contributed to OpenStax by Mary Ann Clark, Matthew Douglas, and Jung Choi. OpenStax is licensed by CC Attribution 4.0 license.</a:t>
            </a:r>
          </a:p>
        </p:txBody>
      </p:sp>
      <p:pic>
        <p:nvPicPr>
          <p:cNvPr id="6" name="Content Placeholder 5" descr="Figure 14-7: Telomerase.  The ends of linear chromosomes are maintained by the action of telomerase. Briefly, Telomerase attaches to the 3’-overhang of the chromosome, and adds complementary DNA nucleotides to the RNA template. Once the 3' end of the template is sufficiently elongated, DNA polymerase adds a new primer and fills in the nucleotides complementary to the ends of the chromosomes.">
            <a:extLst>
              <a:ext uri="{FF2B5EF4-FFF2-40B4-BE49-F238E27FC236}">
                <a16:creationId xmlns:a16="http://schemas.microsoft.com/office/drawing/2014/main" id="{A888024F-E9C6-49DB-ACA1-57AA21EA259B}"/>
              </a:ext>
            </a:extLst>
          </p:cNvPr>
          <p:cNvPicPr>
            <a:picLocks noGrp="1" noChangeAspect="1"/>
          </p:cNvPicPr>
          <p:nvPr>
            <p:ph idx="1"/>
          </p:nvPr>
        </p:nvPicPr>
        <p:blipFill>
          <a:blip r:embed="rId3"/>
          <a:stretch>
            <a:fillRect/>
          </a:stretch>
        </p:blipFill>
        <p:spPr>
          <a:xfrm>
            <a:off x="4450403" y="1825625"/>
            <a:ext cx="3291193" cy="4351338"/>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Telomerase Replicates the Ends of Linear Eukaryotic Chromosomes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17</a:t>
            </a:fld>
            <a:endParaRPr lang="en-US"/>
          </a:p>
        </p:txBody>
      </p:sp>
    </p:spTree>
    <p:extLst>
      <p:ext uri="{BB962C8B-B14F-4D97-AF65-F5344CB8AC3E}">
        <p14:creationId xmlns:p14="http://schemas.microsoft.com/office/powerpoint/2010/main" val="3258752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9186030-5364-4D23-9DDE-2C824E61250A}"/>
              </a:ext>
            </a:extLst>
          </p:cNvPr>
          <p:cNvSpPr txBox="1"/>
          <p:nvPr/>
        </p:nvSpPr>
        <p:spPr>
          <a:xfrm>
            <a:off x="0" y="6591075"/>
            <a:ext cx="11208327" cy="276999"/>
          </a:xfrm>
          <a:prstGeom prst="rect">
            <a:avLst/>
          </a:prstGeom>
          <a:noFill/>
        </p:spPr>
        <p:txBody>
          <a:bodyPr wrap="square" lIns="91440" tIns="45720" rIns="91440" bIns="45720" rtlCol="0" anchor="t">
            <a:spAutoFit/>
          </a:bodyPr>
          <a:lstStyle/>
          <a:p>
            <a:r>
              <a:rPr lang="en-US" sz="1200" dirty="0"/>
              <a:t>Figure 14-8:  Depurination. Created by Jennell Talley CC-NC-SA 4.0.</a:t>
            </a:r>
          </a:p>
        </p:txBody>
      </p:sp>
      <p:pic>
        <p:nvPicPr>
          <p:cNvPr id="7" name="Content Placeholder 6" descr="Figure 14-8: Depurination. The spontaneous breaking of the glycosidic bond between the purine base and the deoxyribose sugar forms an abasic site. Note the backbone phosphodiester bond is unharmed in this type of damage. (Illustration by Jennell Talley).">
            <a:extLst>
              <a:ext uri="{FF2B5EF4-FFF2-40B4-BE49-F238E27FC236}">
                <a16:creationId xmlns:a16="http://schemas.microsoft.com/office/drawing/2014/main" id="{651F31D1-8D36-4039-98C7-332D7631C24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90520" y="1825625"/>
            <a:ext cx="3610960" cy="4351338"/>
          </a:xfr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DNA Damage: Depurination</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18</a:t>
            </a:fld>
            <a:endParaRPr lang="en-US"/>
          </a:p>
        </p:txBody>
      </p:sp>
    </p:spTree>
    <p:extLst>
      <p:ext uri="{BB962C8B-B14F-4D97-AF65-F5344CB8AC3E}">
        <p14:creationId xmlns:p14="http://schemas.microsoft.com/office/powerpoint/2010/main" val="2123811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15A3C8-C709-43E2-BE88-05FE4EA3550D}"/>
              </a:ext>
            </a:extLst>
          </p:cNvPr>
          <p:cNvSpPr txBox="1"/>
          <p:nvPr/>
        </p:nvSpPr>
        <p:spPr>
          <a:xfrm>
            <a:off x="0" y="6224830"/>
            <a:ext cx="11208327" cy="646331"/>
          </a:xfrm>
          <a:prstGeom prst="rect">
            <a:avLst/>
          </a:prstGeom>
          <a:noFill/>
        </p:spPr>
        <p:txBody>
          <a:bodyPr wrap="square" rtlCol="0">
            <a:spAutoFit/>
          </a:bodyPr>
          <a:lstStyle/>
          <a:p>
            <a:r>
              <a:rPr lang="en-US" sz="1200" dirty="0"/>
              <a:t>Figure 14-9: Pyrimidine Dimers. (9a) Adopted with modification from works contributed to Wikimedia by David Herring of NASA. This image is released to the public domain. (9b) Adopted with modification from works contributed to Wikimedia by Wikimedia Commons Contributors (J3D3). This image is licensed under the Creative Commons Attribution-Share Alike 4.0 International.</a:t>
            </a:r>
          </a:p>
        </p:txBody>
      </p:sp>
      <p:pic>
        <p:nvPicPr>
          <p:cNvPr id="7" name="Content Placeholder 6" descr="Figure 14-9: Pyrimidine Dimers. Pyrimidine dimers are formed when UV light excites electrons and they cause covalent bonds to form between neighboring pyrimidine structures. (A) Pyrimidine nucleotides are shown in yellow. Notice that the bonding happens between pyrimidines on the same strand of DNA, causing a bulging of the DNA backbone. (B) The chemical structure of an intra-strand pyrimidine dimer illustrating the covalent connections between two thymine nucleotides.&#10;">
            <a:extLst>
              <a:ext uri="{FF2B5EF4-FFF2-40B4-BE49-F238E27FC236}">
                <a16:creationId xmlns:a16="http://schemas.microsoft.com/office/drawing/2014/main" id="{49165DA2-9412-4CB8-B02B-6840CA94A25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73934" y="1825625"/>
            <a:ext cx="5844132" cy="4351338"/>
          </a:xfr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DNA Damage: Pyrimidine Dimers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19</a:t>
            </a:fld>
            <a:endParaRPr lang="en-US"/>
          </a:p>
        </p:txBody>
      </p:sp>
    </p:spTree>
    <p:extLst>
      <p:ext uri="{BB962C8B-B14F-4D97-AF65-F5344CB8AC3E}">
        <p14:creationId xmlns:p14="http://schemas.microsoft.com/office/powerpoint/2010/main" val="6701309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a:t>Identify the names and functions of the proteins involved in DNA replication. </a:t>
            </a:r>
          </a:p>
          <a:p>
            <a:pPr>
              <a:defRPr/>
            </a:pPr>
            <a:r>
              <a:rPr lang="en-US" dirty="0"/>
              <a:t>Be able to accurately draw or label bi/unidirectional replication in a replication bubble. </a:t>
            </a:r>
          </a:p>
          <a:p>
            <a:pPr>
              <a:defRPr/>
            </a:pPr>
            <a:r>
              <a:rPr lang="en-US" dirty="0"/>
              <a:t>Know the various types of mutations and how DNA polymerase proofreads.</a:t>
            </a:r>
          </a:p>
          <a:p>
            <a:pPr>
              <a:defRPr/>
            </a:pPr>
            <a:r>
              <a:rPr lang="en-US" dirty="0"/>
              <a:t>Know the effect of using NHEJ (non-homologous end joining) vs HRR (homologous recombination repair) on double strand breaks. </a:t>
            </a:r>
          </a:p>
        </p:txBody>
      </p:sp>
      <p:sp>
        <p:nvSpPr>
          <p:cNvPr id="2" name="Title 1"/>
          <p:cNvSpPr>
            <a:spLocks noGrp="1"/>
          </p:cNvSpPr>
          <p:nvPr>
            <p:ph type="title"/>
          </p:nvPr>
        </p:nvSpPr>
        <p:spPr/>
        <p:txBody>
          <a:bodyPr>
            <a:normAutofit/>
          </a:bodyPr>
          <a:lstStyle/>
          <a:p>
            <a:r>
              <a:rPr lang="en-US" dirty="0"/>
              <a:t>Chapter 14 Learning Objectives</a:t>
            </a:r>
          </a:p>
        </p:txBody>
      </p:sp>
      <p:sp>
        <p:nvSpPr>
          <p:cNvPr id="4" name="Slide Number Placeholder 3">
            <a:extLst>
              <a:ext uri="{FF2B5EF4-FFF2-40B4-BE49-F238E27FC236}">
                <a16:creationId xmlns:a16="http://schemas.microsoft.com/office/drawing/2014/main" id="{082BDA0F-4026-462A-8922-D223007DA106}"/>
              </a:ext>
            </a:extLst>
          </p:cNvPr>
          <p:cNvSpPr>
            <a:spLocks noGrp="1"/>
          </p:cNvSpPr>
          <p:nvPr>
            <p:ph type="sldNum" sz="quarter" idx="12"/>
          </p:nvPr>
        </p:nvSpPr>
        <p:spPr/>
        <p:txBody>
          <a:bodyPr/>
          <a:lstStyle/>
          <a:p>
            <a:fld id="{C93EF3D6-E668-4DE3-8128-3AEB1A6FE605}" type="slidenum">
              <a:rPr lang="en-US" smtClean="0"/>
              <a:t>2</a:t>
            </a:fld>
            <a:endParaRPr lang="en-US"/>
          </a:p>
        </p:txBody>
      </p:sp>
    </p:spTree>
    <p:extLst>
      <p:ext uri="{BB962C8B-B14F-4D97-AF65-F5344CB8AC3E}">
        <p14:creationId xmlns:p14="http://schemas.microsoft.com/office/powerpoint/2010/main" val="455975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15A3C8-C709-43E2-BE88-05FE4EA3550D}"/>
              </a:ext>
            </a:extLst>
          </p:cNvPr>
          <p:cNvSpPr txBox="1"/>
          <p:nvPr/>
        </p:nvSpPr>
        <p:spPr>
          <a:xfrm>
            <a:off x="0" y="6401292"/>
            <a:ext cx="11208327" cy="461665"/>
          </a:xfrm>
          <a:prstGeom prst="rect">
            <a:avLst/>
          </a:prstGeom>
          <a:noFill/>
        </p:spPr>
        <p:txBody>
          <a:bodyPr wrap="square" rtlCol="0">
            <a:spAutoFit/>
          </a:bodyPr>
          <a:lstStyle/>
          <a:p>
            <a:r>
              <a:rPr lang="en-US" sz="1200" dirty="0"/>
              <a:t>Figure 14-10: Deamination. Adopted with modification from works contributed to Wikimedia by Wikimedia Commons Contributors. Guanine and Adenine deamination images are licensed under CC-SA 4.0 International. Cytosine deamination image is released to the public domain.</a:t>
            </a:r>
          </a:p>
        </p:txBody>
      </p:sp>
      <p:pic>
        <p:nvPicPr>
          <p:cNvPr id="7" name="Content Placeholder 6" descr="Figure 14-10: Deamination. Hydrolysis of an amine group from guanine forms xanthine, from adenine forms hypoxanthine, and from cytosine forms uracil.">
            <a:extLst>
              <a:ext uri="{FF2B5EF4-FFF2-40B4-BE49-F238E27FC236}">
                <a16:creationId xmlns:a16="http://schemas.microsoft.com/office/drawing/2014/main" id="{27F6DD0C-2545-483C-9CB3-627E5DE7385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11032" y="1825625"/>
            <a:ext cx="3769935" cy="4351338"/>
          </a:xfr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DNA Damage: Deamination</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20</a:t>
            </a:fld>
            <a:endParaRPr lang="en-US"/>
          </a:p>
        </p:txBody>
      </p:sp>
    </p:spTree>
    <p:extLst>
      <p:ext uri="{BB962C8B-B14F-4D97-AF65-F5344CB8AC3E}">
        <p14:creationId xmlns:p14="http://schemas.microsoft.com/office/powerpoint/2010/main" val="19145414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15A3C8-C709-43E2-BE88-05FE4EA3550D}"/>
              </a:ext>
            </a:extLst>
          </p:cNvPr>
          <p:cNvSpPr txBox="1"/>
          <p:nvPr/>
        </p:nvSpPr>
        <p:spPr>
          <a:xfrm>
            <a:off x="0" y="6593796"/>
            <a:ext cx="11208327" cy="276999"/>
          </a:xfrm>
          <a:prstGeom prst="rect">
            <a:avLst/>
          </a:prstGeom>
          <a:noFill/>
        </p:spPr>
        <p:txBody>
          <a:bodyPr wrap="square" rtlCol="0">
            <a:spAutoFit/>
          </a:bodyPr>
          <a:lstStyle/>
          <a:p>
            <a:r>
              <a:rPr lang="en-US" sz="1200" dirty="0"/>
              <a:t>Figure 14-11: Base Excision Repair (BER). Adopted without change from Gerald </a:t>
            </a:r>
            <a:r>
              <a:rPr lang="en-US" sz="1200" dirty="0" err="1"/>
              <a:t>Bergtrom</a:t>
            </a:r>
            <a:r>
              <a:rPr lang="en-US" sz="1200" dirty="0"/>
              <a:t>. </a:t>
            </a:r>
            <a:r>
              <a:rPr lang="en-US" sz="1200" dirty="0" err="1"/>
              <a:t>LibreTexts</a:t>
            </a:r>
            <a:r>
              <a:rPr lang="en-US" sz="1200" dirty="0"/>
              <a:t> content is licensed by CC BY-NC-SA 3.0.</a:t>
            </a:r>
          </a:p>
        </p:txBody>
      </p:sp>
      <p:pic>
        <p:nvPicPr>
          <p:cNvPr id="6" name="Content Placeholder 5" descr="Figure 14-11: Base Excision Repair (BER). A damaged base is recognized by repair proteins. AP endonuclease cuts the phosphodiester backbone and then phosphodiesterase removes the rest of the nucleotide (sugar and phosphate). DNA polymerase re-replicates the single nucleotide. Ligase seals the backbone back together.">
            <a:extLst>
              <a:ext uri="{FF2B5EF4-FFF2-40B4-BE49-F238E27FC236}">
                <a16:creationId xmlns:a16="http://schemas.microsoft.com/office/drawing/2014/main" id="{17832802-B92B-4B48-8163-168C7EEF4044}"/>
              </a:ext>
            </a:extLst>
          </p:cNvPr>
          <p:cNvPicPr>
            <a:picLocks noGrp="1" noChangeAspect="1"/>
          </p:cNvPicPr>
          <p:nvPr>
            <p:ph idx="1"/>
          </p:nvPr>
        </p:nvPicPr>
        <p:blipFill>
          <a:blip r:embed="rId3"/>
          <a:stretch>
            <a:fillRect/>
          </a:stretch>
        </p:blipFill>
        <p:spPr>
          <a:xfrm>
            <a:off x="2798254" y="1891460"/>
            <a:ext cx="6595493" cy="4315570"/>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DNA Repair Mechanism: Base Excision Repair (BER)</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21</a:t>
            </a:fld>
            <a:endParaRPr lang="en-US"/>
          </a:p>
        </p:txBody>
      </p:sp>
    </p:spTree>
    <p:extLst>
      <p:ext uri="{BB962C8B-B14F-4D97-AF65-F5344CB8AC3E}">
        <p14:creationId xmlns:p14="http://schemas.microsoft.com/office/powerpoint/2010/main" val="18720103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15A3C8-C709-43E2-BE88-05FE4EA3550D}"/>
              </a:ext>
            </a:extLst>
          </p:cNvPr>
          <p:cNvSpPr txBox="1"/>
          <p:nvPr/>
        </p:nvSpPr>
        <p:spPr>
          <a:xfrm>
            <a:off x="0" y="6593796"/>
            <a:ext cx="11208327" cy="276999"/>
          </a:xfrm>
          <a:prstGeom prst="rect">
            <a:avLst/>
          </a:prstGeom>
          <a:noFill/>
        </p:spPr>
        <p:txBody>
          <a:bodyPr wrap="square" rtlCol="0">
            <a:spAutoFit/>
          </a:bodyPr>
          <a:lstStyle/>
          <a:p>
            <a:r>
              <a:rPr lang="en-US" sz="1200" dirty="0"/>
              <a:t>Figure 14-12: Nucleotide Excision Repair (NER). Adopted without change from Gerald </a:t>
            </a:r>
            <a:r>
              <a:rPr lang="en-US" sz="1200" dirty="0" err="1"/>
              <a:t>Bergtrom</a:t>
            </a:r>
            <a:r>
              <a:rPr lang="en-US" sz="1200" dirty="0"/>
              <a:t>. </a:t>
            </a:r>
            <a:r>
              <a:rPr lang="en-US" sz="1200" dirty="0" err="1"/>
              <a:t>LibreTexts</a:t>
            </a:r>
            <a:r>
              <a:rPr lang="en-US" sz="1200" dirty="0"/>
              <a:t> content is licensed by CC BY-NC-SA 3.0.</a:t>
            </a:r>
          </a:p>
        </p:txBody>
      </p:sp>
      <p:pic>
        <p:nvPicPr>
          <p:cNvPr id="6" name="Content Placeholder 5" descr="Figure 14-12: Nucleotide Excision Repair (NER). Repair proteins recognize a lesion (mutation) in the DNA. Excision nuclease cuts the phosphodiester backbone on either side of the mutation. Helicase unwinds the DNA allowing the damaged DNA to diffuse away. DNA polymerase re-replicates the gap. DNA ligase seals the backbone back together.">
            <a:extLst>
              <a:ext uri="{FF2B5EF4-FFF2-40B4-BE49-F238E27FC236}">
                <a16:creationId xmlns:a16="http://schemas.microsoft.com/office/drawing/2014/main" id="{442F6595-286A-464F-9C2F-DCEB7FDF7852}"/>
              </a:ext>
            </a:extLst>
          </p:cNvPr>
          <p:cNvPicPr>
            <a:picLocks noGrp="1" noChangeAspect="1"/>
          </p:cNvPicPr>
          <p:nvPr>
            <p:ph idx="1"/>
          </p:nvPr>
        </p:nvPicPr>
        <p:blipFill>
          <a:blip r:embed="rId3"/>
          <a:stretch>
            <a:fillRect/>
          </a:stretch>
        </p:blipFill>
        <p:spPr>
          <a:xfrm>
            <a:off x="2783305" y="1901672"/>
            <a:ext cx="6625390" cy="4229967"/>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DNA Repair Mechanism: Nucleotide Excision Repair (NER)</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22</a:t>
            </a:fld>
            <a:endParaRPr lang="en-US"/>
          </a:p>
        </p:txBody>
      </p:sp>
    </p:spTree>
    <p:extLst>
      <p:ext uri="{BB962C8B-B14F-4D97-AF65-F5344CB8AC3E}">
        <p14:creationId xmlns:p14="http://schemas.microsoft.com/office/powerpoint/2010/main" val="160943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15A3C8-C709-43E2-BE88-05FE4EA3550D}"/>
              </a:ext>
            </a:extLst>
          </p:cNvPr>
          <p:cNvSpPr txBox="1"/>
          <p:nvPr/>
        </p:nvSpPr>
        <p:spPr>
          <a:xfrm>
            <a:off x="0" y="6401292"/>
            <a:ext cx="11208327" cy="461665"/>
          </a:xfrm>
          <a:prstGeom prst="rect">
            <a:avLst/>
          </a:prstGeom>
          <a:noFill/>
        </p:spPr>
        <p:txBody>
          <a:bodyPr wrap="square" rtlCol="0">
            <a:spAutoFit/>
          </a:bodyPr>
          <a:lstStyle/>
          <a:p>
            <a:r>
              <a:rPr lang="en-US" sz="1200" dirty="0"/>
              <a:t>Figure 14-13: Mismatch Repair. Adopted with modification from works contributed to Wikimedia by Kenji Fukui. This image is licensed under the Creative Commons Attribution 3.0 </a:t>
            </a:r>
            <a:r>
              <a:rPr lang="en-US" sz="1200" dirty="0" err="1"/>
              <a:t>Unported</a:t>
            </a:r>
            <a:r>
              <a:rPr lang="en-US" sz="1200" dirty="0"/>
              <a:t> (CC BY 3.0).</a:t>
            </a:r>
          </a:p>
        </p:txBody>
      </p:sp>
      <p:pic>
        <p:nvPicPr>
          <p:cNvPr id="7" name="Content Placeholder 6" descr="Figure 14-13: Mismatch Repair. The repair proteins MutSα detects the mismatch, MutLα uses endonuclease activity to break the phosphodiester backbone on the 5’ side of the mutation, it is thought Exo1 may be involved in breaking the backbone on the 3’ side of the mutation and then a helicase unwinds the DNA strands releasing the mutated strand of DNA. DNA polymerase δ replicates the DNA using the parental strand as a template and ligase fixes the nick in the backbone.">
            <a:extLst>
              <a:ext uri="{FF2B5EF4-FFF2-40B4-BE49-F238E27FC236}">
                <a16:creationId xmlns:a16="http://schemas.microsoft.com/office/drawing/2014/main" id="{03870444-2BC9-4116-BE0A-25D72C737AE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204992" y="1825625"/>
            <a:ext cx="5782016" cy="4351338"/>
          </a:xfr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DNA Repair Mechanism: Mismatch Repair</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23</a:t>
            </a:fld>
            <a:endParaRPr lang="en-US"/>
          </a:p>
        </p:txBody>
      </p:sp>
    </p:spTree>
    <p:extLst>
      <p:ext uri="{BB962C8B-B14F-4D97-AF65-F5344CB8AC3E}">
        <p14:creationId xmlns:p14="http://schemas.microsoft.com/office/powerpoint/2010/main" val="33503820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15A3C8-C709-43E2-BE88-05FE4EA3550D}"/>
              </a:ext>
            </a:extLst>
          </p:cNvPr>
          <p:cNvSpPr txBox="1"/>
          <p:nvPr/>
        </p:nvSpPr>
        <p:spPr>
          <a:xfrm>
            <a:off x="0" y="6593796"/>
            <a:ext cx="11208327" cy="276999"/>
          </a:xfrm>
          <a:prstGeom prst="rect">
            <a:avLst/>
          </a:prstGeom>
          <a:noFill/>
        </p:spPr>
        <p:txBody>
          <a:bodyPr wrap="square" rtlCol="0">
            <a:spAutoFit/>
          </a:bodyPr>
          <a:lstStyle/>
          <a:p>
            <a:r>
              <a:rPr lang="en-US" sz="1200" dirty="0"/>
              <a:t>Figure 14-14: Non-homologous End-joining (NHEJ). Adopted without change from Gerald </a:t>
            </a:r>
            <a:r>
              <a:rPr lang="en-US" sz="1200" dirty="0" err="1"/>
              <a:t>Bergtrom</a:t>
            </a:r>
            <a:r>
              <a:rPr lang="en-US" sz="1200" dirty="0"/>
              <a:t>. </a:t>
            </a:r>
            <a:r>
              <a:rPr lang="en-US" sz="1200" dirty="0" err="1"/>
              <a:t>LibreTexts</a:t>
            </a:r>
            <a:r>
              <a:rPr lang="en-US" sz="1200" dirty="0"/>
              <a:t> content is licensed by CC BY-NC-SA 3.0.</a:t>
            </a:r>
          </a:p>
        </p:txBody>
      </p:sp>
      <p:pic>
        <p:nvPicPr>
          <p:cNvPr id="6" name="Content Placeholder 5" descr="Figure 14-14: Non-homologous End-joining (NHEJ). A double-strand break is recognized and the ends are resected (chewed back) and made to be blunt-ended. A complex of proteins recognizes the break and helps to bring them together (note any deleted nucleotides are now permanently lost from the DNA sequence). If any replication occurs, it is typically done by polymerase δ. Ligase will join the two ends together.">
            <a:extLst>
              <a:ext uri="{FF2B5EF4-FFF2-40B4-BE49-F238E27FC236}">
                <a16:creationId xmlns:a16="http://schemas.microsoft.com/office/drawing/2014/main" id="{034FF51B-FF37-42FC-9147-AF4E2BD6367C}"/>
              </a:ext>
            </a:extLst>
          </p:cNvPr>
          <p:cNvPicPr>
            <a:picLocks noGrp="1" noChangeAspect="1"/>
          </p:cNvPicPr>
          <p:nvPr>
            <p:ph idx="1"/>
          </p:nvPr>
        </p:nvPicPr>
        <p:blipFill>
          <a:blip r:embed="rId3"/>
          <a:stretch>
            <a:fillRect/>
          </a:stretch>
        </p:blipFill>
        <p:spPr>
          <a:xfrm>
            <a:off x="2276217" y="1989221"/>
            <a:ext cx="7639565" cy="4098947"/>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DNA Repair Mechanism: Non-Homologous End Joining (NHEJ)</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24</a:t>
            </a:fld>
            <a:endParaRPr lang="en-US"/>
          </a:p>
        </p:txBody>
      </p:sp>
    </p:spTree>
    <p:extLst>
      <p:ext uri="{BB962C8B-B14F-4D97-AF65-F5344CB8AC3E}">
        <p14:creationId xmlns:p14="http://schemas.microsoft.com/office/powerpoint/2010/main" val="21480030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A8B12E45-B3C8-4506-9249-6EB836B436EC}"/>
              </a:ext>
            </a:extLst>
          </p:cNvPr>
          <p:cNvSpPr txBox="1"/>
          <p:nvPr/>
        </p:nvSpPr>
        <p:spPr>
          <a:xfrm>
            <a:off x="0" y="6591075"/>
            <a:ext cx="11208327" cy="276999"/>
          </a:xfrm>
          <a:prstGeom prst="rect">
            <a:avLst/>
          </a:prstGeom>
          <a:noFill/>
        </p:spPr>
        <p:txBody>
          <a:bodyPr wrap="square" rtlCol="0">
            <a:spAutoFit/>
          </a:bodyPr>
          <a:lstStyle/>
          <a:p>
            <a:r>
              <a:rPr lang="en-US" sz="1200" dirty="0"/>
              <a:t>Figure 14-15: Repair of a double-strand break by HRR. Created by Jennell Talley CC-NC-SA 4.0.</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25</a:t>
            </a:fld>
            <a:endParaRPr lang="en-US"/>
          </a:p>
        </p:txBody>
      </p:sp>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a:xfrm>
            <a:off x="838200" y="365125"/>
            <a:ext cx="10515600" cy="1325563"/>
          </a:xfrm>
        </p:spPr>
        <p:txBody>
          <a:bodyPr/>
          <a:lstStyle/>
          <a:p>
            <a:r>
              <a:rPr lang="en-US" dirty="0"/>
              <a:t>DNA Repair Mechanism: Homologous Recombination Repair (HRR)</a:t>
            </a:r>
          </a:p>
        </p:txBody>
      </p:sp>
      <p:pic>
        <p:nvPicPr>
          <p:cNvPr id="12" name="Content Placeholder 11" descr="Figure 14-15: Repair of a double-strand break by HRR. The thick black arrow identifies where a double-strand (ds) break has occurred. First proteins (blue spheres) recognize the break in the backbone of the DNA, these help to recruit other proteins known as exonucleases (brown Pac Man) to remove some nucleotides from the 5’ ends. This is known as resection and allows for the formation of a 3’-single-stranded overhang. Other proteins (yellow triangles) recognize and bind the overhang sequence. These proteins “guide” the overhang to a region of homologous DNA sequence on a different DNA strand, usually a sister chromatid (after S phase) or a homologous chromosome. The overhang “invades” the donor DNA helix and displaces a strand of DNA, forming a structure called a d-loop. DNA polymerase (blue kidney bean structure) recognizes the free 3’-hydroxyl group and uses the donor DNA template to replace the deleted nucleotides. At some point, the repaired DNA strand becomes free of the donor DNA and hydrogen bonds back to its original DNA sequence. Polymerase finishes replicating any areas it can and then ligase comes in to connect the DNA fragments together. Please note that this figure is illustrating one way a ds break is repaired using homologous sequences; this version is called synthesis-dependent strand annealing. There are other ways that are more complex the cell can use to repair ds breaks. (Illustration by Jennell Talley)">
            <a:extLst>
              <a:ext uri="{FF2B5EF4-FFF2-40B4-BE49-F238E27FC236}">
                <a16:creationId xmlns:a16="http://schemas.microsoft.com/office/drawing/2014/main" id="{D247A33A-6889-4ECA-B1E8-8A6DAB37269F}"/>
              </a:ext>
            </a:extLst>
          </p:cNvPr>
          <p:cNvPicPr>
            <a:picLocks noGrp="1" noChangeAspect="1"/>
          </p:cNvPicPr>
          <p:nvPr>
            <p:ph idx="1"/>
          </p:nvPr>
        </p:nvPicPr>
        <p:blipFill>
          <a:blip r:embed="rId3"/>
          <a:stretch>
            <a:fillRect/>
          </a:stretch>
        </p:blipFill>
        <p:spPr>
          <a:xfrm>
            <a:off x="4983856" y="1825625"/>
            <a:ext cx="2224287" cy="4351338"/>
          </a:xfrm>
          <a:prstGeom prst="rect">
            <a:avLst/>
          </a:prstGeom>
        </p:spPr>
      </p:pic>
    </p:spTree>
    <p:extLst>
      <p:ext uri="{BB962C8B-B14F-4D97-AF65-F5344CB8AC3E}">
        <p14:creationId xmlns:p14="http://schemas.microsoft.com/office/powerpoint/2010/main" val="17174577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A8B12E45-B3C8-4506-9249-6EB836B436EC}"/>
              </a:ext>
            </a:extLst>
          </p:cNvPr>
          <p:cNvSpPr txBox="1"/>
          <p:nvPr/>
        </p:nvSpPr>
        <p:spPr>
          <a:xfrm>
            <a:off x="0" y="6591075"/>
            <a:ext cx="11208327" cy="276999"/>
          </a:xfrm>
          <a:prstGeom prst="rect">
            <a:avLst/>
          </a:prstGeom>
          <a:noFill/>
        </p:spPr>
        <p:txBody>
          <a:bodyPr wrap="square" rtlCol="0">
            <a:spAutoFit/>
          </a:bodyPr>
          <a:lstStyle/>
          <a:p>
            <a:r>
              <a:rPr lang="en-US" sz="1200" dirty="0"/>
              <a:t>Figure 14-15: Repair of a double-strand break by HRR. Created by Jennell Talley CC-NC-SA 4.0.</a:t>
            </a:r>
          </a:p>
        </p:txBody>
      </p:sp>
      <p:pic>
        <p:nvPicPr>
          <p:cNvPr id="7" name="Content Placeholder 6" descr="Figure 14-15: Repair of a double-strand break by HRR. The thick black arrow identifies where a double-strand (ds) break has occurred. First proteins (blue spheres) recognize the break in the backbone of the DNA, ">
            <a:extLst>
              <a:ext uri="{FF2B5EF4-FFF2-40B4-BE49-F238E27FC236}">
                <a16:creationId xmlns:a16="http://schemas.microsoft.com/office/drawing/2014/main" id="{C9CC5371-899F-494E-9FF7-9FEF6ECFE74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2177327"/>
            <a:ext cx="10515600" cy="3647933"/>
          </a:xfr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a:xfrm>
            <a:off x="838200" y="365125"/>
            <a:ext cx="10515600" cy="1325563"/>
          </a:xfrm>
        </p:spPr>
        <p:txBody>
          <a:bodyPr/>
          <a:lstStyle/>
          <a:p>
            <a:r>
              <a:rPr lang="en-US" dirty="0"/>
              <a:t>HRR Step 1: Proteins Recognize the DS Break</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26</a:t>
            </a:fld>
            <a:endParaRPr lang="en-US"/>
          </a:p>
        </p:txBody>
      </p:sp>
    </p:spTree>
    <p:extLst>
      <p:ext uri="{BB962C8B-B14F-4D97-AF65-F5344CB8AC3E}">
        <p14:creationId xmlns:p14="http://schemas.microsoft.com/office/powerpoint/2010/main" val="38670805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A8B12E45-B3C8-4506-9249-6EB836B436EC}"/>
              </a:ext>
            </a:extLst>
          </p:cNvPr>
          <p:cNvSpPr txBox="1"/>
          <p:nvPr/>
        </p:nvSpPr>
        <p:spPr>
          <a:xfrm>
            <a:off x="0" y="6591075"/>
            <a:ext cx="11208327" cy="276999"/>
          </a:xfrm>
          <a:prstGeom prst="rect">
            <a:avLst/>
          </a:prstGeom>
          <a:noFill/>
        </p:spPr>
        <p:txBody>
          <a:bodyPr wrap="square" rtlCol="0">
            <a:spAutoFit/>
          </a:bodyPr>
          <a:lstStyle/>
          <a:p>
            <a:r>
              <a:rPr lang="en-US" sz="1200" dirty="0"/>
              <a:t>Figure 14-15: Repair of a double-strand break by HRR. Created by Jennell Talley CC-NC-SA 4.0.</a:t>
            </a:r>
          </a:p>
        </p:txBody>
      </p:sp>
      <p:pic>
        <p:nvPicPr>
          <p:cNvPr id="7" name="Content Placeholder 6" descr="Figure 14-15: Repair of a double-strand break by HRR. The thick black arrow identifies where a double-strand (ds) break has occurred. First proteins (blue spheres) recognize the break in the backbone of the DNA, these help to recruit other proteins known as exonucleases (brown Pac Man) to remove some nucleotides from the 5’ ends. This is known as resection and allows for the formation of a 3’-single-stranded overhang. Other proteins (yellow triangles) recognize and bind the overhang sequence. These proteins “guide” the overhang to a region of homologous DNA sequence on a different DNA strand, usually a sister chromatid (after S phase) or a homologous chromosome.">
            <a:extLst>
              <a:ext uri="{FF2B5EF4-FFF2-40B4-BE49-F238E27FC236}">
                <a16:creationId xmlns:a16="http://schemas.microsoft.com/office/drawing/2014/main" id="{985C85FA-6779-45A0-B3CE-86E8A382BABE}"/>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2716"/>
          <a:stretch/>
        </p:blipFill>
        <p:spPr>
          <a:xfrm>
            <a:off x="838200" y="2037347"/>
            <a:ext cx="10515600" cy="4040695"/>
          </a:xfr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a:xfrm>
            <a:off x="838200" y="365125"/>
            <a:ext cx="10515600" cy="1325563"/>
          </a:xfrm>
        </p:spPr>
        <p:txBody>
          <a:bodyPr>
            <a:normAutofit fontScale="90000"/>
          </a:bodyPr>
          <a:lstStyle/>
          <a:p>
            <a:r>
              <a:rPr lang="en-US" dirty="0"/>
              <a:t>HRR Steps 2 and 3: Exonucleases Resect and Proteins “See” Single-Stranded Overhang</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27</a:t>
            </a:fld>
            <a:endParaRPr lang="en-US"/>
          </a:p>
        </p:txBody>
      </p:sp>
    </p:spTree>
    <p:extLst>
      <p:ext uri="{BB962C8B-B14F-4D97-AF65-F5344CB8AC3E}">
        <p14:creationId xmlns:p14="http://schemas.microsoft.com/office/powerpoint/2010/main" val="38455099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A8B12E45-B3C8-4506-9249-6EB836B436EC}"/>
              </a:ext>
            </a:extLst>
          </p:cNvPr>
          <p:cNvSpPr txBox="1"/>
          <p:nvPr/>
        </p:nvSpPr>
        <p:spPr>
          <a:xfrm>
            <a:off x="0" y="6591075"/>
            <a:ext cx="11208327" cy="276999"/>
          </a:xfrm>
          <a:prstGeom prst="rect">
            <a:avLst/>
          </a:prstGeom>
          <a:noFill/>
        </p:spPr>
        <p:txBody>
          <a:bodyPr wrap="square" rtlCol="0">
            <a:spAutoFit/>
          </a:bodyPr>
          <a:lstStyle/>
          <a:p>
            <a:r>
              <a:rPr lang="en-US" sz="1200" dirty="0"/>
              <a:t>Figure 14-15: Repair of a double-strand break by HRR. Created by Jennell Talley CC-NC-SA 4.0.</a:t>
            </a:r>
          </a:p>
        </p:txBody>
      </p:sp>
      <p:pic>
        <p:nvPicPr>
          <p:cNvPr id="7" name="Content Placeholder 6" descr="Figure 14-15: Repair of a double-strand break by HRR. These proteins “guide” the overhang to a region of homologous DNA sequence on a different DNA strand, usually a sister chromatid (after S phase) or a homologous chromosome. The overhang “invades” the donor DNA helix and displaces a strand of DNA, forming a structure called a d-loop.">
            <a:extLst>
              <a:ext uri="{FF2B5EF4-FFF2-40B4-BE49-F238E27FC236}">
                <a16:creationId xmlns:a16="http://schemas.microsoft.com/office/drawing/2014/main" id="{C1EAFFDA-DB23-4829-B2D5-89E104D885A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78831" y="1925413"/>
            <a:ext cx="10515600" cy="3980434"/>
          </a:xfr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a:xfrm>
            <a:off x="838200" y="365125"/>
            <a:ext cx="10515600" cy="1325563"/>
          </a:xfrm>
        </p:spPr>
        <p:txBody>
          <a:bodyPr/>
          <a:lstStyle/>
          <a:p>
            <a:r>
              <a:rPr lang="en-US" dirty="0"/>
              <a:t>HRR Step 4: Repair Proteins Find a Complementary Sequence for Repair</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28</a:t>
            </a:fld>
            <a:endParaRPr lang="en-US"/>
          </a:p>
        </p:txBody>
      </p:sp>
    </p:spTree>
    <p:extLst>
      <p:ext uri="{BB962C8B-B14F-4D97-AF65-F5344CB8AC3E}">
        <p14:creationId xmlns:p14="http://schemas.microsoft.com/office/powerpoint/2010/main" val="35050326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A8B12E45-B3C8-4506-9249-6EB836B436EC}"/>
              </a:ext>
            </a:extLst>
          </p:cNvPr>
          <p:cNvSpPr txBox="1"/>
          <p:nvPr/>
        </p:nvSpPr>
        <p:spPr>
          <a:xfrm>
            <a:off x="0" y="6591075"/>
            <a:ext cx="11208327" cy="276999"/>
          </a:xfrm>
          <a:prstGeom prst="rect">
            <a:avLst/>
          </a:prstGeom>
          <a:noFill/>
        </p:spPr>
        <p:txBody>
          <a:bodyPr wrap="square" rtlCol="0">
            <a:spAutoFit/>
          </a:bodyPr>
          <a:lstStyle/>
          <a:p>
            <a:r>
              <a:rPr lang="en-US" sz="1200" dirty="0"/>
              <a:t>Figure 14-15: Repair of a double-strand break by HRR. Created by Jennell Talley CC-NC-SA 4.0.</a:t>
            </a:r>
          </a:p>
        </p:txBody>
      </p:sp>
      <p:pic>
        <p:nvPicPr>
          <p:cNvPr id="7" name="Content Placeholder 6" descr="Figure 14-15: Repair of a double-strand break by HRR. DNA polymerase (blue kidney bean structure) recognizes the free 3’-hydroxyl group and uses the donor DNA template to replace the deleted nucleotides. ">
            <a:extLst>
              <a:ext uri="{FF2B5EF4-FFF2-40B4-BE49-F238E27FC236}">
                <a16:creationId xmlns:a16="http://schemas.microsoft.com/office/drawing/2014/main" id="{98F1BBD5-0F9F-47B6-94ED-969FD56E35F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2075902"/>
            <a:ext cx="10515600" cy="3850783"/>
          </a:xfr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a:xfrm>
            <a:off x="838200" y="365125"/>
            <a:ext cx="10515600" cy="1325563"/>
          </a:xfrm>
        </p:spPr>
        <p:txBody>
          <a:bodyPr/>
          <a:lstStyle/>
          <a:p>
            <a:r>
              <a:rPr lang="en-US" dirty="0"/>
              <a:t>HRR Step 5: DNA Polymerase Replicates off of the Complementary Sequence</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29</a:t>
            </a:fld>
            <a:endParaRPr lang="en-US"/>
          </a:p>
        </p:txBody>
      </p:sp>
    </p:spTree>
    <p:extLst>
      <p:ext uri="{BB962C8B-B14F-4D97-AF65-F5344CB8AC3E}">
        <p14:creationId xmlns:p14="http://schemas.microsoft.com/office/powerpoint/2010/main" val="3493394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4D68CC0-4591-4802-BE5C-FCAE11668BB9}"/>
              </a:ext>
            </a:extLst>
          </p:cNvPr>
          <p:cNvSpPr txBox="1"/>
          <p:nvPr/>
        </p:nvSpPr>
        <p:spPr>
          <a:xfrm>
            <a:off x="0" y="6401292"/>
            <a:ext cx="11208327" cy="461665"/>
          </a:xfrm>
          <a:prstGeom prst="rect">
            <a:avLst/>
          </a:prstGeom>
          <a:noFill/>
        </p:spPr>
        <p:txBody>
          <a:bodyPr wrap="square" rtlCol="0">
            <a:spAutoFit/>
          </a:bodyPr>
          <a:lstStyle/>
          <a:p>
            <a:r>
              <a:rPr lang="en-US" sz="1200" dirty="0"/>
              <a:t>Figure 14-1: Licensing of Replication. Adopted and modified from works contributed to Wikimedia by Devin A. King. This image is licensed under the Creative Commons Attribution-</a:t>
            </a:r>
            <a:r>
              <a:rPr lang="en-US" sz="1200" dirty="0" err="1"/>
              <a:t>ShareAlike</a:t>
            </a:r>
            <a:r>
              <a:rPr lang="en-US" sz="1200" dirty="0"/>
              <a:t> 3.0 </a:t>
            </a:r>
            <a:r>
              <a:rPr lang="en-US" sz="1200" dirty="0" err="1"/>
              <a:t>Unported</a:t>
            </a:r>
            <a:r>
              <a:rPr lang="en-US" sz="1200" dirty="0"/>
              <a:t> CC BY-SA 3.0</a:t>
            </a:r>
          </a:p>
        </p:txBody>
      </p:sp>
      <p:pic>
        <p:nvPicPr>
          <p:cNvPr id="13" name="Content Placeholder 12" descr="Figure 14-1: Licensing of Replication. In late M phase/early G1, origin recognition (ORC) proteins recognize the origin of replication (Ori), shown in green. These recruit many proteins, one is Cdc6, which helps recruit helicase. This establishes the pre-initiation replication complex (Pre-RC). Activation of replication occurs during early S phase, once the ORC, Cdc6, the helicase and several other proteins (not shown) are phosphorylated by the S-phase CDK/cyclin. Phosphorylation of ORC and Cdc6 cause the proteins to be deactivated, while phosphorylation of the helicase causes the protein to be activated. (Attributed to Devin A. King)&#10;">
            <a:extLst>
              <a:ext uri="{FF2B5EF4-FFF2-40B4-BE49-F238E27FC236}">
                <a16:creationId xmlns:a16="http://schemas.microsoft.com/office/drawing/2014/main" id="{50C5E2E7-DC68-46AC-9F46-02809DFD72BC}"/>
              </a:ext>
            </a:extLst>
          </p:cNvPr>
          <p:cNvPicPr>
            <a:picLocks noGrp="1" noChangeAspect="1"/>
          </p:cNvPicPr>
          <p:nvPr>
            <p:ph idx="1"/>
          </p:nvPr>
        </p:nvPicPr>
        <p:blipFill>
          <a:blip r:embed="rId3"/>
          <a:stretch>
            <a:fillRect/>
          </a:stretch>
        </p:blipFill>
        <p:spPr>
          <a:xfrm>
            <a:off x="2821687" y="1825625"/>
            <a:ext cx="6548625" cy="4351338"/>
          </a:xfrm>
          <a:prstGeom prst="rect">
            <a:avLst/>
          </a:prstGeom>
        </p:spPr>
      </p:pic>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p:txBody>
          <a:bodyPr/>
          <a:lstStyle/>
          <a:p>
            <a:r>
              <a:rPr lang="en-US" dirty="0"/>
              <a:t>Licensing of Replication</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3</a:t>
            </a:fld>
            <a:endParaRPr lang="en-US"/>
          </a:p>
        </p:txBody>
      </p:sp>
    </p:spTree>
    <p:extLst>
      <p:ext uri="{BB962C8B-B14F-4D97-AF65-F5344CB8AC3E}">
        <p14:creationId xmlns:p14="http://schemas.microsoft.com/office/powerpoint/2010/main" val="40341150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A8B12E45-B3C8-4506-9249-6EB836B436EC}"/>
              </a:ext>
            </a:extLst>
          </p:cNvPr>
          <p:cNvSpPr txBox="1"/>
          <p:nvPr/>
        </p:nvSpPr>
        <p:spPr>
          <a:xfrm>
            <a:off x="0" y="6591075"/>
            <a:ext cx="11208327" cy="276999"/>
          </a:xfrm>
          <a:prstGeom prst="rect">
            <a:avLst/>
          </a:prstGeom>
          <a:noFill/>
        </p:spPr>
        <p:txBody>
          <a:bodyPr wrap="square" rtlCol="0">
            <a:spAutoFit/>
          </a:bodyPr>
          <a:lstStyle/>
          <a:p>
            <a:r>
              <a:rPr lang="en-US" sz="1200" dirty="0"/>
              <a:t>Figure 14-15: Repair of a double-strand break by HRR. Created by Jennell Talley CC-NC-SA 4.0.</a:t>
            </a:r>
          </a:p>
        </p:txBody>
      </p:sp>
      <p:pic>
        <p:nvPicPr>
          <p:cNvPr id="7" name="Content Placeholder 6" descr="Figure 14-15: Repair of a double-strand break by HRR. At some point, the repaired DNA strand becomes free of the donor DNA and hydrogen bonds back to its original DNA sequence. Polymerase finishes replicating any areas it can and then ligase comes in to connect the DNA fragments together. Please note that this figure is illustrating one way a ds break is repaired using homologous sequences; this version is called synthesis-dependent strand annealing.">
            <a:extLst>
              <a:ext uri="{FF2B5EF4-FFF2-40B4-BE49-F238E27FC236}">
                <a16:creationId xmlns:a16="http://schemas.microsoft.com/office/drawing/2014/main" id="{FDDC7F29-AD45-4056-BC42-F1D3BC4876E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1852060"/>
            <a:ext cx="10515600" cy="4298467"/>
          </a:xfr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a:xfrm>
            <a:off x="838200" y="365125"/>
            <a:ext cx="10515600" cy="1325563"/>
          </a:xfrm>
        </p:spPr>
        <p:txBody>
          <a:bodyPr/>
          <a:lstStyle/>
          <a:p>
            <a:r>
              <a:rPr lang="en-US" dirty="0"/>
              <a:t>HRR Steps 6 and 7: Strands of DNA Disassociate and Ligase Fills in Gaps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30</a:t>
            </a:fld>
            <a:endParaRPr lang="en-US"/>
          </a:p>
        </p:txBody>
      </p:sp>
    </p:spTree>
    <p:extLst>
      <p:ext uri="{BB962C8B-B14F-4D97-AF65-F5344CB8AC3E}">
        <p14:creationId xmlns:p14="http://schemas.microsoft.com/office/powerpoint/2010/main" val="40110035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A872C5-5E0D-41AA-8081-960DB760BB61}"/>
              </a:ext>
            </a:extLst>
          </p:cNvPr>
          <p:cNvSpPr>
            <a:spLocks noGrp="1"/>
          </p:cNvSpPr>
          <p:nvPr>
            <p:ph idx="1"/>
          </p:nvPr>
        </p:nvSpPr>
        <p:spPr/>
        <p:txBody>
          <a:bodyPr>
            <a:normAutofit/>
          </a:bodyPr>
          <a:lstStyle/>
          <a:p>
            <a:pPr marL="514350" lvl="0" indent="-514350">
              <a:buFont typeface="+mj-lt"/>
              <a:buAutoNum type="arabicPeriod"/>
            </a:pPr>
            <a:r>
              <a:rPr lang="en-US" dirty="0"/>
              <a:t>Which of the following enzymes generates a small RNA fragment during DNA replication?</a:t>
            </a:r>
            <a:endParaRPr lang="en-US" sz="2400" dirty="0"/>
          </a:p>
          <a:p>
            <a:pPr marL="914400" lvl="1" indent="-457200">
              <a:buFont typeface="+mj-lt"/>
              <a:buAutoNum type="alphaLcPeriod"/>
            </a:pPr>
            <a:r>
              <a:rPr lang="en-US" dirty="0"/>
              <a:t>Ligase</a:t>
            </a:r>
            <a:endParaRPr lang="en-US" sz="2000" dirty="0"/>
          </a:p>
          <a:p>
            <a:pPr marL="914400" lvl="1" indent="-457200">
              <a:buFont typeface="+mj-lt"/>
              <a:buAutoNum type="alphaLcPeriod"/>
            </a:pPr>
            <a:r>
              <a:rPr lang="en-US" dirty="0"/>
              <a:t>Topoisomerase</a:t>
            </a:r>
            <a:endParaRPr lang="en-US" sz="2000" dirty="0"/>
          </a:p>
          <a:p>
            <a:pPr marL="914400" lvl="1" indent="-457200">
              <a:buFont typeface="+mj-lt"/>
              <a:buAutoNum type="alphaLcPeriod"/>
            </a:pPr>
            <a:r>
              <a:rPr lang="en-US" dirty="0"/>
              <a:t>PCNA</a:t>
            </a:r>
            <a:endParaRPr lang="en-US" sz="2000" dirty="0"/>
          </a:p>
          <a:p>
            <a:pPr marL="914400" lvl="1" indent="-457200">
              <a:buFont typeface="+mj-lt"/>
              <a:buAutoNum type="alphaLcPeriod"/>
            </a:pPr>
            <a:r>
              <a:rPr lang="en-US" dirty="0"/>
              <a:t>Primase</a:t>
            </a:r>
            <a:endParaRPr lang="en-US" sz="2400" dirty="0"/>
          </a:p>
          <a:p>
            <a:endParaRPr lang="en-US" dirty="0"/>
          </a:p>
        </p:txBody>
      </p:sp>
      <p:sp>
        <p:nvSpPr>
          <p:cNvPr id="2" name="Title 1">
            <a:extLst>
              <a:ext uri="{FF2B5EF4-FFF2-40B4-BE49-F238E27FC236}">
                <a16:creationId xmlns:a16="http://schemas.microsoft.com/office/drawing/2014/main" id="{5EF79D60-F38B-4632-8F74-63C85B80358A}"/>
              </a:ext>
            </a:extLst>
          </p:cNvPr>
          <p:cNvSpPr>
            <a:spLocks noGrp="1"/>
          </p:cNvSpPr>
          <p:nvPr>
            <p:ph type="title"/>
          </p:nvPr>
        </p:nvSpPr>
        <p:spPr/>
        <p:txBody>
          <a:bodyPr/>
          <a:lstStyle/>
          <a:p>
            <a:r>
              <a:rPr lang="en-US" dirty="0"/>
              <a:t>Concept Check Question 1</a:t>
            </a:r>
          </a:p>
        </p:txBody>
      </p:sp>
      <p:sp>
        <p:nvSpPr>
          <p:cNvPr id="4" name="Slide Number Placeholder 3">
            <a:extLst>
              <a:ext uri="{FF2B5EF4-FFF2-40B4-BE49-F238E27FC236}">
                <a16:creationId xmlns:a16="http://schemas.microsoft.com/office/drawing/2014/main" id="{00567C41-9796-41E7-BA46-58751702C21B}"/>
              </a:ext>
            </a:extLst>
          </p:cNvPr>
          <p:cNvSpPr>
            <a:spLocks noGrp="1"/>
          </p:cNvSpPr>
          <p:nvPr>
            <p:ph type="sldNum" sz="quarter" idx="12"/>
          </p:nvPr>
        </p:nvSpPr>
        <p:spPr/>
        <p:txBody>
          <a:bodyPr/>
          <a:lstStyle/>
          <a:p>
            <a:fld id="{F38FC8B9-BCA2-4F51-A344-9525644822DC}" type="slidenum">
              <a:rPr lang="en-US" smtClean="0"/>
              <a:t>31</a:t>
            </a:fld>
            <a:endParaRPr lang="en-US"/>
          </a:p>
        </p:txBody>
      </p:sp>
    </p:spTree>
    <p:extLst>
      <p:ext uri="{BB962C8B-B14F-4D97-AF65-F5344CB8AC3E}">
        <p14:creationId xmlns:p14="http://schemas.microsoft.com/office/powerpoint/2010/main" val="5070821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A872C5-5E0D-41AA-8081-960DB760BB61}"/>
              </a:ext>
            </a:extLst>
          </p:cNvPr>
          <p:cNvSpPr>
            <a:spLocks noGrp="1"/>
          </p:cNvSpPr>
          <p:nvPr>
            <p:ph idx="1"/>
          </p:nvPr>
        </p:nvSpPr>
        <p:spPr/>
        <p:txBody>
          <a:bodyPr>
            <a:normAutofit/>
          </a:bodyPr>
          <a:lstStyle/>
          <a:p>
            <a:pPr marL="514350" lvl="0" indent="-514350">
              <a:buFont typeface="+mj-lt"/>
              <a:buAutoNum type="arabicPeriod"/>
            </a:pPr>
            <a:r>
              <a:rPr lang="en-US" dirty="0"/>
              <a:t>Which of the following enzymes generates a small RNA fragment during DNA replication?</a:t>
            </a:r>
            <a:endParaRPr lang="en-US" sz="2400" dirty="0"/>
          </a:p>
          <a:p>
            <a:pPr marL="914400" lvl="1" indent="-457200">
              <a:buFont typeface="+mj-lt"/>
              <a:buAutoNum type="alphaLcPeriod"/>
            </a:pPr>
            <a:r>
              <a:rPr lang="en-US" dirty="0"/>
              <a:t>Ligase</a:t>
            </a:r>
            <a:endParaRPr lang="en-US" sz="2000" dirty="0"/>
          </a:p>
          <a:p>
            <a:pPr marL="914400" lvl="1" indent="-457200">
              <a:buFont typeface="+mj-lt"/>
              <a:buAutoNum type="alphaLcPeriod"/>
            </a:pPr>
            <a:r>
              <a:rPr lang="en-US" dirty="0"/>
              <a:t>Topoisomerase</a:t>
            </a:r>
            <a:endParaRPr lang="en-US" sz="2000" dirty="0"/>
          </a:p>
          <a:p>
            <a:pPr marL="914400" lvl="1" indent="-457200">
              <a:buFont typeface="+mj-lt"/>
              <a:buAutoNum type="alphaLcPeriod"/>
            </a:pPr>
            <a:r>
              <a:rPr lang="en-US" dirty="0"/>
              <a:t>PCNA</a:t>
            </a:r>
            <a:endParaRPr lang="en-US" sz="2000" dirty="0"/>
          </a:p>
          <a:p>
            <a:pPr marL="914400" lvl="1" indent="-457200">
              <a:buFont typeface="+mj-lt"/>
              <a:buAutoNum type="alphaLcPeriod"/>
            </a:pPr>
            <a:r>
              <a:rPr lang="en-US" b="1" dirty="0"/>
              <a:t>Primase</a:t>
            </a:r>
            <a:endParaRPr lang="en-US" sz="2400" b="1" dirty="0"/>
          </a:p>
          <a:p>
            <a:endParaRPr lang="en-US" dirty="0"/>
          </a:p>
        </p:txBody>
      </p:sp>
      <p:sp>
        <p:nvSpPr>
          <p:cNvPr id="2" name="Title 1">
            <a:extLst>
              <a:ext uri="{FF2B5EF4-FFF2-40B4-BE49-F238E27FC236}">
                <a16:creationId xmlns:a16="http://schemas.microsoft.com/office/drawing/2014/main" id="{5EF79D60-F38B-4632-8F74-63C85B80358A}"/>
              </a:ext>
            </a:extLst>
          </p:cNvPr>
          <p:cNvSpPr>
            <a:spLocks noGrp="1"/>
          </p:cNvSpPr>
          <p:nvPr>
            <p:ph type="title"/>
          </p:nvPr>
        </p:nvSpPr>
        <p:spPr/>
        <p:txBody>
          <a:bodyPr/>
          <a:lstStyle/>
          <a:p>
            <a:r>
              <a:rPr lang="en-US" dirty="0"/>
              <a:t>Concept Check Question 1 Answer</a:t>
            </a:r>
          </a:p>
        </p:txBody>
      </p:sp>
      <p:sp>
        <p:nvSpPr>
          <p:cNvPr id="4" name="Slide Number Placeholder 3">
            <a:extLst>
              <a:ext uri="{FF2B5EF4-FFF2-40B4-BE49-F238E27FC236}">
                <a16:creationId xmlns:a16="http://schemas.microsoft.com/office/drawing/2014/main" id="{00567C41-9796-41E7-BA46-58751702C21B}"/>
              </a:ext>
            </a:extLst>
          </p:cNvPr>
          <p:cNvSpPr>
            <a:spLocks noGrp="1"/>
          </p:cNvSpPr>
          <p:nvPr>
            <p:ph type="sldNum" sz="quarter" idx="12"/>
          </p:nvPr>
        </p:nvSpPr>
        <p:spPr/>
        <p:txBody>
          <a:bodyPr/>
          <a:lstStyle/>
          <a:p>
            <a:fld id="{F38FC8B9-BCA2-4F51-A344-9525644822DC}" type="slidenum">
              <a:rPr lang="en-US" smtClean="0"/>
              <a:t>32</a:t>
            </a:fld>
            <a:endParaRPr lang="en-US"/>
          </a:p>
        </p:txBody>
      </p:sp>
    </p:spTree>
    <p:extLst>
      <p:ext uri="{BB962C8B-B14F-4D97-AF65-F5344CB8AC3E}">
        <p14:creationId xmlns:p14="http://schemas.microsoft.com/office/powerpoint/2010/main" val="10668134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A872C5-5E0D-41AA-8081-960DB760BB61}"/>
              </a:ext>
            </a:extLst>
          </p:cNvPr>
          <p:cNvSpPr>
            <a:spLocks noGrp="1"/>
          </p:cNvSpPr>
          <p:nvPr>
            <p:ph idx="1"/>
          </p:nvPr>
        </p:nvSpPr>
        <p:spPr/>
        <p:txBody>
          <a:bodyPr>
            <a:normAutofit/>
          </a:bodyPr>
          <a:lstStyle/>
          <a:p>
            <a:pPr marL="514350" lvl="0" indent="-514350">
              <a:buFont typeface="+mj-lt"/>
              <a:buAutoNum type="arabicPeriod" startAt="2"/>
            </a:pPr>
            <a:r>
              <a:rPr lang="en-US" dirty="0"/>
              <a:t>In which direction is DNA synthesized during DNA replication?</a:t>
            </a:r>
            <a:endParaRPr lang="en-US" sz="2400" dirty="0"/>
          </a:p>
          <a:p>
            <a:pPr marL="914400" lvl="1" indent="-457200">
              <a:buFont typeface="+mj-lt"/>
              <a:buAutoNum type="alphaLcPeriod"/>
            </a:pPr>
            <a:r>
              <a:rPr lang="en-US" dirty="0"/>
              <a:t>5’ </a:t>
            </a:r>
            <a:r>
              <a:rPr lang="en-US" dirty="0">
                <a:sym typeface="Wingdings" panose="05000000000000000000" pitchFamily="2" charset="2"/>
              </a:rPr>
              <a:t></a:t>
            </a:r>
            <a:r>
              <a:rPr lang="en-US" dirty="0"/>
              <a:t> 5’</a:t>
            </a:r>
            <a:endParaRPr lang="en-US" sz="2000" dirty="0"/>
          </a:p>
          <a:p>
            <a:pPr marL="914400" lvl="1" indent="-457200">
              <a:buFont typeface="+mj-lt"/>
              <a:buAutoNum type="alphaLcPeriod"/>
            </a:pPr>
            <a:r>
              <a:rPr lang="en-US" dirty="0"/>
              <a:t>3’ </a:t>
            </a:r>
            <a:r>
              <a:rPr lang="en-US" dirty="0">
                <a:sym typeface="Wingdings" panose="05000000000000000000" pitchFamily="2" charset="2"/>
              </a:rPr>
              <a:t></a:t>
            </a:r>
            <a:r>
              <a:rPr lang="en-US" dirty="0"/>
              <a:t> 3’</a:t>
            </a:r>
            <a:endParaRPr lang="en-US" sz="2000" dirty="0"/>
          </a:p>
          <a:p>
            <a:pPr marL="914400" lvl="1" indent="-457200">
              <a:buFont typeface="+mj-lt"/>
              <a:buAutoNum type="alphaLcPeriod"/>
            </a:pPr>
            <a:r>
              <a:rPr lang="en-US" dirty="0"/>
              <a:t>5’ </a:t>
            </a:r>
            <a:r>
              <a:rPr lang="en-US" dirty="0">
                <a:sym typeface="Wingdings" panose="05000000000000000000" pitchFamily="2" charset="2"/>
              </a:rPr>
              <a:t></a:t>
            </a:r>
            <a:r>
              <a:rPr lang="en-US" dirty="0"/>
              <a:t> 3’</a:t>
            </a:r>
            <a:endParaRPr lang="en-US" sz="2000" dirty="0"/>
          </a:p>
          <a:p>
            <a:pPr marL="914400" lvl="1" indent="-457200">
              <a:buFont typeface="+mj-lt"/>
              <a:buAutoNum type="alphaLcPeriod"/>
            </a:pPr>
            <a:r>
              <a:rPr lang="en-US" dirty="0"/>
              <a:t>3’ </a:t>
            </a:r>
            <a:r>
              <a:rPr lang="en-US" dirty="0">
                <a:sym typeface="Wingdings" panose="05000000000000000000" pitchFamily="2" charset="2"/>
              </a:rPr>
              <a:t></a:t>
            </a:r>
            <a:r>
              <a:rPr lang="en-US" dirty="0"/>
              <a:t> 5’</a:t>
            </a:r>
            <a:endParaRPr lang="en-US" sz="2000" dirty="0"/>
          </a:p>
          <a:p>
            <a:endParaRPr lang="en-US" dirty="0"/>
          </a:p>
        </p:txBody>
      </p:sp>
      <p:sp>
        <p:nvSpPr>
          <p:cNvPr id="2" name="Title 1">
            <a:extLst>
              <a:ext uri="{FF2B5EF4-FFF2-40B4-BE49-F238E27FC236}">
                <a16:creationId xmlns:a16="http://schemas.microsoft.com/office/drawing/2014/main" id="{5EF79D60-F38B-4632-8F74-63C85B80358A}"/>
              </a:ext>
            </a:extLst>
          </p:cNvPr>
          <p:cNvSpPr>
            <a:spLocks noGrp="1"/>
          </p:cNvSpPr>
          <p:nvPr>
            <p:ph type="title"/>
          </p:nvPr>
        </p:nvSpPr>
        <p:spPr/>
        <p:txBody>
          <a:bodyPr/>
          <a:lstStyle/>
          <a:p>
            <a:r>
              <a:rPr lang="en-US" dirty="0"/>
              <a:t>Concept Check Question 2</a:t>
            </a:r>
          </a:p>
        </p:txBody>
      </p:sp>
      <p:sp>
        <p:nvSpPr>
          <p:cNvPr id="4" name="Slide Number Placeholder 3">
            <a:extLst>
              <a:ext uri="{FF2B5EF4-FFF2-40B4-BE49-F238E27FC236}">
                <a16:creationId xmlns:a16="http://schemas.microsoft.com/office/drawing/2014/main" id="{00567C41-9796-41E7-BA46-58751702C21B}"/>
              </a:ext>
            </a:extLst>
          </p:cNvPr>
          <p:cNvSpPr>
            <a:spLocks noGrp="1"/>
          </p:cNvSpPr>
          <p:nvPr>
            <p:ph type="sldNum" sz="quarter" idx="12"/>
          </p:nvPr>
        </p:nvSpPr>
        <p:spPr/>
        <p:txBody>
          <a:bodyPr/>
          <a:lstStyle/>
          <a:p>
            <a:fld id="{F38FC8B9-BCA2-4F51-A344-9525644822DC}" type="slidenum">
              <a:rPr lang="en-US" smtClean="0"/>
              <a:t>33</a:t>
            </a:fld>
            <a:endParaRPr lang="en-US"/>
          </a:p>
        </p:txBody>
      </p:sp>
    </p:spTree>
    <p:extLst>
      <p:ext uri="{BB962C8B-B14F-4D97-AF65-F5344CB8AC3E}">
        <p14:creationId xmlns:p14="http://schemas.microsoft.com/office/powerpoint/2010/main" val="31181729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A872C5-5E0D-41AA-8081-960DB760BB61}"/>
              </a:ext>
            </a:extLst>
          </p:cNvPr>
          <p:cNvSpPr>
            <a:spLocks noGrp="1"/>
          </p:cNvSpPr>
          <p:nvPr>
            <p:ph idx="1"/>
          </p:nvPr>
        </p:nvSpPr>
        <p:spPr/>
        <p:txBody>
          <a:bodyPr>
            <a:normAutofit/>
          </a:bodyPr>
          <a:lstStyle/>
          <a:p>
            <a:pPr marL="514350" lvl="0" indent="-514350">
              <a:buFont typeface="+mj-lt"/>
              <a:buAutoNum type="arabicPeriod" startAt="2"/>
            </a:pPr>
            <a:r>
              <a:rPr lang="en-US" dirty="0"/>
              <a:t>In which direction is DNA synthesized during DNA replication?</a:t>
            </a:r>
            <a:endParaRPr lang="en-US" sz="2400" dirty="0"/>
          </a:p>
          <a:p>
            <a:pPr marL="914400" lvl="1" indent="-457200">
              <a:buFont typeface="+mj-lt"/>
              <a:buAutoNum type="alphaLcPeriod"/>
            </a:pPr>
            <a:r>
              <a:rPr lang="en-US" dirty="0"/>
              <a:t>5’ </a:t>
            </a:r>
            <a:r>
              <a:rPr lang="en-US" dirty="0">
                <a:sym typeface="Wingdings" panose="05000000000000000000" pitchFamily="2" charset="2"/>
              </a:rPr>
              <a:t></a:t>
            </a:r>
            <a:r>
              <a:rPr lang="en-US" dirty="0"/>
              <a:t> 5’</a:t>
            </a:r>
            <a:endParaRPr lang="en-US" sz="2000" dirty="0"/>
          </a:p>
          <a:p>
            <a:pPr marL="914400" lvl="1" indent="-457200">
              <a:buFont typeface="+mj-lt"/>
              <a:buAutoNum type="alphaLcPeriod"/>
            </a:pPr>
            <a:r>
              <a:rPr lang="en-US" dirty="0"/>
              <a:t>3’ </a:t>
            </a:r>
            <a:r>
              <a:rPr lang="en-US" dirty="0">
                <a:sym typeface="Wingdings" panose="05000000000000000000" pitchFamily="2" charset="2"/>
              </a:rPr>
              <a:t></a:t>
            </a:r>
            <a:r>
              <a:rPr lang="en-US" dirty="0"/>
              <a:t> 3’</a:t>
            </a:r>
            <a:endParaRPr lang="en-US" sz="2000" dirty="0"/>
          </a:p>
          <a:p>
            <a:pPr marL="914400" lvl="1" indent="-457200">
              <a:buFont typeface="+mj-lt"/>
              <a:buAutoNum type="alphaLcPeriod"/>
            </a:pPr>
            <a:r>
              <a:rPr lang="en-US" b="1" dirty="0"/>
              <a:t>5’ </a:t>
            </a:r>
            <a:r>
              <a:rPr lang="en-US" b="1" dirty="0">
                <a:sym typeface="Wingdings" panose="05000000000000000000" pitchFamily="2" charset="2"/>
              </a:rPr>
              <a:t></a:t>
            </a:r>
            <a:r>
              <a:rPr lang="en-US" b="1" dirty="0"/>
              <a:t> 3’</a:t>
            </a:r>
            <a:endParaRPr lang="en-US" sz="2000" b="1" dirty="0"/>
          </a:p>
          <a:p>
            <a:pPr marL="914400" lvl="1" indent="-457200">
              <a:buFont typeface="+mj-lt"/>
              <a:buAutoNum type="alphaLcPeriod"/>
            </a:pPr>
            <a:r>
              <a:rPr lang="en-US" dirty="0"/>
              <a:t>3’ </a:t>
            </a:r>
            <a:r>
              <a:rPr lang="en-US" dirty="0">
                <a:sym typeface="Wingdings" panose="05000000000000000000" pitchFamily="2" charset="2"/>
              </a:rPr>
              <a:t></a:t>
            </a:r>
            <a:r>
              <a:rPr lang="en-US" dirty="0"/>
              <a:t> 5’</a:t>
            </a:r>
            <a:endParaRPr lang="en-US" sz="2000" dirty="0"/>
          </a:p>
          <a:p>
            <a:endParaRPr lang="en-US" dirty="0"/>
          </a:p>
        </p:txBody>
      </p:sp>
      <p:sp>
        <p:nvSpPr>
          <p:cNvPr id="2" name="Title 1">
            <a:extLst>
              <a:ext uri="{FF2B5EF4-FFF2-40B4-BE49-F238E27FC236}">
                <a16:creationId xmlns:a16="http://schemas.microsoft.com/office/drawing/2014/main" id="{5EF79D60-F38B-4632-8F74-63C85B80358A}"/>
              </a:ext>
            </a:extLst>
          </p:cNvPr>
          <p:cNvSpPr>
            <a:spLocks noGrp="1"/>
          </p:cNvSpPr>
          <p:nvPr>
            <p:ph type="title"/>
          </p:nvPr>
        </p:nvSpPr>
        <p:spPr/>
        <p:txBody>
          <a:bodyPr/>
          <a:lstStyle/>
          <a:p>
            <a:r>
              <a:rPr lang="en-US" dirty="0"/>
              <a:t>Concept Check Question 2 Answer</a:t>
            </a:r>
          </a:p>
        </p:txBody>
      </p:sp>
      <p:sp>
        <p:nvSpPr>
          <p:cNvPr id="4" name="Slide Number Placeholder 3">
            <a:extLst>
              <a:ext uri="{FF2B5EF4-FFF2-40B4-BE49-F238E27FC236}">
                <a16:creationId xmlns:a16="http://schemas.microsoft.com/office/drawing/2014/main" id="{00567C41-9796-41E7-BA46-58751702C21B}"/>
              </a:ext>
            </a:extLst>
          </p:cNvPr>
          <p:cNvSpPr>
            <a:spLocks noGrp="1"/>
          </p:cNvSpPr>
          <p:nvPr>
            <p:ph type="sldNum" sz="quarter" idx="12"/>
          </p:nvPr>
        </p:nvSpPr>
        <p:spPr/>
        <p:txBody>
          <a:bodyPr/>
          <a:lstStyle/>
          <a:p>
            <a:fld id="{F38FC8B9-BCA2-4F51-A344-9525644822DC}" type="slidenum">
              <a:rPr lang="en-US" smtClean="0"/>
              <a:t>34</a:t>
            </a:fld>
            <a:endParaRPr lang="en-US"/>
          </a:p>
        </p:txBody>
      </p:sp>
    </p:spTree>
    <p:extLst>
      <p:ext uri="{BB962C8B-B14F-4D97-AF65-F5344CB8AC3E}">
        <p14:creationId xmlns:p14="http://schemas.microsoft.com/office/powerpoint/2010/main" val="29946443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A872C5-5E0D-41AA-8081-960DB760BB61}"/>
              </a:ext>
            </a:extLst>
          </p:cNvPr>
          <p:cNvSpPr>
            <a:spLocks noGrp="1"/>
          </p:cNvSpPr>
          <p:nvPr>
            <p:ph idx="1"/>
          </p:nvPr>
        </p:nvSpPr>
        <p:spPr/>
        <p:txBody>
          <a:bodyPr>
            <a:normAutofit/>
          </a:bodyPr>
          <a:lstStyle/>
          <a:p>
            <a:pPr marL="514350" lvl="0" indent="-514350">
              <a:buFont typeface="+mj-lt"/>
              <a:buAutoNum type="arabicPeriod" startAt="3"/>
            </a:pPr>
            <a:r>
              <a:rPr lang="en-US" dirty="0"/>
              <a:t>Which of the following types of DNA damage is caused by UV radiation?</a:t>
            </a:r>
            <a:endParaRPr lang="en-US" sz="2400" dirty="0"/>
          </a:p>
          <a:p>
            <a:pPr marL="914400" lvl="1" indent="-457200">
              <a:buFont typeface="+mj-lt"/>
              <a:buAutoNum type="alphaLcPeriod"/>
            </a:pPr>
            <a:r>
              <a:rPr lang="en-US" dirty="0"/>
              <a:t>thymine dimers</a:t>
            </a:r>
            <a:endParaRPr lang="en-US" sz="2000" dirty="0"/>
          </a:p>
          <a:p>
            <a:pPr marL="914400" lvl="1" indent="-457200">
              <a:buFont typeface="+mj-lt"/>
              <a:buAutoNum type="alphaLcPeriod"/>
            </a:pPr>
            <a:r>
              <a:rPr lang="en-US" dirty="0"/>
              <a:t>deamination</a:t>
            </a:r>
            <a:endParaRPr lang="en-US" sz="2000" dirty="0"/>
          </a:p>
          <a:p>
            <a:pPr marL="914400" lvl="1" indent="-457200">
              <a:buFont typeface="+mj-lt"/>
              <a:buAutoNum type="alphaLcPeriod"/>
            </a:pPr>
            <a:r>
              <a:rPr lang="en-US" dirty="0"/>
              <a:t>depurination</a:t>
            </a:r>
            <a:endParaRPr lang="en-US" sz="2400" dirty="0"/>
          </a:p>
          <a:p>
            <a:endParaRPr lang="en-US" dirty="0"/>
          </a:p>
        </p:txBody>
      </p:sp>
      <p:sp>
        <p:nvSpPr>
          <p:cNvPr id="2" name="Title 1">
            <a:extLst>
              <a:ext uri="{FF2B5EF4-FFF2-40B4-BE49-F238E27FC236}">
                <a16:creationId xmlns:a16="http://schemas.microsoft.com/office/drawing/2014/main" id="{5EF79D60-F38B-4632-8F74-63C85B80358A}"/>
              </a:ext>
            </a:extLst>
          </p:cNvPr>
          <p:cNvSpPr>
            <a:spLocks noGrp="1"/>
          </p:cNvSpPr>
          <p:nvPr>
            <p:ph type="title"/>
          </p:nvPr>
        </p:nvSpPr>
        <p:spPr/>
        <p:txBody>
          <a:bodyPr/>
          <a:lstStyle/>
          <a:p>
            <a:r>
              <a:rPr lang="en-US" dirty="0"/>
              <a:t>Concept Check Question 3</a:t>
            </a:r>
          </a:p>
        </p:txBody>
      </p:sp>
      <p:sp>
        <p:nvSpPr>
          <p:cNvPr id="4" name="Slide Number Placeholder 3">
            <a:extLst>
              <a:ext uri="{FF2B5EF4-FFF2-40B4-BE49-F238E27FC236}">
                <a16:creationId xmlns:a16="http://schemas.microsoft.com/office/drawing/2014/main" id="{00567C41-9796-41E7-BA46-58751702C21B}"/>
              </a:ext>
            </a:extLst>
          </p:cNvPr>
          <p:cNvSpPr>
            <a:spLocks noGrp="1"/>
          </p:cNvSpPr>
          <p:nvPr>
            <p:ph type="sldNum" sz="quarter" idx="12"/>
          </p:nvPr>
        </p:nvSpPr>
        <p:spPr/>
        <p:txBody>
          <a:bodyPr/>
          <a:lstStyle/>
          <a:p>
            <a:fld id="{F38FC8B9-BCA2-4F51-A344-9525644822DC}" type="slidenum">
              <a:rPr lang="en-US" smtClean="0"/>
              <a:t>35</a:t>
            </a:fld>
            <a:endParaRPr lang="en-US"/>
          </a:p>
        </p:txBody>
      </p:sp>
    </p:spTree>
    <p:extLst>
      <p:ext uri="{BB962C8B-B14F-4D97-AF65-F5344CB8AC3E}">
        <p14:creationId xmlns:p14="http://schemas.microsoft.com/office/powerpoint/2010/main" val="19147993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A872C5-5E0D-41AA-8081-960DB760BB61}"/>
              </a:ext>
            </a:extLst>
          </p:cNvPr>
          <p:cNvSpPr>
            <a:spLocks noGrp="1"/>
          </p:cNvSpPr>
          <p:nvPr>
            <p:ph idx="1"/>
          </p:nvPr>
        </p:nvSpPr>
        <p:spPr/>
        <p:txBody>
          <a:bodyPr>
            <a:normAutofit/>
          </a:bodyPr>
          <a:lstStyle/>
          <a:p>
            <a:pPr marL="514350" lvl="0" indent="-514350">
              <a:buFont typeface="+mj-lt"/>
              <a:buAutoNum type="arabicPeriod" startAt="3"/>
            </a:pPr>
            <a:r>
              <a:rPr lang="en-US" dirty="0"/>
              <a:t>Which of the following types of DNA damage is caused by UV radiation?</a:t>
            </a:r>
            <a:endParaRPr lang="en-US" sz="2400" dirty="0"/>
          </a:p>
          <a:p>
            <a:pPr marL="914400" lvl="1" indent="-457200">
              <a:buFont typeface="+mj-lt"/>
              <a:buAutoNum type="alphaLcPeriod"/>
            </a:pPr>
            <a:r>
              <a:rPr lang="en-US" b="1" dirty="0"/>
              <a:t>thymine dimers</a:t>
            </a:r>
            <a:endParaRPr lang="en-US" sz="2000" b="1" dirty="0"/>
          </a:p>
          <a:p>
            <a:pPr marL="914400" lvl="1" indent="-457200">
              <a:buFont typeface="+mj-lt"/>
              <a:buAutoNum type="alphaLcPeriod"/>
            </a:pPr>
            <a:r>
              <a:rPr lang="en-US" dirty="0"/>
              <a:t>deamination</a:t>
            </a:r>
            <a:endParaRPr lang="en-US" sz="2000" dirty="0"/>
          </a:p>
          <a:p>
            <a:pPr marL="914400" lvl="1" indent="-457200">
              <a:buFont typeface="+mj-lt"/>
              <a:buAutoNum type="alphaLcPeriod"/>
            </a:pPr>
            <a:r>
              <a:rPr lang="en-US" dirty="0"/>
              <a:t>depurination</a:t>
            </a:r>
            <a:endParaRPr lang="en-US" sz="2400" dirty="0"/>
          </a:p>
          <a:p>
            <a:endParaRPr lang="en-US" dirty="0"/>
          </a:p>
        </p:txBody>
      </p:sp>
      <p:sp>
        <p:nvSpPr>
          <p:cNvPr id="2" name="Title 1">
            <a:extLst>
              <a:ext uri="{FF2B5EF4-FFF2-40B4-BE49-F238E27FC236}">
                <a16:creationId xmlns:a16="http://schemas.microsoft.com/office/drawing/2014/main" id="{5EF79D60-F38B-4632-8F74-63C85B80358A}"/>
              </a:ext>
            </a:extLst>
          </p:cNvPr>
          <p:cNvSpPr>
            <a:spLocks noGrp="1"/>
          </p:cNvSpPr>
          <p:nvPr>
            <p:ph type="title"/>
          </p:nvPr>
        </p:nvSpPr>
        <p:spPr/>
        <p:txBody>
          <a:bodyPr/>
          <a:lstStyle/>
          <a:p>
            <a:r>
              <a:rPr lang="en-US" dirty="0"/>
              <a:t>Concept Check Question 3 Answer</a:t>
            </a:r>
          </a:p>
        </p:txBody>
      </p:sp>
      <p:sp>
        <p:nvSpPr>
          <p:cNvPr id="4" name="Slide Number Placeholder 3">
            <a:extLst>
              <a:ext uri="{FF2B5EF4-FFF2-40B4-BE49-F238E27FC236}">
                <a16:creationId xmlns:a16="http://schemas.microsoft.com/office/drawing/2014/main" id="{00567C41-9796-41E7-BA46-58751702C21B}"/>
              </a:ext>
            </a:extLst>
          </p:cNvPr>
          <p:cNvSpPr>
            <a:spLocks noGrp="1"/>
          </p:cNvSpPr>
          <p:nvPr>
            <p:ph type="sldNum" sz="quarter" idx="12"/>
          </p:nvPr>
        </p:nvSpPr>
        <p:spPr/>
        <p:txBody>
          <a:bodyPr/>
          <a:lstStyle/>
          <a:p>
            <a:fld id="{F38FC8B9-BCA2-4F51-A344-9525644822DC}" type="slidenum">
              <a:rPr lang="en-US" smtClean="0"/>
              <a:t>36</a:t>
            </a:fld>
            <a:endParaRPr lang="en-US"/>
          </a:p>
        </p:txBody>
      </p:sp>
    </p:spTree>
    <p:extLst>
      <p:ext uri="{BB962C8B-B14F-4D97-AF65-F5344CB8AC3E}">
        <p14:creationId xmlns:p14="http://schemas.microsoft.com/office/powerpoint/2010/main" val="35209604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A872C5-5E0D-41AA-8081-960DB760BB61}"/>
              </a:ext>
            </a:extLst>
          </p:cNvPr>
          <p:cNvSpPr>
            <a:spLocks noGrp="1"/>
          </p:cNvSpPr>
          <p:nvPr>
            <p:ph idx="1"/>
          </p:nvPr>
        </p:nvSpPr>
        <p:spPr/>
        <p:txBody>
          <a:bodyPr/>
          <a:lstStyle/>
          <a:p>
            <a:pPr marL="514350" lvl="0" indent="-514350">
              <a:buFont typeface="+mj-lt"/>
              <a:buAutoNum type="arabicPeriod" startAt="4"/>
            </a:pPr>
            <a:r>
              <a:rPr lang="en-US" dirty="0"/>
              <a:t>Which of the following DNA repair mechanisms repairs breaks in the phosphodiester backbone by deleting small sections of DNA?</a:t>
            </a:r>
            <a:endParaRPr lang="en-US" sz="2400" dirty="0"/>
          </a:p>
          <a:p>
            <a:pPr marL="914400" lvl="1" indent="-457200">
              <a:buFont typeface="+mj-lt"/>
              <a:buAutoNum type="alphaLcPeriod"/>
            </a:pPr>
            <a:r>
              <a:rPr lang="en-US" dirty="0"/>
              <a:t>mismatch repair</a:t>
            </a:r>
            <a:endParaRPr lang="en-US" sz="2000" dirty="0"/>
          </a:p>
          <a:p>
            <a:pPr marL="914400" lvl="1" indent="-457200">
              <a:buFont typeface="+mj-lt"/>
              <a:buAutoNum type="alphaLcPeriod"/>
            </a:pPr>
            <a:r>
              <a:rPr lang="en-US" dirty="0"/>
              <a:t>nucleotide excision repair</a:t>
            </a:r>
            <a:endParaRPr lang="en-US" sz="2000" dirty="0"/>
          </a:p>
          <a:p>
            <a:pPr marL="914400" lvl="1" indent="-457200">
              <a:buFont typeface="+mj-lt"/>
              <a:buAutoNum type="alphaLcPeriod"/>
            </a:pPr>
            <a:r>
              <a:rPr lang="en-US" dirty="0"/>
              <a:t>non-homologous end-joining</a:t>
            </a:r>
            <a:endParaRPr lang="en-US" sz="2000" dirty="0"/>
          </a:p>
          <a:p>
            <a:pPr marL="914400" lvl="1" indent="-457200">
              <a:buFont typeface="+mj-lt"/>
              <a:buAutoNum type="alphaLcPeriod"/>
            </a:pPr>
            <a:r>
              <a:rPr lang="en-US" dirty="0"/>
              <a:t>homologous recombination</a:t>
            </a:r>
            <a:endParaRPr lang="en-US" sz="2000" dirty="0"/>
          </a:p>
        </p:txBody>
      </p:sp>
      <p:sp>
        <p:nvSpPr>
          <p:cNvPr id="2" name="Title 1">
            <a:extLst>
              <a:ext uri="{FF2B5EF4-FFF2-40B4-BE49-F238E27FC236}">
                <a16:creationId xmlns:a16="http://schemas.microsoft.com/office/drawing/2014/main" id="{5EF79D60-F38B-4632-8F74-63C85B80358A}"/>
              </a:ext>
            </a:extLst>
          </p:cNvPr>
          <p:cNvSpPr>
            <a:spLocks noGrp="1"/>
          </p:cNvSpPr>
          <p:nvPr>
            <p:ph type="title"/>
          </p:nvPr>
        </p:nvSpPr>
        <p:spPr/>
        <p:txBody>
          <a:bodyPr/>
          <a:lstStyle/>
          <a:p>
            <a:r>
              <a:rPr lang="en-US" dirty="0"/>
              <a:t>Concept Check Question 4</a:t>
            </a:r>
          </a:p>
        </p:txBody>
      </p:sp>
      <p:sp>
        <p:nvSpPr>
          <p:cNvPr id="4" name="Slide Number Placeholder 3">
            <a:extLst>
              <a:ext uri="{FF2B5EF4-FFF2-40B4-BE49-F238E27FC236}">
                <a16:creationId xmlns:a16="http://schemas.microsoft.com/office/drawing/2014/main" id="{00567C41-9796-41E7-BA46-58751702C21B}"/>
              </a:ext>
            </a:extLst>
          </p:cNvPr>
          <p:cNvSpPr>
            <a:spLocks noGrp="1"/>
          </p:cNvSpPr>
          <p:nvPr>
            <p:ph type="sldNum" sz="quarter" idx="12"/>
          </p:nvPr>
        </p:nvSpPr>
        <p:spPr/>
        <p:txBody>
          <a:bodyPr/>
          <a:lstStyle/>
          <a:p>
            <a:fld id="{F38FC8B9-BCA2-4F51-A344-9525644822DC}" type="slidenum">
              <a:rPr lang="en-US" smtClean="0"/>
              <a:t>37</a:t>
            </a:fld>
            <a:endParaRPr lang="en-US"/>
          </a:p>
        </p:txBody>
      </p:sp>
    </p:spTree>
    <p:extLst>
      <p:ext uri="{BB962C8B-B14F-4D97-AF65-F5344CB8AC3E}">
        <p14:creationId xmlns:p14="http://schemas.microsoft.com/office/powerpoint/2010/main" val="16420939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2A872C5-5E0D-41AA-8081-960DB760BB61}"/>
              </a:ext>
            </a:extLst>
          </p:cNvPr>
          <p:cNvSpPr>
            <a:spLocks noGrp="1"/>
          </p:cNvSpPr>
          <p:nvPr>
            <p:ph idx="1"/>
          </p:nvPr>
        </p:nvSpPr>
        <p:spPr/>
        <p:txBody>
          <a:bodyPr/>
          <a:lstStyle/>
          <a:p>
            <a:pPr marL="514350" lvl="0" indent="-514350">
              <a:buFont typeface="+mj-lt"/>
              <a:buAutoNum type="arabicPeriod" startAt="4"/>
            </a:pPr>
            <a:r>
              <a:rPr lang="en-US" dirty="0"/>
              <a:t>Which of the following DNA repair mechanisms repairs breaks in the phosphodiester backbone by deleting small sections of DNA?</a:t>
            </a:r>
            <a:endParaRPr lang="en-US" sz="2400" dirty="0"/>
          </a:p>
          <a:p>
            <a:pPr marL="914400" lvl="1" indent="-457200">
              <a:buFont typeface="+mj-lt"/>
              <a:buAutoNum type="alphaLcPeriod"/>
            </a:pPr>
            <a:r>
              <a:rPr lang="en-US" dirty="0"/>
              <a:t>mismatch repair</a:t>
            </a:r>
            <a:endParaRPr lang="en-US" sz="2000" dirty="0"/>
          </a:p>
          <a:p>
            <a:pPr marL="914400" lvl="1" indent="-457200">
              <a:buFont typeface="+mj-lt"/>
              <a:buAutoNum type="alphaLcPeriod"/>
            </a:pPr>
            <a:r>
              <a:rPr lang="en-US" dirty="0"/>
              <a:t>nucleotide excision repair</a:t>
            </a:r>
            <a:endParaRPr lang="en-US" sz="2000" dirty="0"/>
          </a:p>
          <a:p>
            <a:pPr marL="914400" lvl="1" indent="-457200">
              <a:buFont typeface="+mj-lt"/>
              <a:buAutoNum type="alphaLcPeriod"/>
            </a:pPr>
            <a:r>
              <a:rPr lang="en-US" b="1" dirty="0"/>
              <a:t>non-homologous end-joining</a:t>
            </a:r>
            <a:endParaRPr lang="en-US" sz="2000" b="1" dirty="0"/>
          </a:p>
          <a:p>
            <a:pPr marL="914400" lvl="1" indent="-457200">
              <a:buFont typeface="+mj-lt"/>
              <a:buAutoNum type="alphaLcPeriod"/>
            </a:pPr>
            <a:r>
              <a:rPr lang="en-US" dirty="0"/>
              <a:t>homologous recombination</a:t>
            </a:r>
            <a:endParaRPr lang="en-US" sz="2000" dirty="0"/>
          </a:p>
        </p:txBody>
      </p:sp>
      <p:sp>
        <p:nvSpPr>
          <p:cNvPr id="2" name="Title 1">
            <a:extLst>
              <a:ext uri="{FF2B5EF4-FFF2-40B4-BE49-F238E27FC236}">
                <a16:creationId xmlns:a16="http://schemas.microsoft.com/office/drawing/2014/main" id="{5EF79D60-F38B-4632-8F74-63C85B80358A}"/>
              </a:ext>
            </a:extLst>
          </p:cNvPr>
          <p:cNvSpPr>
            <a:spLocks noGrp="1"/>
          </p:cNvSpPr>
          <p:nvPr>
            <p:ph type="title"/>
          </p:nvPr>
        </p:nvSpPr>
        <p:spPr/>
        <p:txBody>
          <a:bodyPr/>
          <a:lstStyle/>
          <a:p>
            <a:r>
              <a:rPr lang="en-US" dirty="0"/>
              <a:t>Concept Check Question 4 Answer</a:t>
            </a:r>
          </a:p>
        </p:txBody>
      </p:sp>
      <p:sp>
        <p:nvSpPr>
          <p:cNvPr id="4" name="Slide Number Placeholder 3">
            <a:extLst>
              <a:ext uri="{FF2B5EF4-FFF2-40B4-BE49-F238E27FC236}">
                <a16:creationId xmlns:a16="http://schemas.microsoft.com/office/drawing/2014/main" id="{00567C41-9796-41E7-BA46-58751702C21B}"/>
              </a:ext>
            </a:extLst>
          </p:cNvPr>
          <p:cNvSpPr>
            <a:spLocks noGrp="1"/>
          </p:cNvSpPr>
          <p:nvPr>
            <p:ph type="sldNum" sz="quarter" idx="12"/>
          </p:nvPr>
        </p:nvSpPr>
        <p:spPr/>
        <p:txBody>
          <a:bodyPr/>
          <a:lstStyle/>
          <a:p>
            <a:fld id="{F38FC8B9-BCA2-4F51-A344-9525644822DC}" type="slidenum">
              <a:rPr lang="en-US" smtClean="0"/>
              <a:t>38</a:t>
            </a:fld>
            <a:endParaRPr lang="en-US"/>
          </a:p>
        </p:txBody>
      </p:sp>
    </p:spTree>
    <p:extLst>
      <p:ext uri="{BB962C8B-B14F-4D97-AF65-F5344CB8AC3E}">
        <p14:creationId xmlns:p14="http://schemas.microsoft.com/office/powerpoint/2010/main" val="4275354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15A3C8-C709-43E2-BE88-05FE4EA3550D}"/>
              </a:ext>
            </a:extLst>
          </p:cNvPr>
          <p:cNvSpPr txBox="1"/>
          <p:nvPr/>
        </p:nvSpPr>
        <p:spPr>
          <a:xfrm>
            <a:off x="0" y="6591075"/>
            <a:ext cx="11208327" cy="276999"/>
          </a:xfrm>
          <a:prstGeom prst="rect">
            <a:avLst/>
          </a:prstGeom>
          <a:noFill/>
        </p:spPr>
        <p:txBody>
          <a:bodyPr wrap="square" rtlCol="0">
            <a:spAutoFit/>
          </a:bodyPr>
          <a:lstStyle/>
          <a:p>
            <a:r>
              <a:rPr lang="en-US" sz="1200" dirty="0"/>
              <a:t>Figure 14-2: The start of DNA replication. Conceptualized by Jennell Talley and illustrated by Christopher G. Brown CC-NC-SA 4.0.</a:t>
            </a:r>
          </a:p>
        </p:txBody>
      </p:sp>
      <p:pic>
        <p:nvPicPr>
          <p:cNvPr id="6" name="Content Placeholder 5" descr="Figure 14-2: The start of DNA replication. (A) After helicase (purple triangle) begins to unwind the DNA at the origin, DNA primase (pink box) can recognize the single-stranded DNA and begin to add a short RNA primer (shown in B). Note that it is estimated that DNA primase will add about 35 RNA nucleotides; this illustration is representing this addition using only 2 nucleotides (pink staple-each vertical line is one nucleotide). DNA polymerase (in blue) α will add nucleotides to the 3’-OH end of the primer and then ‘hand off’ the polymerization to either DNA polymerase δ or DNA polymerase ε. Polymerization will occur on the daughter strand in the 5’ to 3’ direction. On the top parental strand, this means polymerization will occur right to left and on the bottom parental strand it will occur left to right. PCNA (orange ring) is a protein that helps to keep DNA polymerase associated with the DNA template. (Illustration by Christopher G. Brown)">
            <a:extLst>
              <a:ext uri="{FF2B5EF4-FFF2-40B4-BE49-F238E27FC236}">
                <a16:creationId xmlns:a16="http://schemas.microsoft.com/office/drawing/2014/main" id="{27ACA6B0-0427-4FA1-80A7-00B15FED8C7B}"/>
              </a:ext>
            </a:extLst>
          </p:cNvPr>
          <p:cNvPicPr>
            <a:picLocks noGrp="1" noChangeAspect="1"/>
          </p:cNvPicPr>
          <p:nvPr>
            <p:ph idx="1"/>
          </p:nvPr>
        </p:nvPicPr>
        <p:blipFill>
          <a:blip r:embed="rId3"/>
          <a:stretch>
            <a:fillRect/>
          </a:stretch>
        </p:blipFill>
        <p:spPr>
          <a:xfrm>
            <a:off x="3418695" y="1825625"/>
            <a:ext cx="5354610" cy="4351338"/>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Start of DNA Replication</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4</a:t>
            </a:fld>
            <a:endParaRPr lang="en-US"/>
          </a:p>
        </p:txBody>
      </p:sp>
    </p:spTree>
    <p:extLst>
      <p:ext uri="{BB962C8B-B14F-4D97-AF65-F5344CB8AC3E}">
        <p14:creationId xmlns:p14="http://schemas.microsoft.com/office/powerpoint/2010/main" val="2126410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15A3C8-C709-43E2-BE88-05FE4EA3550D}"/>
              </a:ext>
            </a:extLst>
          </p:cNvPr>
          <p:cNvSpPr txBox="1"/>
          <p:nvPr/>
        </p:nvSpPr>
        <p:spPr>
          <a:xfrm>
            <a:off x="0" y="6591075"/>
            <a:ext cx="11208327" cy="276999"/>
          </a:xfrm>
          <a:prstGeom prst="rect">
            <a:avLst/>
          </a:prstGeom>
          <a:noFill/>
        </p:spPr>
        <p:txBody>
          <a:bodyPr wrap="square" lIns="91440" tIns="45720" rIns="91440" bIns="45720" rtlCol="0" anchor="t">
            <a:spAutoFit/>
          </a:bodyPr>
          <a:lstStyle/>
          <a:p>
            <a:r>
              <a:rPr lang="en-US" sz="1200" dirty="0"/>
              <a:t>Figure 14-2A: The start of DNA replication. Conceptualized by Jennell Talley and illustrated by Christopher G. Brown CC-NC-SA 4.0.</a:t>
            </a:r>
          </a:p>
        </p:txBody>
      </p:sp>
      <p:pic>
        <p:nvPicPr>
          <p:cNvPr id="6" name="Content Placeholder 5" descr="Figure 14-2: The start of DNA replication. (A) After helicase (purple triangle) begins to unwind the DNA at the origin, DNA primase (pink box) can recognize the single-stranded DNA and begin to add a short RNA primer (shown in B). Note that it is estimated that DNA primase will add about 35 RNA nucleotides; this illustration is representing this addition using only 2 nucleotides (pink staple-each vertical line is one nucleotide).">
            <a:extLst>
              <a:ext uri="{FF2B5EF4-FFF2-40B4-BE49-F238E27FC236}">
                <a16:creationId xmlns:a16="http://schemas.microsoft.com/office/drawing/2014/main" id="{27ACA6B0-0427-4FA1-80A7-00B15FED8C7B}"/>
              </a:ext>
            </a:extLst>
          </p:cNvPr>
          <p:cNvPicPr>
            <a:picLocks noGrp="1" noChangeAspect="1"/>
          </p:cNvPicPr>
          <p:nvPr>
            <p:ph idx="1"/>
          </p:nvPr>
        </p:nvPicPr>
        <p:blipFill rotWithShape="1">
          <a:blip r:embed="rId3"/>
          <a:srcRect b="57502"/>
          <a:stretch/>
        </p:blipFill>
        <p:spPr>
          <a:xfrm>
            <a:off x="529819" y="1825624"/>
            <a:ext cx="11132363" cy="3844589"/>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Start of DNA Replication: Unwinding and Priming</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5</a:t>
            </a:fld>
            <a:endParaRPr lang="en-US"/>
          </a:p>
        </p:txBody>
      </p:sp>
    </p:spTree>
    <p:extLst>
      <p:ext uri="{BB962C8B-B14F-4D97-AF65-F5344CB8AC3E}">
        <p14:creationId xmlns:p14="http://schemas.microsoft.com/office/powerpoint/2010/main" val="8452078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15A3C8-C709-43E2-BE88-05FE4EA3550D}"/>
              </a:ext>
            </a:extLst>
          </p:cNvPr>
          <p:cNvSpPr txBox="1"/>
          <p:nvPr/>
        </p:nvSpPr>
        <p:spPr>
          <a:xfrm>
            <a:off x="0" y="6591075"/>
            <a:ext cx="11208327" cy="276999"/>
          </a:xfrm>
          <a:prstGeom prst="rect">
            <a:avLst/>
          </a:prstGeom>
          <a:noFill/>
        </p:spPr>
        <p:txBody>
          <a:bodyPr wrap="square" lIns="91440" tIns="45720" rIns="91440" bIns="45720" rtlCol="0" anchor="t">
            <a:spAutoFit/>
          </a:bodyPr>
          <a:lstStyle/>
          <a:p>
            <a:r>
              <a:rPr lang="en-US" sz="1200" dirty="0"/>
              <a:t>Figure 14-2B: The start of DNA replication. Conceptualized by Jennell Talley and illustrated by Christopher G. Brown CC-NC-SA 4.0.</a:t>
            </a:r>
          </a:p>
        </p:txBody>
      </p:sp>
      <p:pic>
        <p:nvPicPr>
          <p:cNvPr id="6" name="Content Placeholder 5" descr="Figure 14-2: The start of DNA replication. DNA polymerase (in blue) α will add nucleotides to the 3’-OH end of the primer and then ‘hand off’ the polymerization to either DNA polymerase δ or DNA polymerase ε. Polymerization will occur on the daughter strand in the 5’ to 3’ direction. On the top parental strand, this means polymerization will occur right to left and on the bottom parental strand it will occur left to right. PCNA (orange ring) is a protein that helps to keep DNA polymerase associated with the DNA template. (Illustration by Christopher G. Brown)">
            <a:extLst>
              <a:ext uri="{FF2B5EF4-FFF2-40B4-BE49-F238E27FC236}">
                <a16:creationId xmlns:a16="http://schemas.microsoft.com/office/drawing/2014/main" id="{27ACA6B0-0427-4FA1-80A7-00B15FED8C7B}"/>
              </a:ext>
            </a:extLst>
          </p:cNvPr>
          <p:cNvPicPr>
            <a:picLocks noGrp="1" noChangeAspect="1"/>
          </p:cNvPicPr>
          <p:nvPr>
            <p:ph idx="1"/>
          </p:nvPr>
        </p:nvPicPr>
        <p:blipFill rotWithShape="1">
          <a:blip r:embed="rId3"/>
          <a:srcRect t="44084"/>
          <a:stretch/>
        </p:blipFill>
        <p:spPr>
          <a:xfrm>
            <a:off x="1208898" y="1735630"/>
            <a:ext cx="9774204" cy="4441333"/>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Start of DNA Replication: Adding DNA Nucleotides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6</a:t>
            </a:fld>
            <a:endParaRPr lang="en-US"/>
          </a:p>
        </p:txBody>
      </p:sp>
    </p:spTree>
    <p:extLst>
      <p:ext uri="{BB962C8B-B14F-4D97-AF65-F5344CB8AC3E}">
        <p14:creationId xmlns:p14="http://schemas.microsoft.com/office/powerpoint/2010/main" val="1675279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15A3C8-C709-43E2-BE88-05FE4EA3550D}"/>
              </a:ext>
            </a:extLst>
          </p:cNvPr>
          <p:cNvSpPr txBox="1"/>
          <p:nvPr/>
        </p:nvSpPr>
        <p:spPr>
          <a:xfrm>
            <a:off x="0" y="6591075"/>
            <a:ext cx="11208327" cy="276999"/>
          </a:xfrm>
          <a:prstGeom prst="rect">
            <a:avLst/>
          </a:prstGeom>
          <a:noFill/>
        </p:spPr>
        <p:txBody>
          <a:bodyPr wrap="square" rtlCol="0">
            <a:spAutoFit/>
          </a:bodyPr>
          <a:lstStyle/>
          <a:p>
            <a:r>
              <a:rPr lang="en-US" sz="1200" dirty="0"/>
              <a:t>Figure 14-3: Elongation of DNA replication part 2. Conceptualized by Jennell Talley and illustrated by Christopher G. Brown CC-NC-SA 4.0</a:t>
            </a:r>
          </a:p>
        </p:txBody>
      </p:sp>
      <p:pic>
        <p:nvPicPr>
          <p:cNvPr id="6" name="Content Placeholder 5" descr="Figure 14-3: Elongation of DNA replication part 2. The DNA polymerases in dark blue (α and ε) replicate DNA in the same direction the replication fork is moving, called leading strand synthesis. The DNA polymerases in light blue (α and δ) replicate DNA away from their nearest replication fork in short fragments, called lagging strand synthesis. Lagging strand polymerases will ‘bump’ into neighboring RNA primers. Notice the return of DNA primase (pink box), which must return to the lagging strand to lay down a new primer so a new 3’OH will be available for replication. (Illustration by Christopher G. Brown)">
            <a:extLst>
              <a:ext uri="{FF2B5EF4-FFF2-40B4-BE49-F238E27FC236}">
                <a16:creationId xmlns:a16="http://schemas.microsoft.com/office/drawing/2014/main" id="{E225B625-C99C-4395-BE6F-08EF1CADE5CC}"/>
              </a:ext>
            </a:extLst>
          </p:cNvPr>
          <p:cNvPicPr>
            <a:picLocks noGrp="1" noChangeAspect="1"/>
          </p:cNvPicPr>
          <p:nvPr>
            <p:ph idx="1"/>
          </p:nvPr>
        </p:nvPicPr>
        <p:blipFill>
          <a:blip r:embed="rId3"/>
          <a:stretch>
            <a:fillRect/>
          </a:stretch>
        </p:blipFill>
        <p:spPr>
          <a:xfrm>
            <a:off x="838200" y="2189589"/>
            <a:ext cx="10515600" cy="3623410"/>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Elongation of DNA Replication</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7</a:t>
            </a:fld>
            <a:endParaRPr lang="en-US"/>
          </a:p>
        </p:txBody>
      </p:sp>
    </p:spTree>
    <p:extLst>
      <p:ext uri="{BB962C8B-B14F-4D97-AF65-F5344CB8AC3E}">
        <p14:creationId xmlns:p14="http://schemas.microsoft.com/office/powerpoint/2010/main" val="3728952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39AC998-4005-44D9-B3E2-C8C4C1CE2CE3}"/>
              </a:ext>
            </a:extLst>
          </p:cNvPr>
          <p:cNvSpPr txBox="1"/>
          <p:nvPr/>
        </p:nvSpPr>
        <p:spPr>
          <a:xfrm>
            <a:off x="0" y="6591075"/>
            <a:ext cx="11208327" cy="276999"/>
          </a:xfrm>
          <a:prstGeom prst="rect">
            <a:avLst/>
          </a:prstGeom>
          <a:noFill/>
        </p:spPr>
        <p:txBody>
          <a:bodyPr wrap="square" rtlCol="0">
            <a:spAutoFit/>
          </a:bodyPr>
          <a:lstStyle/>
          <a:p>
            <a:r>
              <a:rPr lang="en-US" sz="1200" dirty="0"/>
              <a:t>Figure 14-4: Process of removing RNA primers and ligating DNA strands. Conceptualized by Jennell Talley and illustrated by Christopher G. Brown CC-NC-SA 4.0</a:t>
            </a:r>
          </a:p>
        </p:txBody>
      </p:sp>
      <p:pic>
        <p:nvPicPr>
          <p:cNvPr id="7" name="Content Placeholder 6" descr="Figure 14-4: Process of removing RNA primers and ligating DNA strands. (A) Lagging strand DNA polymerases will run into neighboring RNA primers, displace them, and flap endonucleases (RNase H2 and FEN-1-teal PacMan™) will remove them. The DNA polymerases will replicate any remaining nucleotides and then disassociate with the DNA leaving a nicked backbone. (B) DNA Ligase (shown in tan) will connect the free 3’-hydroxyl and 5’-phosphate groups fixing the broken backbone. The short RNA/DNA fragments generated on the lagging strand are called Okazaki fragments. (Illustration by Christopher G. Brown)">
            <a:extLst>
              <a:ext uri="{FF2B5EF4-FFF2-40B4-BE49-F238E27FC236}">
                <a16:creationId xmlns:a16="http://schemas.microsoft.com/office/drawing/2014/main" id="{396CD460-1F1D-481D-A42C-33568DF66F2B}"/>
              </a:ext>
            </a:extLst>
          </p:cNvPr>
          <p:cNvPicPr>
            <a:picLocks noGrp="1" noChangeAspect="1"/>
          </p:cNvPicPr>
          <p:nvPr>
            <p:ph idx="1"/>
          </p:nvPr>
        </p:nvPicPr>
        <p:blipFill>
          <a:blip r:embed="rId3"/>
          <a:stretch>
            <a:fillRect/>
          </a:stretch>
        </p:blipFill>
        <p:spPr>
          <a:xfrm>
            <a:off x="3136408" y="1825625"/>
            <a:ext cx="5919183" cy="4351338"/>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Removal of RNA Primers and Ligating DNA Strands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8</a:t>
            </a:fld>
            <a:endParaRPr lang="en-US"/>
          </a:p>
        </p:txBody>
      </p:sp>
    </p:spTree>
    <p:extLst>
      <p:ext uri="{BB962C8B-B14F-4D97-AF65-F5344CB8AC3E}">
        <p14:creationId xmlns:p14="http://schemas.microsoft.com/office/powerpoint/2010/main" val="2304546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39AC998-4005-44D9-B3E2-C8C4C1CE2CE3}"/>
              </a:ext>
            </a:extLst>
          </p:cNvPr>
          <p:cNvSpPr txBox="1"/>
          <p:nvPr/>
        </p:nvSpPr>
        <p:spPr>
          <a:xfrm>
            <a:off x="0" y="6591075"/>
            <a:ext cx="11208327" cy="276999"/>
          </a:xfrm>
          <a:prstGeom prst="rect">
            <a:avLst/>
          </a:prstGeom>
          <a:noFill/>
        </p:spPr>
        <p:txBody>
          <a:bodyPr wrap="square" lIns="91440" tIns="45720" rIns="91440" bIns="45720" rtlCol="0" anchor="t">
            <a:spAutoFit/>
          </a:bodyPr>
          <a:lstStyle/>
          <a:p>
            <a:r>
              <a:rPr lang="en-US" sz="1200" dirty="0"/>
              <a:t>Figure 14-4A: Process of removing RNA primers and ligating DNA strands. Conceptualized by Jennell Talley and illustrated by Christopher G. Brown CC-NC-SA 4.0</a:t>
            </a:r>
          </a:p>
        </p:txBody>
      </p:sp>
      <p:pic>
        <p:nvPicPr>
          <p:cNvPr id="7" name="Content Placeholder 6" descr="Figure 14-4: Process of removing RNA primers and ligating DNA strands. (A) Lagging strand DNA polymerases will run into neighboring RNA primers, displace them, and flap endonucleases (RNase H2 and FEN-1-teal PacMan™) will remove them. The DNA polymerases will replicate any remaining nucleotides and then disassociate with the DNA leaving a nicked backbone.">
            <a:extLst>
              <a:ext uri="{FF2B5EF4-FFF2-40B4-BE49-F238E27FC236}">
                <a16:creationId xmlns:a16="http://schemas.microsoft.com/office/drawing/2014/main" id="{396CD460-1F1D-481D-A42C-33568DF66F2B}"/>
              </a:ext>
            </a:extLst>
          </p:cNvPr>
          <p:cNvPicPr>
            <a:picLocks noGrp="1" noChangeAspect="1"/>
          </p:cNvPicPr>
          <p:nvPr>
            <p:ph idx="1"/>
          </p:nvPr>
        </p:nvPicPr>
        <p:blipFill rotWithShape="1">
          <a:blip r:embed="rId3"/>
          <a:srcRect b="49968"/>
          <a:stretch/>
        </p:blipFill>
        <p:spPr>
          <a:xfrm>
            <a:off x="931680" y="1998155"/>
            <a:ext cx="10328640" cy="3798798"/>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Removal of RNA Primers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9</a:t>
            </a:fld>
            <a:endParaRPr lang="en-US"/>
          </a:p>
        </p:txBody>
      </p:sp>
    </p:spTree>
    <p:extLst>
      <p:ext uri="{BB962C8B-B14F-4D97-AF65-F5344CB8AC3E}">
        <p14:creationId xmlns:p14="http://schemas.microsoft.com/office/powerpoint/2010/main" val="14816502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200" dirty="0"/>
        </a:defPPr>
      </a:lstStyle>
    </a:txDef>
  </a:objectDefaults>
  <a:extraClrSchemeLst/>
  <a:extLst>
    <a:ext uri="{05A4C25C-085E-4340-85A3-A5531E510DB2}">
      <thm15:themeFamily xmlns:thm15="http://schemas.microsoft.com/office/thememl/2012/main" name="Presentation1" id="{48A5CF14-20BE-4CBA-A151-BA5F1045CAEC}" vid="{9B61A80E-AEB3-4241-B568-6FFE3E6DF8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For Chapter PPTs</Template>
  <TotalTime>180</TotalTime>
  <Words>5175</Words>
  <Application>Microsoft Office PowerPoint</Application>
  <PresentationFormat>Widescreen</PresentationFormat>
  <Paragraphs>205</Paragraphs>
  <Slides>38</Slides>
  <Notes>29</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Chapter 14</vt:lpstr>
      <vt:lpstr>Chapter 14 Learning Objectives</vt:lpstr>
      <vt:lpstr>Licensing of Replication</vt:lpstr>
      <vt:lpstr>Start of DNA Replication</vt:lpstr>
      <vt:lpstr>Start of DNA Replication: Unwinding and Priming</vt:lpstr>
      <vt:lpstr>Start of DNA Replication: Adding DNA Nucleotides</vt:lpstr>
      <vt:lpstr>Elongation of DNA Replication</vt:lpstr>
      <vt:lpstr>Removal of RNA Primers and Ligating DNA Strands</vt:lpstr>
      <vt:lpstr>Removal of RNA Primers</vt:lpstr>
      <vt:lpstr>Ligating DNA Strands</vt:lpstr>
      <vt:lpstr>Repeated Removal of RNA Primers and Action of Ligase</vt:lpstr>
      <vt:lpstr>Repeated Removal of RNA Primers</vt:lpstr>
      <vt:lpstr>Repeated Action of Ligase</vt:lpstr>
      <vt:lpstr>DNA Repair Mechanism: Proofreading by DNA Polymerase</vt:lpstr>
      <vt:lpstr>Proofreading by DNA Polymerase: 3’ to 5’ Exonuclease Activity</vt:lpstr>
      <vt:lpstr>Proofreading by DNA Polymerase:  Re-replication</vt:lpstr>
      <vt:lpstr>Telomerase Replicates the Ends of Linear Eukaryotic Chromosomes</vt:lpstr>
      <vt:lpstr>DNA Damage: Depurination</vt:lpstr>
      <vt:lpstr>DNA Damage: Pyrimidine Dimers</vt:lpstr>
      <vt:lpstr>DNA Damage: Deamination</vt:lpstr>
      <vt:lpstr>DNA Repair Mechanism: Base Excision Repair (BER)</vt:lpstr>
      <vt:lpstr>DNA Repair Mechanism: Nucleotide Excision Repair (NER)</vt:lpstr>
      <vt:lpstr>DNA Repair Mechanism: Mismatch Repair</vt:lpstr>
      <vt:lpstr>DNA Repair Mechanism: Non-Homologous End Joining (NHEJ)</vt:lpstr>
      <vt:lpstr>DNA Repair Mechanism: Homologous Recombination Repair (HRR)</vt:lpstr>
      <vt:lpstr>HRR Step 1: Proteins Recognize the DS Break</vt:lpstr>
      <vt:lpstr>HRR Steps 2 and 3: Exonucleases Resect and Proteins “See” Single-Stranded Overhang</vt:lpstr>
      <vt:lpstr>HRR Step 4: Repair Proteins Find a Complementary Sequence for Repair</vt:lpstr>
      <vt:lpstr>HRR Step 5: DNA Polymerase Replicates off of the Complementary Sequence</vt:lpstr>
      <vt:lpstr>HRR Steps 6 and 7: Strands of DNA Disassociate and Ligase Fills in Gaps</vt:lpstr>
      <vt:lpstr>Concept Check Question 1</vt:lpstr>
      <vt:lpstr>Concept Check Question 1 Answer</vt:lpstr>
      <vt:lpstr>Concept Check Question 2</vt:lpstr>
      <vt:lpstr>Concept Check Question 2 Answer</vt:lpstr>
      <vt:lpstr>Concept Check Question 3</vt:lpstr>
      <vt:lpstr>Concept Check Question 3 Answer</vt:lpstr>
      <vt:lpstr>Concept Check Question 4</vt:lpstr>
      <vt:lpstr>Concept Check Question 4 Answer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dc:title>
  <dc:creator>Jennell Talley</dc:creator>
  <cp:lastModifiedBy>Jennell Talley</cp:lastModifiedBy>
  <cp:revision>23</cp:revision>
  <dcterms:created xsi:type="dcterms:W3CDTF">2022-06-28T15:36:58Z</dcterms:created>
  <dcterms:modified xsi:type="dcterms:W3CDTF">2022-08-01T14:53:58Z</dcterms:modified>
</cp:coreProperties>
</file>