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381" r:id="rId2"/>
    <p:sldId id="382" r:id="rId3"/>
    <p:sldId id="383" r:id="rId4"/>
    <p:sldId id="384" r:id="rId5"/>
    <p:sldId id="385" r:id="rId6"/>
    <p:sldId id="386" r:id="rId7"/>
    <p:sldId id="387" r:id="rId8"/>
    <p:sldId id="388" r:id="rId9"/>
    <p:sldId id="389" r:id="rId10"/>
    <p:sldId id="390" r:id="rId11"/>
    <p:sldId id="391" r:id="rId12"/>
    <p:sldId id="409" r:id="rId13"/>
    <p:sldId id="410" r:id="rId14"/>
    <p:sldId id="411" r:id="rId15"/>
    <p:sldId id="412" r:id="rId16"/>
    <p:sldId id="413" r:id="rId17"/>
    <p:sldId id="415" r:id="rId18"/>
    <p:sldId id="414" r:id="rId19"/>
    <p:sldId id="416" r:id="rId20"/>
    <p:sldId id="392" r:id="rId21"/>
    <p:sldId id="393" r:id="rId22"/>
    <p:sldId id="394" r:id="rId23"/>
    <p:sldId id="395" r:id="rId24"/>
    <p:sldId id="396" r:id="rId25"/>
    <p:sldId id="397" r:id="rId26"/>
    <p:sldId id="398" r:id="rId27"/>
    <p:sldId id="399" r:id="rId28"/>
    <p:sldId id="400" r:id="rId29"/>
    <p:sldId id="401" r:id="rId30"/>
    <p:sldId id="402" r:id="rId31"/>
    <p:sldId id="403" r:id="rId32"/>
    <p:sldId id="404" r:id="rId33"/>
    <p:sldId id="405" r:id="rId34"/>
    <p:sldId id="406" r:id="rId35"/>
    <p:sldId id="407" r:id="rId36"/>
    <p:sldId id="408" r:id="rId37"/>
    <p:sldId id="417" r:id="rId38"/>
    <p:sldId id="421" r:id="rId39"/>
    <p:sldId id="418" r:id="rId40"/>
    <p:sldId id="422" r:id="rId41"/>
    <p:sldId id="419" r:id="rId42"/>
    <p:sldId id="423" r:id="rId43"/>
    <p:sldId id="420" r:id="rId44"/>
    <p:sldId id="424" r:id="rId45"/>
    <p:sldId id="425"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2DAB2A-13B4-4EE0-A0FE-E3F0390CC96C}" v="16" dt="2022-08-01T15:27:18.390"/>
    <p1510:client id="{78E71040-F9D6-46C7-A69C-65FDED837A81}" v="39" dt="2023-02-24T14:00:40.3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6004" autoAdjust="0"/>
  </p:normalViewPr>
  <p:slideViewPr>
    <p:cSldViewPr snapToGrid="0">
      <p:cViewPr varScale="1">
        <p:scale>
          <a:sx n="63" d="100"/>
          <a:sy n="63" d="100"/>
        </p:scale>
        <p:origin x="1020" y="48"/>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andra Barrera" userId="WHBI7HWLWuyOvCjv8DdXorw3+Itsdc1p78kF2LQ3DMg=" providerId="None" clId="Web-{642DAB2A-13B4-4EE0-A0FE-E3F0390CC96C}"/>
    <pc:docChg chg="modSld">
      <pc:chgData name="Alessandra Barrera" userId="WHBI7HWLWuyOvCjv8DdXorw3+Itsdc1p78kF2LQ3DMg=" providerId="None" clId="Web-{642DAB2A-13B4-4EE0-A0FE-E3F0390CC96C}" dt="2022-08-01T15:27:18.390" v="5" actId="14100"/>
      <pc:docMkLst>
        <pc:docMk/>
      </pc:docMkLst>
      <pc:sldChg chg="modSp">
        <pc:chgData name="Alessandra Barrera" userId="WHBI7HWLWuyOvCjv8DdXorw3+Itsdc1p78kF2LQ3DMg=" providerId="None" clId="Web-{642DAB2A-13B4-4EE0-A0FE-E3F0390CC96C}" dt="2022-08-01T15:18:55.377" v="0" actId="20577"/>
        <pc:sldMkLst>
          <pc:docMk/>
          <pc:sldMk cId="656240183" sldId="389"/>
        </pc:sldMkLst>
        <pc:spChg chg="mod">
          <ac:chgData name="Alessandra Barrera" userId="WHBI7HWLWuyOvCjv8DdXorw3+Itsdc1p78kF2LQ3DMg=" providerId="None" clId="Web-{642DAB2A-13B4-4EE0-A0FE-E3F0390CC96C}" dt="2022-08-01T15:18:55.377" v="0" actId="20577"/>
          <ac:spMkLst>
            <pc:docMk/>
            <pc:sldMk cId="656240183" sldId="389"/>
            <ac:spMk id="6" creationId="{E04A1EF6-8C7B-4E85-BC2B-CEC43CB3DE7C}"/>
          </ac:spMkLst>
        </pc:spChg>
      </pc:sldChg>
      <pc:sldChg chg="modSp">
        <pc:chgData name="Alessandra Barrera" userId="WHBI7HWLWuyOvCjv8DdXorw3+Itsdc1p78kF2LQ3DMg=" providerId="None" clId="Web-{642DAB2A-13B4-4EE0-A0FE-E3F0390CC96C}" dt="2022-08-01T15:19:03.674" v="1" actId="20577"/>
        <pc:sldMkLst>
          <pc:docMk/>
          <pc:sldMk cId="4155030717" sldId="390"/>
        </pc:sldMkLst>
        <pc:spChg chg="mod">
          <ac:chgData name="Alessandra Barrera" userId="WHBI7HWLWuyOvCjv8DdXorw3+Itsdc1p78kF2LQ3DMg=" providerId="None" clId="Web-{642DAB2A-13B4-4EE0-A0FE-E3F0390CC96C}" dt="2022-08-01T15:19:03.674" v="1" actId="20577"/>
          <ac:spMkLst>
            <pc:docMk/>
            <pc:sldMk cId="4155030717" sldId="390"/>
            <ac:spMk id="6" creationId="{E04A1EF6-8C7B-4E85-BC2B-CEC43CB3DE7C}"/>
          </ac:spMkLst>
        </pc:spChg>
      </pc:sldChg>
      <pc:sldChg chg="modSp">
        <pc:chgData name="Alessandra Barrera" userId="WHBI7HWLWuyOvCjv8DdXorw3+Itsdc1p78kF2LQ3DMg=" providerId="None" clId="Web-{642DAB2A-13B4-4EE0-A0FE-E3F0390CC96C}" dt="2022-08-01T15:19:30.190" v="4" actId="20577"/>
        <pc:sldMkLst>
          <pc:docMk/>
          <pc:sldMk cId="489283452" sldId="391"/>
        </pc:sldMkLst>
        <pc:spChg chg="mod">
          <ac:chgData name="Alessandra Barrera" userId="WHBI7HWLWuyOvCjv8DdXorw3+Itsdc1p78kF2LQ3DMg=" providerId="None" clId="Web-{642DAB2A-13B4-4EE0-A0FE-E3F0390CC96C}" dt="2022-08-01T15:19:30.190" v="4" actId="20577"/>
          <ac:spMkLst>
            <pc:docMk/>
            <pc:sldMk cId="489283452" sldId="391"/>
            <ac:spMk id="6" creationId="{E04A1EF6-8C7B-4E85-BC2B-CEC43CB3DE7C}"/>
          </ac:spMkLst>
        </pc:spChg>
      </pc:sldChg>
      <pc:sldChg chg="modSp">
        <pc:chgData name="Alessandra Barrera" userId="WHBI7HWLWuyOvCjv8DdXorw3+Itsdc1p78kF2LQ3DMg=" providerId="None" clId="Web-{642DAB2A-13B4-4EE0-A0FE-E3F0390CC96C}" dt="2022-08-01T15:27:18.390" v="5" actId="14100"/>
        <pc:sldMkLst>
          <pc:docMk/>
          <pc:sldMk cId="2063903178" sldId="400"/>
        </pc:sldMkLst>
        <pc:picChg chg="mod">
          <ac:chgData name="Alessandra Barrera" userId="WHBI7HWLWuyOvCjv8DdXorw3+Itsdc1p78kF2LQ3DMg=" providerId="None" clId="Web-{642DAB2A-13B4-4EE0-A0FE-E3F0390CC96C}" dt="2022-08-01T15:27:18.390" v="5" actId="14100"/>
          <ac:picMkLst>
            <pc:docMk/>
            <pc:sldMk cId="2063903178" sldId="400"/>
            <ac:picMk id="5" creationId="{3632F208-14C4-40E8-B206-D706A453FBED}"/>
          </ac:picMkLst>
        </pc:picChg>
      </pc:sldChg>
    </pc:docChg>
  </pc:docChgLst>
  <pc:docChgLst>
    <pc:chgData name="Alessandra Barrera" userId="WHBI7HWLWuyOvCjv8DdXorw3+Itsdc1p78kF2LQ3DMg=" providerId="None" clId="Web-{78E71040-F9D6-46C7-A69C-65FDED837A81}"/>
    <pc:docChg chg="modSld">
      <pc:chgData name="Alessandra Barrera" userId="WHBI7HWLWuyOvCjv8DdXorw3+Itsdc1p78kF2LQ3DMg=" providerId="None" clId="Web-{78E71040-F9D6-46C7-A69C-65FDED837A81}" dt="2023-02-24T14:00:40.283" v="13" actId="20577"/>
      <pc:docMkLst>
        <pc:docMk/>
      </pc:docMkLst>
      <pc:sldChg chg="modSp">
        <pc:chgData name="Alessandra Barrera" userId="WHBI7HWLWuyOvCjv8DdXorw3+Itsdc1p78kF2LQ3DMg=" providerId="None" clId="Web-{78E71040-F9D6-46C7-A69C-65FDED837A81}" dt="2023-02-24T14:00:39.236" v="0" actId="20577"/>
        <pc:sldMkLst>
          <pc:docMk/>
          <pc:sldMk cId="1354613283" sldId="409"/>
        </pc:sldMkLst>
        <pc:spChg chg="mod">
          <ac:chgData name="Alessandra Barrera" userId="WHBI7HWLWuyOvCjv8DdXorw3+Itsdc1p78kF2LQ3DMg=" providerId="None" clId="Web-{78E71040-F9D6-46C7-A69C-65FDED837A81}" dt="2023-02-24T14:00:39.236" v="0" actId="20577"/>
          <ac:spMkLst>
            <pc:docMk/>
            <pc:sldMk cId="1354613283" sldId="409"/>
            <ac:spMk id="3" creationId="{8A131905-99B6-4C4D-BFFA-E0B2BBF3523A}"/>
          </ac:spMkLst>
        </pc:spChg>
      </pc:sldChg>
      <pc:sldChg chg="modSp">
        <pc:chgData name="Alessandra Barrera" userId="WHBI7HWLWuyOvCjv8DdXorw3+Itsdc1p78kF2LQ3DMg=" providerId="None" clId="Web-{78E71040-F9D6-46C7-A69C-65FDED837A81}" dt="2023-02-24T14:00:39.502" v="4" actId="20577"/>
        <pc:sldMkLst>
          <pc:docMk/>
          <pc:sldMk cId="673417997" sldId="410"/>
        </pc:sldMkLst>
        <pc:spChg chg="mod">
          <ac:chgData name="Alessandra Barrera" userId="WHBI7HWLWuyOvCjv8DdXorw3+Itsdc1p78kF2LQ3DMg=" providerId="None" clId="Web-{78E71040-F9D6-46C7-A69C-65FDED837A81}" dt="2023-02-24T14:00:39.502" v="4" actId="20577"/>
          <ac:spMkLst>
            <pc:docMk/>
            <pc:sldMk cId="673417997" sldId="410"/>
            <ac:spMk id="3" creationId="{8A131905-99B6-4C4D-BFFA-E0B2BBF3523A}"/>
          </ac:spMkLst>
        </pc:spChg>
      </pc:sldChg>
      <pc:sldChg chg="modSp">
        <pc:chgData name="Alessandra Barrera" userId="WHBI7HWLWuyOvCjv8DdXorw3+Itsdc1p78kF2LQ3DMg=" providerId="None" clId="Web-{78E71040-F9D6-46C7-A69C-65FDED837A81}" dt="2023-02-24T14:00:39.830" v="6" actId="20577"/>
        <pc:sldMkLst>
          <pc:docMk/>
          <pc:sldMk cId="4226505959" sldId="411"/>
        </pc:sldMkLst>
        <pc:spChg chg="mod">
          <ac:chgData name="Alessandra Barrera" userId="WHBI7HWLWuyOvCjv8DdXorw3+Itsdc1p78kF2LQ3DMg=" providerId="None" clId="Web-{78E71040-F9D6-46C7-A69C-65FDED837A81}" dt="2023-02-24T14:00:39.830" v="6" actId="20577"/>
          <ac:spMkLst>
            <pc:docMk/>
            <pc:sldMk cId="4226505959" sldId="411"/>
            <ac:spMk id="3" creationId="{73F89541-2C60-46C8-9C0F-D77096105122}"/>
          </ac:spMkLst>
        </pc:spChg>
      </pc:sldChg>
      <pc:sldChg chg="modSp">
        <pc:chgData name="Alessandra Barrera" userId="WHBI7HWLWuyOvCjv8DdXorw3+Itsdc1p78kF2LQ3DMg=" providerId="None" clId="Web-{78E71040-F9D6-46C7-A69C-65FDED837A81}" dt="2023-02-24T14:00:39.955" v="8" actId="20577"/>
        <pc:sldMkLst>
          <pc:docMk/>
          <pc:sldMk cId="754263999" sldId="412"/>
        </pc:sldMkLst>
        <pc:spChg chg="mod">
          <ac:chgData name="Alessandra Barrera" userId="WHBI7HWLWuyOvCjv8DdXorw3+Itsdc1p78kF2LQ3DMg=" providerId="None" clId="Web-{78E71040-F9D6-46C7-A69C-65FDED837A81}" dt="2023-02-24T14:00:39.955" v="8" actId="20577"/>
          <ac:spMkLst>
            <pc:docMk/>
            <pc:sldMk cId="754263999" sldId="412"/>
            <ac:spMk id="3" creationId="{73F89541-2C60-46C8-9C0F-D77096105122}"/>
          </ac:spMkLst>
        </pc:spChg>
      </pc:sldChg>
      <pc:sldChg chg="modSp">
        <pc:chgData name="Alessandra Barrera" userId="WHBI7HWLWuyOvCjv8DdXorw3+Itsdc1p78kF2LQ3DMg=" providerId="None" clId="Web-{78E71040-F9D6-46C7-A69C-65FDED837A81}" dt="2023-02-24T14:00:40.080" v="10" actId="20577"/>
        <pc:sldMkLst>
          <pc:docMk/>
          <pc:sldMk cId="1232103475" sldId="413"/>
        </pc:sldMkLst>
        <pc:spChg chg="mod">
          <ac:chgData name="Alessandra Barrera" userId="WHBI7HWLWuyOvCjv8DdXorw3+Itsdc1p78kF2LQ3DMg=" providerId="None" clId="Web-{78E71040-F9D6-46C7-A69C-65FDED837A81}" dt="2023-02-24T14:00:40.080" v="10" actId="20577"/>
          <ac:spMkLst>
            <pc:docMk/>
            <pc:sldMk cId="1232103475" sldId="413"/>
            <ac:spMk id="3" creationId="{22A75388-9EC5-484A-9E6A-A4033F70A41A}"/>
          </ac:spMkLst>
        </pc:spChg>
      </pc:sldChg>
      <pc:sldChg chg="modSp">
        <pc:chgData name="Alessandra Barrera" userId="WHBI7HWLWuyOvCjv8DdXorw3+Itsdc1p78kF2LQ3DMg=" providerId="None" clId="Web-{78E71040-F9D6-46C7-A69C-65FDED837A81}" dt="2023-02-24T14:00:40.283" v="13" actId="20577"/>
        <pc:sldMkLst>
          <pc:docMk/>
          <pc:sldMk cId="183753288" sldId="415"/>
        </pc:sldMkLst>
        <pc:spChg chg="mod">
          <ac:chgData name="Alessandra Barrera" userId="WHBI7HWLWuyOvCjv8DdXorw3+Itsdc1p78kF2LQ3DMg=" providerId="None" clId="Web-{78E71040-F9D6-46C7-A69C-65FDED837A81}" dt="2023-02-24T14:00:40.283" v="13" actId="20577"/>
          <ac:spMkLst>
            <pc:docMk/>
            <pc:sldMk cId="183753288" sldId="415"/>
            <ac:spMk id="3" creationId="{22A75388-9EC5-484A-9E6A-A4033F70A41A}"/>
          </ac:spMkLst>
        </pc:spChg>
      </pc:sldChg>
    </pc:docChg>
  </pc:docChgLst>
  <pc:docChgLst>
    <pc:chgData name="Alessandra Barrera" clId="Web-{78E71040-F9D6-46C7-A69C-65FDED837A81}"/>
    <pc:docChg chg="modSld">
      <pc:chgData name="Alessandra Barrera" userId="" providerId="" clId="Web-{78E71040-F9D6-46C7-A69C-65FDED837A81}" dt="2023-02-24T13:59:26.649" v="20" actId="20577"/>
      <pc:docMkLst>
        <pc:docMk/>
      </pc:docMkLst>
      <pc:sldChg chg="modSp">
        <pc:chgData name="Alessandra Barrera" userId="" providerId="" clId="Web-{78E71040-F9D6-46C7-A69C-65FDED837A81}" dt="2023-02-24T13:59:26.649" v="20" actId="20577"/>
        <pc:sldMkLst>
          <pc:docMk/>
          <pc:sldMk cId="1354613283" sldId="409"/>
        </pc:sldMkLst>
        <pc:spChg chg="mod">
          <ac:chgData name="Alessandra Barrera" userId="" providerId="" clId="Web-{78E71040-F9D6-46C7-A69C-65FDED837A81}" dt="2023-02-24T13:59:26.649" v="20" actId="20577"/>
          <ac:spMkLst>
            <pc:docMk/>
            <pc:sldMk cId="1354613283" sldId="409"/>
            <ac:spMk id="3" creationId="{8A131905-99B6-4C4D-BFFA-E0B2BBF3523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77574A-1C5F-4607-B6B8-1E806159AE4E}" type="datetimeFigureOut">
              <a:rPr lang="en-US" smtClean="0"/>
              <a:t>2/24/2023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A33D36-5525-4322-91BC-6035AB3A919E}" type="slidenum">
              <a:rPr lang="en-US" smtClean="0"/>
              <a:t>‹#›</a:t>
            </a:fld>
            <a:endParaRPr lang="en-US" dirty="0"/>
          </a:p>
        </p:txBody>
      </p:sp>
    </p:spTree>
    <p:extLst>
      <p:ext uri="{BB962C8B-B14F-4D97-AF65-F5344CB8AC3E}">
        <p14:creationId xmlns:p14="http://schemas.microsoft.com/office/powerpoint/2010/main" val="240500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0582DD-B665-41C3-B019-E897A5BA99F7}" type="slidenum">
              <a:rPr lang="en-US" smtClean="0"/>
              <a:t>1</a:t>
            </a:fld>
            <a:endParaRPr lang="en-US" dirty="0"/>
          </a:p>
        </p:txBody>
      </p:sp>
    </p:spTree>
    <p:extLst>
      <p:ext uri="{BB962C8B-B14F-4D97-AF65-F5344CB8AC3E}">
        <p14:creationId xmlns:p14="http://schemas.microsoft.com/office/powerpoint/2010/main" val="83485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3-5: Assembly of basal transcription complex and initiation of transcription.</a:t>
            </a:r>
            <a:r>
              <a:rPr lang="en-US" sz="1200" b="0" i="0" kern="1200" dirty="0">
                <a:solidFill>
                  <a:schemeClr val="tx1"/>
                </a:solidFill>
                <a:effectLst/>
                <a:latin typeface="+mn-lt"/>
                <a:ea typeface="+mn-ea"/>
                <a:cs typeface="+mn-cs"/>
              </a:rPr>
              <a:t> TFIID binds the TATA box followed by TFIIB. This recruits RNA Polymerase II and TFIIF. TFIIE and TFIIH are the final GTFs to bind. TFIIH helps to activate transcription by phosphorylating the C-terminal domain (CTD) of RNA pol II and using its helicase activity to help unwind the DNA. Once RNA pol II has successfully created a short chain of RNA it will release from the basal transcription complex and begin the elongation phase of transcription.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11</a:t>
            </a:fld>
            <a:endParaRPr lang="en-US" dirty="0"/>
          </a:p>
        </p:txBody>
      </p:sp>
    </p:spTree>
    <p:extLst>
      <p:ext uri="{BB962C8B-B14F-4D97-AF65-F5344CB8AC3E}">
        <p14:creationId xmlns:p14="http://schemas.microsoft.com/office/powerpoint/2010/main" val="38204983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3-6: The 5’ cap.</a:t>
            </a:r>
            <a:r>
              <a:rPr lang="en-US" sz="1200" b="0" i="0" kern="1200" dirty="0">
                <a:solidFill>
                  <a:schemeClr val="tx1"/>
                </a:solidFill>
                <a:effectLst/>
                <a:latin typeface="+mn-lt"/>
                <a:ea typeface="+mn-ea"/>
                <a:cs typeface="+mn-cs"/>
              </a:rPr>
              <a:t> The modified nucleotide, 7-methylguanosine, is added to the 5’ end of the growing mRNA transcript.</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20</a:t>
            </a:fld>
            <a:endParaRPr lang="en-US" dirty="0"/>
          </a:p>
        </p:txBody>
      </p:sp>
    </p:spTree>
    <p:extLst>
      <p:ext uri="{BB962C8B-B14F-4D97-AF65-F5344CB8AC3E}">
        <p14:creationId xmlns:p14="http://schemas.microsoft.com/office/powerpoint/2010/main" val="38510404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3-7: Splicing.</a:t>
            </a:r>
            <a:r>
              <a:rPr lang="en-US" sz="1200" b="0" i="0" kern="1200" dirty="0">
                <a:solidFill>
                  <a:schemeClr val="tx1"/>
                </a:solidFill>
                <a:effectLst/>
                <a:latin typeface="+mn-lt"/>
                <a:ea typeface="+mn-ea"/>
                <a:cs typeface="+mn-cs"/>
              </a:rPr>
              <a:t> Introns and exons are encoded in the DNA (top) and transcribed into the primary transcript (middle).The introns are removed via the process of splicing, resulting in a mature mRNA where all introns have been removed (bottom).</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21</a:t>
            </a:fld>
            <a:endParaRPr lang="en-US" dirty="0"/>
          </a:p>
        </p:txBody>
      </p:sp>
    </p:spTree>
    <p:extLst>
      <p:ext uri="{BB962C8B-B14F-4D97-AF65-F5344CB8AC3E}">
        <p14:creationId xmlns:p14="http://schemas.microsoft.com/office/powerpoint/2010/main" val="16240487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3-8: Splicing part 1, the transcript.</a:t>
            </a:r>
            <a:r>
              <a:rPr lang="en-US" sz="1200" b="0" i="0" kern="1200" dirty="0">
                <a:solidFill>
                  <a:schemeClr val="tx1"/>
                </a:solidFill>
                <a:effectLst/>
                <a:latin typeface="+mn-lt"/>
                <a:ea typeface="+mn-ea"/>
                <a:cs typeface="+mn-cs"/>
              </a:rPr>
              <a:t> A primary mRNA transcript containing two exons (red) and one intron (green).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22</a:t>
            </a:fld>
            <a:endParaRPr lang="en-US" dirty="0"/>
          </a:p>
        </p:txBody>
      </p:sp>
    </p:spTree>
    <p:extLst>
      <p:ext uri="{BB962C8B-B14F-4D97-AF65-F5344CB8AC3E}">
        <p14:creationId xmlns:p14="http://schemas.microsoft.com/office/powerpoint/2010/main" val="12923953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3-9: Splicing part 2, conserved sequences.</a:t>
            </a:r>
            <a:r>
              <a:rPr lang="en-US" sz="1200" b="0" i="0" kern="1200" dirty="0">
                <a:solidFill>
                  <a:schemeClr val="tx1"/>
                </a:solidFill>
                <a:effectLst/>
                <a:latin typeface="+mn-lt"/>
                <a:ea typeface="+mn-ea"/>
                <a:cs typeface="+mn-cs"/>
              </a:rPr>
              <a:t> A primary mRNA transcript containing two exons (red) and one intron (green), demonstrating the location of the 5’ (GU) and 3’ (AG) splice sites located on each end of the intron, and the branch site (A) located within the intron (blue).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23</a:t>
            </a:fld>
            <a:endParaRPr lang="en-US" dirty="0"/>
          </a:p>
        </p:txBody>
      </p:sp>
    </p:spTree>
    <p:extLst>
      <p:ext uri="{BB962C8B-B14F-4D97-AF65-F5344CB8AC3E}">
        <p14:creationId xmlns:p14="http://schemas.microsoft.com/office/powerpoint/2010/main" val="20150035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3-10: Splicing part 3, initial snRNP binding.</a:t>
            </a:r>
            <a:r>
              <a:rPr lang="en-US" sz="1200" b="0" i="0" kern="1200" dirty="0">
                <a:solidFill>
                  <a:schemeClr val="tx1"/>
                </a:solidFill>
                <a:effectLst/>
                <a:latin typeface="+mn-lt"/>
                <a:ea typeface="+mn-ea"/>
                <a:cs typeface="+mn-cs"/>
              </a:rPr>
              <a:t> A primary mRNA transcript containing two exons (red) and one intron (green), demonstrating the binding of specific snRNPs (labeled U1 and U2) to the mRNA at the 5’ splice site and the branch site.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24</a:t>
            </a:fld>
            <a:endParaRPr lang="en-US" dirty="0"/>
          </a:p>
        </p:txBody>
      </p:sp>
    </p:spTree>
    <p:extLst>
      <p:ext uri="{BB962C8B-B14F-4D97-AF65-F5344CB8AC3E}">
        <p14:creationId xmlns:p14="http://schemas.microsoft.com/office/powerpoint/2010/main" val="9656338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3-11: Splicing part 4, the mature spliceosome complex.</a:t>
            </a:r>
            <a:r>
              <a:rPr lang="en-US" sz="1200" b="0" i="0" kern="1200" dirty="0">
                <a:solidFill>
                  <a:schemeClr val="tx1"/>
                </a:solidFill>
                <a:effectLst/>
                <a:latin typeface="+mn-lt"/>
                <a:ea typeface="+mn-ea"/>
                <a:cs typeface="+mn-cs"/>
              </a:rPr>
              <a:t> A primary mRNA transcript containing two exons (red) and one intron (green), demonstrating the location of snRNP (U1, U2, U4, U5, and U6) binding to form the mature spliceosome complex.</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25</a:t>
            </a:fld>
            <a:endParaRPr lang="en-US" dirty="0"/>
          </a:p>
        </p:txBody>
      </p:sp>
    </p:spTree>
    <p:extLst>
      <p:ext uri="{BB962C8B-B14F-4D97-AF65-F5344CB8AC3E}">
        <p14:creationId xmlns:p14="http://schemas.microsoft.com/office/powerpoint/2010/main" val="22957215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3-12: Splicing part 5, lariat structure formation.</a:t>
            </a:r>
            <a:r>
              <a:rPr lang="en-US" sz="1200" b="0" i="0" kern="1200" dirty="0">
                <a:solidFill>
                  <a:schemeClr val="tx1"/>
                </a:solidFill>
                <a:effectLst/>
                <a:latin typeface="+mn-lt"/>
                <a:ea typeface="+mn-ea"/>
                <a:cs typeface="+mn-cs"/>
              </a:rPr>
              <a:t> A primary mRNA transcript containing two exons (red) and one intron (green), demonstrating the generation of a lariat (“lasso”) structure via snRNPs, where U1 and U4 are then released.</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26</a:t>
            </a:fld>
            <a:endParaRPr lang="en-US" dirty="0"/>
          </a:p>
        </p:txBody>
      </p:sp>
    </p:spTree>
    <p:extLst>
      <p:ext uri="{BB962C8B-B14F-4D97-AF65-F5344CB8AC3E}">
        <p14:creationId xmlns:p14="http://schemas.microsoft.com/office/powerpoint/2010/main" val="18219711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3-13: Splicing part 6, release of the lariat.</a:t>
            </a:r>
            <a:r>
              <a:rPr lang="en-US" sz="1200" b="0" i="0" kern="1200" dirty="0">
                <a:solidFill>
                  <a:schemeClr val="tx1"/>
                </a:solidFill>
                <a:effectLst/>
                <a:latin typeface="+mn-lt"/>
                <a:ea typeface="+mn-ea"/>
                <a:cs typeface="+mn-cs"/>
              </a:rPr>
              <a:t> A primary mRNA transcript containing two exons (red) covalently joined together and the release of the intron and the remaining components of the spliceosome.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27</a:t>
            </a:fld>
            <a:endParaRPr lang="en-US" dirty="0"/>
          </a:p>
        </p:txBody>
      </p:sp>
    </p:spTree>
    <p:extLst>
      <p:ext uri="{BB962C8B-B14F-4D97-AF65-F5344CB8AC3E}">
        <p14:creationId xmlns:p14="http://schemas.microsoft.com/office/powerpoint/2010/main" val="4399072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3-14: Splicing of pre-mRNA.</a:t>
            </a:r>
            <a:r>
              <a:rPr lang="en-US" sz="1200" b="0" i="0" kern="1200" dirty="0">
                <a:solidFill>
                  <a:schemeClr val="tx1"/>
                </a:solidFill>
                <a:effectLst/>
                <a:latin typeface="+mn-lt"/>
                <a:ea typeface="+mn-ea"/>
                <a:cs typeface="+mn-cs"/>
              </a:rPr>
              <a:t> The entire splicing process, from a DNA molecule containing introns and exons, to a fully spliced transcript where the spliceosome removes introns as lariat structures.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28</a:t>
            </a:fld>
            <a:endParaRPr lang="en-US" dirty="0"/>
          </a:p>
        </p:txBody>
      </p:sp>
    </p:spTree>
    <p:extLst>
      <p:ext uri="{BB962C8B-B14F-4D97-AF65-F5344CB8AC3E}">
        <p14:creationId xmlns:p14="http://schemas.microsoft.com/office/powerpoint/2010/main" val="4224117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Table 3-1: General features of transcription.</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3</a:t>
            </a:fld>
            <a:endParaRPr lang="en-US" dirty="0"/>
          </a:p>
        </p:txBody>
      </p:sp>
    </p:spTree>
    <p:extLst>
      <p:ext uri="{BB962C8B-B14F-4D97-AF65-F5344CB8AC3E}">
        <p14:creationId xmlns:p14="http://schemas.microsoft.com/office/powerpoint/2010/main" val="26566229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3-15: One model of termination in eukaryotes.</a:t>
            </a:r>
            <a:r>
              <a:rPr lang="en-US" sz="1200" b="0" i="0" kern="1200" dirty="0">
                <a:solidFill>
                  <a:schemeClr val="tx1"/>
                </a:solidFill>
                <a:effectLst/>
                <a:latin typeface="+mn-lt"/>
                <a:ea typeface="+mn-ea"/>
                <a:cs typeface="+mn-cs"/>
              </a:rPr>
              <a:t> (A) A cleavage site is recognized in the mRNA and (B) cleaved by an endonuclease. This releases the mRNA. (C) Rat1 exonuclease starts cleaving the 5’ end of the RNA that is still attached to RNA polymerase II and Poly A polymerase (PAP) binds to the 3’ end of the mRNA. (D) Rat1 continues ‘chewing’ the RNA until it physically hits RNA pol II and destabilizes the interaction of pol II with the DNA and it eventually ‘falls off’. Additionally, PAP adds many adenine nucleotides to the 3’ end of the released mRNA. Note at this point the mRNA has a 5’ cap, has been spliced and once polyadenylated, it will be ready for export out of the nucleus.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29</a:t>
            </a:fld>
            <a:endParaRPr lang="en-US" dirty="0"/>
          </a:p>
        </p:txBody>
      </p:sp>
    </p:spTree>
    <p:extLst>
      <p:ext uri="{BB962C8B-B14F-4D97-AF65-F5344CB8AC3E}">
        <p14:creationId xmlns:p14="http://schemas.microsoft.com/office/powerpoint/2010/main" val="28646935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3-15: One model of termination in eukaryotes.</a:t>
            </a:r>
            <a:r>
              <a:rPr lang="en-US" sz="1200" b="0" i="0" kern="1200" dirty="0">
                <a:solidFill>
                  <a:schemeClr val="tx1"/>
                </a:solidFill>
                <a:effectLst/>
                <a:latin typeface="+mn-lt"/>
                <a:ea typeface="+mn-ea"/>
                <a:cs typeface="+mn-cs"/>
              </a:rPr>
              <a:t> (A) A cleavage site is recognized in the mRNA and (B) cleaved by an endonuclease. This releases the mRNA. (C) Rat1 exonuclease starts cleaving the 5’ end of the RNA that is still attached to RNA polymerase II and Poly A polymerase (PAP) binds to the 3’ end of the mRNA. (D) Rat1 continues ‘chewing’ the RNA until it physically hits RNA pol II and destabilizes the interaction of pol II with the DNA and it eventually ‘falls off’. Additionally, PAP adds many adenine nucleotides to the 3’ end of the released mRNA. Note at this point the mRNA has a 5’ cap, has been spliced and once polyadenylated, it will be ready for export out of the nucleus.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30</a:t>
            </a:fld>
            <a:endParaRPr lang="en-US" dirty="0"/>
          </a:p>
        </p:txBody>
      </p:sp>
    </p:spTree>
    <p:extLst>
      <p:ext uri="{BB962C8B-B14F-4D97-AF65-F5344CB8AC3E}">
        <p14:creationId xmlns:p14="http://schemas.microsoft.com/office/powerpoint/2010/main" val="18758105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3-15: One model of termination in eukaryotes.</a:t>
            </a:r>
            <a:r>
              <a:rPr lang="en-US" sz="1200" b="0" i="0" kern="1200" dirty="0">
                <a:solidFill>
                  <a:schemeClr val="tx1"/>
                </a:solidFill>
                <a:effectLst/>
                <a:latin typeface="+mn-lt"/>
                <a:ea typeface="+mn-ea"/>
                <a:cs typeface="+mn-cs"/>
              </a:rPr>
              <a:t> (A) A cleavage site is recognized in the mRNA and (B) cleaved by an endonuclease. This releases the mRNA. (C) Rat1 exonuclease starts cleaving the 5’ end of the RNA that is still attached to RNA polymerase II and Poly A polymerase (PAP) binds to the 3’ end of the mRNA. (D) Rat1 continues ‘chewing’ the RNA until it physically hits RNA pol II and destabilizes the interaction of pol II with the DNA and it eventually ‘falls off’. Additionally, PAP adds many adenine nucleotides to the 3’ end of the released mRNA. Note at this point the mRNA has a 5’ cap, has been spliced and once polyadenylated, it will be ready for export out of the nucleus.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31</a:t>
            </a:fld>
            <a:endParaRPr lang="en-US" dirty="0"/>
          </a:p>
        </p:txBody>
      </p:sp>
    </p:spTree>
    <p:extLst>
      <p:ext uri="{BB962C8B-B14F-4D97-AF65-F5344CB8AC3E}">
        <p14:creationId xmlns:p14="http://schemas.microsoft.com/office/powerpoint/2010/main" val="40661323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3-15: One model of termination in eukaryotes.</a:t>
            </a:r>
            <a:r>
              <a:rPr lang="en-US" sz="1200" b="0" i="0" kern="1200" dirty="0">
                <a:solidFill>
                  <a:schemeClr val="tx1"/>
                </a:solidFill>
                <a:effectLst/>
                <a:latin typeface="+mn-lt"/>
                <a:ea typeface="+mn-ea"/>
                <a:cs typeface="+mn-cs"/>
              </a:rPr>
              <a:t> (A) A cleavage site is recognized in the mRNA and (B) cleaved by an endonuclease. This releases the mRNA. (C) Rat1 exonuclease starts cleaving the 5’ end of the RNA that is still attached to RNA polymerase II and Poly A polymerase (PAP) binds to the 3’ end of the mRNA. (D) Rat1 continues ‘chewing’ the RNA until it physically hits RNA pol II and destabilizes the interaction of pol II with the DNA and it eventually ‘falls off’. Additionally, PAP adds many adenine nucleotides to the 3’ end of the released mRNA. Note at this point the mRNA has a 5’ cap, has been spliced and once polyadenylated, it will be ready for export out of the nucleus.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32</a:t>
            </a:fld>
            <a:endParaRPr lang="en-US" dirty="0"/>
          </a:p>
        </p:txBody>
      </p:sp>
    </p:spTree>
    <p:extLst>
      <p:ext uri="{BB962C8B-B14F-4D97-AF65-F5344CB8AC3E}">
        <p14:creationId xmlns:p14="http://schemas.microsoft.com/office/powerpoint/2010/main" val="2817773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3-15: One model of termination in eukaryotes.</a:t>
            </a:r>
            <a:r>
              <a:rPr lang="en-US" sz="1200" b="0" i="0" kern="1200" dirty="0">
                <a:solidFill>
                  <a:schemeClr val="tx1"/>
                </a:solidFill>
                <a:effectLst/>
                <a:latin typeface="+mn-lt"/>
                <a:ea typeface="+mn-ea"/>
                <a:cs typeface="+mn-cs"/>
              </a:rPr>
              <a:t> (A) A cleavage site is recognized in the mRNA and (B) cleaved by an endonuclease. This releases the mRNA. (C) Rat1 exonuclease starts cleaving the 5’ end of the RNA that is still attached to RNA polymerase II and Poly A polymerase (PAP) binds to the 3’ end of the mRNA. (D) Rat1 continues ‘chewing’ the RNA until it physically hits RNA pol II and destabilizes the interaction of pol II with the DNA and it eventually ‘falls off’. Additionally, PAP adds many adenine nucleotides to the 3’ end of the released mRNA. Note at this point the mRNA has a 5’ cap, has been spliced and once polyadenylated, it will be ready for export out of the nucleus.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33</a:t>
            </a:fld>
            <a:endParaRPr lang="en-US" dirty="0"/>
          </a:p>
        </p:txBody>
      </p:sp>
    </p:spTree>
    <p:extLst>
      <p:ext uri="{BB962C8B-B14F-4D97-AF65-F5344CB8AC3E}">
        <p14:creationId xmlns:p14="http://schemas.microsoft.com/office/powerpoint/2010/main" val="24488558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3-16: Post-transcriptional RNA modifications in a eukaryotic cell</a:t>
            </a:r>
            <a:r>
              <a:rPr lang="en-US" sz="1200" b="0" i="0" kern="1200" dirty="0">
                <a:solidFill>
                  <a:schemeClr val="tx1"/>
                </a:solidFill>
                <a:effectLst/>
                <a:latin typeface="+mn-lt"/>
                <a:ea typeface="+mn-ea"/>
                <a:cs typeface="+mn-cs"/>
              </a:rPr>
              <a:t>. RNA processing events including addition of the 5’ cap, splicing and polyadenylation occur in the nucleus. The mature mRNA, or fully processed mRNA transcript, is exported from the nucleus to the cytoplasm for translation.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34</a:t>
            </a:fld>
            <a:endParaRPr lang="en-US" dirty="0"/>
          </a:p>
        </p:txBody>
      </p:sp>
    </p:spTree>
    <p:extLst>
      <p:ext uri="{BB962C8B-B14F-4D97-AF65-F5344CB8AC3E}">
        <p14:creationId xmlns:p14="http://schemas.microsoft.com/office/powerpoint/2010/main" val="42215671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3-17: Alternative splicing.</a:t>
            </a:r>
            <a:r>
              <a:rPr lang="en-US" sz="1200" b="0" i="0" kern="1200" dirty="0">
                <a:solidFill>
                  <a:schemeClr val="tx1"/>
                </a:solidFill>
                <a:effectLst/>
                <a:latin typeface="+mn-lt"/>
                <a:ea typeface="+mn-ea"/>
                <a:cs typeface="+mn-cs"/>
              </a:rPr>
              <a:t> Alternative splicing allows for multiple proteins to be generated from a single region of DNA. In the example above, one pre-mRNA, containing five exons and four introns, generates three distinct protein products.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35</a:t>
            </a:fld>
            <a:endParaRPr lang="en-US" dirty="0"/>
          </a:p>
        </p:txBody>
      </p:sp>
    </p:spTree>
    <p:extLst>
      <p:ext uri="{BB962C8B-B14F-4D97-AF65-F5344CB8AC3E}">
        <p14:creationId xmlns:p14="http://schemas.microsoft.com/office/powerpoint/2010/main" val="8997542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3-18: A fully processed mRNA transcript</a:t>
            </a:r>
            <a:r>
              <a:rPr lang="en-US" sz="1200" b="0" i="0" kern="1200" dirty="0">
                <a:solidFill>
                  <a:schemeClr val="tx1"/>
                </a:solidFill>
                <a:effectLst/>
                <a:latin typeface="+mn-lt"/>
                <a:ea typeface="+mn-ea"/>
                <a:cs typeface="+mn-cs"/>
              </a:rPr>
              <a:t>. After all RNA modifications have been completed, a mature mRNA contains a 5’ cap, a poly-A tail, and untranslated regions (UTRs) at the 5’ and 3’ ends.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36</a:t>
            </a:fld>
            <a:endParaRPr lang="en-US" dirty="0"/>
          </a:p>
        </p:txBody>
      </p:sp>
    </p:spTree>
    <p:extLst>
      <p:ext uri="{BB962C8B-B14F-4D97-AF65-F5344CB8AC3E}">
        <p14:creationId xmlns:p14="http://schemas.microsoft.com/office/powerpoint/2010/main" val="3946610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Table 3-2: Types of RNA polymerases found in eukaryotes and some of the RNAs they transcribe.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4</a:t>
            </a:fld>
            <a:endParaRPr lang="en-US" dirty="0"/>
          </a:p>
        </p:txBody>
      </p:sp>
    </p:spTree>
    <p:extLst>
      <p:ext uri="{BB962C8B-B14F-4D97-AF65-F5344CB8AC3E}">
        <p14:creationId xmlns:p14="http://schemas.microsoft.com/office/powerpoint/2010/main" val="2715941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3-1: </a:t>
            </a:r>
            <a:r>
              <a:rPr lang="en-US" sz="1200" b="1" i="1" kern="1200" dirty="0">
                <a:solidFill>
                  <a:schemeClr val="tx1"/>
                </a:solidFill>
                <a:effectLst/>
                <a:latin typeface="+mn-lt"/>
                <a:ea typeface="+mn-ea"/>
                <a:cs typeface="+mn-cs"/>
              </a:rPr>
              <a:t>Bos taurus</a:t>
            </a:r>
            <a:r>
              <a:rPr lang="en-US" sz="1200" b="1" i="0" kern="1200" dirty="0">
                <a:solidFill>
                  <a:schemeClr val="tx1"/>
                </a:solidFill>
                <a:effectLst/>
                <a:latin typeface="+mn-lt"/>
                <a:ea typeface="+mn-ea"/>
                <a:cs typeface="+mn-cs"/>
              </a:rPr>
              <a:t> RNA polymerase II.</a:t>
            </a:r>
            <a:r>
              <a:rPr lang="en-US" sz="1200" b="0" i="0" kern="1200" dirty="0">
                <a:solidFill>
                  <a:schemeClr val="tx1"/>
                </a:solidFill>
                <a:effectLst/>
                <a:latin typeface="+mn-lt"/>
                <a:ea typeface="+mn-ea"/>
                <a:cs typeface="+mn-cs"/>
              </a:rPr>
              <a:t> The protein is shown in fuchsia; DNA is the double helix structure shown in the protein. The backbones of the DNA are orange and light pink. The RNA being synthesized cannot be seen well at this angle but is coming out of the back of the protein structure.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5</a:t>
            </a:fld>
            <a:endParaRPr lang="en-US" dirty="0"/>
          </a:p>
        </p:txBody>
      </p:sp>
    </p:spTree>
    <p:extLst>
      <p:ext uri="{BB962C8B-B14F-4D97-AF65-F5344CB8AC3E}">
        <p14:creationId xmlns:p14="http://schemas.microsoft.com/office/powerpoint/2010/main" val="2601723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3-2: RNA structure</a:t>
            </a:r>
            <a:r>
              <a:rPr lang="en-US" sz="1200" b="0" i="0" kern="1200" dirty="0">
                <a:solidFill>
                  <a:schemeClr val="tx1"/>
                </a:solidFill>
                <a:effectLst/>
                <a:latin typeface="+mn-lt"/>
                <a:ea typeface="+mn-ea"/>
                <a:cs typeface="+mn-cs"/>
              </a:rPr>
              <a:t>. RNAs have a hydroxyl group at the 2’-carbon, while DNA does not. RNAs use the nitrogenous base uracil, unlike DNA, which uses thymine. Additionally, the strand is generated in the 5’ to 3’ direction (in the direction of the red arrow), when the incoming nucleotide is added, </a:t>
            </a:r>
            <a:r>
              <a:rPr lang="en-US" sz="1200" b="1" i="0" kern="1200" dirty="0">
                <a:solidFill>
                  <a:schemeClr val="tx1"/>
                </a:solidFill>
                <a:effectLst/>
                <a:latin typeface="+mn-lt"/>
                <a:ea typeface="+mn-ea"/>
                <a:cs typeface="+mn-cs"/>
              </a:rPr>
              <a:t>its</a:t>
            </a:r>
            <a:r>
              <a:rPr lang="en-US" sz="1200" b="0" i="0" kern="1200" dirty="0">
                <a:solidFill>
                  <a:schemeClr val="tx1"/>
                </a:solidFill>
                <a:effectLst/>
                <a:latin typeface="+mn-lt"/>
                <a:ea typeface="+mn-ea"/>
                <a:cs typeface="+mn-cs"/>
              </a:rPr>
              <a:t> 5’ phosphate is linked to the 3’OH of nucleotide that is already incorporated into the RNA strand.</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6</a:t>
            </a:fld>
            <a:endParaRPr lang="en-US" dirty="0"/>
          </a:p>
        </p:txBody>
      </p:sp>
    </p:spTree>
    <p:extLst>
      <p:ext uri="{BB962C8B-B14F-4D97-AF65-F5344CB8AC3E}">
        <p14:creationId xmlns:p14="http://schemas.microsoft.com/office/powerpoint/2010/main" val="2272254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3-3: Simplified structure of a eukaryotic promoter containing a TATA consensus sequence</a:t>
            </a:r>
            <a:r>
              <a:rPr lang="en-US" sz="1200" b="0" i="0" kern="1200" dirty="0">
                <a:solidFill>
                  <a:schemeClr val="tx1"/>
                </a:solidFill>
                <a:effectLst/>
                <a:latin typeface="+mn-lt"/>
                <a:ea typeface="+mn-ea"/>
                <a:cs typeface="+mn-cs"/>
              </a:rPr>
              <a:t>. The +1 site denotes the start of transcription. Any sequences before the start site have a (-) designation. This is a very simplified model of a eukaryotic promoter where the TATA consensus sequence is between -25 and -35 nucleotides away from the start site. The other colors designate additional sequences found in the promoter that likely influence the regulation of this gene. Regulation of eukaryotic genes is often far more complex than depicted here.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7</a:t>
            </a:fld>
            <a:endParaRPr lang="en-US" dirty="0"/>
          </a:p>
        </p:txBody>
      </p:sp>
    </p:spTree>
    <p:extLst>
      <p:ext uri="{BB962C8B-B14F-4D97-AF65-F5344CB8AC3E}">
        <p14:creationId xmlns:p14="http://schemas.microsoft.com/office/powerpoint/2010/main" val="2342159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3-4: Simplified structure of a gene.</a:t>
            </a:r>
            <a:r>
              <a:rPr lang="en-US" sz="1200" b="0" i="0" kern="1200" dirty="0">
                <a:solidFill>
                  <a:schemeClr val="tx1"/>
                </a:solidFill>
                <a:effectLst/>
                <a:latin typeface="+mn-lt"/>
                <a:ea typeface="+mn-ea"/>
                <a:cs typeface="+mn-cs"/>
              </a:rPr>
              <a:t> The promoter is located on the non-template strand of DNA, which is oriented 5’ to 3’. The sequence that gets transcribed, the coding sequence and the terminator, are located on the template strand, which goes 3’ to 5’. Transcription of this gene would start at +1 and continue to the right.</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8</a:t>
            </a:fld>
            <a:endParaRPr lang="en-US" dirty="0"/>
          </a:p>
        </p:txBody>
      </p:sp>
    </p:spTree>
    <p:extLst>
      <p:ext uri="{BB962C8B-B14F-4D97-AF65-F5344CB8AC3E}">
        <p14:creationId xmlns:p14="http://schemas.microsoft.com/office/powerpoint/2010/main" val="1968733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3-5: Assembly of basal transcription complex and initiation of transcription.</a:t>
            </a:r>
            <a:r>
              <a:rPr lang="en-US" sz="1200" b="0" i="0" kern="1200" dirty="0">
                <a:solidFill>
                  <a:schemeClr val="tx1"/>
                </a:solidFill>
                <a:effectLst/>
                <a:latin typeface="+mn-lt"/>
                <a:ea typeface="+mn-ea"/>
                <a:cs typeface="+mn-cs"/>
              </a:rPr>
              <a:t> TFIID binds the TATA box followed by TFIIB. This recruits RNA Polymerase II and TFIIF. TFIIE and TFIIH are the final GTFs to bind. TFIIH helps to activate transcription by phosphorylating the C-terminal domain (CTD) of RNA pol II and using its helicase activity to help unwind the DNA. Once RNA pol II has successfully created a short chain of RNA it will release from the basal transcription complex and begin the elongation phase of transcription.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9</a:t>
            </a:fld>
            <a:endParaRPr lang="en-US" dirty="0"/>
          </a:p>
        </p:txBody>
      </p:sp>
    </p:spTree>
    <p:extLst>
      <p:ext uri="{BB962C8B-B14F-4D97-AF65-F5344CB8AC3E}">
        <p14:creationId xmlns:p14="http://schemas.microsoft.com/office/powerpoint/2010/main" val="1927183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3-5: Assembly of basal transcription complex and initiation of transcription.</a:t>
            </a:r>
            <a:r>
              <a:rPr lang="en-US" sz="1200" b="0" i="0" kern="1200" dirty="0">
                <a:solidFill>
                  <a:schemeClr val="tx1"/>
                </a:solidFill>
                <a:effectLst/>
                <a:latin typeface="+mn-lt"/>
                <a:ea typeface="+mn-ea"/>
                <a:cs typeface="+mn-cs"/>
              </a:rPr>
              <a:t> TFIID binds the TATA box followed by TFIIB. This recruits RNA Polymerase II and TFIIF. TFIIE and TFIIH are the final GTFs to bind. TFIIH helps to activate transcription by phosphorylating the C-terminal domain (CTD) of RNA pol II and using its helicase activity to help unwind the DNA. Once RNA pol II has successfully created a short chain of RNA it will release from the basal transcription complex and begin the elongation phase of transcription.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10</a:t>
            </a:fld>
            <a:endParaRPr lang="en-US" dirty="0"/>
          </a:p>
        </p:txBody>
      </p:sp>
    </p:spTree>
    <p:extLst>
      <p:ext uri="{BB962C8B-B14F-4D97-AF65-F5344CB8AC3E}">
        <p14:creationId xmlns:p14="http://schemas.microsoft.com/office/powerpoint/2010/main" val="4250945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7A59-18AB-40A1-9B14-CCE85DDAA5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D12B7E-38E9-43CF-B036-46FA8B79B7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F1DA4-B4BF-49AA-8A08-82D1CFEF9F45}"/>
              </a:ext>
            </a:extLst>
          </p:cNvPr>
          <p:cNvSpPr>
            <a:spLocks noGrp="1"/>
          </p:cNvSpPr>
          <p:nvPr>
            <p:ph type="dt" sz="half" idx="10"/>
          </p:nvPr>
        </p:nvSpPr>
        <p:spPr/>
        <p:txBody>
          <a:bodyPr/>
          <a:lstStyle/>
          <a:p>
            <a:fld id="{B5F3CCFF-C6A8-4F7C-A3BA-40EEAADC0E06}" type="datetime1">
              <a:rPr lang="en-US" smtClean="0"/>
              <a:t>2/24/2023</a:t>
            </a:fld>
            <a:endParaRPr lang="en-US" dirty="0"/>
          </a:p>
        </p:txBody>
      </p:sp>
      <p:sp>
        <p:nvSpPr>
          <p:cNvPr id="5" name="Footer Placeholder 4">
            <a:extLst>
              <a:ext uri="{FF2B5EF4-FFF2-40B4-BE49-F238E27FC236}">
                <a16:creationId xmlns:a16="http://schemas.microsoft.com/office/drawing/2014/main" id="{043735CF-FB19-4779-9543-A9C2CD1C22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3DF1460-46D8-4FFC-91E1-4491D6365CE2}"/>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777337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4B1D-4ECF-44B8-B9C2-73B791C57A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61463F-DD40-412D-9D9A-843A4F90EB0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C2ACCA-D9C6-44D4-9590-0A509335F82F}"/>
              </a:ext>
            </a:extLst>
          </p:cNvPr>
          <p:cNvSpPr>
            <a:spLocks noGrp="1"/>
          </p:cNvSpPr>
          <p:nvPr>
            <p:ph type="dt" sz="half" idx="10"/>
          </p:nvPr>
        </p:nvSpPr>
        <p:spPr/>
        <p:txBody>
          <a:bodyPr/>
          <a:lstStyle/>
          <a:p>
            <a:fld id="{94CEDA7D-43DA-477B-BA6B-C298843D5C2A}" type="datetime1">
              <a:rPr lang="en-US" smtClean="0"/>
              <a:t>2/24/2023</a:t>
            </a:fld>
            <a:endParaRPr lang="en-US" dirty="0"/>
          </a:p>
        </p:txBody>
      </p:sp>
      <p:sp>
        <p:nvSpPr>
          <p:cNvPr id="5" name="Footer Placeholder 4">
            <a:extLst>
              <a:ext uri="{FF2B5EF4-FFF2-40B4-BE49-F238E27FC236}">
                <a16:creationId xmlns:a16="http://schemas.microsoft.com/office/drawing/2014/main" id="{5B098508-70B3-4423-8D75-9AEEF71ECAF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B608D3C-A5D8-42B1-A2B7-9BB443048E1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0896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3822A8-55DF-41EE-ABEC-9D6F5CD42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E5CDD5-091F-42CB-8D1E-76B37FED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B53ED-18DD-489F-8ABC-D9FAC53E1B2D}"/>
              </a:ext>
            </a:extLst>
          </p:cNvPr>
          <p:cNvSpPr>
            <a:spLocks noGrp="1"/>
          </p:cNvSpPr>
          <p:nvPr>
            <p:ph type="dt" sz="half" idx="10"/>
          </p:nvPr>
        </p:nvSpPr>
        <p:spPr/>
        <p:txBody>
          <a:bodyPr/>
          <a:lstStyle/>
          <a:p>
            <a:fld id="{C2F0031D-52AA-40E7-AE1C-32DDC2FBE64C}" type="datetime1">
              <a:rPr lang="en-US" smtClean="0"/>
              <a:t>2/24/2023</a:t>
            </a:fld>
            <a:endParaRPr lang="en-US" dirty="0"/>
          </a:p>
        </p:txBody>
      </p:sp>
      <p:sp>
        <p:nvSpPr>
          <p:cNvPr id="5" name="Footer Placeholder 4">
            <a:extLst>
              <a:ext uri="{FF2B5EF4-FFF2-40B4-BE49-F238E27FC236}">
                <a16:creationId xmlns:a16="http://schemas.microsoft.com/office/drawing/2014/main" id="{648F891F-653D-4119-881C-BA3F64C039D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D48C9B9-4DBB-4481-A813-4A51D33FC2B4}"/>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3378473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7FE3-A4D3-4D85-86D1-A6957CFA8673}"/>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6056BC82-C527-4CCF-9CF8-7C3166248C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1289FC-6828-46E1-8F56-0655781E3574}"/>
              </a:ext>
            </a:extLst>
          </p:cNvPr>
          <p:cNvSpPr>
            <a:spLocks noGrp="1"/>
          </p:cNvSpPr>
          <p:nvPr>
            <p:ph type="dt" sz="half" idx="10"/>
          </p:nvPr>
        </p:nvSpPr>
        <p:spPr/>
        <p:txBody>
          <a:bodyPr/>
          <a:lstStyle/>
          <a:p>
            <a:fld id="{91D5FEA5-4E9C-4B53-B0B9-D86C86AE7BF2}" type="datetime1">
              <a:rPr lang="en-US" smtClean="0"/>
              <a:t>2/24/2023</a:t>
            </a:fld>
            <a:endParaRPr lang="en-US" dirty="0"/>
          </a:p>
        </p:txBody>
      </p:sp>
      <p:sp>
        <p:nvSpPr>
          <p:cNvPr id="5" name="Footer Placeholder 4">
            <a:extLst>
              <a:ext uri="{FF2B5EF4-FFF2-40B4-BE49-F238E27FC236}">
                <a16:creationId xmlns:a16="http://schemas.microsoft.com/office/drawing/2014/main" id="{4191C49A-B769-409C-91A0-04671E29440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AF25460-83D1-4580-A2DC-EA5F2C7C1988}"/>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609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BDA83-3F0F-4DDB-9DCD-3FF649D11152}"/>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3F837990-2D4F-478A-9888-3033F76B42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5770E4-96B6-490F-8ECE-59C504ED5604}"/>
              </a:ext>
            </a:extLst>
          </p:cNvPr>
          <p:cNvSpPr>
            <a:spLocks noGrp="1"/>
          </p:cNvSpPr>
          <p:nvPr>
            <p:ph type="dt" sz="half" idx="10"/>
          </p:nvPr>
        </p:nvSpPr>
        <p:spPr/>
        <p:txBody>
          <a:bodyPr/>
          <a:lstStyle/>
          <a:p>
            <a:fld id="{7FBB3AFF-B6F0-4DF8-8924-246311CF120B}" type="datetime1">
              <a:rPr lang="en-US" smtClean="0"/>
              <a:t>2/24/2023</a:t>
            </a:fld>
            <a:endParaRPr lang="en-US" dirty="0"/>
          </a:p>
        </p:txBody>
      </p:sp>
      <p:sp>
        <p:nvSpPr>
          <p:cNvPr id="5" name="Footer Placeholder 4">
            <a:extLst>
              <a:ext uri="{FF2B5EF4-FFF2-40B4-BE49-F238E27FC236}">
                <a16:creationId xmlns:a16="http://schemas.microsoft.com/office/drawing/2014/main" id="{6F8A90D0-A0FC-4EE3-92C0-678B1AC4B8A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D47499C-69F1-42BE-8855-77728C9FBFBB}"/>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60817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CF629-A626-49D8-A69B-809FC42D78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744B29-50E9-4DAE-A900-B57132C8E2E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D18F0C-35B5-44AE-AB7E-80797EDA26A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68678E-3E1F-40EB-99B2-01A6D1B4ADE5}"/>
              </a:ext>
            </a:extLst>
          </p:cNvPr>
          <p:cNvSpPr>
            <a:spLocks noGrp="1"/>
          </p:cNvSpPr>
          <p:nvPr>
            <p:ph type="dt" sz="half" idx="10"/>
          </p:nvPr>
        </p:nvSpPr>
        <p:spPr/>
        <p:txBody>
          <a:bodyPr/>
          <a:lstStyle/>
          <a:p>
            <a:fld id="{A6C93617-E1D1-405C-8382-AB6A7DABE5AB}" type="datetime1">
              <a:rPr lang="en-US" smtClean="0"/>
              <a:t>2/24/2023</a:t>
            </a:fld>
            <a:endParaRPr lang="en-US" dirty="0"/>
          </a:p>
        </p:txBody>
      </p:sp>
      <p:sp>
        <p:nvSpPr>
          <p:cNvPr id="6" name="Footer Placeholder 5">
            <a:extLst>
              <a:ext uri="{FF2B5EF4-FFF2-40B4-BE49-F238E27FC236}">
                <a16:creationId xmlns:a16="http://schemas.microsoft.com/office/drawing/2014/main" id="{B1A66802-8330-4C32-A3CD-17338697CAA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1F9D0FB-A428-4D1D-BF76-FABE32259179}"/>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894719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2E2A7-CBF6-408D-8B97-C7FD41364A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5FC419-3161-4DB1-A127-540380766B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33C696B-75D3-4DC0-840C-09A8A4E064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3FEBEB-CF63-4B3D-85E8-F6554FCD7A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1850CC-837F-4D9F-B21F-6145ED0B2D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1FA841-9FBA-4924-A160-5397A2570BC9}"/>
              </a:ext>
            </a:extLst>
          </p:cNvPr>
          <p:cNvSpPr>
            <a:spLocks noGrp="1"/>
          </p:cNvSpPr>
          <p:nvPr>
            <p:ph type="dt" sz="half" idx="10"/>
          </p:nvPr>
        </p:nvSpPr>
        <p:spPr/>
        <p:txBody>
          <a:bodyPr/>
          <a:lstStyle/>
          <a:p>
            <a:fld id="{FD915F70-DEF8-4F73-8EEC-74EC5CF7981B}" type="datetime1">
              <a:rPr lang="en-US" smtClean="0"/>
              <a:t>2/24/2023</a:t>
            </a:fld>
            <a:endParaRPr lang="en-US" dirty="0"/>
          </a:p>
        </p:txBody>
      </p:sp>
      <p:sp>
        <p:nvSpPr>
          <p:cNvPr id="8" name="Footer Placeholder 7">
            <a:extLst>
              <a:ext uri="{FF2B5EF4-FFF2-40B4-BE49-F238E27FC236}">
                <a16:creationId xmlns:a16="http://schemas.microsoft.com/office/drawing/2014/main" id="{61598A5A-C62C-4E1C-958D-86A1F565815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1C6625D-C73A-43A8-A769-85C03798BF2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403635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249EC-FCA5-49BB-A387-D9E7500DB6F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D0A71D-F9CB-4252-9908-57ACABF2911F}"/>
              </a:ext>
            </a:extLst>
          </p:cNvPr>
          <p:cNvSpPr>
            <a:spLocks noGrp="1"/>
          </p:cNvSpPr>
          <p:nvPr>
            <p:ph type="dt" sz="half" idx="10"/>
          </p:nvPr>
        </p:nvSpPr>
        <p:spPr/>
        <p:txBody>
          <a:bodyPr/>
          <a:lstStyle/>
          <a:p>
            <a:fld id="{83F443E4-44CF-4F27-91F2-D43819E0E0F4}" type="datetime1">
              <a:rPr lang="en-US" smtClean="0"/>
              <a:t>2/24/2023</a:t>
            </a:fld>
            <a:endParaRPr lang="en-US" dirty="0"/>
          </a:p>
        </p:txBody>
      </p:sp>
      <p:sp>
        <p:nvSpPr>
          <p:cNvPr id="4" name="Footer Placeholder 3">
            <a:extLst>
              <a:ext uri="{FF2B5EF4-FFF2-40B4-BE49-F238E27FC236}">
                <a16:creationId xmlns:a16="http://schemas.microsoft.com/office/drawing/2014/main" id="{F66ECE1F-A14F-4ACB-A7F7-79EB381654B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2FB70CC1-C553-4DE1-8238-4B15FEF9D8ED}"/>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892110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ED00D5-857A-4EEB-9362-EE29A8BC200C}"/>
              </a:ext>
            </a:extLst>
          </p:cNvPr>
          <p:cNvSpPr>
            <a:spLocks noGrp="1"/>
          </p:cNvSpPr>
          <p:nvPr>
            <p:ph type="dt" sz="half" idx="10"/>
          </p:nvPr>
        </p:nvSpPr>
        <p:spPr/>
        <p:txBody>
          <a:bodyPr/>
          <a:lstStyle/>
          <a:p>
            <a:fld id="{C8743B59-D511-432C-A53A-91806CCE83DE}" type="datetime1">
              <a:rPr lang="en-US" smtClean="0"/>
              <a:t>2/24/2023</a:t>
            </a:fld>
            <a:endParaRPr lang="en-US" dirty="0"/>
          </a:p>
        </p:txBody>
      </p:sp>
      <p:sp>
        <p:nvSpPr>
          <p:cNvPr id="3" name="Footer Placeholder 2">
            <a:extLst>
              <a:ext uri="{FF2B5EF4-FFF2-40B4-BE49-F238E27FC236}">
                <a16:creationId xmlns:a16="http://schemas.microsoft.com/office/drawing/2014/main" id="{60EFA4A0-4D0F-4C0E-BC17-CCED869C461C}"/>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D442A455-F0C4-4180-A2AB-FB392A69312D}"/>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1461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3FD70-5D67-4966-BC0A-62D42BF66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6DE522-B7DF-477B-B611-D12A6DE47F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5CA1BD-B459-48A2-B097-1D59CB7AA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1E63E5-0F93-4F3C-9619-9276882A8681}"/>
              </a:ext>
            </a:extLst>
          </p:cNvPr>
          <p:cNvSpPr>
            <a:spLocks noGrp="1"/>
          </p:cNvSpPr>
          <p:nvPr>
            <p:ph type="dt" sz="half" idx="10"/>
          </p:nvPr>
        </p:nvSpPr>
        <p:spPr/>
        <p:txBody>
          <a:bodyPr/>
          <a:lstStyle/>
          <a:p>
            <a:fld id="{0E88A452-9745-43CE-B357-4EAD69ABD41B}" type="datetime1">
              <a:rPr lang="en-US" smtClean="0"/>
              <a:t>2/24/2023</a:t>
            </a:fld>
            <a:endParaRPr lang="en-US" dirty="0"/>
          </a:p>
        </p:txBody>
      </p:sp>
      <p:sp>
        <p:nvSpPr>
          <p:cNvPr id="6" name="Footer Placeholder 5">
            <a:extLst>
              <a:ext uri="{FF2B5EF4-FFF2-40B4-BE49-F238E27FC236}">
                <a16:creationId xmlns:a16="http://schemas.microsoft.com/office/drawing/2014/main" id="{92CB236C-DEB0-4FD2-8CE8-003575B467D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8819DB1-DE09-43B9-9C55-5B6D53421118}"/>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112004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2A1ED-4C8F-4599-A634-20A76824B6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E0A5A0-81B5-4ECB-B62A-393F764281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DEED8C3D-464A-4B68-9E49-96E3802281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0177C-DB5B-4292-99EB-9F330E2B03FA}"/>
              </a:ext>
            </a:extLst>
          </p:cNvPr>
          <p:cNvSpPr>
            <a:spLocks noGrp="1"/>
          </p:cNvSpPr>
          <p:nvPr>
            <p:ph type="dt" sz="half" idx="10"/>
          </p:nvPr>
        </p:nvSpPr>
        <p:spPr/>
        <p:txBody>
          <a:bodyPr/>
          <a:lstStyle/>
          <a:p>
            <a:fld id="{67F77DDA-7C49-422C-A950-8981F0E91E4B}" type="datetime1">
              <a:rPr lang="en-US" smtClean="0"/>
              <a:t>2/24/2023</a:t>
            </a:fld>
            <a:endParaRPr lang="en-US" dirty="0"/>
          </a:p>
        </p:txBody>
      </p:sp>
      <p:sp>
        <p:nvSpPr>
          <p:cNvPr id="6" name="Footer Placeholder 5">
            <a:extLst>
              <a:ext uri="{FF2B5EF4-FFF2-40B4-BE49-F238E27FC236}">
                <a16:creationId xmlns:a16="http://schemas.microsoft.com/office/drawing/2014/main" id="{8C4AFDD0-6DDB-4742-BE64-6FC7E8710F9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B700EDC-27A5-4D75-995D-4D140DF0284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981992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5C90D1-BC33-4FBE-9A18-3F3098A03F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113402-873B-4CD8-8814-7445B02D72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4D5D7A-FD24-4BFA-AE2D-1D48EFA448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5B9DC-0786-4631-85F3-2264809D7EAF}" type="datetime1">
              <a:rPr lang="en-US" smtClean="0"/>
              <a:t>2/24/2023</a:t>
            </a:fld>
            <a:endParaRPr lang="en-US" dirty="0"/>
          </a:p>
        </p:txBody>
      </p:sp>
      <p:sp>
        <p:nvSpPr>
          <p:cNvPr id="5" name="Footer Placeholder 4">
            <a:extLst>
              <a:ext uri="{FF2B5EF4-FFF2-40B4-BE49-F238E27FC236}">
                <a16:creationId xmlns:a16="http://schemas.microsoft.com/office/drawing/2014/main" id="{6B233040-1CFA-4F1C-82A5-967F7B32B3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3D659897-E568-48C7-84AC-2916801653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FC8B9-BCA2-4F51-A344-9525644822DC}" type="slidenum">
              <a:rPr lang="en-US" smtClean="0"/>
              <a:t>‹#›</a:t>
            </a:fld>
            <a:endParaRPr lang="en-US" dirty="0"/>
          </a:p>
        </p:txBody>
      </p:sp>
    </p:spTree>
    <p:extLst>
      <p:ext uri="{BB962C8B-B14F-4D97-AF65-F5344CB8AC3E}">
        <p14:creationId xmlns:p14="http://schemas.microsoft.com/office/powerpoint/2010/main" val="3014054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https://www.youtube.com/watch?v=YjWuVrzvZYA"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F42EE9F-5603-4701-9AC7-802B342143BF}"/>
              </a:ext>
            </a:extLst>
          </p:cNvPr>
          <p:cNvSpPr txBox="1"/>
          <p:nvPr/>
        </p:nvSpPr>
        <p:spPr>
          <a:xfrm>
            <a:off x="5500254" y="6562232"/>
            <a:ext cx="5486399" cy="276999"/>
          </a:xfrm>
          <a:prstGeom prst="rect">
            <a:avLst/>
          </a:prstGeom>
          <a:noFill/>
        </p:spPr>
        <p:txBody>
          <a:bodyPr wrap="square" rtlCol="0">
            <a:spAutoFit/>
          </a:bodyPr>
          <a:lstStyle/>
          <a:p>
            <a:r>
              <a:rPr lang="en-US" sz="1200" dirty="0">
                <a:latin typeface="Segoe UI" panose="020B0502040204020203" pitchFamily="34" charset="0"/>
                <a:cs typeface="Segoe UI" panose="020B0502040204020203" pitchFamily="34" charset="0"/>
              </a:rPr>
              <a:t> "Fundamentals of Cell Biology" (2020). </a:t>
            </a:r>
            <a:r>
              <a:rPr lang="en-US" sz="1200" i="1" dirty="0">
                <a:latin typeface="Segoe UI" panose="020B0502040204020203" pitchFamily="34" charset="0"/>
                <a:cs typeface="Segoe UI" panose="020B0502040204020203" pitchFamily="34" charset="0"/>
              </a:rPr>
              <a:t>Biological Sciences Open Textbooks</a:t>
            </a:r>
            <a:r>
              <a:rPr lang="en-US" sz="1200" dirty="0">
                <a:latin typeface="Segoe UI" panose="020B0502040204020203" pitchFamily="34" charset="0"/>
                <a:cs typeface="Segoe UI" panose="020B0502040204020203" pitchFamily="34" charset="0"/>
              </a:rPr>
              <a:t>. 22.</a:t>
            </a:r>
          </a:p>
        </p:txBody>
      </p:sp>
      <p:pic>
        <p:nvPicPr>
          <p:cNvPr id="3" name="Picture 2">
            <a:extLst>
              <a:ext uri="{FF2B5EF4-FFF2-40B4-BE49-F238E27FC236}">
                <a16:creationId xmlns:a16="http://schemas.microsoft.com/office/drawing/2014/main" id="{464AF2E7-F8E2-42ED-BA88-B8868A80875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855" y="13855"/>
            <a:ext cx="5486400" cy="6860962"/>
          </a:xfrm>
          <a:prstGeom prst="rect">
            <a:avLst/>
          </a:prstGeom>
        </p:spPr>
      </p:pic>
      <p:sp>
        <p:nvSpPr>
          <p:cNvPr id="5" name="Subtitle 4"/>
          <p:cNvSpPr>
            <a:spLocks noGrp="1"/>
          </p:cNvSpPr>
          <p:nvPr>
            <p:ph type="subTitle" idx="1"/>
          </p:nvPr>
        </p:nvSpPr>
        <p:spPr>
          <a:xfrm>
            <a:off x="6781800" y="1755775"/>
            <a:ext cx="4141694" cy="1752600"/>
          </a:xfrm>
        </p:spPr>
        <p:txBody>
          <a:bodyPr/>
          <a:lstStyle/>
          <a:p>
            <a:r>
              <a:rPr lang="en-US" dirty="0">
                <a:solidFill>
                  <a:schemeClr val="bg1">
                    <a:lumMod val="50000"/>
                  </a:schemeClr>
                </a:solidFill>
              </a:rPr>
              <a:t>Transcription and RNA Modification</a:t>
            </a:r>
          </a:p>
        </p:txBody>
      </p:sp>
      <p:sp>
        <p:nvSpPr>
          <p:cNvPr id="4" name="Title 3"/>
          <p:cNvSpPr>
            <a:spLocks noGrp="1"/>
          </p:cNvSpPr>
          <p:nvPr>
            <p:ph type="ctrTitle"/>
          </p:nvPr>
        </p:nvSpPr>
        <p:spPr>
          <a:xfrm>
            <a:off x="6096000" y="1"/>
            <a:ext cx="5029200" cy="1470025"/>
          </a:xfrm>
        </p:spPr>
        <p:txBody>
          <a:bodyPr/>
          <a:lstStyle/>
          <a:p>
            <a:r>
              <a:rPr lang="en-US" dirty="0"/>
              <a:t>Chapter 3</a:t>
            </a:r>
          </a:p>
        </p:txBody>
      </p:sp>
      <p:sp>
        <p:nvSpPr>
          <p:cNvPr id="8" name="Slide Number Placeholder 7">
            <a:extLst>
              <a:ext uri="{FF2B5EF4-FFF2-40B4-BE49-F238E27FC236}">
                <a16:creationId xmlns:a16="http://schemas.microsoft.com/office/drawing/2014/main" id="{61321279-8313-44AA-9199-FC6F97EDD9D0}"/>
              </a:ext>
            </a:extLst>
          </p:cNvPr>
          <p:cNvSpPr>
            <a:spLocks noGrp="1"/>
          </p:cNvSpPr>
          <p:nvPr>
            <p:ph type="sldNum" sz="quarter" idx="12"/>
          </p:nvPr>
        </p:nvSpPr>
        <p:spPr/>
        <p:txBody>
          <a:bodyPr/>
          <a:lstStyle/>
          <a:p>
            <a:fld id="{C93EF3D6-E668-4DE3-8128-3AEB1A6FE605}" type="slidenum">
              <a:rPr lang="en-US" smtClean="0"/>
              <a:pPr/>
              <a:t>1</a:t>
            </a:fld>
            <a:endParaRPr lang="en-US" dirty="0"/>
          </a:p>
        </p:txBody>
      </p:sp>
    </p:spTree>
    <p:extLst>
      <p:ext uri="{BB962C8B-B14F-4D97-AF65-F5344CB8AC3E}">
        <p14:creationId xmlns:p14="http://schemas.microsoft.com/office/powerpoint/2010/main" val="1817618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4A1EF6-8C7B-4E85-BC2B-CEC43CB3DE7C}"/>
              </a:ext>
            </a:extLst>
          </p:cNvPr>
          <p:cNvSpPr txBox="1"/>
          <p:nvPr/>
        </p:nvSpPr>
        <p:spPr>
          <a:xfrm>
            <a:off x="0" y="6319151"/>
            <a:ext cx="11201400" cy="523220"/>
          </a:xfrm>
          <a:prstGeom prst="rect">
            <a:avLst/>
          </a:prstGeom>
          <a:noFill/>
        </p:spPr>
        <p:txBody>
          <a:bodyPr wrap="square" lIns="91440" tIns="45720" rIns="91440" bIns="45720" rtlCol="0" anchor="t">
            <a:spAutoFit/>
          </a:bodyPr>
          <a:lstStyle/>
          <a:p>
            <a:pPr algn="l"/>
            <a:r>
              <a:rPr lang="en-US" sz="1400" dirty="0"/>
              <a:t>Figure 3-5: Assembly of basal transcription complex and initiation of transcription. Adopted without change from works contributed to Libretexts by K. Ahern and I. Rajagopal and K. Harris Libretexts content is licensed by CC BY-NC-SA 3.0.</a:t>
            </a:r>
          </a:p>
        </p:txBody>
      </p:sp>
      <p:pic>
        <p:nvPicPr>
          <p:cNvPr id="3074" name="Picture 2" descr="https://bio.libretexts.org/@api/deki/files/6076/Figure_5.3.8.png?revision=1&amp;size=bestfit&amp;width=347&amp;height=707&#10;Figure 3-5: Assembly of basal transcription complex and initiation of transcription. TFIID binds the TATA box followed by TFIIB. This recruits RNA Polymerase II and TFIIF. TFIIE and TFIIH are the final GTFs to bind. ">
            <a:extLst>
              <a:ext uri="{FF2B5EF4-FFF2-40B4-BE49-F238E27FC236}">
                <a16:creationId xmlns:a16="http://schemas.microsoft.com/office/drawing/2014/main" id="{E4A19EFA-5389-4F5E-BFD4-02DAC091968D}"/>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r="30290" b="53396"/>
          <a:stretch/>
        </p:blipFill>
        <p:spPr bwMode="auto">
          <a:xfrm>
            <a:off x="4503965" y="1554344"/>
            <a:ext cx="3184070" cy="4337151"/>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id="{C8A9CD71-A51B-49BD-A386-DBE2D7E330E4}"/>
              </a:ext>
            </a:extLst>
          </p:cNvPr>
          <p:cNvSpPr>
            <a:spLocks noGrp="1"/>
          </p:cNvSpPr>
          <p:nvPr>
            <p:ph type="title"/>
          </p:nvPr>
        </p:nvSpPr>
        <p:spPr/>
        <p:txBody>
          <a:bodyPr/>
          <a:lstStyle/>
          <a:p>
            <a:r>
              <a:rPr lang="en-US" dirty="0"/>
              <a:t>Transcription Initiation First Steps</a:t>
            </a:r>
          </a:p>
        </p:txBody>
      </p:sp>
      <p:sp>
        <p:nvSpPr>
          <p:cNvPr id="3" name="Slide Number Placeholder 2">
            <a:extLst>
              <a:ext uri="{FF2B5EF4-FFF2-40B4-BE49-F238E27FC236}">
                <a16:creationId xmlns:a16="http://schemas.microsoft.com/office/drawing/2014/main" id="{CAF54724-A526-4FB3-BD02-8A2BC4572B6D}"/>
              </a:ext>
            </a:extLst>
          </p:cNvPr>
          <p:cNvSpPr>
            <a:spLocks noGrp="1"/>
          </p:cNvSpPr>
          <p:nvPr>
            <p:ph type="sldNum" sz="quarter" idx="12"/>
          </p:nvPr>
        </p:nvSpPr>
        <p:spPr/>
        <p:txBody>
          <a:bodyPr/>
          <a:lstStyle/>
          <a:p>
            <a:fld id="{F38FC8B9-BCA2-4F51-A344-9525644822DC}" type="slidenum">
              <a:rPr lang="en-US" smtClean="0"/>
              <a:t>10</a:t>
            </a:fld>
            <a:endParaRPr lang="en-US" dirty="0"/>
          </a:p>
        </p:txBody>
      </p:sp>
    </p:spTree>
    <p:extLst>
      <p:ext uri="{BB962C8B-B14F-4D97-AF65-F5344CB8AC3E}">
        <p14:creationId xmlns:p14="http://schemas.microsoft.com/office/powerpoint/2010/main" val="41550307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4A1EF6-8C7B-4E85-BC2B-CEC43CB3DE7C}"/>
              </a:ext>
            </a:extLst>
          </p:cNvPr>
          <p:cNvSpPr txBox="1"/>
          <p:nvPr/>
        </p:nvSpPr>
        <p:spPr>
          <a:xfrm>
            <a:off x="0" y="6319151"/>
            <a:ext cx="11201400" cy="523220"/>
          </a:xfrm>
          <a:prstGeom prst="rect">
            <a:avLst/>
          </a:prstGeom>
          <a:noFill/>
        </p:spPr>
        <p:txBody>
          <a:bodyPr wrap="square" lIns="91440" tIns="45720" rIns="91440" bIns="45720" rtlCol="0" anchor="t">
            <a:spAutoFit/>
          </a:bodyPr>
          <a:lstStyle/>
          <a:p>
            <a:pPr algn="l"/>
            <a:r>
              <a:rPr lang="en-US" sz="1400" dirty="0"/>
              <a:t>Figure 3-5: Assembly of basal transcription complex and initiation of transcription. Adopted without change from works contributed to </a:t>
            </a:r>
            <a:r>
              <a:rPr lang="en-US" sz="1400" dirty="0" err="1"/>
              <a:t>Libretexts</a:t>
            </a:r>
            <a:r>
              <a:rPr lang="en-US" sz="1400" dirty="0"/>
              <a:t> by K. Ahern and I. Rajagopal and K. Harris Libretexts content is licensed by CC BY-NC-SA 3.0.</a:t>
            </a:r>
          </a:p>
        </p:txBody>
      </p:sp>
      <p:pic>
        <p:nvPicPr>
          <p:cNvPr id="3074" name="Picture 2" descr="https://bio.libretexts.org/@api/deki/files/6076/Figure_5.3.8.png?revision=1&amp;size=bestfit&amp;width=347&amp;height=707&#10;TFIIH helps to activate transcription by phosphorylating the C-terminal domain (CTD) of RNA pol II and using its helicase activity to help unwind the DNA. Once RNA pol II has successfully created a short chain of RNA it will release from the basal transcription complex and begin the elongation phase of transcription.">
            <a:extLst>
              <a:ext uri="{FF2B5EF4-FFF2-40B4-BE49-F238E27FC236}">
                <a16:creationId xmlns:a16="http://schemas.microsoft.com/office/drawing/2014/main" id="{E4A19EFA-5389-4F5E-BFD4-02DAC091968D}"/>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46605"/>
          <a:stretch/>
        </p:blipFill>
        <p:spPr bwMode="auto">
          <a:xfrm>
            <a:off x="3959163" y="1527569"/>
            <a:ext cx="4273674" cy="4649394"/>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id="{C8A9CD71-A51B-49BD-A386-DBE2D7E330E4}"/>
              </a:ext>
            </a:extLst>
          </p:cNvPr>
          <p:cNvSpPr>
            <a:spLocks noGrp="1"/>
          </p:cNvSpPr>
          <p:nvPr>
            <p:ph type="title"/>
          </p:nvPr>
        </p:nvSpPr>
        <p:spPr/>
        <p:txBody>
          <a:bodyPr/>
          <a:lstStyle/>
          <a:p>
            <a:r>
              <a:rPr lang="en-US" dirty="0"/>
              <a:t>Transcription Initiation Last Steps</a:t>
            </a:r>
          </a:p>
        </p:txBody>
      </p:sp>
      <p:sp>
        <p:nvSpPr>
          <p:cNvPr id="3" name="Slide Number Placeholder 2">
            <a:extLst>
              <a:ext uri="{FF2B5EF4-FFF2-40B4-BE49-F238E27FC236}">
                <a16:creationId xmlns:a16="http://schemas.microsoft.com/office/drawing/2014/main" id="{CAF54724-A526-4FB3-BD02-8A2BC4572B6D}"/>
              </a:ext>
            </a:extLst>
          </p:cNvPr>
          <p:cNvSpPr>
            <a:spLocks noGrp="1"/>
          </p:cNvSpPr>
          <p:nvPr>
            <p:ph type="sldNum" sz="quarter" idx="12"/>
          </p:nvPr>
        </p:nvSpPr>
        <p:spPr/>
        <p:txBody>
          <a:bodyPr/>
          <a:lstStyle/>
          <a:p>
            <a:fld id="{F38FC8B9-BCA2-4F51-A344-9525644822DC}" type="slidenum">
              <a:rPr lang="en-US" smtClean="0"/>
              <a:t>11</a:t>
            </a:fld>
            <a:endParaRPr lang="en-US" dirty="0"/>
          </a:p>
        </p:txBody>
      </p:sp>
    </p:spTree>
    <p:extLst>
      <p:ext uri="{BB962C8B-B14F-4D97-AF65-F5344CB8AC3E}">
        <p14:creationId xmlns:p14="http://schemas.microsoft.com/office/powerpoint/2010/main" val="4892834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131905-99B6-4C4D-BFFA-E0B2BBF3523A}"/>
              </a:ext>
            </a:extLst>
          </p:cNvPr>
          <p:cNvSpPr>
            <a:spLocks noGrp="1"/>
          </p:cNvSpPr>
          <p:nvPr>
            <p:ph idx="1"/>
          </p:nvPr>
        </p:nvSpPr>
        <p:spPr/>
        <p:txBody>
          <a:bodyPr vert="horz" lIns="91440" tIns="45720" rIns="91440" bIns="45720" rtlCol="0" anchor="t">
            <a:normAutofit/>
          </a:bodyPr>
          <a:lstStyle/>
          <a:p>
            <a:pPr marL="514350" lvl="0" indent="-514350">
              <a:buFont typeface="+mj-lt"/>
              <a:buAutoNum type="arabicPeriod"/>
            </a:pPr>
            <a:r>
              <a:rPr lang="en-US" dirty="0"/>
              <a:t>Transcribe the following DNA sequence. Please note the non-template and template strand labels.</a:t>
            </a:r>
          </a:p>
          <a:p>
            <a:pPr marL="0" indent="0">
              <a:buNone/>
            </a:pPr>
            <a:r>
              <a:rPr lang="en-US" dirty="0"/>
              <a:t>Non-template:	5’-CGGATT-3’</a:t>
            </a:r>
            <a:endParaRPr lang="en-US" dirty="0">
              <a:cs typeface="Segoe UI"/>
            </a:endParaRPr>
          </a:p>
          <a:p>
            <a:pPr marL="0" indent="0">
              <a:buNone/>
            </a:pPr>
            <a:r>
              <a:rPr lang="en-US" dirty="0"/>
              <a:t>        template:	3’-GCCTAA-5’</a:t>
            </a:r>
            <a:endParaRPr lang="en-US" dirty="0">
              <a:cs typeface="Segoe UI"/>
            </a:endParaRPr>
          </a:p>
          <a:p>
            <a:pPr marL="914400" lvl="1" indent="-457200">
              <a:buFont typeface="+mj-lt"/>
              <a:buAutoNum type="alphaLcPeriod"/>
            </a:pPr>
            <a:r>
              <a:rPr lang="en-US" dirty="0"/>
              <a:t>3’-GCCUAA-5’</a:t>
            </a:r>
            <a:endParaRPr lang="en-US" dirty="0">
              <a:cs typeface="Segoe UI"/>
            </a:endParaRPr>
          </a:p>
          <a:p>
            <a:pPr marL="914400" lvl="1" indent="-457200">
              <a:buFont typeface="+mj-lt"/>
              <a:buAutoNum type="alphaLcPeriod"/>
            </a:pPr>
            <a:r>
              <a:rPr lang="en-US" dirty="0"/>
              <a:t>3’-GCCTAA-5’</a:t>
            </a:r>
            <a:endParaRPr lang="en-US" dirty="0">
              <a:cs typeface="Segoe UI"/>
            </a:endParaRPr>
          </a:p>
          <a:p>
            <a:pPr marL="914400" lvl="1" indent="-457200">
              <a:buFont typeface="+mj-lt"/>
              <a:buAutoNum type="alphaLcPeriod"/>
            </a:pPr>
            <a:r>
              <a:rPr lang="en-US" dirty="0"/>
              <a:t>5’-CGGAUU-3’</a:t>
            </a:r>
            <a:endParaRPr lang="en-US" dirty="0">
              <a:cs typeface="Segoe UI"/>
            </a:endParaRPr>
          </a:p>
          <a:p>
            <a:pPr marL="914400" lvl="1" indent="-457200">
              <a:buFont typeface="+mj-lt"/>
              <a:buAutoNum type="alphaLcPeriod"/>
            </a:pPr>
            <a:r>
              <a:rPr lang="en-US" dirty="0"/>
              <a:t>5’-CGGATT-3’</a:t>
            </a:r>
            <a:endParaRPr lang="en-US" dirty="0">
              <a:cs typeface="Segoe UI"/>
            </a:endParaRPr>
          </a:p>
          <a:p>
            <a:endParaRPr lang="en-US" sz="2400" dirty="0">
              <a:cs typeface="Segoe UI"/>
            </a:endParaRPr>
          </a:p>
        </p:txBody>
      </p:sp>
      <p:sp>
        <p:nvSpPr>
          <p:cNvPr id="2" name="Title 1">
            <a:extLst>
              <a:ext uri="{FF2B5EF4-FFF2-40B4-BE49-F238E27FC236}">
                <a16:creationId xmlns:a16="http://schemas.microsoft.com/office/drawing/2014/main" id="{94F5637D-BA44-4FE4-A79A-2EBB17704B6F}"/>
              </a:ext>
            </a:extLst>
          </p:cNvPr>
          <p:cNvSpPr>
            <a:spLocks noGrp="1"/>
          </p:cNvSpPr>
          <p:nvPr>
            <p:ph type="title"/>
          </p:nvPr>
        </p:nvSpPr>
        <p:spPr/>
        <p:txBody>
          <a:bodyPr/>
          <a:lstStyle/>
          <a:p>
            <a:r>
              <a:rPr lang="en-US" dirty="0"/>
              <a:t>Concept Check Question 1</a:t>
            </a:r>
          </a:p>
        </p:txBody>
      </p:sp>
      <p:sp>
        <p:nvSpPr>
          <p:cNvPr id="4" name="Slide Number Placeholder 3">
            <a:extLst>
              <a:ext uri="{FF2B5EF4-FFF2-40B4-BE49-F238E27FC236}">
                <a16:creationId xmlns:a16="http://schemas.microsoft.com/office/drawing/2014/main" id="{FC15E7F4-9AB3-4C67-8F4F-3954F5EED450}"/>
              </a:ext>
            </a:extLst>
          </p:cNvPr>
          <p:cNvSpPr>
            <a:spLocks noGrp="1"/>
          </p:cNvSpPr>
          <p:nvPr>
            <p:ph type="sldNum" sz="quarter" idx="12"/>
          </p:nvPr>
        </p:nvSpPr>
        <p:spPr/>
        <p:txBody>
          <a:bodyPr/>
          <a:lstStyle/>
          <a:p>
            <a:fld id="{F38FC8B9-BCA2-4F51-A344-9525644822DC}" type="slidenum">
              <a:rPr lang="en-US" smtClean="0"/>
              <a:t>12</a:t>
            </a:fld>
            <a:endParaRPr lang="en-US" dirty="0"/>
          </a:p>
        </p:txBody>
      </p:sp>
    </p:spTree>
    <p:extLst>
      <p:ext uri="{BB962C8B-B14F-4D97-AF65-F5344CB8AC3E}">
        <p14:creationId xmlns:p14="http://schemas.microsoft.com/office/powerpoint/2010/main" val="13546132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131905-99B6-4C4D-BFFA-E0B2BBF3523A}"/>
              </a:ext>
            </a:extLst>
          </p:cNvPr>
          <p:cNvSpPr>
            <a:spLocks noGrp="1"/>
          </p:cNvSpPr>
          <p:nvPr>
            <p:ph idx="1"/>
          </p:nvPr>
        </p:nvSpPr>
        <p:spPr/>
        <p:txBody>
          <a:bodyPr vert="horz" lIns="91440" tIns="45720" rIns="91440" bIns="45720" rtlCol="0" anchor="t">
            <a:normAutofit/>
          </a:bodyPr>
          <a:lstStyle/>
          <a:p>
            <a:pPr marL="514350" lvl="0" indent="-514350">
              <a:buFont typeface="+mj-lt"/>
              <a:buAutoNum type="arabicPeriod"/>
            </a:pPr>
            <a:r>
              <a:rPr lang="en-US" dirty="0"/>
              <a:t>Transcribe the following DNA sequence. Please note the non-template and template strand labels.</a:t>
            </a:r>
            <a:endParaRPr lang="en-US"/>
          </a:p>
          <a:p>
            <a:pPr marL="0" indent="0">
              <a:buNone/>
            </a:pPr>
            <a:r>
              <a:rPr lang="en-US" dirty="0">
                <a:ea typeface="+mn-lt"/>
                <a:cs typeface="+mn-lt"/>
              </a:rPr>
              <a:t>Non-template: 5’-CGGATT-3’</a:t>
            </a:r>
            <a:endParaRPr lang="en-US">
              <a:ea typeface="+mn-lt"/>
              <a:cs typeface="+mn-lt"/>
            </a:endParaRPr>
          </a:p>
          <a:p>
            <a:pPr marL="0" indent="0">
              <a:buNone/>
            </a:pPr>
            <a:r>
              <a:rPr lang="en-US" dirty="0">
                <a:ea typeface="+mn-lt"/>
                <a:cs typeface="+mn-lt"/>
              </a:rPr>
              <a:t>        template: 3’-GCCTAA-5’</a:t>
            </a:r>
            <a:endParaRPr lang="en-US">
              <a:ea typeface="+mn-lt"/>
              <a:cs typeface="+mn-lt"/>
            </a:endParaRPr>
          </a:p>
          <a:p>
            <a:pPr marL="914400" lvl="1" indent="-457200">
              <a:buFont typeface="+mj-lt"/>
              <a:buAutoNum type="alphaLcPeriod"/>
            </a:pPr>
            <a:r>
              <a:rPr lang="en-US" dirty="0"/>
              <a:t>3’-GCCUAA-5’</a:t>
            </a:r>
            <a:endParaRPr lang="en-US" dirty="0">
              <a:cs typeface="Segoe UI"/>
            </a:endParaRPr>
          </a:p>
          <a:p>
            <a:pPr marL="914400" lvl="1" indent="-457200">
              <a:buFont typeface="+mj-lt"/>
              <a:buAutoNum type="alphaLcPeriod"/>
            </a:pPr>
            <a:r>
              <a:rPr lang="en-US" dirty="0"/>
              <a:t>3’-GCCTAA-5’</a:t>
            </a:r>
            <a:endParaRPr lang="en-US" dirty="0">
              <a:cs typeface="Segoe UI"/>
            </a:endParaRPr>
          </a:p>
          <a:p>
            <a:pPr marL="914400" lvl="1" indent="-457200">
              <a:buFont typeface="+mj-lt"/>
              <a:buAutoNum type="alphaLcPeriod"/>
            </a:pPr>
            <a:r>
              <a:rPr lang="en-US" b="1" dirty="0"/>
              <a:t>5’-CGGAUU-3’</a:t>
            </a:r>
            <a:endParaRPr lang="en-US" b="1" dirty="0">
              <a:cs typeface="Segoe UI"/>
            </a:endParaRPr>
          </a:p>
          <a:p>
            <a:pPr marL="914400" lvl="1" indent="-457200">
              <a:buFont typeface="+mj-lt"/>
              <a:buAutoNum type="alphaLcPeriod"/>
            </a:pPr>
            <a:r>
              <a:rPr lang="en-US" dirty="0"/>
              <a:t>5’-CGGATT-3’</a:t>
            </a:r>
            <a:endParaRPr lang="en-US" dirty="0">
              <a:cs typeface="Segoe UI"/>
            </a:endParaRPr>
          </a:p>
          <a:p>
            <a:endParaRPr lang="en-US" sz="2400" dirty="0">
              <a:cs typeface="Segoe UI"/>
            </a:endParaRPr>
          </a:p>
        </p:txBody>
      </p:sp>
      <p:sp>
        <p:nvSpPr>
          <p:cNvPr id="2" name="Title 1">
            <a:extLst>
              <a:ext uri="{FF2B5EF4-FFF2-40B4-BE49-F238E27FC236}">
                <a16:creationId xmlns:a16="http://schemas.microsoft.com/office/drawing/2014/main" id="{94F5637D-BA44-4FE4-A79A-2EBB17704B6F}"/>
              </a:ext>
            </a:extLst>
          </p:cNvPr>
          <p:cNvSpPr>
            <a:spLocks noGrp="1"/>
          </p:cNvSpPr>
          <p:nvPr>
            <p:ph type="title"/>
          </p:nvPr>
        </p:nvSpPr>
        <p:spPr/>
        <p:txBody>
          <a:bodyPr/>
          <a:lstStyle/>
          <a:p>
            <a:r>
              <a:rPr lang="en-US" dirty="0"/>
              <a:t>Concept Check Question 1 Answer</a:t>
            </a:r>
          </a:p>
        </p:txBody>
      </p:sp>
      <p:sp>
        <p:nvSpPr>
          <p:cNvPr id="4" name="Slide Number Placeholder 3">
            <a:extLst>
              <a:ext uri="{FF2B5EF4-FFF2-40B4-BE49-F238E27FC236}">
                <a16:creationId xmlns:a16="http://schemas.microsoft.com/office/drawing/2014/main" id="{FC15E7F4-9AB3-4C67-8F4F-3954F5EED450}"/>
              </a:ext>
            </a:extLst>
          </p:cNvPr>
          <p:cNvSpPr>
            <a:spLocks noGrp="1"/>
          </p:cNvSpPr>
          <p:nvPr>
            <p:ph type="sldNum" sz="quarter" idx="12"/>
          </p:nvPr>
        </p:nvSpPr>
        <p:spPr/>
        <p:txBody>
          <a:bodyPr/>
          <a:lstStyle/>
          <a:p>
            <a:fld id="{F38FC8B9-BCA2-4F51-A344-9525644822DC}" type="slidenum">
              <a:rPr lang="en-US" smtClean="0"/>
              <a:t>13</a:t>
            </a:fld>
            <a:endParaRPr lang="en-US" dirty="0"/>
          </a:p>
        </p:txBody>
      </p:sp>
    </p:spTree>
    <p:extLst>
      <p:ext uri="{BB962C8B-B14F-4D97-AF65-F5344CB8AC3E}">
        <p14:creationId xmlns:p14="http://schemas.microsoft.com/office/powerpoint/2010/main" val="673417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F89541-2C60-46C8-9C0F-D77096105122}"/>
              </a:ext>
            </a:extLst>
          </p:cNvPr>
          <p:cNvSpPr>
            <a:spLocks noGrp="1"/>
          </p:cNvSpPr>
          <p:nvPr>
            <p:ph idx="1"/>
          </p:nvPr>
        </p:nvSpPr>
        <p:spPr/>
        <p:txBody>
          <a:bodyPr vert="horz" lIns="91440" tIns="45720" rIns="91440" bIns="45720" rtlCol="0" anchor="t">
            <a:normAutofit/>
          </a:bodyPr>
          <a:lstStyle/>
          <a:p>
            <a:pPr marL="514350" lvl="0" indent="-514350">
              <a:buFont typeface="+mj-lt"/>
              <a:buAutoNum type="arabicPeriod" startAt="2"/>
            </a:pPr>
            <a:r>
              <a:rPr lang="en-US" dirty="0"/>
              <a:t>The TATA Box sequence is found _____________.</a:t>
            </a:r>
            <a:endParaRPr lang="en-US"/>
          </a:p>
          <a:p>
            <a:pPr marL="914400" lvl="1" indent="-457200">
              <a:buFont typeface="+mj-lt"/>
              <a:buAutoNum type="alphaLcPeriod"/>
            </a:pPr>
            <a:r>
              <a:rPr lang="en-US" dirty="0"/>
              <a:t>in the non-template strand</a:t>
            </a:r>
            <a:endParaRPr lang="en-US" dirty="0">
              <a:cs typeface="Segoe UI"/>
            </a:endParaRPr>
          </a:p>
          <a:p>
            <a:pPr marL="914400" lvl="1" indent="-457200">
              <a:buFont typeface="+mj-lt"/>
              <a:buAutoNum type="alphaLcPeriod"/>
            </a:pPr>
            <a:r>
              <a:rPr lang="en-US" dirty="0"/>
              <a:t>in the template strand</a:t>
            </a:r>
            <a:endParaRPr lang="en-US" dirty="0">
              <a:cs typeface="Segoe UI"/>
            </a:endParaRPr>
          </a:p>
          <a:p>
            <a:pPr marL="914400" lvl="1" indent="-457200">
              <a:buAutoNum type="alphaLcPeriod"/>
            </a:pPr>
            <a:r>
              <a:rPr lang="en-US" dirty="0"/>
              <a:t>in both the </a:t>
            </a:r>
            <a:r>
              <a:rPr lang="en-US" dirty="0">
                <a:ea typeface="+mn-lt"/>
                <a:cs typeface="+mn-lt"/>
              </a:rPr>
              <a:t>non-template</a:t>
            </a:r>
            <a:r>
              <a:rPr lang="en-US" dirty="0"/>
              <a:t> and template strands</a:t>
            </a:r>
            <a:endParaRPr lang="en-US" dirty="0">
              <a:cs typeface="Segoe UI"/>
            </a:endParaRPr>
          </a:p>
          <a:p>
            <a:endParaRPr lang="en-US" sz="2400" dirty="0">
              <a:cs typeface="Segoe UI"/>
            </a:endParaRPr>
          </a:p>
        </p:txBody>
      </p:sp>
      <p:sp>
        <p:nvSpPr>
          <p:cNvPr id="2" name="Title 1">
            <a:extLst>
              <a:ext uri="{FF2B5EF4-FFF2-40B4-BE49-F238E27FC236}">
                <a16:creationId xmlns:a16="http://schemas.microsoft.com/office/drawing/2014/main" id="{E6445F74-4250-494F-AC8F-E85E47DD429A}"/>
              </a:ext>
            </a:extLst>
          </p:cNvPr>
          <p:cNvSpPr>
            <a:spLocks noGrp="1"/>
          </p:cNvSpPr>
          <p:nvPr>
            <p:ph type="title"/>
          </p:nvPr>
        </p:nvSpPr>
        <p:spPr/>
        <p:txBody>
          <a:bodyPr/>
          <a:lstStyle/>
          <a:p>
            <a:r>
              <a:rPr lang="en-US" dirty="0"/>
              <a:t>Concept Check Question 2</a:t>
            </a:r>
          </a:p>
        </p:txBody>
      </p:sp>
      <p:sp>
        <p:nvSpPr>
          <p:cNvPr id="4" name="Slide Number Placeholder 3">
            <a:extLst>
              <a:ext uri="{FF2B5EF4-FFF2-40B4-BE49-F238E27FC236}">
                <a16:creationId xmlns:a16="http://schemas.microsoft.com/office/drawing/2014/main" id="{F32509DC-DC4C-4320-A4B7-DE20B83D9DA4}"/>
              </a:ext>
            </a:extLst>
          </p:cNvPr>
          <p:cNvSpPr>
            <a:spLocks noGrp="1"/>
          </p:cNvSpPr>
          <p:nvPr>
            <p:ph type="sldNum" sz="quarter" idx="12"/>
          </p:nvPr>
        </p:nvSpPr>
        <p:spPr/>
        <p:txBody>
          <a:bodyPr/>
          <a:lstStyle/>
          <a:p>
            <a:fld id="{F38FC8B9-BCA2-4F51-A344-9525644822DC}" type="slidenum">
              <a:rPr lang="en-US" smtClean="0"/>
              <a:t>14</a:t>
            </a:fld>
            <a:endParaRPr lang="en-US" dirty="0"/>
          </a:p>
        </p:txBody>
      </p:sp>
    </p:spTree>
    <p:extLst>
      <p:ext uri="{BB962C8B-B14F-4D97-AF65-F5344CB8AC3E}">
        <p14:creationId xmlns:p14="http://schemas.microsoft.com/office/powerpoint/2010/main" val="4226505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F89541-2C60-46C8-9C0F-D77096105122}"/>
              </a:ext>
            </a:extLst>
          </p:cNvPr>
          <p:cNvSpPr>
            <a:spLocks noGrp="1"/>
          </p:cNvSpPr>
          <p:nvPr>
            <p:ph idx="1"/>
          </p:nvPr>
        </p:nvSpPr>
        <p:spPr/>
        <p:txBody>
          <a:bodyPr vert="horz" lIns="91440" tIns="45720" rIns="91440" bIns="45720" rtlCol="0" anchor="t">
            <a:normAutofit/>
          </a:bodyPr>
          <a:lstStyle/>
          <a:p>
            <a:pPr marL="514350" lvl="0" indent="-514350">
              <a:buFont typeface="+mj-lt"/>
              <a:buAutoNum type="arabicPeriod" startAt="2"/>
            </a:pPr>
            <a:r>
              <a:rPr lang="en-US" dirty="0"/>
              <a:t>The TATA Box sequence is found _____________.</a:t>
            </a:r>
            <a:endParaRPr lang="en-US"/>
          </a:p>
          <a:p>
            <a:pPr marL="914400" lvl="1" indent="-457200">
              <a:buAutoNum type="alphaLcPeriod"/>
            </a:pPr>
            <a:r>
              <a:rPr lang="en-US" b="1" dirty="0"/>
              <a:t>in the </a:t>
            </a:r>
            <a:r>
              <a:rPr lang="en-US" b="1" dirty="0">
                <a:ea typeface="+mn-lt"/>
                <a:cs typeface="+mn-lt"/>
              </a:rPr>
              <a:t>non-template</a:t>
            </a:r>
            <a:r>
              <a:rPr lang="en-US" b="1" dirty="0"/>
              <a:t> strand</a:t>
            </a:r>
            <a:endParaRPr lang="en-US" b="1" dirty="0">
              <a:cs typeface="Segoe UI"/>
            </a:endParaRPr>
          </a:p>
          <a:p>
            <a:pPr marL="914400" lvl="1" indent="-457200">
              <a:buFont typeface="+mj-lt"/>
              <a:buAutoNum type="alphaLcPeriod"/>
            </a:pPr>
            <a:r>
              <a:rPr lang="en-US" dirty="0"/>
              <a:t>in the template strand</a:t>
            </a:r>
            <a:endParaRPr lang="en-US" dirty="0">
              <a:cs typeface="Segoe UI"/>
            </a:endParaRPr>
          </a:p>
          <a:p>
            <a:pPr marL="914400" lvl="1" indent="-457200">
              <a:buAutoNum type="alphaLcPeriod"/>
            </a:pPr>
            <a:r>
              <a:rPr lang="en-US" dirty="0"/>
              <a:t>in both the </a:t>
            </a:r>
            <a:r>
              <a:rPr lang="en-US" dirty="0">
                <a:ea typeface="+mn-lt"/>
                <a:cs typeface="+mn-lt"/>
              </a:rPr>
              <a:t>non-template</a:t>
            </a:r>
            <a:r>
              <a:rPr lang="en-US" dirty="0"/>
              <a:t> and template strands</a:t>
            </a:r>
            <a:endParaRPr lang="en-US" dirty="0">
              <a:cs typeface="Segoe UI"/>
            </a:endParaRPr>
          </a:p>
          <a:p>
            <a:endParaRPr lang="en-US" sz="2400" dirty="0">
              <a:cs typeface="Segoe UI"/>
            </a:endParaRPr>
          </a:p>
        </p:txBody>
      </p:sp>
      <p:sp>
        <p:nvSpPr>
          <p:cNvPr id="2" name="Title 1">
            <a:extLst>
              <a:ext uri="{FF2B5EF4-FFF2-40B4-BE49-F238E27FC236}">
                <a16:creationId xmlns:a16="http://schemas.microsoft.com/office/drawing/2014/main" id="{E6445F74-4250-494F-AC8F-E85E47DD429A}"/>
              </a:ext>
            </a:extLst>
          </p:cNvPr>
          <p:cNvSpPr>
            <a:spLocks noGrp="1"/>
          </p:cNvSpPr>
          <p:nvPr>
            <p:ph type="title"/>
          </p:nvPr>
        </p:nvSpPr>
        <p:spPr/>
        <p:txBody>
          <a:bodyPr/>
          <a:lstStyle/>
          <a:p>
            <a:r>
              <a:rPr lang="en-US" dirty="0"/>
              <a:t>Concept Check Question 2 Answer</a:t>
            </a:r>
          </a:p>
        </p:txBody>
      </p:sp>
      <p:sp>
        <p:nvSpPr>
          <p:cNvPr id="4" name="Slide Number Placeholder 3">
            <a:extLst>
              <a:ext uri="{FF2B5EF4-FFF2-40B4-BE49-F238E27FC236}">
                <a16:creationId xmlns:a16="http://schemas.microsoft.com/office/drawing/2014/main" id="{F32509DC-DC4C-4320-A4B7-DE20B83D9DA4}"/>
              </a:ext>
            </a:extLst>
          </p:cNvPr>
          <p:cNvSpPr>
            <a:spLocks noGrp="1"/>
          </p:cNvSpPr>
          <p:nvPr>
            <p:ph type="sldNum" sz="quarter" idx="12"/>
          </p:nvPr>
        </p:nvSpPr>
        <p:spPr/>
        <p:txBody>
          <a:bodyPr/>
          <a:lstStyle/>
          <a:p>
            <a:fld id="{F38FC8B9-BCA2-4F51-A344-9525644822DC}" type="slidenum">
              <a:rPr lang="en-US" smtClean="0"/>
              <a:t>15</a:t>
            </a:fld>
            <a:endParaRPr lang="en-US" dirty="0"/>
          </a:p>
        </p:txBody>
      </p:sp>
    </p:spTree>
    <p:extLst>
      <p:ext uri="{BB962C8B-B14F-4D97-AF65-F5344CB8AC3E}">
        <p14:creationId xmlns:p14="http://schemas.microsoft.com/office/powerpoint/2010/main" val="7542639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A75388-9EC5-484A-9E6A-A4033F70A41A}"/>
              </a:ext>
            </a:extLst>
          </p:cNvPr>
          <p:cNvSpPr>
            <a:spLocks noGrp="1"/>
          </p:cNvSpPr>
          <p:nvPr>
            <p:ph idx="1"/>
          </p:nvPr>
        </p:nvSpPr>
        <p:spPr/>
        <p:txBody>
          <a:bodyPr vert="horz" lIns="91440" tIns="45720" rIns="91440" bIns="45720" rtlCol="0" anchor="t">
            <a:normAutofit/>
          </a:bodyPr>
          <a:lstStyle/>
          <a:p>
            <a:pPr marL="514350" lvl="0" indent="-514350">
              <a:buFont typeface="+mj-lt"/>
              <a:buAutoNum type="arabicPeriod" startAt="3"/>
            </a:pPr>
            <a:r>
              <a:rPr lang="en-US" dirty="0"/>
              <a:t>The starting point of transcription is called the ________ and is located on the __________ strand.</a:t>
            </a:r>
            <a:endParaRPr lang="en-US"/>
          </a:p>
          <a:p>
            <a:pPr marL="914400" lvl="1" indent="-457200">
              <a:buFont typeface="+mj-lt"/>
              <a:buAutoNum type="alphaLcPeriod"/>
            </a:pPr>
            <a:r>
              <a:rPr lang="en-US" dirty="0"/>
              <a:t>TATA Box; template</a:t>
            </a:r>
            <a:endParaRPr lang="en-US" dirty="0">
              <a:cs typeface="Segoe UI"/>
            </a:endParaRPr>
          </a:p>
          <a:p>
            <a:pPr marL="914400" lvl="1" indent="-457200">
              <a:buAutoNum type="alphaLcPeriod"/>
            </a:pPr>
            <a:r>
              <a:rPr lang="en-US" dirty="0"/>
              <a:t>TATA Box; </a:t>
            </a:r>
            <a:r>
              <a:rPr lang="en-US" dirty="0">
                <a:ea typeface="+mn-lt"/>
                <a:cs typeface="+mn-lt"/>
              </a:rPr>
              <a:t>non-template</a:t>
            </a:r>
            <a:r>
              <a:rPr lang="en-US" dirty="0"/>
              <a:t> strand</a:t>
            </a:r>
            <a:endParaRPr lang="en-US" dirty="0">
              <a:cs typeface="Segoe UI"/>
            </a:endParaRPr>
          </a:p>
          <a:p>
            <a:pPr marL="914400" lvl="1" indent="-457200">
              <a:buFont typeface="+mj-lt"/>
              <a:buAutoNum type="alphaLcPeriod"/>
            </a:pPr>
            <a:r>
              <a:rPr lang="en-US" dirty="0"/>
              <a:t>+1 site; template</a:t>
            </a:r>
            <a:endParaRPr lang="en-US" dirty="0">
              <a:cs typeface="Segoe UI"/>
            </a:endParaRPr>
          </a:p>
          <a:p>
            <a:pPr marL="914400" lvl="1" indent="-457200">
              <a:buAutoNum type="alphaLcPeriod"/>
            </a:pPr>
            <a:r>
              <a:rPr lang="en-US" dirty="0"/>
              <a:t>+1 site; </a:t>
            </a:r>
            <a:r>
              <a:rPr lang="en-US" dirty="0">
                <a:ea typeface="+mn-lt"/>
                <a:cs typeface="+mn-lt"/>
              </a:rPr>
              <a:t>non-template</a:t>
            </a:r>
          </a:p>
        </p:txBody>
      </p:sp>
      <p:sp>
        <p:nvSpPr>
          <p:cNvPr id="2" name="Title 1">
            <a:extLst>
              <a:ext uri="{FF2B5EF4-FFF2-40B4-BE49-F238E27FC236}">
                <a16:creationId xmlns:a16="http://schemas.microsoft.com/office/drawing/2014/main" id="{20E968F2-758C-4A05-AA2E-66878CC9BCF3}"/>
              </a:ext>
            </a:extLst>
          </p:cNvPr>
          <p:cNvSpPr>
            <a:spLocks noGrp="1"/>
          </p:cNvSpPr>
          <p:nvPr>
            <p:ph type="title"/>
          </p:nvPr>
        </p:nvSpPr>
        <p:spPr/>
        <p:txBody>
          <a:bodyPr/>
          <a:lstStyle/>
          <a:p>
            <a:r>
              <a:rPr lang="en-US" dirty="0"/>
              <a:t>Concept Check Question 3</a:t>
            </a:r>
          </a:p>
        </p:txBody>
      </p:sp>
      <p:sp>
        <p:nvSpPr>
          <p:cNvPr id="4" name="Slide Number Placeholder 3">
            <a:extLst>
              <a:ext uri="{FF2B5EF4-FFF2-40B4-BE49-F238E27FC236}">
                <a16:creationId xmlns:a16="http://schemas.microsoft.com/office/drawing/2014/main" id="{D48A998C-9987-4CC2-9B92-BEFB14D18B49}"/>
              </a:ext>
            </a:extLst>
          </p:cNvPr>
          <p:cNvSpPr>
            <a:spLocks noGrp="1"/>
          </p:cNvSpPr>
          <p:nvPr>
            <p:ph type="sldNum" sz="quarter" idx="12"/>
          </p:nvPr>
        </p:nvSpPr>
        <p:spPr/>
        <p:txBody>
          <a:bodyPr/>
          <a:lstStyle/>
          <a:p>
            <a:fld id="{F38FC8B9-BCA2-4F51-A344-9525644822DC}" type="slidenum">
              <a:rPr lang="en-US" smtClean="0"/>
              <a:t>16</a:t>
            </a:fld>
            <a:endParaRPr lang="en-US" dirty="0"/>
          </a:p>
        </p:txBody>
      </p:sp>
    </p:spTree>
    <p:extLst>
      <p:ext uri="{BB962C8B-B14F-4D97-AF65-F5344CB8AC3E}">
        <p14:creationId xmlns:p14="http://schemas.microsoft.com/office/powerpoint/2010/main" val="12321034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A75388-9EC5-484A-9E6A-A4033F70A41A}"/>
              </a:ext>
            </a:extLst>
          </p:cNvPr>
          <p:cNvSpPr>
            <a:spLocks noGrp="1"/>
          </p:cNvSpPr>
          <p:nvPr>
            <p:ph idx="1"/>
          </p:nvPr>
        </p:nvSpPr>
        <p:spPr/>
        <p:txBody>
          <a:bodyPr vert="horz" lIns="91440" tIns="45720" rIns="91440" bIns="45720" rtlCol="0" anchor="t">
            <a:normAutofit/>
          </a:bodyPr>
          <a:lstStyle/>
          <a:p>
            <a:pPr marL="514350" lvl="0" indent="-514350">
              <a:buFont typeface="+mj-lt"/>
              <a:buAutoNum type="arabicPeriod" startAt="3"/>
            </a:pPr>
            <a:r>
              <a:rPr lang="en-US" dirty="0"/>
              <a:t>The starting point of transcription is called the ________ and is located on the __________ strand.</a:t>
            </a:r>
            <a:endParaRPr lang="en-US" sz="2400" dirty="0"/>
          </a:p>
          <a:p>
            <a:pPr marL="914400" lvl="1" indent="-457200">
              <a:buFont typeface="+mj-lt"/>
              <a:buAutoNum type="alphaLcPeriod"/>
            </a:pPr>
            <a:r>
              <a:rPr lang="en-US" dirty="0"/>
              <a:t>TATA Box; template</a:t>
            </a:r>
            <a:endParaRPr lang="en-US" sz="2000" dirty="0"/>
          </a:p>
          <a:p>
            <a:pPr marL="914400" lvl="1" indent="-457200">
              <a:buAutoNum type="alphaLcPeriod"/>
            </a:pPr>
            <a:r>
              <a:rPr lang="en-US" dirty="0"/>
              <a:t>TATA Box; </a:t>
            </a:r>
            <a:r>
              <a:rPr lang="en-US" dirty="0">
                <a:ea typeface="+mn-lt"/>
                <a:cs typeface="+mn-lt"/>
              </a:rPr>
              <a:t>non-template</a:t>
            </a:r>
            <a:r>
              <a:rPr lang="en-US" dirty="0"/>
              <a:t> strand</a:t>
            </a:r>
            <a:endParaRPr lang="en-US" sz="2000" dirty="0">
              <a:cs typeface="Segoe UI"/>
            </a:endParaRPr>
          </a:p>
          <a:p>
            <a:pPr marL="914400" lvl="1" indent="-457200">
              <a:buFont typeface="+mj-lt"/>
              <a:buAutoNum type="alphaLcPeriod"/>
            </a:pPr>
            <a:r>
              <a:rPr lang="en-US" b="1" dirty="0"/>
              <a:t>+1 site; template</a:t>
            </a:r>
            <a:endParaRPr lang="en-US" sz="2000" b="1" dirty="0"/>
          </a:p>
          <a:p>
            <a:pPr marL="914400" lvl="1" indent="-457200">
              <a:buAutoNum type="alphaLcPeriod"/>
            </a:pPr>
            <a:r>
              <a:rPr lang="en-US" dirty="0"/>
              <a:t>+1 site; </a:t>
            </a:r>
            <a:r>
              <a:rPr lang="en-US" dirty="0">
                <a:ea typeface="+mn-lt"/>
                <a:cs typeface="+mn-lt"/>
              </a:rPr>
              <a:t>non-template</a:t>
            </a:r>
          </a:p>
        </p:txBody>
      </p:sp>
      <p:sp>
        <p:nvSpPr>
          <p:cNvPr id="2" name="Title 1">
            <a:extLst>
              <a:ext uri="{FF2B5EF4-FFF2-40B4-BE49-F238E27FC236}">
                <a16:creationId xmlns:a16="http://schemas.microsoft.com/office/drawing/2014/main" id="{20E968F2-758C-4A05-AA2E-66878CC9BCF3}"/>
              </a:ext>
            </a:extLst>
          </p:cNvPr>
          <p:cNvSpPr>
            <a:spLocks noGrp="1"/>
          </p:cNvSpPr>
          <p:nvPr>
            <p:ph type="title"/>
          </p:nvPr>
        </p:nvSpPr>
        <p:spPr/>
        <p:txBody>
          <a:bodyPr/>
          <a:lstStyle/>
          <a:p>
            <a:r>
              <a:rPr lang="en-US" dirty="0"/>
              <a:t>Concept Check Question 3 Answer</a:t>
            </a:r>
          </a:p>
        </p:txBody>
      </p:sp>
      <p:sp>
        <p:nvSpPr>
          <p:cNvPr id="4" name="Slide Number Placeholder 3">
            <a:extLst>
              <a:ext uri="{FF2B5EF4-FFF2-40B4-BE49-F238E27FC236}">
                <a16:creationId xmlns:a16="http://schemas.microsoft.com/office/drawing/2014/main" id="{D48A998C-9987-4CC2-9B92-BEFB14D18B49}"/>
              </a:ext>
            </a:extLst>
          </p:cNvPr>
          <p:cNvSpPr>
            <a:spLocks noGrp="1"/>
          </p:cNvSpPr>
          <p:nvPr>
            <p:ph type="sldNum" sz="quarter" idx="12"/>
          </p:nvPr>
        </p:nvSpPr>
        <p:spPr/>
        <p:txBody>
          <a:bodyPr/>
          <a:lstStyle/>
          <a:p>
            <a:fld id="{F38FC8B9-BCA2-4F51-A344-9525644822DC}" type="slidenum">
              <a:rPr lang="en-US" smtClean="0"/>
              <a:t>17</a:t>
            </a:fld>
            <a:endParaRPr lang="en-US" dirty="0"/>
          </a:p>
        </p:txBody>
      </p:sp>
    </p:spTree>
    <p:extLst>
      <p:ext uri="{BB962C8B-B14F-4D97-AF65-F5344CB8AC3E}">
        <p14:creationId xmlns:p14="http://schemas.microsoft.com/office/powerpoint/2010/main" val="1837532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A75388-9EC5-484A-9E6A-A4033F70A41A}"/>
              </a:ext>
            </a:extLst>
          </p:cNvPr>
          <p:cNvSpPr>
            <a:spLocks noGrp="1"/>
          </p:cNvSpPr>
          <p:nvPr>
            <p:ph idx="1"/>
          </p:nvPr>
        </p:nvSpPr>
        <p:spPr/>
        <p:txBody>
          <a:bodyPr/>
          <a:lstStyle/>
          <a:p>
            <a:pPr marL="514350" lvl="0" indent="-514350">
              <a:buFont typeface="+mj-lt"/>
              <a:buAutoNum type="arabicPeriod" startAt="4"/>
            </a:pPr>
            <a:r>
              <a:rPr lang="en-US" dirty="0"/>
              <a:t>Which general transcription factor binds to the TATA Box?</a:t>
            </a:r>
            <a:endParaRPr lang="en-US" sz="2400" dirty="0"/>
          </a:p>
          <a:p>
            <a:pPr marL="914400" lvl="1" indent="-457200">
              <a:buFont typeface="+mj-lt"/>
              <a:buAutoNum type="alphaLcPeriod"/>
            </a:pPr>
            <a:r>
              <a:rPr lang="en-US" dirty="0"/>
              <a:t>TFIIB</a:t>
            </a:r>
            <a:endParaRPr lang="en-US" sz="2000" dirty="0"/>
          </a:p>
          <a:p>
            <a:pPr marL="914400" lvl="1" indent="-457200">
              <a:buFont typeface="+mj-lt"/>
              <a:buAutoNum type="alphaLcPeriod"/>
            </a:pPr>
            <a:r>
              <a:rPr lang="en-US" dirty="0"/>
              <a:t>TFIID</a:t>
            </a:r>
            <a:endParaRPr lang="en-US" sz="2000" dirty="0"/>
          </a:p>
          <a:p>
            <a:pPr marL="914400" lvl="1" indent="-457200">
              <a:buFont typeface="+mj-lt"/>
              <a:buAutoNum type="alphaLcPeriod"/>
            </a:pPr>
            <a:r>
              <a:rPr lang="en-US" dirty="0"/>
              <a:t>TFIIE</a:t>
            </a:r>
            <a:endParaRPr lang="en-US" sz="2000" dirty="0"/>
          </a:p>
          <a:p>
            <a:pPr marL="914400" lvl="1" indent="-457200">
              <a:buFont typeface="+mj-lt"/>
              <a:buAutoNum type="alphaLcPeriod"/>
            </a:pPr>
            <a:r>
              <a:rPr lang="en-US" dirty="0"/>
              <a:t>TFIIH</a:t>
            </a:r>
            <a:endParaRPr lang="en-US" sz="2000" dirty="0"/>
          </a:p>
          <a:p>
            <a:pPr lvl="0"/>
            <a:endParaRPr lang="en-US" dirty="0"/>
          </a:p>
        </p:txBody>
      </p:sp>
      <p:sp>
        <p:nvSpPr>
          <p:cNvPr id="2" name="Title 1">
            <a:extLst>
              <a:ext uri="{FF2B5EF4-FFF2-40B4-BE49-F238E27FC236}">
                <a16:creationId xmlns:a16="http://schemas.microsoft.com/office/drawing/2014/main" id="{20E968F2-758C-4A05-AA2E-66878CC9BCF3}"/>
              </a:ext>
            </a:extLst>
          </p:cNvPr>
          <p:cNvSpPr>
            <a:spLocks noGrp="1"/>
          </p:cNvSpPr>
          <p:nvPr>
            <p:ph type="title"/>
          </p:nvPr>
        </p:nvSpPr>
        <p:spPr/>
        <p:txBody>
          <a:bodyPr/>
          <a:lstStyle/>
          <a:p>
            <a:r>
              <a:rPr lang="en-US" dirty="0"/>
              <a:t>Concept Check Question 4</a:t>
            </a:r>
          </a:p>
        </p:txBody>
      </p:sp>
      <p:sp>
        <p:nvSpPr>
          <p:cNvPr id="4" name="Slide Number Placeholder 3">
            <a:extLst>
              <a:ext uri="{FF2B5EF4-FFF2-40B4-BE49-F238E27FC236}">
                <a16:creationId xmlns:a16="http://schemas.microsoft.com/office/drawing/2014/main" id="{D48A998C-9987-4CC2-9B92-BEFB14D18B49}"/>
              </a:ext>
            </a:extLst>
          </p:cNvPr>
          <p:cNvSpPr>
            <a:spLocks noGrp="1"/>
          </p:cNvSpPr>
          <p:nvPr>
            <p:ph type="sldNum" sz="quarter" idx="12"/>
          </p:nvPr>
        </p:nvSpPr>
        <p:spPr/>
        <p:txBody>
          <a:bodyPr/>
          <a:lstStyle/>
          <a:p>
            <a:fld id="{F38FC8B9-BCA2-4F51-A344-9525644822DC}" type="slidenum">
              <a:rPr lang="en-US" smtClean="0"/>
              <a:t>18</a:t>
            </a:fld>
            <a:endParaRPr lang="en-US" dirty="0"/>
          </a:p>
        </p:txBody>
      </p:sp>
    </p:spTree>
    <p:extLst>
      <p:ext uri="{BB962C8B-B14F-4D97-AF65-F5344CB8AC3E}">
        <p14:creationId xmlns:p14="http://schemas.microsoft.com/office/powerpoint/2010/main" val="2477767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A75388-9EC5-484A-9E6A-A4033F70A41A}"/>
              </a:ext>
            </a:extLst>
          </p:cNvPr>
          <p:cNvSpPr>
            <a:spLocks noGrp="1"/>
          </p:cNvSpPr>
          <p:nvPr>
            <p:ph idx="1"/>
          </p:nvPr>
        </p:nvSpPr>
        <p:spPr/>
        <p:txBody>
          <a:bodyPr/>
          <a:lstStyle/>
          <a:p>
            <a:pPr marL="514350" lvl="0" indent="-514350">
              <a:buFont typeface="+mj-lt"/>
              <a:buAutoNum type="arabicPeriod" startAt="4"/>
            </a:pPr>
            <a:r>
              <a:rPr lang="en-US" dirty="0"/>
              <a:t>Which general transcription factor binds to the TATA Box?</a:t>
            </a:r>
            <a:endParaRPr lang="en-US" sz="2400" dirty="0"/>
          </a:p>
          <a:p>
            <a:pPr marL="914400" lvl="1" indent="-457200">
              <a:buFont typeface="+mj-lt"/>
              <a:buAutoNum type="alphaLcPeriod"/>
            </a:pPr>
            <a:r>
              <a:rPr lang="en-US" dirty="0"/>
              <a:t>TFIIB</a:t>
            </a:r>
            <a:endParaRPr lang="en-US" sz="2000" dirty="0"/>
          </a:p>
          <a:p>
            <a:pPr marL="914400" lvl="1" indent="-457200">
              <a:buFont typeface="+mj-lt"/>
              <a:buAutoNum type="alphaLcPeriod"/>
            </a:pPr>
            <a:r>
              <a:rPr lang="en-US" b="1" dirty="0"/>
              <a:t>TFIID</a:t>
            </a:r>
            <a:endParaRPr lang="en-US" sz="2000" b="1" dirty="0"/>
          </a:p>
          <a:p>
            <a:pPr marL="914400" lvl="1" indent="-457200">
              <a:buFont typeface="+mj-lt"/>
              <a:buAutoNum type="alphaLcPeriod"/>
            </a:pPr>
            <a:r>
              <a:rPr lang="en-US" dirty="0"/>
              <a:t>TFIIE</a:t>
            </a:r>
            <a:endParaRPr lang="en-US" sz="2000" dirty="0"/>
          </a:p>
          <a:p>
            <a:pPr marL="914400" lvl="1" indent="-457200">
              <a:buFont typeface="+mj-lt"/>
              <a:buAutoNum type="alphaLcPeriod"/>
            </a:pPr>
            <a:r>
              <a:rPr lang="en-US" dirty="0"/>
              <a:t>TFIIH</a:t>
            </a:r>
            <a:endParaRPr lang="en-US" sz="2000" dirty="0"/>
          </a:p>
          <a:p>
            <a:pPr lvl="0"/>
            <a:endParaRPr lang="en-US" dirty="0"/>
          </a:p>
        </p:txBody>
      </p:sp>
      <p:sp>
        <p:nvSpPr>
          <p:cNvPr id="2" name="Title 1">
            <a:extLst>
              <a:ext uri="{FF2B5EF4-FFF2-40B4-BE49-F238E27FC236}">
                <a16:creationId xmlns:a16="http://schemas.microsoft.com/office/drawing/2014/main" id="{20E968F2-758C-4A05-AA2E-66878CC9BCF3}"/>
              </a:ext>
            </a:extLst>
          </p:cNvPr>
          <p:cNvSpPr>
            <a:spLocks noGrp="1"/>
          </p:cNvSpPr>
          <p:nvPr>
            <p:ph type="title"/>
          </p:nvPr>
        </p:nvSpPr>
        <p:spPr/>
        <p:txBody>
          <a:bodyPr/>
          <a:lstStyle/>
          <a:p>
            <a:r>
              <a:rPr lang="en-US" dirty="0"/>
              <a:t>Concept Check Question 4 Answer</a:t>
            </a:r>
          </a:p>
        </p:txBody>
      </p:sp>
      <p:sp>
        <p:nvSpPr>
          <p:cNvPr id="4" name="Slide Number Placeholder 3">
            <a:extLst>
              <a:ext uri="{FF2B5EF4-FFF2-40B4-BE49-F238E27FC236}">
                <a16:creationId xmlns:a16="http://schemas.microsoft.com/office/drawing/2014/main" id="{D48A998C-9987-4CC2-9B92-BEFB14D18B49}"/>
              </a:ext>
            </a:extLst>
          </p:cNvPr>
          <p:cNvSpPr>
            <a:spLocks noGrp="1"/>
          </p:cNvSpPr>
          <p:nvPr>
            <p:ph type="sldNum" sz="quarter" idx="12"/>
          </p:nvPr>
        </p:nvSpPr>
        <p:spPr/>
        <p:txBody>
          <a:bodyPr/>
          <a:lstStyle/>
          <a:p>
            <a:fld id="{F38FC8B9-BCA2-4F51-A344-9525644822DC}" type="slidenum">
              <a:rPr lang="en-US" smtClean="0"/>
              <a:t>19</a:t>
            </a:fld>
            <a:endParaRPr lang="en-US" dirty="0"/>
          </a:p>
        </p:txBody>
      </p:sp>
    </p:spTree>
    <p:extLst>
      <p:ext uri="{BB962C8B-B14F-4D97-AF65-F5344CB8AC3E}">
        <p14:creationId xmlns:p14="http://schemas.microsoft.com/office/powerpoint/2010/main" val="4051211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a:t>Describe the proteins/enzymes involved in the process of transcription.</a:t>
            </a:r>
          </a:p>
          <a:p>
            <a:pPr>
              <a:defRPr/>
            </a:pPr>
            <a:r>
              <a:rPr lang="en-US" dirty="0"/>
              <a:t>Be able to identify the promoter region, the start site and be able to generate the mRNA from a given DNA strand.  </a:t>
            </a:r>
          </a:p>
          <a:p>
            <a:pPr>
              <a:defRPr/>
            </a:pPr>
            <a:r>
              <a:rPr lang="en-US" dirty="0"/>
              <a:t>Describe the three RNA modifications in eukaryotes and their functions. </a:t>
            </a:r>
          </a:p>
          <a:p>
            <a:pPr>
              <a:defRPr/>
            </a:pPr>
            <a:r>
              <a:rPr lang="en-US" dirty="0"/>
              <a:t>Describe the process of splicing and explain how alternative splicing can result in multiple mRNAs and therefore different proteins. </a:t>
            </a:r>
          </a:p>
        </p:txBody>
      </p:sp>
      <p:sp>
        <p:nvSpPr>
          <p:cNvPr id="2" name="Title 1"/>
          <p:cNvSpPr>
            <a:spLocks noGrp="1"/>
          </p:cNvSpPr>
          <p:nvPr>
            <p:ph type="title"/>
          </p:nvPr>
        </p:nvSpPr>
        <p:spPr/>
        <p:txBody>
          <a:bodyPr>
            <a:normAutofit/>
          </a:bodyPr>
          <a:lstStyle/>
          <a:p>
            <a:r>
              <a:rPr lang="en-US" dirty="0"/>
              <a:t>Chapter 3 Learning Objectives</a:t>
            </a:r>
          </a:p>
        </p:txBody>
      </p:sp>
      <p:sp>
        <p:nvSpPr>
          <p:cNvPr id="4" name="Slide Number Placeholder 3">
            <a:extLst>
              <a:ext uri="{FF2B5EF4-FFF2-40B4-BE49-F238E27FC236}">
                <a16:creationId xmlns:a16="http://schemas.microsoft.com/office/drawing/2014/main" id="{082BDA0F-4026-462A-8922-D223007DA106}"/>
              </a:ext>
            </a:extLst>
          </p:cNvPr>
          <p:cNvSpPr>
            <a:spLocks noGrp="1"/>
          </p:cNvSpPr>
          <p:nvPr>
            <p:ph type="sldNum" sz="quarter" idx="12"/>
          </p:nvPr>
        </p:nvSpPr>
        <p:spPr/>
        <p:txBody>
          <a:bodyPr/>
          <a:lstStyle/>
          <a:p>
            <a:fld id="{C93EF3D6-E668-4DE3-8128-3AEB1A6FE605}" type="slidenum">
              <a:rPr lang="en-US" smtClean="0"/>
              <a:t>2</a:t>
            </a:fld>
            <a:endParaRPr lang="en-US" dirty="0"/>
          </a:p>
        </p:txBody>
      </p:sp>
    </p:spTree>
    <p:extLst>
      <p:ext uri="{BB962C8B-B14F-4D97-AF65-F5344CB8AC3E}">
        <p14:creationId xmlns:p14="http://schemas.microsoft.com/office/powerpoint/2010/main" val="455975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26E2222-CA83-41DB-B9C3-5656790F3541}"/>
              </a:ext>
            </a:extLst>
          </p:cNvPr>
          <p:cNvSpPr txBox="1"/>
          <p:nvPr/>
        </p:nvSpPr>
        <p:spPr>
          <a:xfrm>
            <a:off x="0" y="6335481"/>
            <a:ext cx="11054443" cy="523220"/>
          </a:xfrm>
          <a:prstGeom prst="rect">
            <a:avLst/>
          </a:prstGeom>
          <a:noFill/>
        </p:spPr>
        <p:txBody>
          <a:bodyPr wrap="square" rtlCol="0">
            <a:spAutoFit/>
          </a:bodyPr>
          <a:lstStyle/>
          <a:p>
            <a:pPr algn="l"/>
            <a:r>
              <a:rPr lang="en-US" sz="1400" dirty="0"/>
              <a:t>Figure 3-6: The 5’ cap. Adopted without change from Wikimedia commons from works contributed by Zephyris. This file is licensed under the terms of the GNU Free Documentation License</a:t>
            </a:r>
          </a:p>
        </p:txBody>
      </p:sp>
      <p:pic>
        <p:nvPicPr>
          <p:cNvPr id="4098" name="Picture 2" descr="The modified nucleotide, 7-methylguanosine, is added to the 5’ end of the growing mRNA transcript.">
            <a:extLst>
              <a:ext uri="{FF2B5EF4-FFF2-40B4-BE49-F238E27FC236}">
                <a16:creationId xmlns:a16="http://schemas.microsoft.com/office/drawing/2014/main" id="{6D7AA171-E34A-49A7-9142-FE522F1CA15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663811" y="1825625"/>
            <a:ext cx="4864377" cy="435133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A17690F6-E2CF-4CC0-A819-AA2D1DBACA09}"/>
              </a:ext>
            </a:extLst>
          </p:cNvPr>
          <p:cNvSpPr>
            <a:spLocks noGrp="1"/>
          </p:cNvSpPr>
          <p:nvPr>
            <p:ph type="title"/>
          </p:nvPr>
        </p:nvSpPr>
        <p:spPr/>
        <p:txBody>
          <a:bodyPr/>
          <a:lstStyle/>
          <a:p>
            <a:r>
              <a:rPr lang="en-US" dirty="0"/>
              <a:t>RNA Modification: 5’-Cap</a:t>
            </a:r>
          </a:p>
        </p:txBody>
      </p:sp>
      <p:sp>
        <p:nvSpPr>
          <p:cNvPr id="4" name="Slide Number Placeholder 3">
            <a:extLst>
              <a:ext uri="{FF2B5EF4-FFF2-40B4-BE49-F238E27FC236}">
                <a16:creationId xmlns:a16="http://schemas.microsoft.com/office/drawing/2014/main" id="{F52E7DCA-1BC6-4C92-B514-D9B0B61F99B1}"/>
              </a:ext>
            </a:extLst>
          </p:cNvPr>
          <p:cNvSpPr>
            <a:spLocks noGrp="1"/>
          </p:cNvSpPr>
          <p:nvPr>
            <p:ph type="sldNum" sz="quarter" idx="12"/>
          </p:nvPr>
        </p:nvSpPr>
        <p:spPr/>
        <p:txBody>
          <a:bodyPr/>
          <a:lstStyle/>
          <a:p>
            <a:fld id="{F38FC8B9-BCA2-4F51-A344-9525644822DC}" type="slidenum">
              <a:rPr lang="en-US" smtClean="0"/>
              <a:t>20</a:t>
            </a:fld>
            <a:endParaRPr lang="en-US" dirty="0"/>
          </a:p>
        </p:txBody>
      </p:sp>
    </p:spTree>
    <p:extLst>
      <p:ext uri="{BB962C8B-B14F-4D97-AF65-F5344CB8AC3E}">
        <p14:creationId xmlns:p14="http://schemas.microsoft.com/office/powerpoint/2010/main" val="23339312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4B7B3EB-C086-41A9-BA1E-F980B3D03E3B}"/>
              </a:ext>
            </a:extLst>
          </p:cNvPr>
          <p:cNvSpPr txBox="1"/>
          <p:nvPr/>
        </p:nvSpPr>
        <p:spPr>
          <a:xfrm>
            <a:off x="0" y="6356350"/>
            <a:ext cx="10750092" cy="523220"/>
          </a:xfrm>
          <a:prstGeom prst="rect">
            <a:avLst/>
          </a:prstGeom>
          <a:noFill/>
        </p:spPr>
        <p:txBody>
          <a:bodyPr wrap="square" rtlCol="0">
            <a:spAutoFit/>
          </a:bodyPr>
          <a:lstStyle/>
          <a:p>
            <a:pPr algn="l"/>
            <a:r>
              <a:rPr lang="en-US" sz="1400" dirty="0"/>
              <a:t>Figure 3-7: Splicing.  Adopted without change from works contributed to Libretexts by K. Ahern and I. Rajagopal and K. Harris Libretexts content is licensed by CC BY-NC-SA 3.0</a:t>
            </a:r>
          </a:p>
        </p:txBody>
      </p:sp>
      <p:pic>
        <p:nvPicPr>
          <p:cNvPr id="9" name="Content Placeholder 8" descr="Figure 3-7: Splicing. Introns and exons are encoded in the DNA (top) and transcribed into the primary transcript (middle).The introns are removed via the process of splicing, resulting in a mature mRNA where all introns have been removed (bottom).&#10;">
            <a:extLst>
              <a:ext uri="{FF2B5EF4-FFF2-40B4-BE49-F238E27FC236}">
                <a16:creationId xmlns:a16="http://schemas.microsoft.com/office/drawing/2014/main" id="{99C2CE57-9946-4742-804B-550D2C2E25A8}"/>
              </a:ext>
            </a:extLst>
          </p:cNvPr>
          <p:cNvPicPr>
            <a:picLocks noGrp="1" noChangeAspect="1"/>
          </p:cNvPicPr>
          <p:nvPr>
            <p:ph idx="1"/>
          </p:nvPr>
        </p:nvPicPr>
        <p:blipFill>
          <a:blip r:embed="rId3"/>
          <a:stretch>
            <a:fillRect/>
          </a:stretch>
        </p:blipFill>
        <p:spPr>
          <a:xfrm>
            <a:off x="2043112" y="2384762"/>
            <a:ext cx="8105775" cy="2971800"/>
          </a:xfrm>
          <a:prstGeom prst="rect">
            <a:avLst/>
          </a:prstGeom>
        </p:spPr>
      </p:pic>
      <p:sp>
        <p:nvSpPr>
          <p:cNvPr id="2" name="Title 1">
            <a:extLst>
              <a:ext uri="{FF2B5EF4-FFF2-40B4-BE49-F238E27FC236}">
                <a16:creationId xmlns:a16="http://schemas.microsoft.com/office/drawing/2014/main" id="{E80D102A-B614-45F4-89BE-5F722AED7D0B}"/>
              </a:ext>
            </a:extLst>
          </p:cNvPr>
          <p:cNvSpPr>
            <a:spLocks noGrp="1"/>
          </p:cNvSpPr>
          <p:nvPr>
            <p:ph type="title"/>
          </p:nvPr>
        </p:nvSpPr>
        <p:spPr/>
        <p:txBody>
          <a:bodyPr/>
          <a:lstStyle/>
          <a:p>
            <a:r>
              <a:rPr lang="en-US" dirty="0"/>
              <a:t>RNA Modification: Splicing Removal of Introns</a:t>
            </a:r>
          </a:p>
        </p:txBody>
      </p:sp>
      <p:sp>
        <p:nvSpPr>
          <p:cNvPr id="4" name="Slide Number Placeholder 3">
            <a:extLst>
              <a:ext uri="{FF2B5EF4-FFF2-40B4-BE49-F238E27FC236}">
                <a16:creationId xmlns:a16="http://schemas.microsoft.com/office/drawing/2014/main" id="{73786D63-81FD-4863-A75E-76316DF97CEB}"/>
              </a:ext>
            </a:extLst>
          </p:cNvPr>
          <p:cNvSpPr>
            <a:spLocks noGrp="1"/>
          </p:cNvSpPr>
          <p:nvPr>
            <p:ph type="sldNum" sz="quarter" idx="12"/>
          </p:nvPr>
        </p:nvSpPr>
        <p:spPr/>
        <p:txBody>
          <a:bodyPr/>
          <a:lstStyle/>
          <a:p>
            <a:fld id="{F38FC8B9-BCA2-4F51-A344-9525644822DC}" type="slidenum">
              <a:rPr lang="en-US" smtClean="0"/>
              <a:t>21</a:t>
            </a:fld>
            <a:endParaRPr lang="en-US" dirty="0"/>
          </a:p>
        </p:txBody>
      </p:sp>
    </p:spTree>
    <p:extLst>
      <p:ext uri="{BB962C8B-B14F-4D97-AF65-F5344CB8AC3E}">
        <p14:creationId xmlns:p14="http://schemas.microsoft.com/office/powerpoint/2010/main" val="27223913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F0F64D6-EF8C-43CD-96BE-C072035CFCF6}"/>
              </a:ext>
            </a:extLst>
          </p:cNvPr>
          <p:cNvSpPr txBox="1"/>
          <p:nvPr/>
        </p:nvSpPr>
        <p:spPr>
          <a:xfrm>
            <a:off x="0" y="6329585"/>
            <a:ext cx="10744200" cy="523220"/>
          </a:xfrm>
          <a:prstGeom prst="rect">
            <a:avLst/>
          </a:prstGeom>
          <a:noFill/>
        </p:spPr>
        <p:txBody>
          <a:bodyPr wrap="square" rtlCol="0">
            <a:spAutoFit/>
          </a:bodyPr>
          <a:lstStyle/>
          <a:p>
            <a:pPr algn="l"/>
            <a:r>
              <a:rPr lang="en-US" sz="1400" dirty="0"/>
              <a:t>Figure 3-8: Splicing part 1, the transcript. Adopted without change from works contributed to Libretexts by K. Harris and attributed to Agathman Libretexts content is licensed by CC BY-NC-SA 3.0.</a:t>
            </a:r>
          </a:p>
        </p:txBody>
      </p:sp>
      <p:pic>
        <p:nvPicPr>
          <p:cNvPr id="9" name="Content Placeholder 8" descr="Figure 3-8: Splicing part 1, the transcript. A primary mRNA transcript containing two exons (red) and one intron (green).&#10;">
            <a:extLst>
              <a:ext uri="{FF2B5EF4-FFF2-40B4-BE49-F238E27FC236}">
                <a16:creationId xmlns:a16="http://schemas.microsoft.com/office/drawing/2014/main" id="{872AC786-E33F-4B9A-916D-D9ED1AA5602A}"/>
              </a:ext>
            </a:extLst>
          </p:cNvPr>
          <p:cNvPicPr>
            <a:picLocks noGrp="1" noChangeAspect="1"/>
          </p:cNvPicPr>
          <p:nvPr>
            <p:ph idx="1"/>
          </p:nvPr>
        </p:nvPicPr>
        <p:blipFill>
          <a:blip r:embed="rId3"/>
          <a:stretch>
            <a:fillRect/>
          </a:stretch>
        </p:blipFill>
        <p:spPr>
          <a:xfrm>
            <a:off x="516169" y="2971800"/>
            <a:ext cx="10919499" cy="1648705"/>
          </a:xfrm>
          <a:prstGeom prst="rect">
            <a:avLst/>
          </a:prstGeom>
        </p:spPr>
      </p:pic>
      <p:sp>
        <p:nvSpPr>
          <p:cNvPr id="2" name="Title 1">
            <a:extLst>
              <a:ext uri="{FF2B5EF4-FFF2-40B4-BE49-F238E27FC236}">
                <a16:creationId xmlns:a16="http://schemas.microsoft.com/office/drawing/2014/main" id="{E80870E7-9A81-42C9-A9E2-E69F10C4E1BB}"/>
              </a:ext>
            </a:extLst>
          </p:cNvPr>
          <p:cNvSpPr>
            <a:spLocks noGrp="1"/>
          </p:cNvSpPr>
          <p:nvPr>
            <p:ph type="title"/>
          </p:nvPr>
        </p:nvSpPr>
        <p:spPr/>
        <p:txBody>
          <a:bodyPr/>
          <a:lstStyle/>
          <a:p>
            <a:r>
              <a:rPr lang="en-US" dirty="0"/>
              <a:t>Splicing part 1: The Transcript</a:t>
            </a:r>
          </a:p>
        </p:txBody>
      </p:sp>
      <p:sp>
        <p:nvSpPr>
          <p:cNvPr id="4" name="Slide Number Placeholder 3">
            <a:extLst>
              <a:ext uri="{FF2B5EF4-FFF2-40B4-BE49-F238E27FC236}">
                <a16:creationId xmlns:a16="http://schemas.microsoft.com/office/drawing/2014/main" id="{B09977E8-F519-41E3-A2A1-18E44D99E1FB}"/>
              </a:ext>
            </a:extLst>
          </p:cNvPr>
          <p:cNvSpPr>
            <a:spLocks noGrp="1"/>
          </p:cNvSpPr>
          <p:nvPr>
            <p:ph type="sldNum" sz="quarter" idx="12"/>
          </p:nvPr>
        </p:nvSpPr>
        <p:spPr/>
        <p:txBody>
          <a:bodyPr/>
          <a:lstStyle/>
          <a:p>
            <a:fld id="{F38FC8B9-BCA2-4F51-A344-9525644822DC}" type="slidenum">
              <a:rPr lang="en-US" smtClean="0"/>
              <a:t>22</a:t>
            </a:fld>
            <a:endParaRPr lang="en-US" dirty="0"/>
          </a:p>
        </p:txBody>
      </p:sp>
    </p:spTree>
    <p:extLst>
      <p:ext uri="{BB962C8B-B14F-4D97-AF65-F5344CB8AC3E}">
        <p14:creationId xmlns:p14="http://schemas.microsoft.com/office/powerpoint/2010/main" val="15111661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F0F64D6-EF8C-43CD-96BE-C072035CFCF6}"/>
              </a:ext>
            </a:extLst>
          </p:cNvPr>
          <p:cNvSpPr txBox="1"/>
          <p:nvPr/>
        </p:nvSpPr>
        <p:spPr>
          <a:xfrm>
            <a:off x="0" y="6329585"/>
            <a:ext cx="10744200" cy="523220"/>
          </a:xfrm>
          <a:prstGeom prst="rect">
            <a:avLst/>
          </a:prstGeom>
          <a:noFill/>
        </p:spPr>
        <p:txBody>
          <a:bodyPr wrap="square" rtlCol="0">
            <a:spAutoFit/>
          </a:bodyPr>
          <a:lstStyle/>
          <a:p>
            <a:r>
              <a:rPr lang="en-US" sz="1400" dirty="0"/>
              <a:t>Figure 3-9: Splicing part 2, conserved sequences. Adopted without change from works contributed to Libretexts by K. Harris and attributed to Agathman Libretexts content is licensed by CC BY-NC-SA 3.0.</a:t>
            </a:r>
          </a:p>
        </p:txBody>
      </p:sp>
      <p:pic>
        <p:nvPicPr>
          <p:cNvPr id="8" name="Content Placeholder 7" descr="Figure 3-9: Splicing part 2, conserved sequences. A primary mRNA transcript containing two exons (red) and one intron (green), demonstrating the location of the 5’ (GU) and 3’ (AG) splice sites located on each end of the intron, and the branch site (A) located within the intron (blue).&#10;">
            <a:extLst>
              <a:ext uri="{FF2B5EF4-FFF2-40B4-BE49-F238E27FC236}">
                <a16:creationId xmlns:a16="http://schemas.microsoft.com/office/drawing/2014/main" id="{D86158C5-8986-4F6E-BAC6-F9ACABD32CC4}"/>
              </a:ext>
            </a:extLst>
          </p:cNvPr>
          <p:cNvPicPr>
            <a:picLocks noGrp="1" noChangeAspect="1"/>
          </p:cNvPicPr>
          <p:nvPr>
            <p:ph idx="1"/>
          </p:nvPr>
        </p:nvPicPr>
        <p:blipFill>
          <a:blip r:embed="rId3"/>
          <a:stretch>
            <a:fillRect/>
          </a:stretch>
        </p:blipFill>
        <p:spPr>
          <a:xfrm>
            <a:off x="750839" y="2563586"/>
            <a:ext cx="10760168" cy="1846175"/>
          </a:xfrm>
          <a:prstGeom prst="rect">
            <a:avLst/>
          </a:prstGeom>
        </p:spPr>
      </p:pic>
      <p:sp>
        <p:nvSpPr>
          <p:cNvPr id="2" name="Title 1">
            <a:extLst>
              <a:ext uri="{FF2B5EF4-FFF2-40B4-BE49-F238E27FC236}">
                <a16:creationId xmlns:a16="http://schemas.microsoft.com/office/drawing/2014/main" id="{E80870E7-9A81-42C9-A9E2-E69F10C4E1BB}"/>
              </a:ext>
            </a:extLst>
          </p:cNvPr>
          <p:cNvSpPr>
            <a:spLocks noGrp="1"/>
          </p:cNvSpPr>
          <p:nvPr>
            <p:ph type="title"/>
          </p:nvPr>
        </p:nvSpPr>
        <p:spPr/>
        <p:txBody>
          <a:bodyPr/>
          <a:lstStyle/>
          <a:p>
            <a:r>
              <a:rPr lang="en-US" dirty="0"/>
              <a:t>Splicing part 2: Conserved Sequences</a:t>
            </a:r>
          </a:p>
        </p:txBody>
      </p:sp>
      <p:sp>
        <p:nvSpPr>
          <p:cNvPr id="4" name="Slide Number Placeholder 3">
            <a:extLst>
              <a:ext uri="{FF2B5EF4-FFF2-40B4-BE49-F238E27FC236}">
                <a16:creationId xmlns:a16="http://schemas.microsoft.com/office/drawing/2014/main" id="{B09977E8-F519-41E3-A2A1-18E44D99E1FB}"/>
              </a:ext>
            </a:extLst>
          </p:cNvPr>
          <p:cNvSpPr>
            <a:spLocks noGrp="1"/>
          </p:cNvSpPr>
          <p:nvPr>
            <p:ph type="sldNum" sz="quarter" idx="12"/>
          </p:nvPr>
        </p:nvSpPr>
        <p:spPr/>
        <p:txBody>
          <a:bodyPr/>
          <a:lstStyle/>
          <a:p>
            <a:fld id="{F38FC8B9-BCA2-4F51-A344-9525644822DC}" type="slidenum">
              <a:rPr lang="en-US" smtClean="0"/>
              <a:t>23</a:t>
            </a:fld>
            <a:endParaRPr lang="en-US" dirty="0"/>
          </a:p>
        </p:txBody>
      </p:sp>
    </p:spTree>
    <p:extLst>
      <p:ext uri="{BB962C8B-B14F-4D97-AF65-F5344CB8AC3E}">
        <p14:creationId xmlns:p14="http://schemas.microsoft.com/office/powerpoint/2010/main" val="8581981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F0F64D6-EF8C-43CD-96BE-C072035CFCF6}"/>
              </a:ext>
            </a:extLst>
          </p:cNvPr>
          <p:cNvSpPr txBox="1"/>
          <p:nvPr/>
        </p:nvSpPr>
        <p:spPr>
          <a:xfrm>
            <a:off x="0" y="6329585"/>
            <a:ext cx="10744200" cy="523220"/>
          </a:xfrm>
          <a:prstGeom prst="rect">
            <a:avLst/>
          </a:prstGeom>
          <a:noFill/>
        </p:spPr>
        <p:txBody>
          <a:bodyPr wrap="square" rtlCol="0">
            <a:spAutoFit/>
          </a:bodyPr>
          <a:lstStyle/>
          <a:p>
            <a:r>
              <a:rPr lang="en-US" sz="1400" dirty="0"/>
              <a:t>Figure 3-10: Splicing part 3, initial snRNP binding. Adopted without change from works contributed to Libretexts by K. Harris and attributed to Agathman Libretexts content is licensed by CC BY-NC-SA 3.0.</a:t>
            </a:r>
          </a:p>
        </p:txBody>
      </p:sp>
      <p:pic>
        <p:nvPicPr>
          <p:cNvPr id="11" name="Content Placeholder 10" descr="Figure 3-10: Splicing part 3, initial snRNP binding. A primary mRNA transcript containing two exons (red) and one intron (green), demonstrating the binding of specific snRNPs (labeled U1 and U2) to the mRNA at the 5’ splice site and the branch site.&#10;">
            <a:extLst>
              <a:ext uri="{FF2B5EF4-FFF2-40B4-BE49-F238E27FC236}">
                <a16:creationId xmlns:a16="http://schemas.microsoft.com/office/drawing/2014/main" id="{3F919A9A-99BD-472A-B039-CC620BEE5DA9}"/>
              </a:ext>
            </a:extLst>
          </p:cNvPr>
          <p:cNvPicPr>
            <a:picLocks noGrp="1" noChangeAspect="1"/>
          </p:cNvPicPr>
          <p:nvPr>
            <p:ph idx="1"/>
          </p:nvPr>
        </p:nvPicPr>
        <p:blipFill>
          <a:blip r:embed="rId3"/>
          <a:stretch>
            <a:fillRect/>
          </a:stretch>
        </p:blipFill>
        <p:spPr>
          <a:xfrm>
            <a:off x="590311" y="2743200"/>
            <a:ext cx="11179010" cy="1858253"/>
          </a:xfrm>
          <a:prstGeom prst="rect">
            <a:avLst/>
          </a:prstGeom>
        </p:spPr>
      </p:pic>
      <p:sp>
        <p:nvSpPr>
          <p:cNvPr id="2" name="Title 1">
            <a:extLst>
              <a:ext uri="{FF2B5EF4-FFF2-40B4-BE49-F238E27FC236}">
                <a16:creationId xmlns:a16="http://schemas.microsoft.com/office/drawing/2014/main" id="{E80870E7-9A81-42C9-A9E2-E69F10C4E1BB}"/>
              </a:ext>
            </a:extLst>
          </p:cNvPr>
          <p:cNvSpPr>
            <a:spLocks noGrp="1"/>
          </p:cNvSpPr>
          <p:nvPr>
            <p:ph type="title"/>
          </p:nvPr>
        </p:nvSpPr>
        <p:spPr/>
        <p:txBody>
          <a:bodyPr/>
          <a:lstStyle/>
          <a:p>
            <a:r>
              <a:rPr lang="en-US" dirty="0"/>
              <a:t>Splicing part 3: Initial snRNP binding</a:t>
            </a:r>
          </a:p>
        </p:txBody>
      </p:sp>
      <p:sp>
        <p:nvSpPr>
          <p:cNvPr id="4" name="Slide Number Placeholder 3">
            <a:extLst>
              <a:ext uri="{FF2B5EF4-FFF2-40B4-BE49-F238E27FC236}">
                <a16:creationId xmlns:a16="http://schemas.microsoft.com/office/drawing/2014/main" id="{B09977E8-F519-41E3-A2A1-18E44D99E1FB}"/>
              </a:ext>
            </a:extLst>
          </p:cNvPr>
          <p:cNvSpPr>
            <a:spLocks noGrp="1"/>
          </p:cNvSpPr>
          <p:nvPr>
            <p:ph type="sldNum" sz="quarter" idx="12"/>
          </p:nvPr>
        </p:nvSpPr>
        <p:spPr/>
        <p:txBody>
          <a:bodyPr/>
          <a:lstStyle/>
          <a:p>
            <a:fld id="{F38FC8B9-BCA2-4F51-A344-9525644822DC}" type="slidenum">
              <a:rPr lang="en-US" smtClean="0"/>
              <a:t>24</a:t>
            </a:fld>
            <a:endParaRPr lang="en-US" dirty="0"/>
          </a:p>
        </p:txBody>
      </p:sp>
    </p:spTree>
    <p:extLst>
      <p:ext uri="{BB962C8B-B14F-4D97-AF65-F5344CB8AC3E}">
        <p14:creationId xmlns:p14="http://schemas.microsoft.com/office/powerpoint/2010/main" val="35511616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F0F64D6-EF8C-43CD-96BE-C072035CFCF6}"/>
              </a:ext>
            </a:extLst>
          </p:cNvPr>
          <p:cNvSpPr txBox="1"/>
          <p:nvPr/>
        </p:nvSpPr>
        <p:spPr>
          <a:xfrm>
            <a:off x="0" y="6329585"/>
            <a:ext cx="10744200" cy="523220"/>
          </a:xfrm>
          <a:prstGeom prst="rect">
            <a:avLst/>
          </a:prstGeom>
          <a:noFill/>
        </p:spPr>
        <p:txBody>
          <a:bodyPr wrap="square" rtlCol="0">
            <a:spAutoFit/>
          </a:bodyPr>
          <a:lstStyle/>
          <a:p>
            <a:r>
              <a:rPr lang="en-US" sz="1400" dirty="0"/>
              <a:t>Figure 3-11: Splicing part 4, the mature spliceosome complex. Adopted without change from works contributed to Libretexts by K. Harris and attributed to Agathman Libretexts content is licensed by CC BY-NC-SA 3.0.</a:t>
            </a:r>
          </a:p>
        </p:txBody>
      </p:sp>
      <p:pic>
        <p:nvPicPr>
          <p:cNvPr id="11" name="Content Placeholder 10" descr="Figure 3-11: Splicing part 4, the mature spliceosome complex. A primary mRNA transcript containing two exons (red) and one intron (green), demonstrating the location of snRNP (U1, U2, U4, U5, and U6) binding to form the mature spliceosome complex.&#10;">
            <a:extLst>
              <a:ext uri="{FF2B5EF4-FFF2-40B4-BE49-F238E27FC236}">
                <a16:creationId xmlns:a16="http://schemas.microsoft.com/office/drawing/2014/main" id="{C7F916F6-786E-4394-B173-2D50EAEE8C7D}"/>
              </a:ext>
            </a:extLst>
          </p:cNvPr>
          <p:cNvPicPr>
            <a:picLocks noGrp="1" noChangeAspect="1"/>
          </p:cNvPicPr>
          <p:nvPr>
            <p:ph idx="1"/>
          </p:nvPr>
        </p:nvPicPr>
        <p:blipFill>
          <a:blip r:embed="rId3"/>
          <a:stretch>
            <a:fillRect/>
          </a:stretch>
        </p:blipFill>
        <p:spPr>
          <a:xfrm>
            <a:off x="2504574" y="2610450"/>
            <a:ext cx="7182852" cy="2781688"/>
          </a:xfrm>
          <a:prstGeom prst="rect">
            <a:avLst/>
          </a:prstGeom>
        </p:spPr>
      </p:pic>
      <p:sp>
        <p:nvSpPr>
          <p:cNvPr id="2" name="Title 1">
            <a:extLst>
              <a:ext uri="{FF2B5EF4-FFF2-40B4-BE49-F238E27FC236}">
                <a16:creationId xmlns:a16="http://schemas.microsoft.com/office/drawing/2014/main" id="{E80870E7-9A81-42C9-A9E2-E69F10C4E1BB}"/>
              </a:ext>
            </a:extLst>
          </p:cNvPr>
          <p:cNvSpPr>
            <a:spLocks noGrp="1"/>
          </p:cNvSpPr>
          <p:nvPr>
            <p:ph type="title"/>
          </p:nvPr>
        </p:nvSpPr>
        <p:spPr/>
        <p:txBody>
          <a:bodyPr/>
          <a:lstStyle/>
          <a:p>
            <a:r>
              <a:rPr lang="en-US" dirty="0"/>
              <a:t>Splicing part 4: The Mature Spliceosome Complex</a:t>
            </a:r>
          </a:p>
        </p:txBody>
      </p:sp>
      <p:sp>
        <p:nvSpPr>
          <p:cNvPr id="4" name="Slide Number Placeholder 3">
            <a:extLst>
              <a:ext uri="{FF2B5EF4-FFF2-40B4-BE49-F238E27FC236}">
                <a16:creationId xmlns:a16="http://schemas.microsoft.com/office/drawing/2014/main" id="{B09977E8-F519-41E3-A2A1-18E44D99E1FB}"/>
              </a:ext>
            </a:extLst>
          </p:cNvPr>
          <p:cNvSpPr>
            <a:spLocks noGrp="1"/>
          </p:cNvSpPr>
          <p:nvPr>
            <p:ph type="sldNum" sz="quarter" idx="12"/>
          </p:nvPr>
        </p:nvSpPr>
        <p:spPr/>
        <p:txBody>
          <a:bodyPr/>
          <a:lstStyle/>
          <a:p>
            <a:fld id="{F38FC8B9-BCA2-4F51-A344-9525644822DC}" type="slidenum">
              <a:rPr lang="en-US" smtClean="0"/>
              <a:t>25</a:t>
            </a:fld>
            <a:endParaRPr lang="en-US" dirty="0"/>
          </a:p>
        </p:txBody>
      </p:sp>
    </p:spTree>
    <p:extLst>
      <p:ext uri="{BB962C8B-B14F-4D97-AF65-F5344CB8AC3E}">
        <p14:creationId xmlns:p14="http://schemas.microsoft.com/office/powerpoint/2010/main" val="10333402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F0F64D6-EF8C-43CD-96BE-C072035CFCF6}"/>
              </a:ext>
            </a:extLst>
          </p:cNvPr>
          <p:cNvSpPr txBox="1"/>
          <p:nvPr/>
        </p:nvSpPr>
        <p:spPr>
          <a:xfrm>
            <a:off x="0" y="6329585"/>
            <a:ext cx="10744200" cy="523220"/>
          </a:xfrm>
          <a:prstGeom prst="rect">
            <a:avLst/>
          </a:prstGeom>
          <a:noFill/>
        </p:spPr>
        <p:txBody>
          <a:bodyPr wrap="square" rtlCol="0">
            <a:spAutoFit/>
          </a:bodyPr>
          <a:lstStyle/>
          <a:p>
            <a:r>
              <a:rPr lang="en-US" sz="1400" dirty="0"/>
              <a:t>Figure 3-12: Splicing part 5, lariat structure formation. Adopted without change from works contributed to Libretexts by K. Harris and attributed to Agathman Libretexts content is licensed by CC BY-NC-SA 3.0.</a:t>
            </a:r>
          </a:p>
        </p:txBody>
      </p:sp>
      <p:pic>
        <p:nvPicPr>
          <p:cNvPr id="11" name="Content Placeholder 10" descr="Figure 3-12: Splicing part 5, lariat structure formation. A primary mRNA transcript containing two exons (red) and one intron (green), demonstrating the generation of a lariat (“lasso”) structure via snRNPs, where U1 and U4 are then released.&#10;">
            <a:extLst>
              <a:ext uri="{FF2B5EF4-FFF2-40B4-BE49-F238E27FC236}">
                <a16:creationId xmlns:a16="http://schemas.microsoft.com/office/drawing/2014/main" id="{A4F16483-DAF2-4CC1-96FF-0B082FC1EEBE}"/>
              </a:ext>
            </a:extLst>
          </p:cNvPr>
          <p:cNvPicPr>
            <a:picLocks noGrp="1" noChangeAspect="1"/>
          </p:cNvPicPr>
          <p:nvPr>
            <p:ph idx="1"/>
          </p:nvPr>
        </p:nvPicPr>
        <p:blipFill>
          <a:blip r:embed="rId3"/>
          <a:stretch>
            <a:fillRect/>
          </a:stretch>
        </p:blipFill>
        <p:spPr>
          <a:xfrm>
            <a:off x="2475995" y="2272265"/>
            <a:ext cx="7240010" cy="3458058"/>
          </a:xfrm>
          <a:prstGeom prst="rect">
            <a:avLst/>
          </a:prstGeom>
        </p:spPr>
      </p:pic>
      <p:sp>
        <p:nvSpPr>
          <p:cNvPr id="2" name="Title 1">
            <a:extLst>
              <a:ext uri="{FF2B5EF4-FFF2-40B4-BE49-F238E27FC236}">
                <a16:creationId xmlns:a16="http://schemas.microsoft.com/office/drawing/2014/main" id="{E80870E7-9A81-42C9-A9E2-E69F10C4E1BB}"/>
              </a:ext>
            </a:extLst>
          </p:cNvPr>
          <p:cNvSpPr>
            <a:spLocks noGrp="1"/>
          </p:cNvSpPr>
          <p:nvPr>
            <p:ph type="title"/>
          </p:nvPr>
        </p:nvSpPr>
        <p:spPr/>
        <p:txBody>
          <a:bodyPr/>
          <a:lstStyle/>
          <a:p>
            <a:r>
              <a:rPr lang="en-US" dirty="0"/>
              <a:t>Splicing part 5: Lariat Structure Formation</a:t>
            </a:r>
          </a:p>
        </p:txBody>
      </p:sp>
      <p:sp>
        <p:nvSpPr>
          <p:cNvPr id="4" name="Slide Number Placeholder 3">
            <a:extLst>
              <a:ext uri="{FF2B5EF4-FFF2-40B4-BE49-F238E27FC236}">
                <a16:creationId xmlns:a16="http://schemas.microsoft.com/office/drawing/2014/main" id="{B09977E8-F519-41E3-A2A1-18E44D99E1FB}"/>
              </a:ext>
            </a:extLst>
          </p:cNvPr>
          <p:cNvSpPr>
            <a:spLocks noGrp="1"/>
          </p:cNvSpPr>
          <p:nvPr>
            <p:ph type="sldNum" sz="quarter" idx="12"/>
          </p:nvPr>
        </p:nvSpPr>
        <p:spPr/>
        <p:txBody>
          <a:bodyPr/>
          <a:lstStyle/>
          <a:p>
            <a:fld id="{F38FC8B9-BCA2-4F51-A344-9525644822DC}" type="slidenum">
              <a:rPr lang="en-US" smtClean="0"/>
              <a:t>26</a:t>
            </a:fld>
            <a:endParaRPr lang="en-US" dirty="0"/>
          </a:p>
        </p:txBody>
      </p:sp>
    </p:spTree>
    <p:extLst>
      <p:ext uri="{BB962C8B-B14F-4D97-AF65-F5344CB8AC3E}">
        <p14:creationId xmlns:p14="http://schemas.microsoft.com/office/powerpoint/2010/main" val="23275173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F0F64D6-EF8C-43CD-96BE-C072035CFCF6}"/>
              </a:ext>
            </a:extLst>
          </p:cNvPr>
          <p:cNvSpPr txBox="1"/>
          <p:nvPr/>
        </p:nvSpPr>
        <p:spPr>
          <a:xfrm>
            <a:off x="0" y="6329585"/>
            <a:ext cx="10744200" cy="523220"/>
          </a:xfrm>
          <a:prstGeom prst="rect">
            <a:avLst/>
          </a:prstGeom>
          <a:noFill/>
        </p:spPr>
        <p:txBody>
          <a:bodyPr wrap="square" rtlCol="0">
            <a:spAutoFit/>
          </a:bodyPr>
          <a:lstStyle/>
          <a:p>
            <a:r>
              <a:rPr lang="en-US" sz="1400" dirty="0"/>
              <a:t>Figure 3-13: Splicing part 6, release of the lariat. Adopted without change from works contributed to Libretexts by K. Harris and attributed to Agathman Libretexts content is licensed by CC BY-NC-SA 3.0.</a:t>
            </a:r>
          </a:p>
        </p:txBody>
      </p:sp>
      <p:pic>
        <p:nvPicPr>
          <p:cNvPr id="12" name="Content Placeholder 11" descr="Figure 3-13: Splicing part 6, release of the lariat. A primary mRNA transcript containing two exons (red) covalently joined together and the release of the intron and the remaining components of the spliceosome.&#10;">
            <a:extLst>
              <a:ext uri="{FF2B5EF4-FFF2-40B4-BE49-F238E27FC236}">
                <a16:creationId xmlns:a16="http://schemas.microsoft.com/office/drawing/2014/main" id="{EE4EEE58-A981-44A5-8B96-5DD220EFC26B}"/>
              </a:ext>
            </a:extLst>
          </p:cNvPr>
          <p:cNvPicPr>
            <a:picLocks noGrp="1" noChangeAspect="1"/>
          </p:cNvPicPr>
          <p:nvPr>
            <p:ph idx="1"/>
          </p:nvPr>
        </p:nvPicPr>
        <p:blipFill>
          <a:blip r:embed="rId3"/>
          <a:stretch>
            <a:fillRect/>
          </a:stretch>
        </p:blipFill>
        <p:spPr>
          <a:xfrm>
            <a:off x="2976342" y="1825625"/>
            <a:ext cx="6239316" cy="4351338"/>
          </a:xfrm>
          <a:prstGeom prst="rect">
            <a:avLst/>
          </a:prstGeom>
        </p:spPr>
      </p:pic>
      <p:sp>
        <p:nvSpPr>
          <p:cNvPr id="2" name="Title 1">
            <a:extLst>
              <a:ext uri="{FF2B5EF4-FFF2-40B4-BE49-F238E27FC236}">
                <a16:creationId xmlns:a16="http://schemas.microsoft.com/office/drawing/2014/main" id="{E80870E7-9A81-42C9-A9E2-E69F10C4E1BB}"/>
              </a:ext>
            </a:extLst>
          </p:cNvPr>
          <p:cNvSpPr>
            <a:spLocks noGrp="1"/>
          </p:cNvSpPr>
          <p:nvPr>
            <p:ph type="title"/>
          </p:nvPr>
        </p:nvSpPr>
        <p:spPr/>
        <p:txBody>
          <a:bodyPr/>
          <a:lstStyle/>
          <a:p>
            <a:r>
              <a:rPr lang="en-US" dirty="0"/>
              <a:t>Splicing part 6: Release of the Lariat</a:t>
            </a:r>
          </a:p>
        </p:txBody>
      </p:sp>
      <p:sp>
        <p:nvSpPr>
          <p:cNvPr id="4" name="Slide Number Placeholder 3">
            <a:extLst>
              <a:ext uri="{FF2B5EF4-FFF2-40B4-BE49-F238E27FC236}">
                <a16:creationId xmlns:a16="http://schemas.microsoft.com/office/drawing/2014/main" id="{B09977E8-F519-41E3-A2A1-18E44D99E1FB}"/>
              </a:ext>
            </a:extLst>
          </p:cNvPr>
          <p:cNvSpPr>
            <a:spLocks noGrp="1"/>
          </p:cNvSpPr>
          <p:nvPr>
            <p:ph type="sldNum" sz="quarter" idx="12"/>
          </p:nvPr>
        </p:nvSpPr>
        <p:spPr/>
        <p:txBody>
          <a:bodyPr/>
          <a:lstStyle/>
          <a:p>
            <a:fld id="{F38FC8B9-BCA2-4F51-A344-9525644822DC}" type="slidenum">
              <a:rPr lang="en-US" smtClean="0"/>
              <a:t>27</a:t>
            </a:fld>
            <a:endParaRPr lang="en-US" dirty="0"/>
          </a:p>
        </p:txBody>
      </p:sp>
    </p:spTree>
    <p:extLst>
      <p:ext uri="{BB962C8B-B14F-4D97-AF65-F5344CB8AC3E}">
        <p14:creationId xmlns:p14="http://schemas.microsoft.com/office/powerpoint/2010/main" val="6663310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56D72B8-5643-4185-ACEE-72F4B2755441}"/>
              </a:ext>
            </a:extLst>
          </p:cNvPr>
          <p:cNvSpPr txBox="1"/>
          <p:nvPr/>
        </p:nvSpPr>
        <p:spPr>
          <a:xfrm>
            <a:off x="0" y="6356350"/>
            <a:ext cx="10695214" cy="523220"/>
          </a:xfrm>
          <a:prstGeom prst="rect">
            <a:avLst/>
          </a:prstGeom>
          <a:noFill/>
        </p:spPr>
        <p:txBody>
          <a:bodyPr wrap="square" rtlCol="0">
            <a:spAutoFit/>
          </a:bodyPr>
          <a:lstStyle/>
          <a:p>
            <a:pPr algn="l"/>
            <a:r>
              <a:rPr lang="en-US" sz="1400" dirty="0"/>
              <a:t>Figure 3-14: Splicing of pre-mRNA. Adopted without change from works contributed to Libretexts by K. Harris and attributed to Agathman Libretexts content is licensed by CC BY-NC-SA 3.0.</a:t>
            </a:r>
          </a:p>
        </p:txBody>
      </p:sp>
      <p:pic>
        <p:nvPicPr>
          <p:cNvPr id="5" name="Content Placeholder 4" descr="Figure 3-14: Splicing of pre-mRNA. The entire splicing process, from a DNA molecule containing introns and exons, to a fully spliced transcript where the spliceosome removes introns as lariat structures.&#10;">
            <a:extLst>
              <a:ext uri="{FF2B5EF4-FFF2-40B4-BE49-F238E27FC236}">
                <a16:creationId xmlns:a16="http://schemas.microsoft.com/office/drawing/2014/main" id="{3632F208-14C4-40E8-B206-D706A453FBED}"/>
              </a:ext>
            </a:extLst>
          </p:cNvPr>
          <p:cNvPicPr>
            <a:picLocks noGrp="1" noChangeAspect="1"/>
          </p:cNvPicPr>
          <p:nvPr>
            <p:ph idx="1"/>
          </p:nvPr>
        </p:nvPicPr>
        <p:blipFill>
          <a:blip r:embed="rId3"/>
          <a:stretch>
            <a:fillRect/>
          </a:stretch>
        </p:blipFill>
        <p:spPr>
          <a:xfrm>
            <a:off x="3570106" y="1506077"/>
            <a:ext cx="4732239" cy="4670886"/>
          </a:xfrm>
          <a:prstGeom prst="rect">
            <a:avLst/>
          </a:prstGeom>
        </p:spPr>
      </p:pic>
      <p:sp>
        <p:nvSpPr>
          <p:cNvPr id="2" name="Title 1">
            <a:extLst>
              <a:ext uri="{FF2B5EF4-FFF2-40B4-BE49-F238E27FC236}">
                <a16:creationId xmlns:a16="http://schemas.microsoft.com/office/drawing/2014/main" id="{48FD82A3-8034-4D14-AB9A-009A5F2DCDC7}"/>
              </a:ext>
            </a:extLst>
          </p:cNvPr>
          <p:cNvSpPr>
            <a:spLocks noGrp="1"/>
          </p:cNvSpPr>
          <p:nvPr>
            <p:ph type="title"/>
          </p:nvPr>
        </p:nvSpPr>
        <p:spPr/>
        <p:txBody>
          <a:bodyPr/>
          <a:lstStyle/>
          <a:p>
            <a:r>
              <a:rPr lang="en-US" dirty="0"/>
              <a:t>RNA Modification: Splicing</a:t>
            </a:r>
          </a:p>
        </p:txBody>
      </p:sp>
      <p:sp>
        <p:nvSpPr>
          <p:cNvPr id="4" name="Slide Number Placeholder 3">
            <a:extLst>
              <a:ext uri="{FF2B5EF4-FFF2-40B4-BE49-F238E27FC236}">
                <a16:creationId xmlns:a16="http://schemas.microsoft.com/office/drawing/2014/main" id="{9D1EE92F-603E-4F0F-842F-2CAB2DC09E0D}"/>
              </a:ext>
            </a:extLst>
          </p:cNvPr>
          <p:cNvSpPr>
            <a:spLocks noGrp="1"/>
          </p:cNvSpPr>
          <p:nvPr>
            <p:ph type="sldNum" sz="quarter" idx="12"/>
          </p:nvPr>
        </p:nvSpPr>
        <p:spPr/>
        <p:txBody>
          <a:bodyPr/>
          <a:lstStyle/>
          <a:p>
            <a:fld id="{F38FC8B9-BCA2-4F51-A344-9525644822DC}" type="slidenum">
              <a:rPr lang="en-US" smtClean="0"/>
              <a:t>28</a:t>
            </a:fld>
            <a:endParaRPr lang="en-US" dirty="0"/>
          </a:p>
        </p:txBody>
      </p:sp>
    </p:spTree>
    <p:extLst>
      <p:ext uri="{BB962C8B-B14F-4D97-AF65-F5344CB8AC3E}">
        <p14:creationId xmlns:p14="http://schemas.microsoft.com/office/powerpoint/2010/main" val="20639031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69E92D1-C22F-4A96-9BC8-F089603DC97B}"/>
              </a:ext>
            </a:extLst>
          </p:cNvPr>
          <p:cNvSpPr txBox="1"/>
          <p:nvPr/>
        </p:nvSpPr>
        <p:spPr>
          <a:xfrm>
            <a:off x="0" y="6535969"/>
            <a:ext cx="10776857" cy="307777"/>
          </a:xfrm>
          <a:prstGeom prst="rect">
            <a:avLst/>
          </a:prstGeom>
          <a:noFill/>
        </p:spPr>
        <p:txBody>
          <a:bodyPr wrap="square" rtlCol="0">
            <a:spAutoFit/>
          </a:bodyPr>
          <a:lstStyle/>
          <a:p>
            <a:r>
              <a:rPr lang="en-US" sz="1400" dirty="0"/>
              <a:t>Figure 3-15: One model of termination in eukaryotes. Created by Jennell Talley CC-NC-SA 4.0</a:t>
            </a:r>
          </a:p>
        </p:txBody>
      </p:sp>
      <p:pic>
        <p:nvPicPr>
          <p:cNvPr id="5" name="Content Placeholder 4" descr="Figure 3-15: One model of termination in eukaryotes. (A) A cleavage site is recognized in the mRNA and (B) cleaved by an endonuclease. This releases the mRNA. (C) Rat1 exonuclease starts cleaving the 5’ end of the RNA that is still attached to RNA polymerase II and Poly A polymerase (PAP) binds to the 3’ end of the mRNA. (D) Rat1 continues ‘chewing’ the RNA until it physically hits RNA pol II and destabilizes the interaction of pol II with the DNA and it eventually ‘falls off’. Additionally, PAP adds many adenine nucleotides to the 3’ end of the released mRNA. Note at this point the mRNA has a 5’ cap, has been spliced and once polyadenylated, it will be ready for export out of the nucleus.&#10;">
            <a:extLst>
              <a:ext uri="{FF2B5EF4-FFF2-40B4-BE49-F238E27FC236}">
                <a16:creationId xmlns:a16="http://schemas.microsoft.com/office/drawing/2014/main" id="{C48ED986-41FB-44E6-928F-282C934B7316}"/>
              </a:ext>
            </a:extLst>
          </p:cNvPr>
          <p:cNvPicPr>
            <a:picLocks noGrp="1" noChangeAspect="1"/>
          </p:cNvPicPr>
          <p:nvPr>
            <p:ph idx="1"/>
          </p:nvPr>
        </p:nvPicPr>
        <p:blipFill>
          <a:blip r:embed="rId3"/>
          <a:stretch>
            <a:fillRect/>
          </a:stretch>
        </p:blipFill>
        <p:spPr>
          <a:xfrm>
            <a:off x="1914932" y="1825625"/>
            <a:ext cx="8362135" cy="4351338"/>
          </a:xfrm>
          <a:prstGeom prst="rect">
            <a:avLst/>
          </a:prstGeom>
        </p:spPr>
      </p:pic>
      <p:sp>
        <p:nvSpPr>
          <p:cNvPr id="2" name="Title 1">
            <a:extLst>
              <a:ext uri="{FF2B5EF4-FFF2-40B4-BE49-F238E27FC236}">
                <a16:creationId xmlns:a16="http://schemas.microsoft.com/office/drawing/2014/main" id="{293E29EC-DBE8-4A93-B0C4-6FC4A2E84BFC}"/>
              </a:ext>
            </a:extLst>
          </p:cNvPr>
          <p:cNvSpPr>
            <a:spLocks noGrp="1"/>
          </p:cNvSpPr>
          <p:nvPr>
            <p:ph type="title"/>
          </p:nvPr>
        </p:nvSpPr>
        <p:spPr/>
        <p:txBody>
          <a:bodyPr/>
          <a:lstStyle/>
          <a:p>
            <a:r>
              <a:rPr lang="en-US" dirty="0"/>
              <a:t>Model of Termination in Eukaryotes</a:t>
            </a:r>
          </a:p>
        </p:txBody>
      </p:sp>
      <p:sp>
        <p:nvSpPr>
          <p:cNvPr id="4" name="Slide Number Placeholder 3">
            <a:extLst>
              <a:ext uri="{FF2B5EF4-FFF2-40B4-BE49-F238E27FC236}">
                <a16:creationId xmlns:a16="http://schemas.microsoft.com/office/drawing/2014/main" id="{6F70025B-1DBA-41DC-9BD4-6405E2AE62DE}"/>
              </a:ext>
            </a:extLst>
          </p:cNvPr>
          <p:cNvSpPr>
            <a:spLocks noGrp="1"/>
          </p:cNvSpPr>
          <p:nvPr>
            <p:ph type="sldNum" sz="quarter" idx="12"/>
          </p:nvPr>
        </p:nvSpPr>
        <p:spPr/>
        <p:txBody>
          <a:bodyPr/>
          <a:lstStyle/>
          <a:p>
            <a:fld id="{F38FC8B9-BCA2-4F51-A344-9525644822DC}" type="slidenum">
              <a:rPr lang="en-US" smtClean="0"/>
              <a:t>29</a:t>
            </a:fld>
            <a:endParaRPr lang="en-US" dirty="0"/>
          </a:p>
        </p:txBody>
      </p:sp>
    </p:spTree>
    <p:extLst>
      <p:ext uri="{BB962C8B-B14F-4D97-AF65-F5344CB8AC3E}">
        <p14:creationId xmlns:p14="http://schemas.microsoft.com/office/powerpoint/2010/main" val="1447153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4D68CC0-4591-4802-BE5C-FCAE11668BB9}"/>
              </a:ext>
            </a:extLst>
          </p:cNvPr>
          <p:cNvSpPr txBox="1"/>
          <p:nvPr/>
        </p:nvSpPr>
        <p:spPr>
          <a:xfrm>
            <a:off x="0" y="6332017"/>
            <a:ext cx="11208327" cy="523220"/>
          </a:xfrm>
          <a:prstGeom prst="rect">
            <a:avLst/>
          </a:prstGeom>
          <a:noFill/>
        </p:spPr>
        <p:txBody>
          <a:bodyPr wrap="square" rtlCol="0">
            <a:spAutoFit/>
          </a:bodyPr>
          <a:lstStyle/>
          <a:p>
            <a:r>
              <a:rPr lang="en-US" sz="1400" dirty="0"/>
              <a:t>Table 3-1: General features of transcription. Adopted without change from works contributed to Libretexts by K. Ahern and I. Rajagopal. Libretexts content is licensed by CC BY-NC-SA 3.0.</a:t>
            </a:r>
          </a:p>
        </p:txBody>
      </p:sp>
      <p:graphicFrame>
        <p:nvGraphicFramePr>
          <p:cNvPr id="9" name="Content Placeholder 8">
            <a:extLst>
              <a:ext uri="{FF2B5EF4-FFF2-40B4-BE49-F238E27FC236}">
                <a16:creationId xmlns:a16="http://schemas.microsoft.com/office/drawing/2014/main" id="{8C4EA7AD-70ED-4DAE-9969-73608E3502F4}"/>
              </a:ext>
            </a:extLst>
          </p:cNvPr>
          <p:cNvGraphicFramePr>
            <a:graphicFrameLocks noGrp="1"/>
          </p:cNvGraphicFramePr>
          <p:nvPr>
            <p:ph idx="1"/>
            <p:extLst>
              <p:ext uri="{D42A27DB-BD31-4B8C-83A1-F6EECF244321}">
                <p14:modId xmlns:p14="http://schemas.microsoft.com/office/powerpoint/2010/main" val="3374423495"/>
              </p:ext>
            </p:extLst>
          </p:nvPr>
        </p:nvGraphicFramePr>
        <p:xfrm>
          <a:off x="1445079" y="1825625"/>
          <a:ext cx="9301843" cy="3916680"/>
        </p:xfrm>
        <a:graphic>
          <a:graphicData uri="http://schemas.openxmlformats.org/drawingml/2006/table">
            <a:tbl>
              <a:tblPr firstRow="1" bandRow="1">
                <a:tableStyleId>{5C22544A-7EE6-4342-B048-85BDC9FD1C3A}</a:tableStyleId>
              </a:tblPr>
              <a:tblGrid>
                <a:gridCol w="9301843">
                  <a:extLst>
                    <a:ext uri="{9D8B030D-6E8A-4147-A177-3AD203B41FA5}">
                      <a16:colId xmlns:a16="http://schemas.microsoft.com/office/drawing/2014/main" val="1858210464"/>
                    </a:ext>
                  </a:extLst>
                </a:gridCol>
              </a:tblGrid>
              <a:tr h="370840">
                <a:tc>
                  <a:txBody>
                    <a:bodyPr/>
                    <a:lstStyle/>
                    <a:p>
                      <a:pPr algn="ctr"/>
                      <a:r>
                        <a:rPr lang="en-US" sz="3200" dirty="0"/>
                        <a:t>General Features of Transcription</a:t>
                      </a:r>
                    </a:p>
                  </a:txBody>
                  <a:tcPr/>
                </a:tc>
                <a:extLst>
                  <a:ext uri="{0D108BD9-81ED-4DB2-BD59-A6C34878D82A}">
                    <a16:rowId xmlns:a16="http://schemas.microsoft.com/office/drawing/2014/main" val="891511686"/>
                  </a:ext>
                </a:extLst>
              </a:tr>
              <a:tr h="370840">
                <a:tc>
                  <a:txBody>
                    <a:bodyPr/>
                    <a:lstStyle/>
                    <a:p>
                      <a:r>
                        <a:rPr lang="en-US" dirty="0"/>
                        <a:t>The process of making RNA copies using a DNA as template is known as transcription</a:t>
                      </a:r>
                    </a:p>
                  </a:txBody>
                  <a:tcPr/>
                </a:tc>
                <a:extLst>
                  <a:ext uri="{0D108BD9-81ED-4DB2-BD59-A6C34878D82A}">
                    <a16:rowId xmlns:a16="http://schemas.microsoft.com/office/drawing/2014/main" val="1767003358"/>
                  </a:ext>
                </a:extLst>
              </a:tr>
              <a:tr h="370840">
                <a:tc>
                  <a:txBody>
                    <a:bodyPr/>
                    <a:lstStyle/>
                    <a:p>
                      <a:r>
                        <a:rPr lang="en-US" dirty="0"/>
                        <a:t>The process of transcription produces all sorts of RNAs (mRNA, tRNA, rRNA, etc.)</a:t>
                      </a:r>
                    </a:p>
                  </a:txBody>
                  <a:tcPr/>
                </a:tc>
                <a:extLst>
                  <a:ext uri="{0D108BD9-81ED-4DB2-BD59-A6C34878D82A}">
                    <a16:rowId xmlns:a16="http://schemas.microsoft.com/office/drawing/2014/main" val="1757500524"/>
                  </a:ext>
                </a:extLst>
              </a:tr>
              <a:tr h="370840">
                <a:tc>
                  <a:txBody>
                    <a:bodyPr/>
                    <a:lstStyle/>
                    <a:p>
                      <a:r>
                        <a:rPr lang="en-US" dirty="0"/>
                        <a:t>One strand of the DNA serves as a template for the synthesis of RNA</a:t>
                      </a:r>
                    </a:p>
                  </a:txBody>
                  <a:tcPr/>
                </a:tc>
                <a:extLst>
                  <a:ext uri="{0D108BD9-81ED-4DB2-BD59-A6C34878D82A}">
                    <a16:rowId xmlns:a16="http://schemas.microsoft.com/office/drawing/2014/main" val="2161660731"/>
                  </a:ext>
                </a:extLst>
              </a:tr>
              <a:tr h="370840">
                <a:tc>
                  <a:txBody>
                    <a:bodyPr/>
                    <a:lstStyle/>
                    <a:p>
                      <a:r>
                        <a:rPr lang="en-US" dirty="0"/>
                        <a:t>Enzymes that synthesize RNA are called RNA polymerases</a:t>
                      </a:r>
                    </a:p>
                  </a:txBody>
                  <a:tcPr/>
                </a:tc>
                <a:extLst>
                  <a:ext uri="{0D108BD9-81ED-4DB2-BD59-A6C34878D82A}">
                    <a16:rowId xmlns:a16="http://schemas.microsoft.com/office/drawing/2014/main" val="160067984"/>
                  </a:ext>
                </a:extLst>
              </a:tr>
              <a:tr h="370840">
                <a:tc>
                  <a:txBody>
                    <a:bodyPr/>
                    <a:lstStyle/>
                    <a:p>
                      <a:r>
                        <a:rPr lang="en-US" dirty="0"/>
                        <a:t>RNA polymerases synthesize RNA in the 5’ to 3’ direction</a:t>
                      </a:r>
                    </a:p>
                  </a:txBody>
                  <a:tcPr/>
                </a:tc>
                <a:extLst>
                  <a:ext uri="{0D108BD9-81ED-4DB2-BD59-A6C34878D82A}">
                    <a16:rowId xmlns:a16="http://schemas.microsoft.com/office/drawing/2014/main" val="572892321"/>
                  </a:ext>
                </a:extLst>
              </a:tr>
              <a:tr h="370840">
                <a:tc>
                  <a:txBody>
                    <a:bodyPr/>
                    <a:lstStyle/>
                    <a:p>
                      <a:r>
                        <a:rPr lang="en-US" dirty="0"/>
                        <a:t>RNA polymerases do not need a primer</a:t>
                      </a:r>
                    </a:p>
                  </a:txBody>
                  <a:tcPr/>
                </a:tc>
                <a:extLst>
                  <a:ext uri="{0D108BD9-81ED-4DB2-BD59-A6C34878D82A}">
                    <a16:rowId xmlns:a16="http://schemas.microsoft.com/office/drawing/2014/main" val="996649455"/>
                  </a:ext>
                </a:extLst>
              </a:tr>
              <a:tr h="370840">
                <a:tc>
                  <a:txBody>
                    <a:bodyPr/>
                    <a:lstStyle/>
                    <a:p>
                      <a:r>
                        <a:rPr lang="en-US" dirty="0"/>
                        <a:t>RNA polymerases uses rNTPs (ATP, GTP, UTP, and CTP) to build the new RNA strand</a:t>
                      </a:r>
                    </a:p>
                  </a:txBody>
                  <a:tcPr/>
                </a:tc>
                <a:extLst>
                  <a:ext uri="{0D108BD9-81ED-4DB2-BD59-A6C34878D82A}">
                    <a16:rowId xmlns:a16="http://schemas.microsoft.com/office/drawing/2014/main" val="269618334"/>
                  </a:ext>
                </a:extLst>
              </a:tr>
              <a:tr h="370840">
                <a:tc>
                  <a:txBody>
                    <a:bodyPr/>
                    <a:lstStyle/>
                    <a:p>
                      <a:r>
                        <a:rPr lang="en-US" dirty="0"/>
                        <a:t>RNA polymerases bind at specific DNA sequences called promoters to start transcription</a:t>
                      </a:r>
                    </a:p>
                  </a:txBody>
                  <a:tcPr/>
                </a:tc>
                <a:extLst>
                  <a:ext uri="{0D108BD9-81ED-4DB2-BD59-A6C34878D82A}">
                    <a16:rowId xmlns:a16="http://schemas.microsoft.com/office/drawing/2014/main" val="1962908904"/>
                  </a:ext>
                </a:extLst>
              </a:tr>
              <a:tr h="370840">
                <a:tc>
                  <a:txBody>
                    <a:bodyPr/>
                    <a:lstStyle/>
                    <a:p>
                      <a:r>
                        <a:rPr lang="en-US" dirty="0"/>
                        <a:t>RNA polymerases stop RNA synthesis when they reach sequences called terminators</a:t>
                      </a:r>
                    </a:p>
                  </a:txBody>
                  <a:tcPr/>
                </a:tc>
                <a:extLst>
                  <a:ext uri="{0D108BD9-81ED-4DB2-BD59-A6C34878D82A}">
                    <a16:rowId xmlns:a16="http://schemas.microsoft.com/office/drawing/2014/main" val="3983774401"/>
                  </a:ext>
                </a:extLst>
              </a:tr>
            </a:tbl>
          </a:graphicData>
        </a:graphic>
      </p:graphicFrame>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p:txBody>
          <a:bodyPr/>
          <a:lstStyle/>
          <a:p>
            <a:r>
              <a:rPr lang="en-US" dirty="0"/>
              <a:t>General Features of Transcription</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3</a:t>
            </a:fld>
            <a:endParaRPr lang="en-US" dirty="0"/>
          </a:p>
        </p:txBody>
      </p:sp>
    </p:spTree>
    <p:extLst>
      <p:ext uri="{BB962C8B-B14F-4D97-AF65-F5344CB8AC3E}">
        <p14:creationId xmlns:p14="http://schemas.microsoft.com/office/powerpoint/2010/main" val="40341150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69E92D1-C22F-4A96-9BC8-F089603DC97B}"/>
              </a:ext>
            </a:extLst>
          </p:cNvPr>
          <p:cNvSpPr txBox="1"/>
          <p:nvPr/>
        </p:nvSpPr>
        <p:spPr>
          <a:xfrm>
            <a:off x="0" y="6535969"/>
            <a:ext cx="10776857" cy="307777"/>
          </a:xfrm>
          <a:prstGeom prst="rect">
            <a:avLst/>
          </a:prstGeom>
          <a:noFill/>
        </p:spPr>
        <p:txBody>
          <a:bodyPr wrap="square" rtlCol="0">
            <a:spAutoFit/>
          </a:bodyPr>
          <a:lstStyle/>
          <a:p>
            <a:r>
              <a:rPr lang="en-US" sz="1400" dirty="0"/>
              <a:t>Figure 3-15: One model of termination in eukaryotes. Created by Jennell Talley CC-NC-SA 4.0</a:t>
            </a:r>
          </a:p>
        </p:txBody>
      </p:sp>
      <p:sp>
        <p:nvSpPr>
          <p:cNvPr id="44" name="Oval 43">
            <a:extLst>
              <a:ext uri="{FF2B5EF4-FFF2-40B4-BE49-F238E27FC236}">
                <a16:creationId xmlns:a16="http://schemas.microsoft.com/office/drawing/2014/main" id="{F1C1A1A0-4B67-4393-BA59-F44757604E73}"/>
              </a:ext>
              <a:ext uri="{C183D7F6-B498-43B3-948B-1728B52AA6E4}">
                <adec:decorative xmlns:adec="http://schemas.microsoft.com/office/drawing/2017/decorative" val="1"/>
              </a:ext>
            </a:extLst>
          </p:cNvPr>
          <p:cNvSpPr/>
          <p:nvPr/>
        </p:nvSpPr>
        <p:spPr>
          <a:xfrm rot="17958184">
            <a:off x="4843985" y="3447423"/>
            <a:ext cx="424542" cy="1101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7" name="Content Placeholder 46" descr="A cleavage site is recognized in the mRNA ">
            <a:extLst>
              <a:ext uri="{FF2B5EF4-FFF2-40B4-BE49-F238E27FC236}">
                <a16:creationId xmlns:a16="http://schemas.microsoft.com/office/drawing/2014/main" id="{028EA3F6-0CDB-4C0E-A722-920CE555E0CB}"/>
              </a:ext>
            </a:extLst>
          </p:cNvPr>
          <p:cNvPicPr>
            <a:picLocks noGrp="1" noChangeAspect="1"/>
          </p:cNvPicPr>
          <p:nvPr>
            <p:ph idx="1"/>
          </p:nvPr>
        </p:nvPicPr>
        <p:blipFill>
          <a:blip r:embed="rId3"/>
          <a:stretch>
            <a:fillRect/>
          </a:stretch>
        </p:blipFill>
        <p:spPr>
          <a:xfrm>
            <a:off x="2057896" y="2148422"/>
            <a:ext cx="7215135" cy="4207927"/>
          </a:xfrm>
          <a:prstGeom prst="rect">
            <a:avLst/>
          </a:prstGeom>
        </p:spPr>
      </p:pic>
      <p:sp>
        <p:nvSpPr>
          <p:cNvPr id="2" name="Title 1">
            <a:extLst>
              <a:ext uri="{FF2B5EF4-FFF2-40B4-BE49-F238E27FC236}">
                <a16:creationId xmlns:a16="http://schemas.microsoft.com/office/drawing/2014/main" id="{293E29EC-DBE8-4A93-B0C4-6FC4A2E84BFC}"/>
              </a:ext>
            </a:extLst>
          </p:cNvPr>
          <p:cNvSpPr>
            <a:spLocks noGrp="1"/>
          </p:cNvSpPr>
          <p:nvPr>
            <p:ph type="title"/>
          </p:nvPr>
        </p:nvSpPr>
        <p:spPr/>
        <p:txBody>
          <a:bodyPr/>
          <a:lstStyle/>
          <a:p>
            <a:r>
              <a:rPr lang="en-US" dirty="0"/>
              <a:t>Termination Step 1: Cleavage Site is Recognized</a:t>
            </a:r>
          </a:p>
        </p:txBody>
      </p:sp>
      <p:sp>
        <p:nvSpPr>
          <p:cNvPr id="4" name="Slide Number Placeholder 3">
            <a:extLst>
              <a:ext uri="{FF2B5EF4-FFF2-40B4-BE49-F238E27FC236}">
                <a16:creationId xmlns:a16="http://schemas.microsoft.com/office/drawing/2014/main" id="{6F70025B-1DBA-41DC-9BD4-6405E2AE62DE}"/>
              </a:ext>
            </a:extLst>
          </p:cNvPr>
          <p:cNvSpPr>
            <a:spLocks noGrp="1"/>
          </p:cNvSpPr>
          <p:nvPr>
            <p:ph type="sldNum" sz="quarter" idx="12"/>
          </p:nvPr>
        </p:nvSpPr>
        <p:spPr/>
        <p:txBody>
          <a:bodyPr/>
          <a:lstStyle/>
          <a:p>
            <a:fld id="{F38FC8B9-BCA2-4F51-A344-9525644822DC}" type="slidenum">
              <a:rPr lang="en-US" smtClean="0"/>
              <a:t>30</a:t>
            </a:fld>
            <a:endParaRPr lang="en-US" dirty="0"/>
          </a:p>
        </p:txBody>
      </p:sp>
    </p:spTree>
    <p:extLst>
      <p:ext uri="{BB962C8B-B14F-4D97-AF65-F5344CB8AC3E}">
        <p14:creationId xmlns:p14="http://schemas.microsoft.com/office/powerpoint/2010/main" val="24759983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Content Placeholder 61" descr="cleaved by an endonuclease occurs and this releases the mRNA.">
            <a:extLst>
              <a:ext uri="{FF2B5EF4-FFF2-40B4-BE49-F238E27FC236}">
                <a16:creationId xmlns:a16="http://schemas.microsoft.com/office/drawing/2014/main" id="{7F32BF3A-71C9-45AB-A990-EF6CE2816D3B}"/>
              </a:ext>
            </a:extLst>
          </p:cNvPr>
          <p:cNvPicPr>
            <a:picLocks noGrp="1" noChangeAspect="1"/>
          </p:cNvPicPr>
          <p:nvPr>
            <p:ph idx="1"/>
          </p:nvPr>
        </p:nvPicPr>
        <p:blipFill>
          <a:blip r:embed="rId3"/>
          <a:stretch>
            <a:fillRect/>
          </a:stretch>
        </p:blipFill>
        <p:spPr>
          <a:xfrm>
            <a:off x="2095121" y="2124607"/>
            <a:ext cx="7363673" cy="4109472"/>
          </a:xfrm>
          <a:prstGeom prst="rect">
            <a:avLst/>
          </a:prstGeom>
        </p:spPr>
      </p:pic>
      <p:sp>
        <p:nvSpPr>
          <p:cNvPr id="6" name="TextBox 5">
            <a:extLst>
              <a:ext uri="{FF2B5EF4-FFF2-40B4-BE49-F238E27FC236}">
                <a16:creationId xmlns:a16="http://schemas.microsoft.com/office/drawing/2014/main" id="{D69E92D1-C22F-4A96-9BC8-F089603DC97B}"/>
              </a:ext>
            </a:extLst>
          </p:cNvPr>
          <p:cNvSpPr txBox="1"/>
          <p:nvPr/>
        </p:nvSpPr>
        <p:spPr>
          <a:xfrm>
            <a:off x="0" y="6535969"/>
            <a:ext cx="10776857" cy="307777"/>
          </a:xfrm>
          <a:prstGeom prst="rect">
            <a:avLst/>
          </a:prstGeom>
          <a:noFill/>
        </p:spPr>
        <p:txBody>
          <a:bodyPr wrap="square" rtlCol="0">
            <a:spAutoFit/>
          </a:bodyPr>
          <a:lstStyle/>
          <a:p>
            <a:r>
              <a:rPr lang="en-US" sz="1400" dirty="0"/>
              <a:t>Figure 3-15: One model of termination in eukaryotes. Created by Jennell Talley CC-NC-SA 4.0</a:t>
            </a:r>
          </a:p>
        </p:txBody>
      </p:sp>
      <p:sp>
        <p:nvSpPr>
          <p:cNvPr id="2" name="Title 1">
            <a:extLst>
              <a:ext uri="{FF2B5EF4-FFF2-40B4-BE49-F238E27FC236}">
                <a16:creationId xmlns:a16="http://schemas.microsoft.com/office/drawing/2014/main" id="{293E29EC-DBE8-4A93-B0C4-6FC4A2E84BFC}"/>
              </a:ext>
            </a:extLst>
          </p:cNvPr>
          <p:cNvSpPr>
            <a:spLocks noGrp="1"/>
          </p:cNvSpPr>
          <p:nvPr>
            <p:ph type="title"/>
          </p:nvPr>
        </p:nvSpPr>
        <p:spPr/>
        <p:txBody>
          <a:bodyPr/>
          <a:lstStyle/>
          <a:p>
            <a:r>
              <a:rPr lang="en-US" dirty="0"/>
              <a:t>Termination Step 2: Endonuclease cleaves at the cleavage site</a:t>
            </a:r>
          </a:p>
        </p:txBody>
      </p:sp>
      <p:sp>
        <p:nvSpPr>
          <p:cNvPr id="4" name="Slide Number Placeholder 3">
            <a:extLst>
              <a:ext uri="{FF2B5EF4-FFF2-40B4-BE49-F238E27FC236}">
                <a16:creationId xmlns:a16="http://schemas.microsoft.com/office/drawing/2014/main" id="{6F70025B-1DBA-41DC-9BD4-6405E2AE62DE}"/>
              </a:ext>
            </a:extLst>
          </p:cNvPr>
          <p:cNvSpPr>
            <a:spLocks noGrp="1"/>
          </p:cNvSpPr>
          <p:nvPr>
            <p:ph type="sldNum" sz="quarter" idx="12"/>
          </p:nvPr>
        </p:nvSpPr>
        <p:spPr/>
        <p:txBody>
          <a:bodyPr/>
          <a:lstStyle/>
          <a:p>
            <a:fld id="{F38FC8B9-BCA2-4F51-A344-9525644822DC}" type="slidenum">
              <a:rPr lang="en-US" smtClean="0"/>
              <a:t>31</a:t>
            </a:fld>
            <a:endParaRPr lang="en-US" dirty="0"/>
          </a:p>
        </p:txBody>
      </p:sp>
    </p:spTree>
    <p:extLst>
      <p:ext uri="{BB962C8B-B14F-4D97-AF65-F5344CB8AC3E}">
        <p14:creationId xmlns:p14="http://schemas.microsoft.com/office/powerpoint/2010/main" val="11787855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69E92D1-C22F-4A96-9BC8-F089603DC97B}"/>
              </a:ext>
            </a:extLst>
          </p:cNvPr>
          <p:cNvSpPr txBox="1"/>
          <p:nvPr/>
        </p:nvSpPr>
        <p:spPr>
          <a:xfrm>
            <a:off x="0" y="6535969"/>
            <a:ext cx="10776857" cy="307777"/>
          </a:xfrm>
          <a:prstGeom prst="rect">
            <a:avLst/>
          </a:prstGeom>
          <a:noFill/>
        </p:spPr>
        <p:txBody>
          <a:bodyPr wrap="square" rtlCol="0">
            <a:spAutoFit/>
          </a:bodyPr>
          <a:lstStyle/>
          <a:p>
            <a:r>
              <a:rPr lang="en-US" sz="1400" dirty="0"/>
              <a:t>Figure 3-15: One model of termination in eukaryotes. Created by Jennell Talley CC-NC-SA 4.0</a:t>
            </a:r>
          </a:p>
        </p:txBody>
      </p:sp>
      <p:pic>
        <p:nvPicPr>
          <p:cNvPr id="8" name="Content Placeholder 7" descr="Rat1 exonuclease starts cleaving the 5’ end of the RNA that is still attached to RNA polymerase II and Poly A polymerase (PAP) binds to the 3’ end of the mRNA. ">
            <a:extLst>
              <a:ext uri="{FF2B5EF4-FFF2-40B4-BE49-F238E27FC236}">
                <a16:creationId xmlns:a16="http://schemas.microsoft.com/office/drawing/2014/main" id="{36794AFC-38A5-4714-B2AF-E4CB17FA541C}"/>
              </a:ext>
            </a:extLst>
          </p:cNvPr>
          <p:cNvPicPr>
            <a:picLocks noGrp="1" noChangeAspect="1"/>
          </p:cNvPicPr>
          <p:nvPr>
            <p:ph idx="1"/>
          </p:nvPr>
        </p:nvPicPr>
        <p:blipFill>
          <a:blip r:embed="rId3"/>
          <a:stretch>
            <a:fillRect/>
          </a:stretch>
        </p:blipFill>
        <p:spPr>
          <a:xfrm>
            <a:off x="1883874" y="1870307"/>
            <a:ext cx="8244955" cy="4171264"/>
          </a:xfrm>
          <a:prstGeom prst="rect">
            <a:avLst/>
          </a:prstGeom>
        </p:spPr>
      </p:pic>
      <p:sp>
        <p:nvSpPr>
          <p:cNvPr id="2" name="Title 1">
            <a:extLst>
              <a:ext uri="{FF2B5EF4-FFF2-40B4-BE49-F238E27FC236}">
                <a16:creationId xmlns:a16="http://schemas.microsoft.com/office/drawing/2014/main" id="{293E29EC-DBE8-4A93-B0C4-6FC4A2E84BFC}"/>
              </a:ext>
            </a:extLst>
          </p:cNvPr>
          <p:cNvSpPr>
            <a:spLocks noGrp="1"/>
          </p:cNvSpPr>
          <p:nvPr>
            <p:ph type="title"/>
          </p:nvPr>
        </p:nvSpPr>
        <p:spPr/>
        <p:txBody>
          <a:bodyPr/>
          <a:lstStyle/>
          <a:p>
            <a:r>
              <a:rPr lang="en-US" dirty="0"/>
              <a:t>Termination Step 3: Rat1 exonuclease and Poly A Polymerase</a:t>
            </a:r>
          </a:p>
        </p:txBody>
      </p:sp>
      <p:sp>
        <p:nvSpPr>
          <p:cNvPr id="4" name="Slide Number Placeholder 3">
            <a:extLst>
              <a:ext uri="{FF2B5EF4-FFF2-40B4-BE49-F238E27FC236}">
                <a16:creationId xmlns:a16="http://schemas.microsoft.com/office/drawing/2014/main" id="{6F70025B-1DBA-41DC-9BD4-6405E2AE62DE}"/>
              </a:ext>
            </a:extLst>
          </p:cNvPr>
          <p:cNvSpPr>
            <a:spLocks noGrp="1"/>
          </p:cNvSpPr>
          <p:nvPr>
            <p:ph type="sldNum" sz="quarter" idx="12"/>
          </p:nvPr>
        </p:nvSpPr>
        <p:spPr/>
        <p:txBody>
          <a:bodyPr/>
          <a:lstStyle/>
          <a:p>
            <a:fld id="{F38FC8B9-BCA2-4F51-A344-9525644822DC}" type="slidenum">
              <a:rPr lang="en-US" smtClean="0"/>
              <a:t>32</a:t>
            </a:fld>
            <a:endParaRPr lang="en-US" dirty="0"/>
          </a:p>
        </p:txBody>
      </p:sp>
    </p:spTree>
    <p:extLst>
      <p:ext uri="{BB962C8B-B14F-4D97-AF65-F5344CB8AC3E}">
        <p14:creationId xmlns:p14="http://schemas.microsoft.com/office/powerpoint/2010/main" val="9572533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69E92D1-C22F-4A96-9BC8-F089603DC97B}"/>
              </a:ext>
            </a:extLst>
          </p:cNvPr>
          <p:cNvSpPr txBox="1"/>
          <p:nvPr/>
        </p:nvSpPr>
        <p:spPr>
          <a:xfrm>
            <a:off x="0" y="6535969"/>
            <a:ext cx="10776857" cy="307777"/>
          </a:xfrm>
          <a:prstGeom prst="rect">
            <a:avLst/>
          </a:prstGeom>
          <a:noFill/>
        </p:spPr>
        <p:txBody>
          <a:bodyPr wrap="square" rtlCol="0">
            <a:spAutoFit/>
          </a:bodyPr>
          <a:lstStyle/>
          <a:p>
            <a:r>
              <a:rPr lang="en-US" sz="1400" dirty="0"/>
              <a:t>Figure 3-15: One model of termination in eukaryotes. Created by Jennell Talley CC-NC-SA 4.0</a:t>
            </a:r>
          </a:p>
        </p:txBody>
      </p:sp>
      <p:pic>
        <p:nvPicPr>
          <p:cNvPr id="8" name="Content Placeholder 7" descr="Rat1 continues ‘chewing’ the RNA until it physically hits RNA pol II and destabilizes the interaction of pol II with the DNA and it eventually ‘falls off’. Additionally, PAP adds many adenine nucleotides to the 3’ end of the released mRNA. Note at this point the mRNA has a 5’ cap, has been spliced and once polyadenylated, it will be ready for export out of the nucleus.">
            <a:extLst>
              <a:ext uri="{FF2B5EF4-FFF2-40B4-BE49-F238E27FC236}">
                <a16:creationId xmlns:a16="http://schemas.microsoft.com/office/drawing/2014/main" id="{D2641DDA-2151-42A1-98A6-C268F79084B1}"/>
              </a:ext>
            </a:extLst>
          </p:cNvPr>
          <p:cNvPicPr>
            <a:picLocks noGrp="1" noChangeAspect="1"/>
          </p:cNvPicPr>
          <p:nvPr>
            <p:ph idx="1"/>
          </p:nvPr>
        </p:nvPicPr>
        <p:blipFill>
          <a:blip r:embed="rId3"/>
          <a:stretch>
            <a:fillRect/>
          </a:stretch>
        </p:blipFill>
        <p:spPr>
          <a:xfrm>
            <a:off x="1645798" y="1870306"/>
            <a:ext cx="8369977" cy="4007979"/>
          </a:xfrm>
          <a:prstGeom prst="rect">
            <a:avLst/>
          </a:prstGeom>
        </p:spPr>
      </p:pic>
      <p:sp>
        <p:nvSpPr>
          <p:cNvPr id="2" name="Title 1">
            <a:extLst>
              <a:ext uri="{FF2B5EF4-FFF2-40B4-BE49-F238E27FC236}">
                <a16:creationId xmlns:a16="http://schemas.microsoft.com/office/drawing/2014/main" id="{293E29EC-DBE8-4A93-B0C4-6FC4A2E84BFC}"/>
              </a:ext>
            </a:extLst>
          </p:cNvPr>
          <p:cNvSpPr>
            <a:spLocks noGrp="1"/>
          </p:cNvSpPr>
          <p:nvPr>
            <p:ph type="title"/>
          </p:nvPr>
        </p:nvSpPr>
        <p:spPr/>
        <p:txBody>
          <a:bodyPr>
            <a:normAutofit/>
          </a:bodyPr>
          <a:lstStyle/>
          <a:p>
            <a:r>
              <a:rPr lang="en-US" sz="3600" dirty="0"/>
              <a:t>Termination Step 4: RNA Polymerase II Disconnects from Template and PAP adds the poly A tail.</a:t>
            </a:r>
          </a:p>
        </p:txBody>
      </p:sp>
      <p:sp>
        <p:nvSpPr>
          <p:cNvPr id="4" name="Slide Number Placeholder 3">
            <a:extLst>
              <a:ext uri="{FF2B5EF4-FFF2-40B4-BE49-F238E27FC236}">
                <a16:creationId xmlns:a16="http://schemas.microsoft.com/office/drawing/2014/main" id="{6F70025B-1DBA-41DC-9BD4-6405E2AE62DE}"/>
              </a:ext>
            </a:extLst>
          </p:cNvPr>
          <p:cNvSpPr>
            <a:spLocks noGrp="1"/>
          </p:cNvSpPr>
          <p:nvPr>
            <p:ph type="sldNum" sz="quarter" idx="12"/>
          </p:nvPr>
        </p:nvSpPr>
        <p:spPr/>
        <p:txBody>
          <a:bodyPr/>
          <a:lstStyle/>
          <a:p>
            <a:fld id="{F38FC8B9-BCA2-4F51-A344-9525644822DC}" type="slidenum">
              <a:rPr lang="en-US" smtClean="0"/>
              <a:t>33</a:t>
            </a:fld>
            <a:endParaRPr lang="en-US" dirty="0"/>
          </a:p>
        </p:txBody>
      </p:sp>
    </p:spTree>
    <p:extLst>
      <p:ext uri="{BB962C8B-B14F-4D97-AF65-F5344CB8AC3E}">
        <p14:creationId xmlns:p14="http://schemas.microsoft.com/office/powerpoint/2010/main" val="5602980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B30E562-CCC7-4D22-B040-883893D108E5}"/>
              </a:ext>
            </a:extLst>
          </p:cNvPr>
          <p:cNvSpPr txBox="1"/>
          <p:nvPr/>
        </p:nvSpPr>
        <p:spPr>
          <a:xfrm>
            <a:off x="0" y="6323924"/>
            <a:ext cx="10711543" cy="523220"/>
          </a:xfrm>
          <a:prstGeom prst="rect">
            <a:avLst/>
          </a:prstGeom>
          <a:noFill/>
        </p:spPr>
        <p:txBody>
          <a:bodyPr wrap="square" rtlCol="0">
            <a:spAutoFit/>
          </a:bodyPr>
          <a:lstStyle/>
          <a:p>
            <a:r>
              <a:rPr lang="en-US" sz="1400" dirty="0"/>
              <a:t>Figure 3-16: Post-transcriptional RNA modifications in a eukaryotic cell. Adopted without change from works contributed to Libretexts by K. Ahern and I. Rajagopal and K. Libretexts content is licensed by CC BY-NC-SA 3.0.</a:t>
            </a:r>
          </a:p>
        </p:txBody>
      </p:sp>
      <p:pic>
        <p:nvPicPr>
          <p:cNvPr id="5" name="Content Placeholder 4" descr="Figure 3-16: Post-transcriptional RNA modifications in a eukaryotic cell. RNA processing events including addition of the 5’ cap, splicing and polyadenylation occur in the nucleus. The mature mRNA, or fully processed mRNA transcript, is exported from the nucleus to the cytoplasm for translation.&#10;">
            <a:extLst>
              <a:ext uri="{FF2B5EF4-FFF2-40B4-BE49-F238E27FC236}">
                <a16:creationId xmlns:a16="http://schemas.microsoft.com/office/drawing/2014/main" id="{12FAB49B-3ED6-43C0-832F-222BD8CBF697}"/>
              </a:ext>
            </a:extLst>
          </p:cNvPr>
          <p:cNvPicPr>
            <a:picLocks noGrp="1" noChangeAspect="1"/>
          </p:cNvPicPr>
          <p:nvPr>
            <p:ph idx="1"/>
          </p:nvPr>
        </p:nvPicPr>
        <p:blipFill>
          <a:blip r:embed="rId3"/>
          <a:stretch>
            <a:fillRect/>
          </a:stretch>
        </p:blipFill>
        <p:spPr>
          <a:xfrm>
            <a:off x="3950135" y="1825625"/>
            <a:ext cx="4291729" cy="4351338"/>
          </a:xfrm>
          <a:prstGeom prst="rect">
            <a:avLst/>
          </a:prstGeom>
        </p:spPr>
      </p:pic>
      <p:sp>
        <p:nvSpPr>
          <p:cNvPr id="2" name="Title 1">
            <a:extLst>
              <a:ext uri="{FF2B5EF4-FFF2-40B4-BE49-F238E27FC236}">
                <a16:creationId xmlns:a16="http://schemas.microsoft.com/office/drawing/2014/main" id="{8A52FFE6-7B5A-4565-B340-BCF3955DA520}"/>
              </a:ext>
            </a:extLst>
          </p:cNvPr>
          <p:cNvSpPr>
            <a:spLocks noGrp="1"/>
          </p:cNvSpPr>
          <p:nvPr>
            <p:ph type="title"/>
          </p:nvPr>
        </p:nvSpPr>
        <p:spPr/>
        <p:txBody>
          <a:bodyPr/>
          <a:lstStyle/>
          <a:p>
            <a:r>
              <a:rPr lang="en-US" dirty="0"/>
              <a:t>Locations of Post-transcriptional Modifications</a:t>
            </a:r>
          </a:p>
        </p:txBody>
      </p:sp>
      <p:sp>
        <p:nvSpPr>
          <p:cNvPr id="4" name="Slide Number Placeholder 3">
            <a:extLst>
              <a:ext uri="{FF2B5EF4-FFF2-40B4-BE49-F238E27FC236}">
                <a16:creationId xmlns:a16="http://schemas.microsoft.com/office/drawing/2014/main" id="{E1A258F1-32DE-4503-B084-965440525EC6}"/>
              </a:ext>
            </a:extLst>
          </p:cNvPr>
          <p:cNvSpPr>
            <a:spLocks noGrp="1"/>
          </p:cNvSpPr>
          <p:nvPr>
            <p:ph type="sldNum" sz="quarter" idx="12"/>
          </p:nvPr>
        </p:nvSpPr>
        <p:spPr/>
        <p:txBody>
          <a:bodyPr/>
          <a:lstStyle/>
          <a:p>
            <a:fld id="{F38FC8B9-BCA2-4F51-A344-9525644822DC}" type="slidenum">
              <a:rPr lang="en-US" smtClean="0"/>
              <a:t>34</a:t>
            </a:fld>
            <a:endParaRPr lang="en-US" dirty="0"/>
          </a:p>
        </p:txBody>
      </p:sp>
    </p:spTree>
    <p:extLst>
      <p:ext uri="{BB962C8B-B14F-4D97-AF65-F5344CB8AC3E}">
        <p14:creationId xmlns:p14="http://schemas.microsoft.com/office/powerpoint/2010/main" val="20056462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D0D5EBBA-2821-4717-8016-3F95EB0B6B17}"/>
              </a:ext>
            </a:extLst>
          </p:cNvPr>
          <p:cNvSpPr txBox="1"/>
          <p:nvPr/>
        </p:nvSpPr>
        <p:spPr>
          <a:xfrm>
            <a:off x="0" y="6329585"/>
            <a:ext cx="10695214" cy="523220"/>
          </a:xfrm>
          <a:prstGeom prst="rect">
            <a:avLst/>
          </a:prstGeom>
          <a:noFill/>
        </p:spPr>
        <p:txBody>
          <a:bodyPr wrap="square" rtlCol="0">
            <a:spAutoFit/>
          </a:bodyPr>
          <a:lstStyle/>
          <a:p>
            <a:r>
              <a:rPr lang="en-US" sz="1400" dirty="0"/>
              <a:t>Figure 3-17: Alternative Splicing. By National Human Genome Research Institute - http://www.genome.gov/Images/EdKit/bio2j_large.gif, Public Domain, https://commons.wikimedia.org/w/index.php?curid=2132737</a:t>
            </a:r>
          </a:p>
        </p:txBody>
      </p:sp>
      <p:pic>
        <p:nvPicPr>
          <p:cNvPr id="6" name="Content Placeholder 5" descr="Figure 3-17: Alternative splicing. Alternative splicing allows for multiple proteins to be generated from a single region of DNA. In the example above, one pre-mRNA, containing five exons and four introns, generates three distinct protein products.&#10;">
            <a:extLst>
              <a:ext uri="{FF2B5EF4-FFF2-40B4-BE49-F238E27FC236}">
                <a16:creationId xmlns:a16="http://schemas.microsoft.com/office/drawing/2014/main" id="{CC1408F9-C741-4D1B-A789-2228BA83AE3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72780" y="1694993"/>
            <a:ext cx="9046440" cy="4351338"/>
          </a:xfrm>
        </p:spPr>
      </p:pic>
      <p:sp>
        <p:nvSpPr>
          <p:cNvPr id="2" name="Title 1">
            <a:extLst>
              <a:ext uri="{FF2B5EF4-FFF2-40B4-BE49-F238E27FC236}">
                <a16:creationId xmlns:a16="http://schemas.microsoft.com/office/drawing/2014/main" id="{EE92550C-9E5D-4AD6-AE91-E98D219981F7}"/>
              </a:ext>
            </a:extLst>
          </p:cNvPr>
          <p:cNvSpPr>
            <a:spLocks noGrp="1"/>
          </p:cNvSpPr>
          <p:nvPr>
            <p:ph type="title"/>
          </p:nvPr>
        </p:nvSpPr>
        <p:spPr/>
        <p:txBody>
          <a:bodyPr/>
          <a:lstStyle/>
          <a:p>
            <a:r>
              <a:rPr lang="en-US" dirty="0"/>
              <a:t>RNA Modification: Alternative Splicing</a:t>
            </a:r>
          </a:p>
        </p:txBody>
      </p:sp>
      <p:sp>
        <p:nvSpPr>
          <p:cNvPr id="4" name="Slide Number Placeholder 3">
            <a:extLst>
              <a:ext uri="{FF2B5EF4-FFF2-40B4-BE49-F238E27FC236}">
                <a16:creationId xmlns:a16="http://schemas.microsoft.com/office/drawing/2014/main" id="{C056B02A-4D08-4A20-817A-27A85AA9EED8}"/>
              </a:ext>
            </a:extLst>
          </p:cNvPr>
          <p:cNvSpPr>
            <a:spLocks noGrp="1"/>
          </p:cNvSpPr>
          <p:nvPr>
            <p:ph type="sldNum" sz="quarter" idx="12"/>
          </p:nvPr>
        </p:nvSpPr>
        <p:spPr/>
        <p:txBody>
          <a:bodyPr/>
          <a:lstStyle/>
          <a:p>
            <a:fld id="{F38FC8B9-BCA2-4F51-A344-9525644822DC}" type="slidenum">
              <a:rPr lang="en-US" smtClean="0"/>
              <a:t>35</a:t>
            </a:fld>
            <a:endParaRPr lang="en-US" dirty="0"/>
          </a:p>
        </p:txBody>
      </p:sp>
    </p:spTree>
    <p:extLst>
      <p:ext uri="{BB962C8B-B14F-4D97-AF65-F5344CB8AC3E}">
        <p14:creationId xmlns:p14="http://schemas.microsoft.com/office/powerpoint/2010/main" val="37337995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8FC3ACC-51E5-4C0E-BA01-4E40B612BF97}"/>
              </a:ext>
            </a:extLst>
          </p:cNvPr>
          <p:cNvSpPr txBox="1"/>
          <p:nvPr/>
        </p:nvSpPr>
        <p:spPr>
          <a:xfrm>
            <a:off x="0" y="6356350"/>
            <a:ext cx="10744200" cy="523220"/>
          </a:xfrm>
          <a:prstGeom prst="rect">
            <a:avLst/>
          </a:prstGeom>
          <a:noFill/>
        </p:spPr>
        <p:txBody>
          <a:bodyPr wrap="square" rtlCol="0">
            <a:spAutoFit/>
          </a:bodyPr>
          <a:lstStyle/>
          <a:p>
            <a:r>
              <a:rPr lang="en-US" sz="1400" dirty="0"/>
              <a:t>Figure 3-18: A fully processed mRNA transcript. Adopted without change from Wikimedia commons from works contributed by Plociam. This file is licensed under the terms of the GNU Free Documentation License</a:t>
            </a:r>
          </a:p>
        </p:txBody>
      </p:sp>
      <p:pic>
        <p:nvPicPr>
          <p:cNvPr id="5" name="Content Placeholder 4" descr="Figure 3-18: A fully processed mRNA transcript. After all RNA modifications have been completed, a mature mRNA contains a 5’ cap, a poly-A tail, and untranslated regions (UTRs) at the 5’ and 3’ ends.&#10;">
            <a:extLst>
              <a:ext uri="{FF2B5EF4-FFF2-40B4-BE49-F238E27FC236}">
                <a16:creationId xmlns:a16="http://schemas.microsoft.com/office/drawing/2014/main" id="{F6F4C605-4CD9-4D53-BD7C-751F18AA88EA}"/>
              </a:ext>
            </a:extLst>
          </p:cNvPr>
          <p:cNvPicPr>
            <a:picLocks noGrp="1" noChangeAspect="1"/>
          </p:cNvPicPr>
          <p:nvPr>
            <p:ph idx="1"/>
          </p:nvPr>
        </p:nvPicPr>
        <p:blipFill>
          <a:blip r:embed="rId3"/>
          <a:stretch>
            <a:fillRect/>
          </a:stretch>
        </p:blipFill>
        <p:spPr>
          <a:xfrm>
            <a:off x="2093629" y="2602140"/>
            <a:ext cx="8004742" cy="2798307"/>
          </a:xfrm>
          <a:prstGeom prst="rect">
            <a:avLst/>
          </a:prstGeom>
        </p:spPr>
      </p:pic>
      <p:sp>
        <p:nvSpPr>
          <p:cNvPr id="2" name="Title 1">
            <a:extLst>
              <a:ext uri="{FF2B5EF4-FFF2-40B4-BE49-F238E27FC236}">
                <a16:creationId xmlns:a16="http://schemas.microsoft.com/office/drawing/2014/main" id="{C70314A4-EB0E-4F4A-9B55-4A92F002595E}"/>
              </a:ext>
            </a:extLst>
          </p:cNvPr>
          <p:cNvSpPr>
            <a:spLocks noGrp="1"/>
          </p:cNvSpPr>
          <p:nvPr>
            <p:ph type="title"/>
          </p:nvPr>
        </p:nvSpPr>
        <p:spPr/>
        <p:txBody>
          <a:bodyPr/>
          <a:lstStyle/>
          <a:p>
            <a:r>
              <a:rPr lang="en-US" dirty="0"/>
              <a:t>Mature mRNA Transcript</a:t>
            </a:r>
          </a:p>
        </p:txBody>
      </p:sp>
      <p:sp>
        <p:nvSpPr>
          <p:cNvPr id="4" name="Slide Number Placeholder 3">
            <a:extLst>
              <a:ext uri="{FF2B5EF4-FFF2-40B4-BE49-F238E27FC236}">
                <a16:creationId xmlns:a16="http://schemas.microsoft.com/office/drawing/2014/main" id="{064763E5-29E5-445B-8161-6FA8DFBCC497}"/>
              </a:ext>
            </a:extLst>
          </p:cNvPr>
          <p:cNvSpPr>
            <a:spLocks noGrp="1"/>
          </p:cNvSpPr>
          <p:nvPr>
            <p:ph type="sldNum" sz="quarter" idx="12"/>
          </p:nvPr>
        </p:nvSpPr>
        <p:spPr/>
        <p:txBody>
          <a:bodyPr/>
          <a:lstStyle/>
          <a:p>
            <a:fld id="{F38FC8B9-BCA2-4F51-A344-9525644822DC}" type="slidenum">
              <a:rPr lang="en-US" smtClean="0"/>
              <a:t>36</a:t>
            </a:fld>
            <a:endParaRPr lang="en-US" dirty="0"/>
          </a:p>
        </p:txBody>
      </p:sp>
    </p:spTree>
    <p:extLst>
      <p:ext uri="{BB962C8B-B14F-4D97-AF65-F5344CB8AC3E}">
        <p14:creationId xmlns:p14="http://schemas.microsoft.com/office/powerpoint/2010/main" val="31676037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17C466-D868-47E0-91AD-A3E0A7A86B66}"/>
              </a:ext>
            </a:extLst>
          </p:cNvPr>
          <p:cNvSpPr>
            <a:spLocks noGrp="1"/>
          </p:cNvSpPr>
          <p:nvPr>
            <p:ph idx="1"/>
          </p:nvPr>
        </p:nvSpPr>
        <p:spPr/>
        <p:txBody>
          <a:bodyPr/>
          <a:lstStyle/>
          <a:p>
            <a:pPr marL="514350" lvl="0" indent="-514350">
              <a:buFont typeface="+mj-lt"/>
              <a:buAutoNum type="arabicPeriod" startAt="5"/>
            </a:pPr>
            <a:r>
              <a:rPr lang="en-US" dirty="0"/>
              <a:t>On a mature mRNA, the 7-methyl-guanosine cap is located ______.</a:t>
            </a:r>
            <a:endParaRPr lang="en-US" sz="2400" dirty="0"/>
          </a:p>
          <a:p>
            <a:pPr marL="914400" lvl="1" indent="-457200">
              <a:buFont typeface="+mj-lt"/>
              <a:buAutoNum type="alphaLcPeriod"/>
            </a:pPr>
            <a:r>
              <a:rPr lang="en-US" dirty="0"/>
              <a:t>in the coding region</a:t>
            </a:r>
            <a:endParaRPr lang="en-US" sz="2000" dirty="0"/>
          </a:p>
          <a:p>
            <a:pPr marL="914400" lvl="1" indent="-457200">
              <a:buFont typeface="+mj-lt"/>
              <a:buAutoNum type="alphaLcPeriod"/>
            </a:pPr>
            <a:r>
              <a:rPr lang="en-US" dirty="0"/>
              <a:t>on the 5’ end</a:t>
            </a:r>
            <a:endParaRPr lang="en-US" sz="2000" dirty="0"/>
          </a:p>
          <a:p>
            <a:pPr marL="914400" lvl="1" indent="-457200">
              <a:buFont typeface="+mj-lt"/>
              <a:buAutoNum type="alphaLcPeriod"/>
            </a:pPr>
            <a:r>
              <a:rPr lang="en-US" dirty="0"/>
              <a:t>on the 3’ end</a:t>
            </a:r>
          </a:p>
          <a:p>
            <a:pPr marL="914400" lvl="1" indent="-457200">
              <a:buFont typeface="+mj-lt"/>
              <a:buAutoNum type="alphaLcPeriod"/>
            </a:pPr>
            <a:r>
              <a:rPr lang="en-US" dirty="0"/>
              <a:t>in the promoter</a:t>
            </a:r>
          </a:p>
          <a:p>
            <a:endParaRPr lang="en-US" dirty="0"/>
          </a:p>
        </p:txBody>
      </p:sp>
      <p:sp>
        <p:nvSpPr>
          <p:cNvPr id="2" name="Title 1">
            <a:extLst>
              <a:ext uri="{FF2B5EF4-FFF2-40B4-BE49-F238E27FC236}">
                <a16:creationId xmlns:a16="http://schemas.microsoft.com/office/drawing/2014/main" id="{9BA77A56-304A-452A-B74F-AEACF37ADCC7}"/>
              </a:ext>
            </a:extLst>
          </p:cNvPr>
          <p:cNvSpPr>
            <a:spLocks noGrp="1"/>
          </p:cNvSpPr>
          <p:nvPr>
            <p:ph type="title"/>
          </p:nvPr>
        </p:nvSpPr>
        <p:spPr/>
        <p:txBody>
          <a:bodyPr/>
          <a:lstStyle/>
          <a:p>
            <a:r>
              <a:rPr lang="en-US" dirty="0"/>
              <a:t>Concept Check Question 5</a:t>
            </a:r>
          </a:p>
        </p:txBody>
      </p:sp>
      <p:sp>
        <p:nvSpPr>
          <p:cNvPr id="4" name="Slide Number Placeholder 3">
            <a:extLst>
              <a:ext uri="{FF2B5EF4-FFF2-40B4-BE49-F238E27FC236}">
                <a16:creationId xmlns:a16="http://schemas.microsoft.com/office/drawing/2014/main" id="{34D09FAF-7B63-49FC-A233-E5F39C24F7F9}"/>
              </a:ext>
            </a:extLst>
          </p:cNvPr>
          <p:cNvSpPr>
            <a:spLocks noGrp="1"/>
          </p:cNvSpPr>
          <p:nvPr>
            <p:ph type="sldNum" sz="quarter" idx="12"/>
          </p:nvPr>
        </p:nvSpPr>
        <p:spPr/>
        <p:txBody>
          <a:bodyPr/>
          <a:lstStyle/>
          <a:p>
            <a:fld id="{F38FC8B9-BCA2-4F51-A344-9525644822DC}" type="slidenum">
              <a:rPr lang="en-US" smtClean="0"/>
              <a:t>37</a:t>
            </a:fld>
            <a:endParaRPr lang="en-US" dirty="0"/>
          </a:p>
        </p:txBody>
      </p:sp>
    </p:spTree>
    <p:extLst>
      <p:ext uri="{BB962C8B-B14F-4D97-AF65-F5344CB8AC3E}">
        <p14:creationId xmlns:p14="http://schemas.microsoft.com/office/powerpoint/2010/main" val="20644193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17C466-D868-47E0-91AD-A3E0A7A86B66}"/>
              </a:ext>
            </a:extLst>
          </p:cNvPr>
          <p:cNvSpPr>
            <a:spLocks noGrp="1"/>
          </p:cNvSpPr>
          <p:nvPr>
            <p:ph idx="1"/>
          </p:nvPr>
        </p:nvSpPr>
        <p:spPr/>
        <p:txBody>
          <a:bodyPr/>
          <a:lstStyle/>
          <a:p>
            <a:pPr marL="514350" lvl="0" indent="-514350">
              <a:buFont typeface="+mj-lt"/>
              <a:buAutoNum type="arabicPeriod" startAt="5"/>
            </a:pPr>
            <a:r>
              <a:rPr lang="en-US" dirty="0"/>
              <a:t>On a mature mRNA, the 7-methyl-guanosine cap is located ______.</a:t>
            </a:r>
            <a:endParaRPr lang="en-US" sz="2400" dirty="0"/>
          </a:p>
          <a:p>
            <a:pPr marL="914400" lvl="1" indent="-457200">
              <a:buFont typeface="+mj-lt"/>
              <a:buAutoNum type="alphaLcPeriod"/>
            </a:pPr>
            <a:r>
              <a:rPr lang="en-US" dirty="0"/>
              <a:t>in the coding region</a:t>
            </a:r>
            <a:endParaRPr lang="en-US" sz="2000" dirty="0"/>
          </a:p>
          <a:p>
            <a:pPr marL="914400" lvl="1" indent="-457200">
              <a:buFont typeface="+mj-lt"/>
              <a:buAutoNum type="alphaLcPeriod"/>
            </a:pPr>
            <a:r>
              <a:rPr lang="en-US" b="1" dirty="0"/>
              <a:t>on the 5’ end</a:t>
            </a:r>
            <a:endParaRPr lang="en-US" sz="2000" b="1" dirty="0"/>
          </a:p>
          <a:p>
            <a:pPr marL="914400" lvl="1" indent="-457200">
              <a:buFont typeface="+mj-lt"/>
              <a:buAutoNum type="alphaLcPeriod"/>
            </a:pPr>
            <a:r>
              <a:rPr lang="en-US" dirty="0"/>
              <a:t>on the 3’ end</a:t>
            </a:r>
          </a:p>
          <a:p>
            <a:pPr marL="914400" lvl="1" indent="-457200">
              <a:buFont typeface="+mj-lt"/>
              <a:buAutoNum type="alphaLcPeriod"/>
            </a:pPr>
            <a:r>
              <a:rPr lang="en-US" dirty="0"/>
              <a:t>In the promoter</a:t>
            </a:r>
          </a:p>
          <a:p>
            <a:endParaRPr lang="en-US" dirty="0"/>
          </a:p>
        </p:txBody>
      </p:sp>
      <p:sp>
        <p:nvSpPr>
          <p:cNvPr id="2" name="Title 1">
            <a:extLst>
              <a:ext uri="{FF2B5EF4-FFF2-40B4-BE49-F238E27FC236}">
                <a16:creationId xmlns:a16="http://schemas.microsoft.com/office/drawing/2014/main" id="{9BA77A56-304A-452A-B74F-AEACF37ADCC7}"/>
              </a:ext>
            </a:extLst>
          </p:cNvPr>
          <p:cNvSpPr>
            <a:spLocks noGrp="1"/>
          </p:cNvSpPr>
          <p:nvPr>
            <p:ph type="title"/>
          </p:nvPr>
        </p:nvSpPr>
        <p:spPr/>
        <p:txBody>
          <a:bodyPr/>
          <a:lstStyle/>
          <a:p>
            <a:r>
              <a:rPr lang="en-US" dirty="0"/>
              <a:t>Concept Check Question 5 Answer</a:t>
            </a:r>
          </a:p>
        </p:txBody>
      </p:sp>
      <p:sp>
        <p:nvSpPr>
          <p:cNvPr id="4" name="Slide Number Placeholder 3">
            <a:extLst>
              <a:ext uri="{FF2B5EF4-FFF2-40B4-BE49-F238E27FC236}">
                <a16:creationId xmlns:a16="http://schemas.microsoft.com/office/drawing/2014/main" id="{34D09FAF-7B63-49FC-A233-E5F39C24F7F9}"/>
              </a:ext>
            </a:extLst>
          </p:cNvPr>
          <p:cNvSpPr>
            <a:spLocks noGrp="1"/>
          </p:cNvSpPr>
          <p:nvPr>
            <p:ph type="sldNum" sz="quarter" idx="12"/>
          </p:nvPr>
        </p:nvSpPr>
        <p:spPr/>
        <p:txBody>
          <a:bodyPr/>
          <a:lstStyle/>
          <a:p>
            <a:fld id="{F38FC8B9-BCA2-4F51-A344-9525644822DC}" type="slidenum">
              <a:rPr lang="en-US" smtClean="0"/>
              <a:t>38</a:t>
            </a:fld>
            <a:endParaRPr lang="en-US" dirty="0"/>
          </a:p>
        </p:txBody>
      </p:sp>
    </p:spTree>
    <p:extLst>
      <p:ext uri="{BB962C8B-B14F-4D97-AF65-F5344CB8AC3E}">
        <p14:creationId xmlns:p14="http://schemas.microsoft.com/office/powerpoint/2010/main" val="24472927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17C466-D868-47E0-91AD-A3E0A7A86B66}"/>
              </a:ext>
            </a:extLst>
          </p:cNvPr>
          <p:cNvSpPr>
            <a:spLocks noGrp="1"/>
          </p:cNvSpPr>
          <p:nvPr>
            <p:ph idx="1"/>
          </p:nvPr>
        </p:nvSpPr>
        <p:spPr/>
        <p:txBody>
          <a:bodyPr/>
          <a:lstStyle/>
          <a:p>
            <a:pPr marL="514350" lvl="0" indent="-514350">
              <a:buFont typeface="+mj-lt"/>
              <a:buAutoNum type="arabicPeriod" startAt="6"/>
            </a:pPr>
            <a:r>
              <a:rPr lang="en-US" dirty="0"/>
              <a:t>On a mature mRNA, the poly-A tail is located ______.</a:t>
            </a:r>
            <a:endParaRPr lang="en-US" sz="2400" dirty="0"/>
          </a:p>
          <a:p>
            <a:pPr marL="914400" lvl="1" indent="-457200">
              <a:buFont typeface="+mj-lt"/>
              <a:buAutoNum type="alphaLcPeriod"/>
            </a:pPr>
            <a:r>
              <a:rPr lang="en-US" dirty="0"/>
              <a:t>in the coding region</a:t>
            </a:r>
            <a:endParaRPr lang="en-US" sz="2000" dirty="0"/>
          </a:p>
          <a:p>
            <a:pPr marL="914400" lvl="1" indent="-457200">
              <a:buFont typeface="+mj-lt"/>
              <a:buAutoNum type="alphaLcPeriod"/>
            </a:pPr>
            <a:r>
              <a:rPr lang="en-US" dirty="0"/>
              <a:t>on the 5’ end</a:t>
            </a:r>
            <a:endParaRPr lang="en-US" sz="2000" dirty="0"/>
          </a:p>
          <a:p>
            <a:pPr marL="914400" lvl="1" indent="-457200">
              <a:buFont typeface="+mj-lt"/>
              <a:buAutoNum type="alphaLcPeriod"/>
            </a:pPr>
            <a:r>
              <a:rPr lang="en-US" dirty="0"/>
              <a:t>on the 3’ end</a:t>
            </a:r>
          </a:p>
          <a:p>
            <a:pPr marL="914400" lvl="1" indent="-457200">
              <a:buFont typeface="+mj-lt"/>
              <a:buAutoNum type="alphaLcPeriod"/>
            </a:pPr>
            <a:r>
              <a:rPr lang="en-US" dirty="0"/>
              <a:t>in the promoter</a:t>
            </a:r>
          </a:p>
          <a:p>
            <a:endParaRPr lang="en-US" dirty="0"/>
          </a:p>
        </p:txBody>
      </p:sp>
      <p:sp>
        <p:nvSpPr>
          <p:cNvPr id="2" name="Title 1">
            <a:extLst>
              <a:ext uri="{FF2B5EF4-FFF2-40B4-BE49-F238E27FC236}">
                <a16:creationId xmlns:a16="http://schemas.microsoft.com/office/drawing/2014/main" id="{9BA77A56-304A-452A-B74F-AEACF37ADCC7}"/>
              </a:ext>
            </a:extLst>
          </p:cNvPr>
          <p:cNvSpPr>
            <a:spLocks noGrp="1"/>
          </p:cNvSpPr>
          <p:nvPr>
            <p:ph type="title"/>
          </p:nvPr>
        </p:nvSpPr>
        <p:spPr/>
        <p:txBody>
          <a:bodyPr/>
          <a:lstStyle/>
          <a:p>
            <a:r>
              <a:rPr lang="en-US" dirty="0"/>
              <a:t>Concept Check Question 6</a:t>
            </a:r>
          </a:p>
        </p:txBody>
      </p:sp>
      <p:sp>
        <p:nvSpPr>
          <p:cNvPr id="4" name="Slide Number Placeholder 3">
            <a:extLst>
              <a:ext uri="{FF2B5EF4-FFF2-40B4-BE49-F238E27FC236}">
                <a16:creationId xmlns:a16="http://schemas.microsoft.com/office/drawing/2014/main" id="{34D09FAF-7B63-49FC-A233-E5F39C24F7F9}"/>
              </a:ext>
            </a:extLst>
          </p:cNvPr>
          <p:cNvSpPr>
            <a:spLocks noGrp="1"/>
          </p:cNvSpPr>
          <p:nvPr>
            <p:ph type="sldNum" sz="quarter" idx="12"/>
          </p:nvPr>
        </p:nvSpPr>
        <p:spPr/>
        <p:txBody>
          <a:bodyPr/>
          <a:lstStyle/>
          <a:p>
            <a:fld id="{F38FC8B9-BCA2-4F51-A344-9525644822DC}" type="slidenum">
              <a:rPr lang="en-US" smtClean="0"/>
              <a:t>39</a:t>
            </a:fld>
            <a:endParaRPr lang="en-US" dirty="0"/>
          </a:p>
        </p:txBody>
      </p:sp>
    </p:spTree>
    <p:extLst>
      <p:ext uri="{BB962C8B-B14F-4D97-AF65-F5344CB8AC3E}">
        <p14:creationId xmlns:p14="http://schemas.microsoft.com/office/powerpoint/2010/main" val="7465540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1D97ECE-CD71-4904-9B30-63348F14D7FB}"/>
              </a:ext>
            </a:extLst>
          </p:cNvPr>
          <p:cNvSpPr txBox="1"/>
          <p:nvPr/>
        </p:nvSpPr>
        <p:spPr>
          <a:xfrm>
            <a:off x="0" y="6535969"/>
            <a:ext cx="10972800" cy="307777"/>
          </a:xfrm>
          <a:prstGeom prst="rect">
            <a:avLst/>
          </a:prstGeom>
          <a:noFill/>
        </p:spPr>
        <p:txBody>
          <a:bodyPr wrap="square" rtlCol="0">
            <a:spAutoFit/>
          </a:bodyPr>
          <a:lstStyle/>
          <a:p>
            <a:r>
              <a:rPr lang="en-US" sz="1400" dirty="0"/>
              <a:t>Table 3-2: Types of RNA polymerases found in eukaryotes and some of the RNAs they transcribe. Created by Jennell Talley CC-NC-SA 4.0</a:t>
            </a:r>
          </a:p>
        </p:txBody>
      </p:sp>
      <p:graphicFrame>
        <p:nvGraphicFramePr>
          <p:cNvPr id="7" name="Content Placeholder 6">
            <a:extLst>
              <a:ext uri="{FF2B5EF4-FFF2-40B4-BE49-F238E27FC236}">
                <a16:creationId xmlns:a16="http://schemas.microsoft.com/office/drawing/2014/main" id="{80963AC9-432C-4A4D-A529-D2BE1F19BE2D}"/>
              </a:ext>
            </a:extLst>
          </p:cNvPr>
          <p:cNvGraphicFramePr>
            <a:graphicFrameLocks noGrp="1"/>
          </p:cNvGraphicFramePr>
          <p:nvPr>
            <p:ph idx="1"/>
            <p:extLst>
              <p:ext uri="{D42A27DB-BD31-4B8C-83A1-F6EECF244321}">
                <p14:modId xmlns:p14="http://schemas.microsoft.com/office/powerpoint/2010/main" val="2631417484"/>
              </p:ext>
            </p:extLst>
          </p:nvPr>
        </p:nvGraphicFramePr>
        <p:xfrm>
          <a:off x="838200" y="2044283"/>
          <a:ext cx="10515600" cy="3474720"/>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1595391838"/>
                    </a:ext>
                  </a:extLst>
                </a:gridCol>
                <a:gridCol w="3505200">
                  <a:extLst>
                    <a:ext uri="{9D8B030D-6E8A-4147-A177-3AD203B41FA5}">
                      <a16:colId xmlns:a16="http://schemas.microsoft.com/office/drawing/2014/main" val="951373249"/>
                    </a:ext>
                  </a:extLst>
                </a:gridCol>
                <a:gridCol w="3505200">
                  <a:extLst>
                    <a:ext uri="{9D8B030D-6E8A-4147-A177-3AD203B41FA5}">
                      <a16:colId xmlns:a16="http://schemas.microsoft.com/office/drawing/2014/main" val="2882418628"/>
                    </a:ext>
                  </a:extLst>
                </a:gridCol>
              </a:tblGrid>
              <a:tr h="370840">
                <a:tc>
                  <a:txBody>
                    <a:bodyPr/>
                    <a:lstStyle/>
                    <a:p>
                      <a:pPr algn="ctr" rtl="0" fontAlgn="t">
                        <a:spcBef>
                          <a:spcPts val="0"/>
                        </a:spcBef>
                        <a:spcAft>
                          <a:spcPts val="0"/>
                        </a:spcAft>
                      </a:pPr>
                      <a:r>
                        <a:rPr lang="en-US" sz="3200" b="1" i="0" u="none" strike="noStrike" dirty="0">
                          <a:solidFill>
                            <a:srgbClr val="FFFFFF"/>
                          </a:solidFill>
                          <a:effectLst/>
                          <a:latin typeface="+mj-lt"/>
                        </a:rPr>
                        <a:t>Name</a:t>
                      </a:r>
                      <a:endParaRPr lang="en-US" sz="3200" dirty="0">
                        <a:effectLst/>
                        <a:latin typeface="+mj-lt"/>
                      </a:endParaRPr>
                    </a:p>
                  </a:txBody>
                  <a:tcPr marL="68580" marR="68580" anchor="ctr"/>
                </a:tc>
                <a:tc>
                  <a:txBody>
                    <a:bodyPr/>
                    <a:lstStyle/>
                    <a:p>
                      <a:pPr algn="ctr" rtl="0" fontAlgn="t">
                        <a:spcBef>
                          <a:spcPts val="0"/>
                        </a:spcBef>
                        <a:spcAft>
                          <a:spcPts val="0"/>
                        </a:spcAft>
                      </a:pPr>
                      <a:r>
                        <a:rPr lang="en-US" sz="3200" b="1" i="0" u="none" strike="noStrike" dirty="0">
                          <a:solidFill>
                            <a:srgbClr val="FFFFFF"/>
                          </a:solidFill>
                          <a:effectLst/>
                          <a:latin typeface="+mj-lt"/>
                        </a:rPr>
                        <a:t>Can be found in</a:t>
                      </a:r>
                      <a:endParaRPr lang="en-US" sz="3200" dirty="0">
                        <a:effectLst/>
                        <a:latin typeface="+mj-lt"/>
                      </a:endParaRPr>
                    </a:p>
                  </a:txBody>
                  <a:tcPr marL="68580" marR="68580" anchor="ctr"/>
                </a:tc>
                <a:tc>
                  <a:txBody>
                    <a:bodyPr/>
                    <a:lstStyle/>
                    <a:p>
                      <a:pPr algn="ctr" rtl="0" fontAlgn="t">
                        <a:spcBef>
                          <a:spcPts val="0"/>
                        </a:spcBef>
                        <a:spcAft>
                          <a:spcPts val="0"/>
                        </a:spcAft>
                      </a:pPr>
                      <a:r>
                        <a:rPr lang="en-US" sz="3200" b="1" i="0" u="none" strike="noStrike" dirty="0">
                          <a:solidFill>
                            <a:srgbClr val="FFFFFF"/>
                          </a:solidFill>
                          <a:effectLst/>
                          <a:latin typeface="+mj-lt"/>
                        </a:rPr>
                        <a:t>Transcribes</a:t>
                      </a:r>
                      <a:endParaRPr lang="en-US" sz="3200" dirty="0">
                        <a:effectLst/>
                        <a:latin typeface="+mj-lt"/>
                      </a:endParaRPr>
                    </a:p>
                  </a:txBody>
                  <a:tcPr marL="68580" marR="68580" anchor="ctr"/>
                </a:tc>
                <a:extLst>
                  <a:ext uri="{0D108BD9-81ED-4DB2-BD59-A6C34878D82A}">
                    <a16:rowId xmlns:a16="http://schemas.microsoft.com/office/drawing/2014/main" val="2869929193"/>
                  </a:ext>
                </a:extLst>
              </a:tr>
              <a:tr h="370840">
                <a:tc>
                  <a:txBody>
                    <a:bodyPr/>
                    <a:lstStyle/>
                    <a:p>
                      <a:pPr algn="ctr" rtl="0" fontAlgn="t">
                        <a:spcBef>
                          <a:spcPts val="0"/>
                        </a:spcBef>
                        <a:spcAft>
                          <a:spcPts val="0"/>
                        </a:spcAft>
                      </a:pPr>
                      <a:r>
                        <a:rPr lang="en-US" sz="2000" b="0" i="0" u="none" strike="noStrike" dirty="0">
                          <a:solidFill>
                            <a:srgbClr val="000000"/>
                          </a:solidFill>
                          <a:effectLst/>
                          <a:latin typeface="+mn-lt"/>
                        </a:rPr>
                        <a:t>RNA Polymerase I</a:t>
                      </a:r>
                      <a:endParaRPr lang="en-US" sz="2000" dirty="0">
                        <a:effectLst/>
                        <a:latin typeface="+mn-lt"/>
                      </a:endParaRPr>
                    </a:p>
                  </a:txBody>
                  <a:tcPr marL="68580" marR="68580" anchor="ctr"/>
                </a:tc>
                <a:tc>
                  <a:txBody>
                    <a:bodyPr/>
                    <a:lstStyle/>
                    <a:p>
                      <a:pPr algn="ctr" rtl="0" fontAlgn="t">
                        <a:spcBef>
                          <a:spcPts val="0"/>
                        </a:spcBef>
                        <a:spcAft>
                          <a:spcPts val="0"/>
                        </a:spcAft>
                      </a:pPr>
                      <a:r>
                        <a:rPr lang="en-US" sz="2000" b="0" i="0" u="none" strike="noStrike" dirty="0">
                          <a:solidFill>
                            <a:srgbClr val="000000"/>
                          </a:solidFill>
                          <a:effectLst/>
                          <a:latin typeface="+mn-lt"/>
                        </a:rPr>
                        <a:t>All Eukaryotes</a:t>
                      </a:r>
                      <a:endParaRPr lang="en-US" sz="2000" dirty="0">
                        <a:effectLst/>
                        <a:latin typeface="+mn-lt"/>
                      </a:endParaRPr>
                    </a:p>
                  </a:txBody>
                  <a:tcPr marL="68580" marR="68580" anchor="ctr"/>
                </a:tc>
                <a:tc>
                  <a:txBody>
                    <a:bodyPr/>
                    <a:lstStyle/>
                    <a:p>
                      <a:pPr algn="ctr" rtl="0" fontAlgn="t">
                        <a:spcBef>
                          <a:spcPts val="0"/>
                        </a:spcBef>
                        <a:spcAft>
                          <a:spcPts val="0"/>
                        </a:spcAft>
                      </a:pPr>
                      <a:r>
                        <a:rPr lang="en-US" sz="2000" b="0" i="0" u="none" strike="noStrike" dirty="0">
                          <a:solidFill>
                            <a:srgbClr val="000000"/>
                          </a:solidFill>
                          <a:effectLst/>
                          <a:latin typeface="+mn-lt"/>
                        </a:rPr>
                        <a:t>Large rRNAs</a:t>
                      </a:r>
                      <a:endParaRPr lang="en-US" sz="2000" dirty="0">
                        <a:effectLst/>
                        <a:latin typeface="+mn-lt"/>
                      </a:endParaRPr>
                    </a:p>
                  </a:txBody>
                  <a:tcPr marL="68580" marR="68580" anchor="ctr"/>
                </a:tc>
                <a:extLst>
                  <a:ext uri="{0D108BD9-81ED-4DB2-BD59-A6C34878D82A}">
                    <a16:rowId xmlns:a16="http://schemas.microsoft.com/office/drawing/2014/main" val="1280401026"/>
                  </a:ext>
                </a:extLst>
              </a:tr>
              <a:tr h="370840">
                <a:tc>
                  <a:txBody>
                    <a:bodyPr/>
                    <a:lstStyle/>
                    <a:p>
                      <a:pPr algn="ctr" rtl="0" fontAlgn="t">
                        <a:spcBef>
                          <a:spcPts val="0"/>
                        </a:spcBef>
                        <a:spcAft>
                          <a:spcPts val="0"/>
                        </a:spcAft>
                      </a:pPr>
                      <a:r>
                        <a:rPr lang="en-US" sz="2000" b="0" i="0" u="none" strike="noStrike" dirty="0">
                          <a:solidFill>
                            <a:srgbClr val="000000"/>
                          </a:solidFill>
                          <a:effectLst/>
                          <a:latin typeface="+mn-lt"/>
                        </a:rPr>
                        <a:t>RNA Polymerase II</a:t>
                      </a:r>
                      <a:endParaRPr lang="en-US" sz="2000" dirty="0">
                        <a:effectLst/>
                        <a:latin typeface="+mn-lt"/>
                      </a:endParaRPr>
                    </a:p>
                  </a:txBody>
                  <a:tcPr marL="68580" marR="68580" anchor="ctr"/>
                </a:tc>
                <a:tc>
                  <a:txBody>
                    <a:bodyPr/>
                    <a:lstStyle/>
                    <a:p>
                      <a:pPr algn="ctr" rtl="0" fontAlgn="t">
                        <a:spcBef>
                          <a:spcPts val="0"/>
                        </a:spcBef>
                        <a:spcAft>
                          <a:spcPts val="0"/>
                        </a:spcAft>
                      </a:pPr>
                      <a:r>
                        <a:rPr lang="en-US" sz="2000" b="0" i="0" u="none" strike="noStrike" dirty="0">
                          <a:solidFill>
                            <a:srgbClr val="000000"/>
                          </a:solidFill>
                          <a:effectLst/>
                          <a:latin typeface="+mn-lt"/>
                        </a:rPr>
                        <a:t>All Eukaryotes</a:t>
                      </a:r>
                      <a:endParaRPr lang="en-US" sz="2000" dirty="0">
                        <a:effectLst/>
                        <a:latin typeface="+mn-lt"/>
                      </a:endParaRPr>
                    </a:p>
                  </a:txBody>
                  <a:tcPr marL="68580" marR="68580" anchor="ctr"/>
                </a:tc>
                <a:tc>
                  <a:txBody>
                    <a:bodyPr/>
                    <a:lstStyle/>
                    <a:p>
                      <a:pPr algn="ctr" rtl="0" fontAlgn="t">
                        <a:spcBef>
                          <a:spcPts val="0"/>
                        </a:spcBef>
                        <a:spcAft>
                          <a:spcPts val="0"/>
                        </a:spcAft>
                      </a:pPr>
                      <a:r>
                        <a:rPr lang="sv-SE" sz="2000" b="0" i="0" u="none" strike="noStrike" dirty="0">
                          <a:solidFill>
                            <a:srgbClr val="000000"/>
                          </a:solidFill>
                          <a:effectLst/>
                          <a:latin typeface="+mn-lt"/>
                        </a:rPr>
                        <a:t>mRNA, snoRNAs, some snRNAs and miRNAs</a:t>
                      </a:r>
                      <a:endParaRPr lang="sv-SE" sz="2000" dirty="0">
                        <a:effectLst/>
                        <a:latin typeface="+mn-lt"/>
                      </a:endParaRPr>
                    </a:p>
                  </a:txBody>
                  <a:tcPr marL="68580" marR="68580" anchor="ctr"/>
                </a:tc>
                <a:extLst>
                  <a:ext uri="{0D108BD9-81ED-4DB2-BD59-A6C34878D82A}">
                    <a16:rowId xmlns:a16="http://schemas.microsoft.com/office/drawing/2014/main" val="1011934803"/>
                  </a:ext>
                </a:extLst>
              </a:tr>
              <a:tr h="370840">
                <a:tc>
                  <a:txBody>
                    <a:bodyPr/>
                    <a:lstStyle/>
                    <a:p>
                      <a:pPr algn="ctr" rtl="0" fontAlgn="t">
                        <a:spcBef>
                          <a:spcPts val="0"/>
                        </a:spcBef>
                        <a:spcAft>
                          <a:spcPts val="0"/>
                        </a:spcAft>
                      </a:pPr>
                      <a:r>
                        <a:rPr lang="en-US" sz="2000" b="0" i="0" u="none" strike="noStrike" dirty="0">
                          <a:solidFill>
                            <a:srgbClr val="000000"/>
                          </a:solidFill>
                          <a:effectLst/>
                          <a:latin typeface="+mn-lt"/>
                        </a:rPr>
                        <a:t>RNA Polymerase III</a:t>
                      </a:r>
                      <a:endParaRPr lang="en-US" sz="2000" dirty="0">
                        <a:effectLst/>
                        <a:latin typeface="+mn-lt"/>
                      </a:endParaRPr>
                    </a:p>
                  </a:txBody>
                  <a:tcPr marL="68580" marR="68580" anchor="ctr"/>
                </a:tc>
                <a:tc>
                  <a:txBody>
                    <a:bodyPr/>
                    <a:lstStyle/>
                    <a:p>
                      <a:pPr algn="ctr" rtl="0" fontAlgn="t">
                        <a:spcBef>
                          <a:spcPts val="0"/>
                        </a:spcBef>
                        <a:spcAft>
                          <a:spcPts val="0"/>
                        </a:spcAft>
                      </a:pPr>
                      <a:r>
                        <a:rPr lang="en-US" sz="2000" b="0" i="0" u="none" strike="noStrike" dirty="0">
                          <a:solidFill>
                            <a:srgbClr val="000000"/>
                          </a:solidFill>
                          <a:effectLst/>
                          <a:latin typeface="+mn-lt"/>
                        </a:rPr>
                        <a:t>All Eukaryotes</a:t>
                      </a:r>
                      <a:endParaRPr lang="en-US" sz="2000" dirty="0">
                        <a:effectLst/>
                        <a:latin typeface="+mn-lt"/>
                      </a:endParaRPr>
                    </a:p>
                  </a:txBody>
                  <a:tcPr marL="68580" marR="68580" anchor="ctr"/>
                </a:tc>
                <a:tc>
                  <a:txBody>
                    <a:bodyPr/>
                    <a:lstStyle/>
                    <a:p>
                      <a:pPr algn="ctr" rtl="0" fontAlgn="t">
                        <a:spcBef>
                          <a:spcPts val="0"/>
                        </a:spcBef>
                        <a:spcAft>
                          <a:spcPts val="0"/>
                        </a:spcAft>
                      </a:pPr>
                      <a:r>
                        <a:rPr lang="en-US" sz="2000" b="0" i="0" u="none" strike="noStrike" dirty="0">
                          <a:solidFill>
                            <a:srgbClr val="000000"/>
                          </a:solidFill>
                          <a:effectLst/>
                          <a:latin typeface="+mn-lt"/>
                        </a:rPr>
                        <a:t>tRNAs, small rRNAs, some snRNAs and miRNAs</a:t>
                      </a:r>
                      <a:endParaRPr lang="en-US" sz="2000" dirty="0">
                        <a:effectLst/>
                        <a:latin typeface="+mn-lt"/>
                      </a:endParaRPr>
                    </a:p>
                  </a:txBody>
                  <a:tcPr marL="68580" marR="68580" anchor="ctr"/>
                </a:tc>
                <a:extLst>
                  <a:ext uri="{0D108BD9-81ED-4DB2-BD59-A6C34878D82A}">
                    <a16:rowId xmlns:a16="http://schemas.microsoft.com/office/drawing/2014/main" val="2999529937"/>
                  </a:ext>
                </a:extLst>
              </a:tr>
              <a:tr h="370840">
                <a:tc>
                  <a:txBody>
                    <a:bodyPr/>
                    <a:lstStyle/>
                    <a:p>
                      <a:pPr algn="ctr" rtl="0" fontAlgn="t">
                        <a:spcBef>
                          <a:spcPts val="0"/>
                        </a:spcBef>
                        <a:spcAft>
                          <a:spcPts val="0"/>
                        </a:spcAft>
                      </a:pPr>
                      <a:r>
                        <a:rPr lang="en-US" sz="2000" b="0" i="0" u="none" strike="noStrike" dirty="0">
                          <a:solidFill>
                            <a:srgbClr val="000000"/>
                          </a:solidFill>
                          <a:effectLst/>
                          <a:latin typeface="+mn-lt"/>
                        </a:rPr>
                        <a:t>RNA Polymerase IV</a:t>
                      </a:r>
                      <a:endParaRPr lang="en-US" sz="2000" dirty="0">
                        <a:effectLst/>
                        <a:latin typeface="+mn-lt"/>
                      </a:endParaRPr>
                    </a:p>
                  </a:txBody>
                  <a:tcPr marL="68580" marR="68580" anchor="ctr"/>
                </a:tc>
                <a:tc>
                  <a:txBody>
                    <a:bodyPr/>
                    <a:lstStyle/>
                    <a:p>
                      <a:pPr algn="ctr" rtl="0" fontAlgn="t">
                        <a:spcBef>
                          <a:spcPts val="0"/>
                        </a:spcBef>
                        <a:spcAft>
                          <a:spcPts val="0"/>
                        </a:spcAft>
                      </a:pPr>
                      <a:r>
                        <a:rPr lang="en-US" sz="2000" b="0" i="0" u="none" strike="noStrike" dirty="0">
                          <a:solidFill>
                            <a:srgbClr val="000000"/>
                          </a:solidFill>
                          <a:effectLst/>
                          <a:latin typeface="+mn-lt"/>
                        </a:rPr>
                        <a:t>Plants</a:t>
                      </a:r>
                      <a:endParaRPr lang="en-US" sz="2000" dirty="0">
                        <a:effectLst/>
                        <a:latin typeface="+mn-lt"/>
                      </a:endParaRPr>
                    </a:p>
                  </a:txBody>
                  <a:tcPr marL="68580" marR="68580" anchor="ctr"/>
                </a:tc>
                <a:tc>
                  <a:txBody>
                    <a:bodyPr/>
                    <a:lstStyle/>
                    <a:p>
                      <a:pPr algn="ctr" rtl="0" fontAlgn="t">
                        <a:spcBef>
                          <a:spcPts val="0"/>
                        </a:spcBef>
                        <a:spcAft>
                          <a:spcPts val="0"/>
                        </a:spcAft>
                      </a:pPr>
                      <a:r>
                        <a:rPr lang="en-US" sz="2000" b="0" i="0" u="none" strike="noStrike" dirty="0">
                          <a:solidFill>
                            <a:srgbClr val="000000"/>
                          </a:solidFill>
                          <a:effectLst/>
                          <a:latin typeface="+mn-lt"/>
                        </a:rPr>
                        <a:t>some siRNAs</a:t>
                      </a:r>
                      <a:endParaRPr lang="en-US" sz="2000" dirty="0">
                        <a:effectLst/>
                        <a:latin typeface="+mn-lt"/>
                      </a:endParaRPr>
                    </a:p>
                  </a:txBody>
                  <a:tcPr marL="68580" marR="68580" anchor="ctr"/>
                </a:tc>
                <a:extLst>
                  <a:ext uri="{0D108BD9-81ED-4DB2-BD59-A6C34878D82A}">
                    <a16:rowId xmlns:a16="http://schemas.microsoft.com/office/drawing/2014/main" val="4046949212"/>
                  </a:ext>
                </a:extLst>
              </a:tr>
              <a:tr h="370840">
                <a:tc>
                  <a:txBody>
                    <a:bodyPr/>
                    <a:lstStyle/>
                    <a:p>
                      <a:pPr algn="ctr" rtl="0" fontAlgn="t">
                        <a:spcBef>
                          <a:spcPts val="0"/>
                        </a:spcBef>
                        <a:spcAft>
                          <a:spcPts val="0"/>
                        </a:spcAft>
                      </a:pPr>
                      <a:r>
                        <a:rPr lang="en-US" sz="2000" b="0" i="0" u="none" strike="noStrike" dirty="0">
                          <a:solidFill>
                            <a:srgbClr val="000000"/>
                          </a:solidFill>
                          <a:effectLst/>
                          <a:latin typeface="+mn-lt"/>
                        </a:rPr>
                        <a:t>RNA Polymerase V</a:t>
                      </a:r>
                      <a:endParaRPr lang="en-US" sz="2000" dirty="0">
                        <a:effectLst/>
                        <a:latin typeface="+mn-lt"/>
                      </a:endParaRPr>
                    </a:p>
                  </a:txBody>
                  <a:tcPr marL="68580" marR="68580" anchor="ctr"/>
                </a:tc>
                <a:tc>
                  <a:txBody>
                    <a:bodyPr/>
                    <a:lstStyle/>
                    <a:p>
                      <a:pPr algn="ctr" rtl="0" fontAlgn="t">
                        <a:spcBef>
                          <a:spcPts val="0"/>
                        </a:spcBef>
                        <a:spcAft>
                          <a:spcPts val="0"/>
                        </a:spcAft>
                      </a:pPr>
                      <a:r>
                        <a:rPr lang="en-US" sz="2000" b="0" i="0" u="none" strike="noStrike" dirty="0">
                          <a:solidFill>
                            <a:srgbClr val="000000"/>
                          </a:solidFill>
                          <a:effectLst/>
                          <a:latin typeface="+mn-lt"/>
                        </a:rPr>
                        <a:t>Plants</a:t>
                      </a:r>
                      <a:endParaRPr lang="en-US" sz="2000" dirty="0">
                        <a:effectLst/>
                        <a:latin typeface="+mn-lt"/>
                      </a:endParaRPr>
                    </a:p>
                  </a:txBody>
                  <a:tcPr marL="68580" marR="68580" anchor="ctr"/>
                </a:tc>
                <a:tc>
                  <a:txBody>
                    <a:bodyPr/>
                    <a:lstStyle/>
                    <a:p>
                      <a:pPr algn="ctr" rtl="0" fontAlgn="t">
                        <a:spcBef>
                          <a:spcPts val="0"/>
                        </a:spcBef>
                        <a:spcAft>
                          <a:spcPts val="0"/>
                        </a:spcAft>
                      </a:pPr>
                      <a:r>
                        <a:rPr lang="en-US" sz="2000" b="0" i="0" u="none" strike="noStrike" dirty="0">
                          <a:solidFill>
                            <a:srgbClr val="000000"/>
                          </a:solidFill>
                          <a:effectLst/>
                          <a:latin typeface="+mn-lt"/>
                        </a:rPr>
                        <a:t>RNAs important in heterochromatin formation</a:t>
                      </a:r>
                      <a:endParaRPr lang="en-US" sz="2000" dirty="0">
                        <a:effectLst/>
                        <a:latin typeface="+mn-lt"/>
                      </a:endParaRPr>
                    </a:p>
                  </a:txBody>
                  <a:tcPr marL="68580" marR="68580" anchor="ctr"/>
                </a:tc>
                <a:extLst>
                  <a:ext uri="{0D108BD9-81ED-4DB2-BD59-A6C34878D82A}">
                    <a16:rowId xmlns:a16="http://schemas.microsoft.com/office/drawing/2014/main" val="2934233345"/>
                  </a:ext>
                </a:extLst>
              </a:tr>
            </a:tbl>
          </a:graphicData>
        </a:graphic>
      </p:graphicFrame>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Types of RNA Polymerases Found in Eukaryotes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4</a:t>
            </a:fld>
            <a:endParaRPr lang="en-US" dirty="0"/>
          </a:p>
        </p:txBody>
      </p:sp>
    </p:spTree>
    <p:extLst>
      <p:ext uri="{BB962C8B-B14F-4D97-AF65-F5344CB8AC3E}">
        <p14:creationId xmlns:p14="http://schemas.microsoft.com/office/powerpoint/2010/main" val="21264105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17C466-D868-47E0-91AD-A3E0A7A86B66}"/>
              </a:ext>
            </a:extLst>
          </p:cNvPr>
          <p:cNvSpPr>
            <a:spLocks noGrp="1"/>
          </p:cNvSpPr>
          <p:nvPr>
            <p:ph idx="1"/>
          </p:nvPr>
        </p:nvSpPr>
        <p:spPr/>
        <p:txBody>
          <a:bodyPr/>
          <a:lstStyle/>
          <a:p>
            <a:pPr marL="514350" lvl="0" indent="-514350">
              <a:buFont typeface="+mj-lt"/>
              <a:buAutoNum type="arabicPeriod" startAt="6"/>
            </a:pPr>
            <a:r>
              <a:rPr lang="en-US" dirty="0"/>
              <a:t>On a mature mRNA, the poly-A tail is located ______.</a:t>
            </a:r>
            <a:endParaRPr lang="en-US" sz="2400" dirty="0"/>
          </a:p>
          <a:p>
            <a:pPr marL="914400" lvl="1" indent="-457200">
              <a:buFont typeface="+mj-lt"/>
              <a:buAutoNum type="alphaLcPeriod"/>
            </a:pPr>
            <a:r>
              <a:rPr lang="en-US" dirty="0"/>
              <a:t>in the coding region</a:t>
            </a:r>
            <a:endParaRPr lang="en-US" sz="2000" dirty="0"/>
          </a:p>
          <a:p>
            <a:pPr marL="914400" lvl="1" indent="-457200">
              <a:buFont typeface="+mj-lt"/>
              <a:buAutoNum type="alphaLcPeriod"/>
            </a:pPr>
            <a:r>
              <a:rPr lang="en-US" dirty="0"/>
              <a:t>on the 5’ end</a:t>
            </a:r>
            <a:endParaRPr lang="en-US" sz="2000" dirty="0"/>
          </a:p>
          <a:p>
            <a:pPr marL="914400" lvl="1" indent="-457200">
              <a:buFont typeface="+mj-lt"/>
              <a:buAutoNum type="alphaLcPeriod"/>
            </a:pPr>
            <a:r>
              <a:rPr lang="en-US" b="1" dirty="0"/>
              <a:t>on the 3’ end</a:t>
            </a:r>
          </a:p>
          <a:p>
            <a:pPr marL="914400" lvl="1" indent="-457200">
              <a:buFont typeface="+mj-lt"/>
              <a:buAutoNum type="alphaLcPeriod"/>
            </a:pPr>
            <a:r>
              <a:rPr lang="en-US" dirty="0"/>
              <a:t>in the promoter</a:t>
            </a:r>
          </a:p>
          <a:p>
            <a:endParaRPr lang="en-US" dirty="0"/>
          </a:p>
        </p:txBody>
      </p:sp>
      <p:sp>
        <p:nvSpPr>
          <p:cNvPr id="2" name="Title 1">
            <a:extLst>
              <a:ext uri="{FF2B5EF4-FFF2-40B4-BE49-F238E27FC236}">
                <a16:creationId xmlns:a16="http://schemas.microsoft.com/office/drawing/2014/main" id="{9BA77A56-304A-452A-B74F-AEACF37ADCC7}"/>
              </a:ext>
            </a:extLst>
          </p:cNvPr>
          <p:cNvSpPr>
            <a:spLocks noGrp="1"/>
          </p:cNvSpPr>
          <p:nvPr>
            <p:ph type="title"/>
          </p:nvPr>
        </p:nvSpPr>
        <p:spPr/>
        <p:txBody>
          <a:bodyPr/>
          <a:lstStyle/>
          <a:p>
            <a:r>
              <a:rPr lang="en-US" dirty="0"/>
              <a:t>Concept Check Question 6 Answer</a:t>
            </a:r>
          </a:p>
        </p:txBody>
      </p:sp>
      <p:sp>
        <p:nvSpPr>
          <p:cNvPr id="4" name="Slide Number Placeholder 3">
            <a:extLst>
              <a:ext uri="{FF2B5EF4-FFF2-40B4-BE49-F238E27FC236}">
                <a16:creationId xmlns:a16="http://schemas.microsoft.com/office/drawing/2014/main" id="{34D09FAF-7B63-49FC-A233-E5F39C24F7F9}"/>
              </a:ext>
            </a:extLst>
          </p:cNvPr>
          <p:cNvSpPr>
            <a:spLocks noGrp="1"/>
          </p:cNvSpPr>
          <p:nvPr>
            <p:ph type="sldNum" sz="quarter" idx="12"/>
          </p:nvPr>
        </p:nvSpPr>
        <p:spPr/>
        <p:txBody>
          <a:bodyPr/>
          <a:lstStyle/>
          <a:p>
            <a:fld id="{F38FC8B9-BCA2-4F51-A344-9525644822DC}" type="slidenum">
              <a:rPr lang="en-US" smtClean="0"/>
              <a:t>40</a:t>
            </a:fld>
            <a:endParaRPr lang="en-US" dirty="0"/>
          </a:p>
        </p:txBody>
      </p:sp>
    </p:spTree>
    <p:extLst>
      <p:ext uri="{BB962C8B-B14F-4D97-AF65-F5344CB8AC3E}">
        <p14:creationId xmlns:p14="http://schemas.microsoft.com/office/powerpoint/2010/main" val="15196620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17C466-D868-47E0-91AD-A3E0A7A86B66}"/>
              </a:ext>
            </a:extLst>
          </p:cNvPr>
          <p:cNvSpPr>
            <a:spLocks noGrp="1"/>
          </p:cNvSpPr>
          <p:nvPr>
            <p:ph idx="1"/>
          </p:nvPr>
        </p:nvSpPr>
        <p:spPr/>
        <p:txBody>
          <a:bodyPr/>
          <a:lstStyle/>
          <a:p>
            <a:pPr marL="514350" lvl="0" indent="-514350">
              <a:buFont typeface="+mj-lt"/>
              <a:buAutoNum type="arabicPeriod" startAt="7"/>
            </a:pPr>
            <a:r>
              <a:rPr lang="en-US" dirty="0"/>
              <a:t>A pre-mRNA has the following configuration: exon 1 – intron 1 – exon 2 – intron 2 – exon 3. Which of the following is a possible mature mRNA?</a:t>
            </a:r>
            <a:endParaRPr lang="en-US" sz="2400" dirty="0"/>
          </a:p>
          <a:p>
            <a:pPr marL="914400" lvl="1" indent="-457200">
              <a:buFont typeface="+mj-lt"/>
              <a:buAutoNum type="alphaLcPeriod"/>
            </a:pPr>
            <a:r>
              <a:rPr lang="en-US" dirty="0"/>
              <a:t>exon 1 –exon 3</a:t>
            </a:r>
            <a:endParaRPr lang="en-US" sz="2000" dirty="0"/>
          </a:p>
          <a:p>
            <a:pPr marL="914400" lvl="1" indent="-457200">
              <a:buFont typeface="+mj-lt"/>
              <a:buAutoNum type="alphaLcPeriod"/>
            </a:pPr>
            <a:r>
              <a:rPr lang="en-US" dirty="0"/>
              <a:t>intron 1 – exon 2 – intron 2</a:t>
            </a:r>
            <a:endParaRPr lang="en-US" sz="2000" dirty="0"/>
          </a:p>
          <a:p>
            <a:pPr marL="914400" lvl="1" indent="-457200">
              <a:buFont typeface="+mj-lt"/>
              <a:buAutoNum type="alphaLcPeriod"/>
            </a:pPr>
            <a:r>
              <a:rPr lang="en-US" dirty="0"/>
              <a:t>exon 1 –  exon 3 –  exon 2.</a:t>
            </a:r>
            <a:endParaRPr lang="en-US" sz="2000" dirty="0"/>
          </a:p>
          <a:p>
            <a:pPr marL="914400" lvl="1" indent="-457200">
              <a:buFont typeface="+mj-lt"/>
              <a:buAutoNum type="alphaLcPeriod"/>
            </a:pPr>
            <a:r>
              <a:rPr lang="en-US" dirty="0"/>
              <a:t>intron 1– intron 2 </a:t>
            </a:r>
          </a:p>
        </p:txBody>
      </p:sp>
      <p:sp>
        <p:nvSpPr>
          <p:cNvPr id="2" name="Title 1">
            <a:extLst>
              <a:ext uri="{FF2B5EF4-FFF2-40B4-BE49-F238E27FC236}">
                <a16:creationId xmlns:a16="http://schemas.microsoft.com/office/drawing/2014/main" id="{9BA77A56-304A-452A-B74F-AEACF37ADCC7}"/>
              </a:ext>
            </a:extLst>
          </p:cNvPr>
          <p:cNvSpPr>
            <a:spLocks noGrp="1"/>
          </p:cNvSpPr>
          <p:nvPr>
            <p:ph type="title"/>
          </p:nvPr>
        </p:nvSpPr>
        <p:spPr/>
        <p:txBody>
          <a:bodyPr/>
          <a:lstStyle/>
          <a:p>
            <a:r>
              <a:rPr lang="en-US" dirty="0"/>
              <a:t>Concept Check Question 7</a:t>
            </a:r>
          </a:p>
        </p:txBody>
      </p:sp>
      <p:sp>
        <p:nvSpPr>
          <p:cNvPr id="4" name="Slide Number Placeholder 3">
            <a:extLst>
              <a:ext uri="{FF2B5EF4-FFF2-40B4-BE49-F238E27FC236}">
                <a16:creationId xmlns:a16="http://schemas.microsoft.com/office/drawing/2014/main" id="{34D09FAF-7B63-49FC-A233-E5F39C24F7F9}"/>
              </a:ext>
            </a:extLst>
          </p:cNvPr>
          <p:cNvSpPr>
            <a:spLocks noGrp="1"/>
          </p:cNvSpPr>
          <p:nvPr>
            <p:ph type="sldNum" sz="quarter" idx="12"/>
          </p:nvPr>
        </p:nvSpPr>
        <p:spPr/>
        <p:txBody>
          <a:bodyPr/>
          <a:lstStyle/>
          <a:p>
            <a:fld id="{F38FC8B9-BCA2-4F51-A344-9525644822DC}" type="slidenum">
              <a:rPr lang="en-US" smtClean="0"/>
              <a:t>41</a:t>
            </a:fld>
            <a:endParaRPr lang="en-US" dirty="0"/>
          </a:p>
        </p:txBody>
      </p:sp>
    </p:spTree>
    <p:extLst>
      <p:ext uri="{BB962C8B-B14F-4D97-AF65-F5344CB8AC3E}">
        <p14:creationId xmlns:p14="http://schemas.microsoft.com/office/powerpoint/2010/main" val="35951067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17C466-D868-47E0-91AD-A3E0A7A86B66}"/>
              </a:ext>
            </a:extLst>
          </p:cNvPr>
          <p:cNvSpPr>
            <a:spLocks noGrp="1"/>
          </p:cNvSpPr>
          <p:nvPr>
            <p:ph idx="1"/>
          </p:nvPr>
        </p:nvSpPr>
        <p:spPr/>
        <p:txBody>
          <a:bodyPr/>
          <a:lstStyle/>
          <a:p>
            <a:pPr marL="514350" lvl="0" indent="-514350">
              <a:buFont typeface="+mj-lt"/>
              <a:buAutoNum type="arabicPeriod" startAt="7"/>
            </a:pPr>
            <a:r>
              <a:rPr lang="en-US" dirty="0"/>
              <a:t>A pre-mRNA has the following configuration: exon 1 – intron 1 – exon 2 – intron 2 – exon 3. Which of the following is a possible mature mRNA?</a:t>
            </a:r>
            <a:endParaRPr lang="en-US" sz="2400" dirty="0"/>
          </a:p>
          <a:p>
            <a:pPr marL="914400" lvl="1" indent="-457200">
              <a:buFont typeface="+mj-lt"/>
              <a:buAutoNum type="alphaLcPeriod"/>
            </a:pPr>
            <a:r>
              <a:rPr lang="en-US" b="1" dirty="0"/>
              <a:t>exon 1 –exon 3</a:t>
            </a:r>
            <a:endParaRPr lang="en-US" sz="2000" b="1" dirty="0"/>
          </a:p>
          <a:p>
            <a:pPr marL="914400" lvl="1" indent="-457200">
              <a:buFont typeface="+mj-lt"/>
              <a:buAutoNum type="alphaLcPeriod"/>
            </a:pPr>
            <a:r>
              <a:rPr lang="en-US" dirty="0"/>
              <a:t>intron 1 – exon 2 – intron 2</a:t>
            </a:r>
            <a:endParaRPr lang="en-US" sz="2000" dirty="0"/>
          </a:p>
          <a:p>
            <a:pPr marL="914400" lvl="1" indent="-457200">
              <a:buFont typeface="+mj-lt"/>
              <a:buAutoNum type="alphaLcPeriod"/>
            </a:pPr>
            <a:r>
              <a:rPr lang="en-US" dirty="0"/>
              <a:t>exon 1 –  exon 3 –  exon 2.</a:t>
            </a:r>
            <a:endParaRPr lang="en-US" sz="2000" dirty="0"/>
          </a:p>
          <a:p>
            <a:pPr marL="914400" lvl="1" indent="-457200">
              <a:buFont typeface="+mj-lt"/>
              <a:buAutoNum type="alphaLcPeriod"/>
            </a:pPr>
            <a:r>
              <a:rPr lang="en-US" dirty="0"/>
              <a:t>intron 1– intron 2 </a:t>
            </a:r>
          </a:p>
        </p:txBody>
      </p:sp>
      <p:sp>
        <p:nvSpPr>
          <p:cNvPr id="2" name="Title 1">
            <a:extLst>
              <a:ext uri="{FF2B5EF4-FFF2-40B4-BE49-F238E27FC236}">
                <a16:creationId xmlns:a16="http://schemas.microsoft.com/office/drawing/2014/main" id="{9BA77A56-304A-452A-B74F-AEACF37ADCC7}"/>
              </a:ext>
            </a:extLst>
          </p:cNvPr>
          <p:cNvSpPr>
            <a:spLocks noGrp="1"/>
          </p:cNvSpPr>
          <p:nvPr>
            <p:ph type="title"/>
          </p:nvPr>
        </p:nvSpPr>
        <p:spPr/>
        <p:txBody>
          <a:bodyPr/>
          <a:lstStyle/>
          <a:p>
            <a:r>
              <a:rPr lang="en-US" dirty="0"/>
              <a:t>Concept Check Question 7 Answer</a:t>
            </a:r>
          </a:p>
        </p:txBody>
      </p:sp>
      <p:sp>
        <p:nvSpPr>
          <p:cNvPr id="4" name="Slide Number Placeholder 3">
            <a:extLst>
              <a:ext uri="{FF2B5EF4-FFF2-40B4-BE49-F238E27FC236}">
                <a16:creationId xmlns:a16="http://schemas.microsoft.com/office/drawing/2014/main" id="{34D09FAF-7B63-49FC-A233-E5F39C24F7F9}"/>
              </a:ext>
            </a:extLst>
          </p:cNvPr>
          <p:cNvSpPr>
            <a:spLocks noGrp="1"/>
          </p:cNvSpPr>
          <p:nvPr>
            <p:ph type="sldNum" sz="quarter" idx="12"/>
          </p:nvPr>
        </p:nvSpPr>
        <p:spPr/>
        <p:txBody>
          <a:bodyPr/>
          <a:lstStyle/>
          <a:p>
            <a:fld id="{F38FC8B9-BCA2-4F51-A344-9525644822DC}" type="slidenum">
              <a:rPr lang="en-US" smtClean="0"/>
              <a:t>42</a:t>
            </a:fld>
            <a:endParaRPr lang="en-US" dirty="0"/>
          </a:p>
        </p:txBody>
      </p:sp>
    </p:spTree>
    <p:extLst>
      <p:ext uri="{BB962C8B-B14F-4D97-AF65-F5344CB8AC3E}">
        <p14:creationId xmlns:p14="http://schemas.microsoft.com/office/powerpoint/2010/main" val="2998790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17C466-D868-47E0-91AD-A3E0A7A86B66}"/>
              </a:ext>
            </a:extLst>
          </p:cNvPr>
          <p:cNvSpPr>
            <a:spLocks noGrp="1"/>
          </p:cNvSpPr>
          <p:nvPr>
            <p:ph idx="1"/>
          </p:nvPr>
        </p:nvSpPr>
        <p:spPr/>
        <p:txBody>
          <a:bodyPr/>
          <a:lstStyle/>
          <a:p>
            <a:pPr marL="514350" lvl="0" indent="-514350">
              <a:buFont typeface="+mj-lt"/>
              <a:buAutoNum type="arabicPeriod" startAt="8"/>
            </a:pPr>
            <a:r>
              <a:rPr lang="en-US" dirty="0"/>
              <a:t>A pre-mRNA has the following configuration: exon 1 – intron 1 – exon 2– intron 2 – exon 3. If each exon and intron is 20 bp (base pairs) long, what is the longest possible mature mRNA?</a:t>
            </a:r>
            <a:endParaRPr lang="en-US" sz="2400" dirty="0"/>
          </a:p>
          <a:p>
            <a:pPr marL="914400" lvl="1" indent="-457200">
              <a:buFont typeface="+mj-lt"/>
              <a:buAutoNum type="alphaLcPeriod"/>
            </a:pPr>
            <a:r>
              <a:rPr lang="en-US" dirty="0"/>
              <a:t>20 bp</a:t>
            </a:r>
            <a:endParaRPr lang="en-US" sz="2000" dirty="0"/>
          </a:p>
          <a:p>
            <a:pPr marL="914400" lvl="1" indent="-457200">
              <a:buFont typeface="+mj-lt"/>
              <a:buAutoNum type="alphaLcPeriod"/>
            </a:pPr>
            <a:r>
              <a:rPr lang="en-US" dirty="0"/>
              <a:t>60 bp</a:t>
            </a:r>
            <a:endParaRPr lang="en-US" sz="2000" dirty="0"/>
          </a:p>
          <a:p>
            <a:pPr marL="914400" lvl="1" indent="-457200">
              <a:buFont typeface="+mj-lt"/>
              <a:buAutoNum type="alphaLcPeriod"/>
            </a:pPr>
            <a:r>
              <a:rPr lang="en-US" dirty="0"/>
              <a:t>100 bp</a:t>
            </a:r>
            <a:endParaRPr lang="en-US" sz="2000" dirty="0"/>
          </a:p>
          <a:p>
            <a:endParaRPr lang="en-US" dirty="0"/>
          </a:p>
        </p:txBody>
      </p:sp>
      <p:sp>
        <p:nvSpPr>
          <p:cNvPr id="2" name="Title 1">
            <a:extLst>
              <a:ext uri="{FF2B5EF4-FFF2-40B4-BE49-F238E27FC236}">
                <a16:creationId xmlns:a16="http://schemas.microsoft.com/office/drawing/2014/main" id="{9BA77A56-304A-452A-B74F-AEACF37ADCC7}"/>
              </a:ext>
            </a:extLst>
          </p:cNvPr>
          <p:cNvSpPr>
            <a:spLocks noGrp="1"/>
          </p:cNvSpPr>
          <p:nvPr>
            <p:ph type="title"/>
          </p:nvPr>
        </p:nvSpPr>
        <p:spPr/>
        <p:txBody>
          <a:bodyPr/>
          <a:lstStyle/>
          <a:p>
            <a:r>
              <a:rPr lang="en-US" dirty="0"/>
              <a:t>Concept Check Question 8</a:t>
            </a:r>
          </a:p>
        </p:txBody>
      </p:sp>
      <p:sp>
        <p:nvSpPr>
          <p:cNvPr id="4" name="Slide Number Placeholder 3">
            <a:extLst>
              <a:ext uri="{FF2B5EF4-FFF2-40B4-BE49-F238E27FC236}">
                <a16:creationId xmlns:a16="http://schemas.microsoft.com/office/drawing/2014/main" id="{34D09FAF-7B63-49FC-A233-E5F39C24F7F9}"/>
              </a:ext>
            </a:extLst>
          </p:cNvPr>
          <p:cNvSpPr>
            <a:spLocks noGrp="1"/>
          </p:cNvSpPr>
          <p:nvPr>
            <p:ph type="sldNum" sz="quarter" idx="12"/>
          </p:nvPr>
        </p:nvSpPr>
        <p:spPr/>
        <p:txBody>
          <a:bodyPr/>
          <a:lstStyle/>
          <a:p>
            <a:fld id="{F38FC8B9-BCA2-4F51-A344-9525644822DC}" type="slidenum">
              <a:rPr lang="en-US" smtClean="0"/>
              <a:t>43</a:t>
            </a:fld>
            <a:endParaRPr lang="en-US" dirty="0"/>
          </a:p>
        </p:txBody>
      </p:sp>
    </p:spTree>
    <p:extLst>
      <p:ext uri="{BB962C8B-B14F-4D97-AF65-F5344CB8AC3E}">
        <p14:creationId xmlns:p14="http://schemas.microsoft.com/office/powerpoint/2010/main" val="12733658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17C466-D868-47E0-91AD-A3E0A7A86B66}"/>
              </a:ext>
            </a:extLst>
          </p:cNvPr>
          <p:cNvSpPr>
            <a:spLocks noGrp="1"/>
          </p:cNvSpPr>
          <p:nvPr>
            <p:ph idx="1"/>
          </p:nvPr>
        </p:nvSpPr>
        <p:spPr/>
        <p:txBody>
          <a:bodyPr/>
          <a:lstStyle/>
          <a:p>
            <a:pPr marL="514350" lvl="0" indent="-514350">
              <a:buFont typeface="+mj-lt"/>
              <a:buAutoNum type="arabicPeriod" startAt="8"/>
            </a:pPr>
            <a:r>
              <a:rPr lang="en-US" dirty="0"/>
              <a:t>A pre-mRNA has the following configuration: exon 1 – intron 1 – exon 2– intron 2 – exon 3. If each exon and intron is 20 bp (base pairs) long, what is the longest possible mature mRNA?</a:t>
            </a:r>
            <a:endParaRPr lang="en-US" sz="2400" dirty="0"/>
          </a:p>
          <a:p>
            <a:pPr marL="914400" lvl="1" indent="-457200">
              <a:buFont typeface="+mj-lt"/>
              <a:buAutoNum type="alphaLcPeriod"/>
            </a:pPr>
            <a:r>
              <a:rPr lang="en-US" dirty="0"/>
              <a:t>20 bp</a:t>
            </a:r>
            <a:endParaRPr lang="en-US" sz="2000" dirty="0"/>
          </a:p>
          <a:p>
            <a:pPr marL="914400" lvl="1" indent="-457200">
              <a:buFont typeface="+mj-lt"/>
              <a:buAutoNum type="alphaLcPeriod"/>
            </a:pPr>
            <a:r>
              <a:rPr lang="en-US" b="1" dirty="0"/>
              <a:t>60 bp</a:t>
            </a:r>
            <a:endParaRPr lang="en-US" sz="2000" b="1" dirty="0"/>
          </a:p>
          <a:p>
            <a:pPr marL="914400" lvl="1" indent="-457200">
              <a:buFont typeface="+mj-lt"/>
              <a:buAutoNum type="alphaLcPeriod"/>
            </a:pPr>
            <a:r>
              <a:rPr lang="en-US" dirty="0"/>
              <a:t>100 bp</a:t>
            </a:r>
            <a:endParaRPr lang="en-US" sz="2000" dirty="0"/>
          </a:p>
          <a:p>
            <a:endParaRPr lang="en-US" dirty="0"/>
          </a:p>
        </p:txBody>
      </p:sp>
      <p:sp>
        <p:nvSpPr>
          <p:cNvPr id="2" name="Title 1">
            <a:extLst>
              <a:ext uri="{FF2B5EF4-FFF2-40B4-BE49-F238E27FC236}">
                <a16:creationId xmlns:a16="http://schemas.microsoft.com/office/drawing/2014/main" id="{9BA77A56-304A-452A-B74F-AEACF37ADCC7}"/>
              </a:ext>
            </a:extLst>
          </p:cNvPr>
          <p:cNvSpPr>
            <a:spLocks noGrp="1"/>
          </p:cNvSpPr>
          <p:nvPr>
            <p:ph type="title"/>
          </p:nvPr>
        </p:nvSpPr>
        <p:spPr/>
        <p:txBody>
          <a:bodyPr/>
          <a:lstStyle/>
          <a:p>
            <a:r>
              <a:rPr lang="en-US" dirty="0"/>
              <a:t>Concept Check Question 8 Answer</a:t>
            </a:r>
          </a:p>
        </p:txBody>
      </p:sp>
      <p:sp>
        <p:nvSpPr>
          <p:cNvPr id="4" name="Slide Number Placeholder 3">
            <a:extLst>
              <a:ext uri="{FF2B5EF4-FFF2-40B4-BE49-F238E27FC236}">
                <a16:creationId xmlns:a16="http://schemas.microsoft.com/office/drawing/2014/main" id="{34D09FAF-7B63-49FC-A233-E5F39C24F7F9}"/>
              </a:ext>
            </a:extLst>
          </p:cNvPr>
          <p:cNvSpPr>
            <a:spLocks noGrp="1"/>
          </p:cNvSpPr>
          <p:nvPr>
            <p:ph type="sldNum" sz="quarter" idx="12"/>
          </p:nvPr>
        </p:nvSpPr>
        <p:spPr/>
        <p:txBody>
          <a:bodyPr/>
          <a:lstStyle/>
          <a:p>
            <a:fld id="{F38FC8B9-BCA2-4F51-A344-9525644822DC}" type="slidenum">
              <a:rPr lang="en-US" smtClean="0"/>
              <a:t>44</a:t>
            </a:fld>
            <a:endParaRPr lang="en-US" dirty="0"/>
          </a:p>
        </p:txBody>
      </p:sp>
    </p:spTree>
    <p:extLst>
      <p:ext uri="{BB962C8B-B14F-4D97-AF65-F5344CB8AC3E}">
        <p14:creationId xmlns:p14="http://schemas.microsoft.com/office/powerpoint/2010/main" val="42001927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8B82954E-B610-4E24-8EF1-66CAEECF8F41}"/>
              </a:ext>
            </a:extLst>
          </p:cNvPr>
          <p:cNvSpPr>
            <a:spLocks noGrp="1"/>
          </p:cNvSpPr>
          <p:nvPr>
            <p:ph idx="1"/>
          </p:nvPr>
        </p:nvSpPr>
        <p:spPr/>
        <p:txBody>
          <a:bodyPr/>
          <a:lstStyle/>
          <a:p>
            <a:r>
              <a:rPr lang="en-US" dirty="0">
                <a:hlinkClick r:id="rId2"/>
              </a:rPr>
              <a:t>RNA processing (NDSU Virtual Cell Animations Project animation 'mRNA Processing').</a:t>
            </a:r>
            <a:endParaRPr lang="en-US" dirty="0"/>
          </a:p>
          <a:p>
            <a:endParaRPr lang="en-US" dirty="0"/>
          </a:p>
        </p:txBody>
      </p:sp>
      <p:sp>
        <p:nvSpPr>
          <p:cNvPr id="2" name="Title 1">
            <a:extLst>
              <a:ext uri="{FF2B5EF4-FFF2-40B4-BE49-F238E27FC236}">
                <a16:creationId xmlns:a16="http://schemas.microsoft.com/office/drawing/2014/main" id="{5D268406-B9F1-41D4-9409-99F91AAE4BDB}"/>
              </a:ext>
            </a:extLst>
          </p:cNvPr>
          <p:cNvSpPr>
            <a:spLocks noGrp="1"/>
          </p:cNvSpPr>
          <p:nvPr>
            <p:ph type="title"/>
          </p:nvPr>
        </p:nvSpPr>
        <p:spPr/>
        <p:txBody>
          <a:bodyPr/>
          <a:lstStyle/>
          <a:p>
            <a:r>
              <a:rPr lang="en-US" dirty="0"/>
              <a:t>Video Links</a:t>
            </a:r>
          </a:p>
        </p:txBody>
      </p:sp>
      <p:sp>
        <p:nvSpPr>
          <p:cNvPr id="4" name="Slide Number Placeholder 3">
            <a:extLst>
              <a:ext uri="{FF2B5EF4-FFF2-40B4-BE49-F238E27FC236}">
                <a16:creationId xmlns:a16="http://schemas.microsoft.com/office/drawing/2014/main" id="{58931677-A86D-47E5-BA0F-B68E5E151066}"/>
              </a:ext>
            </a:extLst>
          </p:cNvPr>
          <p:cNvSpPr>
            <a:spLocks noGrp="1"/>
          </p:cNvSpPr>
          <p:nvPr>
            <p:ph type="sldNum" sz="quarter" idx="12"/>
          </p:nvPr>
        </p:nvSpPr>
        <p:spPr/>
        <p:txBody>
          <a:bodyPr/>
          <a:lstStyle/>
          <a:p>
            <a:fld id="{F38FC8B9-BCA2-4F51-A344-9525644822DC}" type="slidenum">
              <a:rPr lang="en-US" smtClean="0"/>
              <a:t>45</a:t>
            </a:fld>
            <a:endParaRPr lang="en-US" dirty="0"/>
          </a:p>
        </p:txBody>
      </p:sp>
    </p:spTree>
    <p:extLst>
      <p:ext uri="{BB962C8B-B14F-4D97-AF65-F5344CB8AC3E}">
        <p14:creationId xmlns:p14="http://schemas.microsoft.com/office/powerpoint/2010/main" val="3258247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65F6DAB-5217-407A-AA3B-F9A3B8AE00A8}"/>
              </a:ext>
            </a:extLst>
          </p:cNvPr>
          <p:cNvSpPr txBox="1"/>
          <p:nvPr/>
        </p:nvSpPr>
        <p:spPr>
          <a:xfrm>
            <a:off x="0" y="6323692"/>
            <a:ext cx="11119757" cy="523220"/>
          </a:xfrm>
          <a:prstGeom prst="rect">
            <a:avLst/>
          </a:prstGeom>
          <a:noFill/>
        </p:spPr>
        <p:txBody>
          <a:bodyPr wrap="square" rtlCol="0">
            <a:spAutoFit/>
          </a:bodyPr>
          <a:lstStyle/>
          <a:p>
            <a:pPr algn="l"/>
            <a:r>
              <a:rPr lang="en-US" sz="1400" dirty="0"/>
              <a:t>Figure 3-1: </a:t>
            </a:r>
            <a:r>
              <a:rPr lang="en-US" sz="1400" i="1" dirty="0"/>
              <a:t>Bos taurus</a:t>
            </a:r>
            <a:r>
              <a:rPr lang="en-US" sz="1400" dirty="0"/>
              <a:t> RNA polymerase II. Adopted without change from works contributed to RCSB PDB by C. Bernecky, F. Herzog, W. Baumeister, J.M. Plitzko, and P. Cramer. Images from RCSB PDB are made fully and freely available for both NC and C use</a:t>
            </a:r>
          </a:p>
        </p:txBody>
      </p:sp>
      <p:pic>
        <p:nvPicPr>
          <p:cNvPr id="1026" name="Picture 2" descr="https://cdn.rcsb.org/images/rutgers/fl/5flm/5flm.pdb1-500.jpg&#10;Figure 3-1: Bos taurus RNA polymerase II. The protein is shown in fuchsia; DNA is the double helix structure shown in the protein. The backbones of the DNA are orange and light pink. The RNA being synthesized cannot be seen well at this angle but is coming out of the back of the protein structure.&#10;">
            <a:extLst>
              <a:ext uri="{FF2B5EF4-FFF2-40B4-BE49-F238E27FC236}">
                <a16:creationId xmlns:a16="http://schemas.microsoft.com/office/drawing/2014/main" id="{20036199-93AC-446F-A01E-F0380B6158F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20331" y="1825625"/>
            <a:ext cx="4351338" cy="435133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793D90C-D69A-4F2B-A7F2-6BDE99C43705}"/>
              </a:ext>
            </a:extLst>
          </p:cNvPr>
          <p:cNvSpPr>
            <a:spLocks noGrp="1"/>
          </p:cNvSpPr>
          <p:nvPr>
            <p:ph type="title"/>
          </p:nvPr>
        </p:nvSpPr>
        <p:spPr/>
        <p:txBody>
          <a:bodyPr/>
          <a:lstStyle/>
          <a:p>
            <a:r>
              <a:rPr lang="en-US" dirty="0"/>
              <a:t>RNA Polymerase II</a:t>
            </a:r>
          </a:p>
        </p:txBody>
      </p:sp>
      <p:sp>
        <p:nvSpPr>
          <p:cNvPr id="4" name="Slide Number Placeholder 3">
            <a:extLst>
              <a:ext uri="{FF2B5EF4-FFF2-40B4-BE49-F238E27FC236}">
                <a16:creationId xmlns:a16="http://schemas.microsoft.com/office/drawing/2014/main" id="{0DC5980D-B2B4-4C41-91B4-E00519B2DDC0}"/>
              </a:ext>
            </a:extLst>
          </p:cNvPr>
          <p:cNvSpPr>
            <a:spLocks noGrp="1"/>
          </p:cNvSpPr>
          <p:nvPr>
            <p:ph type="sldNum" sz="quarter" idx="12"/>
          </p:nvPr>
        </p:nvSpPr>
        <p:spPr/>
        <p:txBody>
          <a:bodyPr/>
          <a:lstStyle/>
          <a:p>
            <a:fld id="{F38FC8B9-BCA2-4F51-A344-9525644822DC}" type="slidenum">
              <a:rPr lang="en-US" smtClean="0"/>
              <a:t>5</a:t>
            </a:fld>
            <a:endParaRPr lang="en-US" dirty="0"/>
          </a:p>
        </p:txBody>
      </p:sp>
    </p:spTree>
    <p:extLst>
      <p:ext uri="{BB962C8B-B14F-4D97-AF65-F5344CB8AC3E}">
        <p14:creationId xmlns:p14="http://schemas.microsoft.com/office/powerpoint/2010/main" val="2968606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BE8F2E3-E265-46DB-BD2E-B8A0FD0A079D}"/>
              </a:ext>
            </a:extLst>
          </p:cNvPr>
          <p:cNvSpPr txBox="1"/>
          <p:nvPr/>
        </p:nvSpPr>
        <p:spPr>
          <a:xfrm>
            <a:off x="0" y="6356350"/>
            <a:ext cx="11054443" cy="523220"/>
          </a:xfrm>
          <a:prstGeom prst="rect">
            <a:avLst/>
          </a:prstGeom>
          <a:noFill/>
        </p:spPr>
        <p:txBody>
          <a:bodyPr wrap="square" rtlCol="0">
            <a:spAutoFit/>
          </a:bodyPr>
          <a:lstStyle/>
          <a:p>
            <a:pPr algn="l"/>
            <a:r>
              <a:rPr lang="en-US" sz="1400" dirty="0"/>
              <a:t>Figure 3-2: RNA structure. Adopted without change from works contributed to Libretexts by K. Ahern and I. Rajagopal. Libretexts content is licensed by CC BY-NC-SA 3.0.</a:t>
            </a:r>
          </a:p>
        </p:txBody>
      </p:sp>
      <p:pic>
        <p:nvPicPr>
          <p:cNvPr id="2050" name="Picture 2" descr="https://bio.libretexts.org/@api/deki/files/6068/Figure_5.3.2.png?revision=1&#10;Figure 3-2: RNA structure. RNAs have a hydroxyl group at the 2’-carbon, while DNA does not. RNAs use the nitrogenous base uracil, unlike DNA, which uses thymine. Additionally, the strand is generated in the 5’ to 3’ direction (in the direction of the red arrow), when the incoming nucleotide is added, its 5’ phosphate is linked to the 3’OH of nucleotide that is already incorporated into the RNA strand.&#10;">
            <a:extLst>
              <a:ext uri="{FF2B5EF4-FFF2-40B4-BE49-F238E27FC236}">
                <a16:creationId xmlns:a16="http://schemas.microsoft.com/office/drawing/2014/main" id="{27C50892-7F5F-4853-80BF-E9773FDEA61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262921" y="1825625"/>
            <a:ext cx="3666157" cy="435133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B283F08-369A-40DA-BB50-B0E12D114C17}"/>
              </a:ext>
            </a:extLst>
          </p:cNvPr>
          <p:cNvSpPr>
            <a:spLocks noGrp="1"/>
          </p:cNvSpPr>
          <p:nvPr>
            <p:ph type="title"/>
          </p:nvPr>
        </p:nvSpPr>
        <p:spPr/>
        <p:txBody>
          <a:bodyPr/>
          <a:lstStyle/>
          <a:p>
            <a:r>
              <a:rPr lang="en-US" dirty="0"/>
              <a:t>RNA Structure</a:t>
            </a:r>
          </a:p>
        </p:txBody>
      </p:sp>
      <p:sp>
        <p:nvSpPr>
          <p:cNvPr id="4" name="Slide Number Placeholder 3">
            <a:extLst>
              <a:ext uri="{FF2B5EF4-FFF2-40B4-BE49-F238E27FC236}">
                <a16:creationId xmlns:a16="http://schemas.microsoft.com/office/drawing/2014/main" id="{99F8C9C6-EDB5-4BF7-AAA3-3B2788D42B1E}"/>
              </a:ext>
            </a:extLst>
          </p:cNvPr>
          <p:cNvSpPr>
            <a:spLocks noGrp="1"/>
          </p:cNvSpPr>
          <p:nvPr>
            <p:ph type="sldNum" sz="quarter" idx="12"/>
          </p:nvPr>
        </p:nvSpPr>
        <p:spPr/>
        <p:txBody>
          <a:bodyPr/>
          <a:lstStyle/>
          <a:p>
            <a:fld id="{F38FC8B9-BCA2-4F51-A344-9525644822DC}" type="slidenum">
              <a:rPr lang="en-US" smtClean="0"/>
              <a:t>6</a:t>
            </a:fld>
            <a:endParaRPr lang="en-US" dirty="0"/>
          </a:p>
        </p:txBody>
      </p:sp>
    </p:spTree>
    <p:extLst>
      <p:ext uri="{BB962C8B-B14F-4D97-AF65-F5344CB8AC3E}">
        <p14:creationId xmlns:p14="http://schemas.microsoft.com/office/powerpoint/2010/main" val="2358300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4889B40-F463-4E45-B2BB-9ACF6D5C7E6E}"/>
              </a:ext>
            </a:extLst>
          </p:cNvPr>
          <p:cNvSpPr txBox="1"/>
          <p:nvPr/>
        </p:nvSpPr>
        <p:spPr>
          <a:xfrm>
            <a:off x="0" y="6111415"/>
            <a:ext cx="11103429" cy="738664"/>
          </a:xfrm>
          <a:prstGeom prst="rect">
            <a:avLst/>
          </a:prstGeom>
          <a:noFill/>
        </p:spPr>
        <p:txBody>
          <a:bodyPr wrap="square" rtlCol="0">
            <a:spAutoFit/>
          </a:bodyPr>
          <a:lstStyle/>
          <a:p>
            <a:pPr algn="l"/>
            <a:r>
              <a:rPr lang="en-US" sz="1400" dirty="0"/>
              <a:t>Figure 3-3: Simplified structure of a eukaryotic promoter containing a TATA consensus sequence. Adopted with modification (cropped) from works contributed to Libretexts by Connie Rye, Robert Wise, Vladimir Jurukovski, Jean DeSaix, Jung Choi, Yael Avissar et al. Libretexts content is licensed by CC BY-NC-SA 3.0.</a:t>
            </a:r>
          </a:p>
        </p:txBody>
      </p:sp>
      <p:pic>
        <p:nvPicPr>
          <p:cNvPr id="6" name="Content Placeholder 5" descr="Figure 3-3: Simplified structure of a eukaryotic promoter containing a TATA consensus sequence. The +1 site denotes the start of transcription. Any sequences before the start site have a (-) designation. This is a very simplified model of a eukaryotic promoter where the TATA consensus sequence is between -25 and -35 nucleotides away from the start site. The other colors designate additional sequences found in the promoter that likely influence the regulation of this gene. Regulation of eukaryotic genes is often far more complex than depicted here.&#10;">
            <a:extLst>
              <a:ext uri="{FF2B5EF4-FFF2-40B4-BE49-F238E27FC236}">
                <a16:creationId xmlns:a16="http://schemas.microsoft.com/office/drawing/2014/main" id="{19EFCED9-D7C3-436E-94C0-83FB4769B25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2254920"/>
            <a:ext cx="10515600" cy="3492747"/>
          </a:xfrm>
        </p:spPr>
      </p:pic>
      <p:sp>
        <p:nvSpPr>
          <p:cNvPr id="2" name="Title 1">
            <a:extLst>
              <a:ext uri="{FF2B5EF4-FFF2-40B4-BE49-F238E27FC236}">
                <a16:creationId xmlns:a16="http://schemas.microsoft.com/office/drawing/2014/main" id="{4D613952-6383-414B-B79A-6E023F8F8FB9}"/>
              </a:ext>
            </a:extLst>
          </p:cNvPr>
          <p:cNvSpPr>
            <a:spLocks noGrp="1"/>
          </p:cNvSpPr>
          <p:nvPr>
            <p:ph type="title"/>
          </p:nvPr>
        </p:nvSpPr>
        <p:spPr/>
        <p:txBody>
          <a:bodyPr/>
          <a:lstStyle/>
          <a:p>
            <a:r>
              <a:rPr lang="en-US" dirty="0"/>
              <a:t>Eukaryotic Promoter Structure</a:t>
            </a:r>
          </a:p>
        </p:txBody>
      </p:sp>
      <p:sp>
        <p:nvSpPr>
          <p:cNvPr id="4" name="Slide Number Placeholder 3">
            <a:extLst>
              <a:ext uri="{FF2B5EF4-FFF2-40B4-BE49-F238E27FC236}">
                <a16:creationId xmlns:a16="http://schemas.microsoft.com/office/drawing/2014/main" id="{B0B41600-7968-4B31-A3CB-8078369B9FA8}"/>
              </a:ext>
            </a:extLst>
          </p:cNvPr>
          <p:cNvSpPr>
            <a:spLocks noGrp="1"/>
          </p:cNvSpPr>
          <p:nvPr>
            <p:ph type="sldNum" sz="quarter" idx="12"/>
          </p:nvPr>
        </p:nvSpPr>
        <p:spPr/>
        <p:txBody>
          <a:bodyPr/>
          <a:lstStyle/>
          <a:p>
            <a:fld id="{F38FC8B9-BCA2-4F51-A344-9525644822DC}" type="slidenum">
              <a:rPr lang="en-US" smtClean="0"/>
              <a:t>7</a:t>
            </a:fld>
            <a:endParaRPr lang="en-US" dirty="0"/>
          </a:p>
        </p:txBody>
      </p:sp>
    </p:spTree>
    <p:extLst>
      <p:ext uri="{BB962C8B-B14F-4D97-AF65-F5344CB8AC3E}">
        <p14:creationId xmlns:p14="http://schemas.microsoft.com/office/powerpoint/2010/main" val="3029126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173FB7FA-2E4B-4467-A3D8-CF17E42D334B}"/>
              </a:ext>
            </a:extLst>
          </p:cNvPr>
          <p:cNvSpPr txBox="1"/>
          <p:nvPr/>
        </p:nvSpPr>
        <p:spPr>
          <a:xfrm>
            <a:off x="0" y="6535969"/>
            <a:ext cx="11005457" cy="307777"/>
          </a:xfrm>
          <a:prstGeom prst="rect">
            <a:avLst/>
          </a:prstGeom>
          <a:noFill/>
        </p:spPr>
        <p:txBody>
          <a:bodyPr wrap="square" rtlCol="0">
            <a:spAutoFit/>
          </a:bodyPr>
          <a:lstStyle/>
          <a:p>
            <a:pPr algn="l"/>
            <a:r>
              <a:rPr lang="en-US" sz="1400" dirty="0"/>
              <a:t>Figure 3-4: Simplified structure of a gene. Created by Jennell Talley CC-NC-SA 4.0</a:t>
            </a:r>
          </a:p>
        </p:txBody>
      </p:sp>
      <p:grpSp>
        <p:nvGrpSpPr>
          <p:cNvPr id="10" name="Structure of a Gene" descr="Figure 3-4: Simplified structure of a gene. The promoter is located on the non-template strand of DNA, which is oriented 5’ to 3’. The sequence that gets transcribed, the coding sequence and the terminator, are located on the template strand, which goes 3’ to 5’. Transcription of this gene would start at +1 and continue to the right.&#10;">
            <a:extLst>
              <a:ext uri="{FF2B5EF4-FFF2-40B4-BE49-F238E27FC236}">
                <a16:creationId xmlns:a16="http://schemas.microsoft.com/office/drawing/2014/main" id="{A02EB3B0-51E2-4BAB-91EB-1E72344E2B18}"/>
              </a:ext>
            </a:extLst>
          </p:cNvPr>
          <p:cNvGrpSpPr/>
          <p:nvPr/>
        </p:nvGrpSpPr>
        <p:grpSpPr>
          <a:xfrm>
            <a:off x="347520" y="2425757"/>
            <a:ext cx="11496961" cy="2006486"/>
            <a:chOff x="237067" y="884379"/>
            <a:chExt cx="11496961" cy="2006486"/>
          </a:xfrm>
        </p:grpSpPr>
        <p:sp>
          <p:nvSpPr>
            <p:cNvPr id="11" name="Rectangle 10">
              <a:extLst>
                <a:ext uri="{FF2B5EF4-FFF2-40B4-BE49-F238E27FC236}">
                  <a16:creationId xmlns:a16="http://schemas.microsoft.com/office/drawing/2014/main" id="{8838CF77-43B1-4F4C-B033-DC4184767712}"/>
                </a:ext>
              </a:extLst>
            </p:cNvPr>
            <p:cNvSpPr/>
            <p:nvPr/>
          </p:nvSpPr>
          <p:spPr>
            <a:xfrm>
              <a:off x="595745" y="1593273"/>
              <a:ext cx="10723419" cy="249382"/>
            </a:xfrm>
            <a:prstGeom prst="rect">
              <a:avLst/>
            </a:prstGeom>
            <a:solidFill>
              <a:srgbClr val="5B9BD5"/>
            </a:solidFill>
            <a:ln w="12700" cap="flat" cmpd="sng" algn="ctr">
              <a:solidFill>
                <a:srgbClr val="5B9BD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Calibri" panose="020F0502020204030204"/>
                  <a:ea typeface="+mn-ea"/>
                  <a:cs typeface="+mn-cs"/>
                </a:rPr>
                <a:t>Non-Template Strand</a:t>
              </a:r>
            </a:p>
          </p:txBody>
        </p:sp>
        <p:sp>
          <p:nvSpPr>
            <p:cNvPr id="12" name="Rectangle 11">
              <a:extLst>
                <a:ext uri="{FF2B5EF4-FFF2-40B4-BE49-F238E27FC236}">
                  <a16:creationId xmlns:a16="http://schemas.microsoft.com/office/drawing/2014/main" id="{038785A1-F5E5-41CB-ABFC-18AAD16C4724}"/>
                </a:ext>
              </a:extLst>
            </p:cNvPr>
            <p:cNvSpPr/>
            <p:nvPr/>
          </p:nvSpPr>
          <p:spPr>
            <a:xfrm>
              <a:off x="595742" y="2272151"/>
              <a:ext cx="10723419" cy="249382"/>
            </a:xfrm>
            <a:prstGeom prst="rect">
              <a:avLst/>
            </a:prstGeom>
            <a:solidFill>
              <a:srgbClr val="5B9BD5"/>
            </a:solidFill>
            <a:ln w="12700" cap="flat" cmpd="sng" algn="ctr">
              <a:solidFill>
                <a:srgbClr val="5B9BD5"/>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Calibri" panose="020F0502020204030204"/>
                  <a:ea typeface="+mn-ea"/>
                  <a:cs typeface="+mn-cs"/>
                </a:rPr>
                <a:t>	Template Strand</a:t>
              </a:r>
            </a:p>
          </p:txBody>
        </p:sp>
        <p:sp>
          <p:nvSpPr>
            <p:cNvPr id="16" name="5 prime of Template Strand">
              <a:extLst>
                <a:ext uri="{FF2B5EF4-FFF2-40B4-BE49-F238E27FC236}">
                  <a16:creationId xmlns:a16="http://schemas.microsoft.com/office/drawing/2014/main" id="{56293386-A9FF-4BAC-B777-F1D574B812F0}"/>
                </a:ext>
              </a:extLst>
            </p:cNvPr>
            <p:cNvSpPr txBox="1"/>
            <p:nvPr/>
          </p:nvSpPr>
          <p:spPr>
            <a:xfrm>
              <a:off x="11319161" y="2202876"/>
              <a:ext cx="414867"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panose="020F0502020204030204"/>
                </a:rPr>
                <a:t>5’</a:t>
              </a:r>
            </a:p>
          </p:txBody>
        </p:sp>
        <p:sp>
          <p:nvSpPr>
            <p:cNvPr id="19" name="Terminator Sequence">
              <a:extLst>
                <a:ext uri="{FF2B5EF4-FFF2-40B4-BE49-F238E27FC236}">
                  <a16:creationId xmlns:a16="http://schemas.microsoft.com/office/drawing/2014/main" id="{CC65154B-FF52-40B1-A778-795367922083}"/>
                </a:ext>
              </a:extLst>
            </p:cNvPr>
            <p:cNvSpPr/>
            <p:nvPr/>
          </p:nvSpPr>
          <p:spPr>
            <a:xfrm>
              <a:off x="8576733" y="2272151"/>
              <a:ext cx="1312334" cy="249382"/>
            </a:xfrm>
            <a:prstGeom prst="rect">
              <a:avLst/>
            </a:prstGeom>
            <a:solidFill>
              <a:srgbClr val="FFFF00"/>
            </a:solidFill>
            <a:ln w="12700" cap="flat" cmpd="sng" algn="ctr">
              <a:solidFill>
                <a:srgbClr val="FFFF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rPr>
                <a:t>Terminator</a:t>
              </a:r>
            </a:p>
          </p:txBody>
        </p:sp>
        <p:sp>
          <p:nvSpPr>
            <p:cNvPr id="18" name="Coding Sequence">
              <a:extLst>
                <a:ext uri="{FF2B5EF4-FFF2-40B4-BE49-F238E27FC236}">
                  <a16:creationId xmlns:a16="http://schemas.microsoft.com/office/drawing/2014/main" id="{55F3324A-9741-4EBB-8F22-5E53D5A1EE00}"/>
                </a:ext>
              </a:extLst>
            </p:cNvPr>
            <p:cNvSpPr/>
            <p:nvPr/>
          </p:nvSpPr>
          <p:spPr>
            <a:xfrm>
              <a:off x="4072467" y="2272151"/>
              <a:ext cx="4504266" cy="249382"/>
            </a:xfrm>
            <a:prstGeom prst="rect">
              <a:avLst/>
            </a:prstGeom>
            <a:solidFill>
              <a:srgbClr val="7030A0"/>
            </a:solidFill>
            <a:ln w="12700" cap="flat" cmpd="sng" algn="ctr">
              <a:solidFill>
                <a:srgbClr val="7030A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rPr>
                <a:t>Coding Sequence</a:t>
              </a:r>
            </a:p>
          </p:txBody>
        </p:sp>
        <p:sp>
          <p:nvSpPr>
            <p:cNvPr id="23" name="+1 Start site">
              <a:extLst>
                <a:ext uri="{FF2B5EF4-FFF2-40B4-BE49-F238E27FC236}">
                  <a16:creationId xmlns:a16="http://schemas.microsoft.com/office/drawing/2014/main" id="{8550F3D9-B57B-4E02-BB02-9BFAE28817E2}"/>
                </a:ext>
              </a:extLst>
            </p:cNvPr>
            <p:cNvSpPr txBox="1"/>
            <p:nvPr/>
          </p:nvSpPr>
          <p:spPr>
            <a:xfrm>
              <a:off x="3855449" y="2521533"/>
              <a:ext cx="41710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panose="020F0502020204030204"/>
                </a:rPr>
                <a:t>+1</a:t>
              </a:r>
            </a:p>
          </p:txBody>
        </p:sp>
        <p:sp>
          <p:nvSpPr>
            <p:cNvPr id="14" name="3 prime of Template Strand">
              <a:extLst>
                <a:ext uri="{FF2B5EF4-FFF2-40B4-BE49-F238E27FC236}">
                  <a16:creationId xmlns:a16="http://schemas.microsoft.com/office/drawing/2014/main" id="{40AE4820-2549-4102-A9D7-3C3DBC8D7205}"/>
                </a:ext>
              </a:extLst>
            </p:cNvPr>
            <p:cNvSpPr txBox="1"/>
            <p:nvPr/>
          </p:nvSpPr>
          <p:spPr>
            <a:xfrm>
              <a:off x="237067" y="2202876"/>
              <a:ext cx="414867"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panose="020F0502020204030204"/>
                </a:rPr>
                <a:t>3’</a:t>
              </a:r>
            </a:p>
          </p:txBody>
        </p:sp>
        <p:sp>
          <p:nvSpPr>
            <p:cNvPr id="15" name="3 prime of Non-Template Strand">
              <a:extLst>
                <a:ext uri="{FF2B5EF4-FFF2-40B4-BE49-F238E27FC236}">
                  <a16:creationId xmlns:a16="http://schemas.microsoft.com/office/drawing/2014/main" id="{E2249B04-D894-4335-ADA0-B00431E178CA}"/>
                </a:ext>
              </a:extLst>
            </p:cNvPr>
            <p:cNvSpPr txBox="1"/>
            <p:nvPr/>
          </p:nvSpPr>
          <p:spPr>
            <a:xfrm>
              <a:off x="11319161" y="1533298"/>
              <a:ext cx="414867"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panose="020F0502020204030204"/>
                </a:rPr>
                <a:t>3’</a:t>
              </a:r>
            </a:p>
          </p:txBody>
        </p:sp>
        <p:sp>
          <p:nvSpPr>
            <p:cNvPr id="24" name="-25 region">
              <a:extLst>
                <a:ext uri="{FF2B5EF4-FFF2-40B4-BE49-F238E27FC236}">
                  <a16:creationId xmlns:a16="http://schemas.microsoft.com/office/drawing/2014/main" id="{44AA4D06-1579-452D-878F-E4D758C1E745}"/>
                </a:ext>
              </a:extLst>
            </p:cNvPr>
            <p:cNvSpPr txBox="1"/>
            <p:nvPr/>
          </p:nvSpPr>
          <p:spPr>
            <a:xfrm>
              <a:off x="2717800" y="1785887"/>
              <a:ext cx="48923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panose="020F0502020204030204"/>
                </a:rPr>
                <a:t>-25</a:t>
              </a:r>
            </a:p>
          </p:txBody>
        </p:sp>
        <p:sp>
          <p:nvSpPr>
            <p:cNvPr id="17" name="Promoter">
              <a:extLst>
                <a:ext uri="{FF2B5EF4-FFF2-40B4-BE49-F238E27FC236}">
                  <a16:creationId xmlns:a16="http://schemas.microsoft.com/office/drawing/2014/main" id="{2653D6AA-9AD9-4518-8114-3AF3AE1695E8}"/>
                </a:ext>
              </a:extLst>
            </p:cNvPr>
            <p:cNvSpPr/>
            <p:nvPr/>
          </p:nvSpPr>
          <p:spPr>
            <a:xfrm>
              <a:off x="2065867" y="1593273"/>
              <a:ext cx="1998133" cy="249382"/>
            </a:xfrm>
            <a:prstGeom prst="rect">
              <a:avLst/>
            </a:prstGeom>
            <a:solidFill>
              <a:srgbClr val="ED7D31"/>
            </a:solidFill>
            <a:ln w="12700" cap="flat" cmpd="sng" algn="ctr">
              <a:solidFill>
                <a:srgbClr val="ED7D3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Calibri" panose="020F0502020204030204"/>
                  <a:ea typeface="+mn-ea"/>
                  <a:cs typeface="+mn-cs"/>
                </a:rPr>
                <a:t>Promoter</a:t>
              </a:r>
            </a:p>
          </p:txBody>
        </p:sp>
        <p:sp>
          <p:nvSpPr>
            <p:cNvPr id="13" name="5 prime of Non-Template Strand">
              <a:extLst>
                <a:ext uri="{FF2B5EF4-FFF2-40B4-BE49-F238E27FC236}">
                  <a16:creationId xmlns:a16="http://schemas.microsoft.com/office/drawing/2014/main" id="{949FBFB5-A183-4FBB-A935-EF50A6E45E61}"/>
                </a:ext>
              </a:extLst>
            </p:cNvPr>
            <p:cNvSpPr txBox="1"/>
            <p:nvPr/>
          </p:nvSpPr>
          <p:spPr>
            <a:xfrm>
              <a:off x="237071" y="1525539"/>
              <a:ext cx="414867"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panose="020F0502020204030204"/>
                </a:rPr>
                <a:t>5’</a:t>
              </a:r>
            </a:p>
          </p:txBody>
        </p:sp>
        <p:sp>
          <p:nvSpPr>
            <p:cNvPr id="20" name="Rectangle 19">
              <a:extLst>
                <a:ext uri="{FF2B5EF4-FFF2-40B4-BE49-F238E27FC236}">
                  <a16:creationId xmlns:a16="http://schemas.microsoft.com/office/drawing/2014/main" id="{29E088DA-233E-426D-B2DF-3D081EA669E4}"/>
                </a:ext>
              </a:extLst>
            </p:cNvPr>
            <p:cNvSpPr/>
            <p:nvPr/>
          </p:nvSpPr>
          <p:spPr>
            <a:xfrm>
              <a:off x="2065867" y="1244600"/>
              <a:ext cx="7823200" cy="280939"/>
            </a:xfrm>
            <a:prstGeom prst="rect">
              <a:avLst/>
            </a:prstGeom>
            <a:solidFill>
              <a:sysClr val="window" lastClr="FFFFFF"/>
            </a:solidFill>
            <a:ln w="1270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3FA98589-2214-47E2-A2B5-D05213422E19}"/>
                </a:ext>
              </a:extLst>
            </p:cNvPr>
            <p:cNvSpPr/>
            <p:nvPr/>
          </p:nvSpPr>
          <p:spPr>
            <a:xfrm>
              <a:off x="1938867" y="1397000"/>
              <a:ext cx="8102600" cy="144057"/>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2" name="Gene">
              <a:extLst>
                <a:ext uri="{FF2B5EF4-FFF2-40B4-BE49-F238E27FC236}">
                  <a16:creationId xmlns:a16="http://schemas.microsoft.com/office/drawing/2014/main" id="{B34761CE-DDD4-4A22-AC74-5780E01C2085}"/>
                </a:ext>
              </a:extLst>
            </p:cNvPr>
            <p:cNvSpPr txBox="1"/>
            <p:nvPr/>
          </p:nvSpPr>
          <p:spPr>
            <a:xfrm>
              <a:off x="5635867" y="884379"/>
              <a:ext cx="683200"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panose="020F0502020204030204"/>
                </a:rPr>
                <a:t>Gene</a:t>
              </a:r>
            </a:p>
          </p:txBody>
        </p:sp>
      </p:grpSp>
      <p:sp>
        <p:nvSpPr>
          <p:cNvPr id="2" name="Title 1">
            <a:extLst>
              <a:ext uri="{FF2B5EF4-FFF2-40B4-BE49-F238E27FC236}">
                <a16:creationId xmlns:a16="http://schemas.microsoft.com/office/drawing/2014/main" id="{C562E493-E02B-499C-967B-4F44172DE021}"/>
              </a:ext>
            </a:extLst>
          </p:cNvPr>
          <p:cNvSpPr>
            <a:spLocks noGrp="1"/>
          </p:cNvSpPr>
          <p:nvPr>
            <p:ph type="title"/>
          </p:nvPr>
        </p:nvSpPr>
        <p:spPr/>
        <p:txBody>
          <a:bodyPr/>
          <a:lstStyle/>
          <a:p>
            <a:r>
              <a:rPr lang="en-US" dirty="0"/>
              <a:t>Structure of a Gene</a:t>
            </a:r>
          </a:p>
        </p:txBody>
      </p:sp>
      <p:sp>
        <p:nvSpPr>
          <p:cNvPr id="4" name="Slide Number Placeholder 3">
            <a:extLst>
              <a:ext uri="{FF2B5EF4-FFF2-40B4-BE49-F238E27FC236}">
                <a16:creationId xmlns:a16="http://schemas.microsoft.com/office/drawing/2014/main" id="{184109F1-0FE9-49AC-9CD9-EA3AE05A92BC}"/>
              </a:ext>
            </a:extLst>
          </p:cNvPr>
          <p:cNvSpPr>
            <a:spLocks noGrp="1"/>
          </p:cNvSpPr>
          <p:nvPr>
            <p:ph type="sldNum" sz="quarter" idx="12"/>
          </p:nvPr>
        </p:nvSpPr>
        <p:spPr/>
        <p:txBody>
          <a:bodyPr/>
          <a:lstStyle/>
          <a:p>
            <a:fld id="{F38FC8B9-BCA2-4F51-A344-9525644822DC}" type="slidenum">
              <a:rPr lang="en-US" smtClean="0"/>
              <a:t>8</a:t>
            </a:fld>
            <a:endParaRPr lang="en-US" dirty="0"/>
          </a:p>
        </p:txBody>
      </p:sp>
    </p:spTree>
    <p:extLst>
      <p:ext uri="{BB962C8B-B14F-4D97-AF65-F5344CB8AC3E}">
        <p14:creationId xmlns:p14="http://schemas.microsoft.com/office/powerpoint/2010/main" val="3857353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04A1EF6-8C7B-4E85-BC2B-CEC43CB3DE7C}"/>
              </a:ext>
            </a:extLst>
          </p:cNvPr>
          <p:cNvSpPr txBox="1"/>
          <p:nvPr/>
        </p:nvSpPr>
        <p:spPr>
          <a:xfrm>
            <a:off x="0" y="6319151"/>
            <a:ext cx="11201400" cy="523220"/>
          </a:xfrm>
          <a:prstGeom prst="rect">
            <a:avLst/>
          </a:prstGeom>
          <a:noFill/>
        </p:spPr>
        <p:txBody>
          <a:bodyPr wrap="square" lIns="91440" tIns="45720" rIns="91440" bIns="45720" rtlCol="0" anchor="t">
            <a:spAutoFit/>
          </a:bodyPr>
          <a:lstStyle/>
          <a:p>
            <a:pPr algn="l"/>
            <a:r>
              <a:rPr lang="en-US" sz="1400" dirty="0"/>
              <a:t>Figure 3-5: Assembly of basal transcription complex and initiation of transcription. Adopted without change from works contributed to Libretexts by K. Ahern and I. Rajagopal and K. Harris Libretexts content is licensed by CC BY-NC-SA 3.0.</a:t>
            </a:r>
          </a:p>
        </p:txBody>
      </p:sp>
      <p:pic>
        <p:nvPicPr>
          <p:cNvPr id="3074" name="Picture 2" descr="https://bio.libretexts.org/@api/deki/files/6076/Figure_5.3.8.png?revision=1&amp;size=bestfit&amp;width=347&amp;height=707&#10;Figure 3-5: Assembly of basal transcription complex and initiation of transcription. TFIID binds the TATA box followed by TFIIB. This recruits RNA Polymerase II and TFIIF. TFIIE and TFIIH are the final GTFs to bind. TFIIH helps to activate transcription by phosphorylating the C-terminal domain (CTD) of RNA pol II and using its helicase activity to help unwind the DNA. Once RNA pol II has successfully created a short chain of RNA it will release from the basal transcription complex and begin the elongation phase of transcription.&#10;">
            <a:extLst>
              <a:ext uri="{FF2B5EF4-FFF2-40B4-BE49-F238E27FC236}">
                <a16:creationId xmlns:a16="http://schemas.microsoft.com/office/drawing/2014/main" id="{E4A19EFA-5389-4F5E-BFD4-02DAC091968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028168" y="1825625"/>
            <a:ext cx="2135663" cy="435133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id="{C8A9CD71-A51B-49BD-A386-DBE2D7E330E4}"/>
              </a:ext>
            </a:extLst>
          </p:cNvPr>
          <p:cNvSpPr>
            <a:spLocks noGrp="1"/>
          </p:cNvSpPr>
          <p:nvPr>
            <p:ph type="title"/>
          </p:nvPr>
        </p:nvSpPr>
        <p:spPr/>
        <p:txBody>
          <a:bodyPr/>
          <a:lstStyle/>
          <a:p>
            <a:r>
              <a:rPr lang="en-US" dirty="0"/>
              <a:t>Transcription Initiation</a:t>
            </a:r>
          </a:p>
        </p:txBody>
      </p:sp>
      <p:sp>
        <p:nvSpPr>
          <p:cNvPr id="3" name="Slide Number Placeholder 2">
            <a:extLst>
              <a:ext uri="{FF2B5EF4-FFF2-40B4-BE49-F238E27FC236}">
                <a16:creationId xmlns:a16="http://schemas.microsoft.com/office/drawing/2014/main" id="{CAF54724-A526-4FB3-BD02-8A2BC4572B6D}"/>
              </a:ext>
            </a:extLst>
          </p:cNvPr>
          <p:cNvSpPr>
            <a:spLocks noGrp="1"/>
          </p:cNvSpPr>
          <p:nvPr>
            <p:ph type="sldNum" sz="quarter" idx="12"/>
          </p:nvPr>
        </p:nvSpPr>
        <p:spPr/>
        <p:txBody>
          <a:bodyPr/>
          <a:lstStyle/>
          <a:p>
            <a:fld id="{F38FC8B9-BCA2-4F51-A344-9525644822DC}" type="slidenum">
              <a:rPr lang="en-US" smtClean="0"/>
              <a:t>9</a:t>
            </a:fld>
            <a:endParaRPr lang="en-US" dirty="0"/>
          </a:p>
        </p:txBody>
      </p:sp>
    </p:spTree>
    <p:extLst>
      <p:ext uri="{BB962C8B-B14F-4D97-AF65-F5344CB8AC3E}">
        <p14:creationId xmlns:p14="http://schemas.microsoft.com/office/powerpoint/2010/main" val="6562401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400" dirty="0"/>
        </a:defPPr>
      </a:lstStyle>
    </a:txDef>
  </a:objectDefaults>
  <a:extraClrSchemeLst/>
  <a:extLst>
    <a:ext uri="{05A4C25C-085E-4340-85A3-A5531E510DB2}">
      <thm15:themeFamily xmlns:thm15="http://schemas.microsoft.com/office/thememl/2012/main" name="Chapter 3 Transcription and RNA Modifications" id="{458D6EE4-1E57-47EC-9A65-F4189EB335F9}" vid="{6D5EEDF0-84DF-4B2A-9FE9-C1E1AE9CD22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228</TotalTime>
  <Words>2256</Words>
  <Application>Microsoft Office PowerPoint</Application>
  <PresentationFormat>Widescreen</PresentationFormat>
  <Paragraphs>296</Paragraphs>
  <Slides>45</Slides>
  <Notes>27</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Office Theme</vt:lpstr>
      <vt:lpstr>Chapter 3</vt:lpstr>
      <vt:lpstr>Chapter 3 Learning Objectives</vt:lpstr>
      <vt:lpstr>General Features of Transcription</vt:lpstr>
      <vt:lpstr>Types of RNA Polymerases Found in Eukaryotes</vt:lpstr>
      <vt:lpstr>RNA Polymerase II</vt:lpstr>
      <vt:lpstr>RNA Structure</vt:lpstr>
      <vt:lpstr>Eukaryotic Promoter Structure</vt:lpstr>
      <vt:lpstr>Structure of a Gene</vt:lpstr>
      <vt:lpstr>Transcription Initiation</vt:lpstr>
      <vt:lpstr>Transcription Initiation First Steps</vt:lpstr>
      <vt:lpstr>Transcription Initiation Last Steps</vt:lpstr>
      <vt:lpstr>Concept Check Question 1</vt:lpstr>
      <vt:lpstr>Concept Check Question 1 Answer</vt:lpstr>
      <vt:lpstr>Concept Check Question 2</vt:lpstr>
      <vt:lpstr>Concept Check Question 2 Answer</vt:lpstr>
      <vt:lpstr>Concept Check Question 3</vt:lpstr>
      <vt:lpstr>Concept Check Question 3 Answer</vt:lpstr>
      <vt:lpstr>Concept Check Question 4</vt:lpstr>
      <vt:lpstr>Concept Check Question 4 Answer</vt:lpstr>
      <vt:lpstr>RNA Modification: 5’-Cap</vt:lpstr>
      <vt:lpstr>RNA Modification: Splicing Removal of Introns</vt:lpstr>
      <vt:lpstr>Splicing part 1: The Transcript</vt:lpstr>
      <vt:lpstr>Splicing part 2: Conserved Sequences</vt:lpstr>
      <vt:lpstr>Splicing part 3: Initial snRNP binding</vt:lpstr>
      <vt:lpstr>Splicing part 4: The Mature Spliceosome Complex</vt:lpstr>
      <vt:lpstr>Splicing part 5: Lariat Structure Formation</vt:lpstr>
      <vt:lpstr>Splicing part 6: Release of the Lariat</vt:lpstr>
      <vt:lpstr>RNA Modification: Splicing</vt:lpstr>
      <vt:lpstr>Model of Termination in Eukaryotes</vt:lpstr>
      <vt:lpstr>Termination Step 1: Cleavage Site is Recognized</vt:lpstr>
      <vt:lpstr>Termination Step 2: Endonuclease cleaves at the cleavage site</vt:lpstr>
      <vt:lpstr>Termination Step 3: Rat1 exonuclease and Poly A Polymerase</vt:lpstr>
      <vt:lpstr>Termination Step 4: RNA Polymerase II Disconnects from Template and PAP adds the poly A tail.</vt:lpstr>
      <vt:lpstr>Locations of Post-transcriptional Modifications</vt:lpstr>
      <vt:lpstr>RNA Modification: Alternative Splicing</vt:lpstr>
      <vt:lpstr>Mature mRNA Transcript</vt:lpstr>
      <vt:lpstr>Concept Check Question 5</vt:lpstr>
      <vt:lpstr>Concept Check Question 5 Answer</vt:lpstr>
      <vt:lpstr>Concept Check Question 6</vt:lpstr>
      <vt:lpstr>Concept Check Question 6 Answer</vt:lpstr>
      <vt:lpstr>Concept Check Question 7</vt:lpstr>
      <vt:lpstr>Concept Check Question 7 Answer</vt:lpstr>
      <vt:lpstr>Concept Check Question 8</vt:lpstr>
      <vt:lpstr>Concept Check Question 8 Answer</vt:lpstr>
      <vt:lpstr>Video Links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Jennell Talley</dc:creator>
  <cp:lastModifiedBy>Jennifer Hurst-Kennedy</cp:lastModifiedBy>
  <cp:revision>38</cp:revision>
  <dcterms:created xsi:type="dcterms:W3CDTF">2022-06-22T15:08:19Z</dcterms:created>
  <dcterms:modified xsi:type="dcterms:W3CDTF">2023-02-24T14:00:41Z</dcterms:modified>
</cp:coreProperties>
</file>