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381" r:id="rId2"/>
    <p:sldId id="382" r:id="rId3"/>
    <p:sldId id="383" r:id="rId4"/>
    <p:sldId id="384" r:id="rId5"/>
    <p:sldId id="385" r:id="rId6"/>
    <p:sldId id="386" r:id="rId7"/>
    <p:sldId id="387" r:id="rId8"/>
    <p:sldId id="388" r:id="rId9"/>
    <p:sldId id="389" r:id="rId10"/>
    <p:sldId id="390" r:id="rId11"/>
    <p:sldId id="391" r:id="rId12"/>
    <p:sldId id="392" r:id="rId13"/>
    <p:sldId id="393"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6004" autoAdjust="0"/>
  </p:normalViewPr>
  <p:slideViewPr>
    <p:cSldViewPr snapToGrid="0">
      <p:cViewPr varScale="1">
        <p:scale>
          <a:sx n="63" d="100"/>
          <a:sy n="63" d="100"/>
        </p:scale>
        <p:origin x="1020" y="66"/>
      </p:cViewPr>
      <p:guideLst/>
    </p:cSldViewPr>
  </p:slideViewPr>
  <p:notesTextViewPr>
    <p:cViewPr>
      <p:scale>
        <a:sx n="1" d="1"/>
        <a:sy n="1" d="1"/>
      </p:scale>
      <p:origin x="0" y="0"/>
    </p:cViewPr>
  </p:notesTextViewPr>
  <p:notesViewPr>
    <p:cSldViewPr snapToGrid="0">
      <p:cViewPr varScale="1">
        <p:scale>
          <a:sx n="53" d="100"/>
          <a:sy n="53" d="100"/>
        </p:scale>
        <p:origin x="2844"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77574A-1C5F-4607-B6B8-1E806159AE4E}" type="datetimeFigureOut">
              <a:rPr lang="en-US" smtClean="0"/>
              <a:t>7/18/2022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A33D36-5525-4322-91BC-6035AB3A919E}" type="slidenum">
              <a:rPr lang="en-US" smtClean="0"/>
              <a:t>‹#›</a:t>
            </a:fld>
            <a:endParaRPr lang="en-US" dirty="0"/>
          </a:p>
        </p:txBody>
      </p:sp>
    </p:spTree>
    <p:extLst>
      <p:ext uri="{BB962C8B-B14F-4D97-AF65-F5344CB8AC3E}">
        <p14:creationId xmlns:p14="http://schemas.microsoft.com/office/powerpoint/2010/main" val="2405001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0582DD-B665-41C3-B019-E897A5BA99F7}" type="slidenum">
              <a:rPr lang="en-US" smtClean="0"/>
              <a:t>1</a:t>
            </a:fld>
            <a:endParaRPr lang="en-US" dirty="0"/>
          </a:p>
        </p:txBody>
      </p:sp>
    </p:spTree>
    <p:extLst>
      <p:ext uri="{BB962C8B-B14F-4D97-AF65-F5344CB8AC3E}">
        <p14:creationId xmlns:p14="http://schemas.microsoft.com/office/powerpoint/2010/main" val="8348511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Segoe UI" panose="020B0502040204020203" pitchFamily="34" charset="0"/>
                <a:ea typeface="+mn-ea"/>
                <a:cs typeface="Segoe UI" panose="020B0502040204020203" pitchFamily="34" charset="0"/>
              </a:rPr>
              <a:t>Figure 2-1: Eukaryotic chromosome organization.</a:t>
            </a:r>
            <a:r>
              <a:rPr lang="en-US" sz="1200" b="0" i="0" kern="1200" dirty="0">
                <a:solidFill>
                  <a:schemeClr val="tx1"/>
                </a:solidFill>
                <a:effectLst/>
                <a:latin typeface="Segoe UI" panose="020B0502040204020203" pitchFamily="34" charset="0"/>
                <a:ea typeface="+mn-ea"/>
                <a:cs typeface="Segoe UI" panose="020B0502040204020203" pitchFamily="34" charset="0"/>
              </a:rPr>
              <a:t> Double-stranded DNA wraps around histone proteins to form nucleosomes that create the appearance of “beads on a string.” The </a:t>
            </a:r>
            <a:r>
              <a:rPr lang="en-US" sz="1200" b="0" i="0" kern="1200" baseline="0" dirty="0">
                <a:solidFill>
                  <a:schemeClr val="tx1"/>
                </a:solidFill>
                <a:effectLst/>
                <a:latin typeface="Segoe UI" panose="020B0502040204020203" pitchFamily="34" charset="0"/>
                <a:ea typeface="+mn-ea"/>
                <a:cs typeface="Segoe UI" panose="020B0502040204020203" pitchFamily="34" charset="0"/>
              </a:rPr>
              <a:t>nucleosomes</a:t>
            </a:r>
            <a:r>
              <a:rPr lang="en-US" sz="1200" b="0" i="0" kern="1200" dirty="0">
                <a:solidFill>
                  <a:schemeClr val="tx1"/>
                </a:solidFill>
                <a:effectLst/>
                <a:latin typeface="Segoe UI" panose="020B0502040204020203" pitchFamily="34" charset="0"/>
                <a:ea typeface="+mn-ea"/>
                <a:cs typeface="Segoe UI" panose="020B0502040204020203" pitchFamily="34" charset="0"/>
              </a:rPr>
              <a:t> are coiled into a 30-nm chromatin fiber. When a cell undergoes mitosis, the chromosomes condense even further</a:t>
            </a:r>
            <a:r>
              <a:rPr lang="en-US" sz="1200" b="1" i="0" kern="1200" dirty="0">
                <a:solidFill>
                  <a:schemeClr val="tx1"/>
                </a:solidFill>
                <a:effectLst/>
                <a:latin typeface="Segoe UI" panose="020B0502040204020203" pitchFamily="34" charset="0"/>
                <a:ea typeface="+mn-ea"/>
                <a:cs typeface="Segoe UI" panose="020B0502040204020203" pitchFamily="34" charset="0"/>
              </a:rPr>
              <a:t>.</a:t>
            </a:r>
            <a:endParaRPr lang="en-US"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13A33D36-5525-4322-91BC-6035AB3A919E}" type="slidenum">
              <a:rPr lang="en-US" smtClean="0"/>
              <a:t>3</a:t>
            </a:fld>
            <a:endParaRPr lang="en-US" dirty="0"/>
          </a:p>
        </p:txBody>
      </p:sp>
    </p:spTree>
    <p:extLst>
      <p:ext uri="{BB962C8B-B14F-4D97-AF65-F5344CB8AC3E}">
        <p14:creationId xmlns:p14="http://schemas.microsoft.com/office/powerpoint/2010/main" val="26566229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Figure 2-2: The nucleosome and histones. The nucleosome is composed of slightly over two turns of DNA around a histone core containing two copies each of H2A, H2B, H3, and H4 histones. The H1 histone is not part of the core unit but functions in coordinating interaction between nucleosomes.</a:t>
            </a:r>
          </a:p>
        </p:txBody>
      </p:sp>
      <p:sp>
        <p:nvSpPr>
          <p:cNvPr id="4" name="Slide Number Placeholder 3"/>
          <p:cNvSpPr>
            <a:spLocks noGrp="1"/>
          </p:cNvSpPr>
          <p:nvPr>
            <p:ph type="sldNum" sz="quarter" idx="5"/>
          </p:nvPr>
        </p:nvSpPr>
        <p:spPr/>
        <p:txBody>
          <a:bodyPr/>
          <a:lstStyle/>
          <a:p>
            <a:fld id="{13A33D36-5525-4322-91BC-6035AB3A919E}" type="slidenum">
              <a:rPr lang="en-US" smtClean="0"/>
              <a:t>4</a:t>
            </a:fld>
            <a:endParaRPr lang="en-US" dirty="0"/>
          </a:p>
        </p:txBody>
      </p:sp>
    </p:spTree>
    <p:extLst>
      <p:ext uri="{BB962C8B-B14F-4D97-AF65-F5344CB8AC3E}">
        <p14:creationId xmlns:p14="http://schemas.microsoft.com/office/powerpoint/2010/main" val="2715941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2-3: Chromosomes and centromeres.</a:t>
            </a:r>
            <a:r>
              <a:rPr lang="en-US" sz="1200" b="0" i="0" kern="1200" dirty="0">
                <a:solidFill>
                  <a:schemeClr val="tx1"/>
                </a:solidFill>
                <a:effectLst/>
                <a:latin typeface="+mn-lt"/>
                <a:ea typeface="+mn-ea"/>
                <a:cs typeface="+mn-cs"/>
              </a:rPr>
              <a:t> This microscope image shows the banded appearance of chromosomes. The arrow points to the centromere.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5</a:t>
            </a:fld>
            <a:endParaRPr lang="en-US" dirty="0"/>
          </a:p>
        </p:txBody>
      </p:sp>
    </p:spTree>
    <p:extLst>
      <p:ext uri="{BB962C8B-B14F-4D97-AF65-F5344CB8AC3E}">
        <p14:creationId xmlns:p14="http://schemas.microsoft.com/office/powerpoint/2010/main" val="465158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2-4: Euchromatin and heterochromatin organization</a:t>
            </a:r>
            <a:r>
              <a:rPr lang="en-US" sz="1200" b="0" i="0" kern="1200" dirty="0">
                <a:solidFill>
                  <a:schemeClr val="tx1"/>
                </a:solidFill>
                <a:effectLst/>
                <a:latin typeface="+mn-lt"/>
                <a:ea typeface="+mn-ea"/>
                <a:cs typeface="+mn-cs"/>
              </a:rPr>
              <a:t>. Euchromatin is less densely packed and the DNA is available for transcription, whereas heterochromatin is more densely packed and the DNA is not accessible to the transcription machinery. A single chromosome may have regions of euchromatin and heterochromatin at the same time.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6</a:t>
            </a:fld>
            <a:endParaRPr lang="en-US" dirty="0"/>
          </a:p>
        </p:txBody>
      </p:sp>
    </p:spTree>
    <p:extLst>
      <p:ext uri="{BB962C8B-B14F-4D97-AF65-F5344CB8AC3E}">
        <p14:creationId xmlns:p14="http://schemas.microsoft.com/office/powerpoint/2010/main" val="38788516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7A59-18AB-40A1-9B14-CCE85DDAA5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BD12B7E-38E9-43CF-B036-46FA8B79B70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F1DA4-B4BF-49AA-8A08-82D1CFEF9F45}"/>
              </a:ext>
            </a:extLst>
          </p:cNvPr>
          <p:cNvSpPr>
            <a:spLocks noGrp="1"/>
          </p:cNvSpPr>
          <p:nvPr>
            <p:ph type="dt" sz="half" idx="10"/>
          </p:nvPr>
        </p:nvSpPr>
        <p:spPr/>
        <p:txBody>
          <a:bodyPr/>
          <a:lstStyle/>
          <a:p>
            <a:fld id="{B5F3CCFF-C6A8-4F7C-A3BA-40EEAADC0E06}" type="datetime1">
              <a:rPr lang="en-US" smtClean="0"/>
              <a:t>7/18/2022</a:t>
            </a:fld>
            <a:endParaRPr lang="en-US" dirty="0"/>
          </a:p>
        </p:txBody>
      </p:sp>
      <p:sp>
        <p:nvSpPr>
          <p:cNvPr id="5" name="Footer Placeholder 4">
            <a:extLst>
              <a:ext uri="{FF2B5EF4-FFF2-40B4-BE49-F238E27FC236}">
                <a16:creationId xmlns:a16="http://schemas.microsoft.com/office/drawing/2014/main" id="{043735CF-FB19-4779-9543-A9C2CD1C226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3DF1460-46D8-4FFC-91E1-4491D6365CE2}"/>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777337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A4B1D-4ECF-44B8-B9C2-73B791C57ADC}"/>
              </a:ext>
            </a:extLst>
          </p:cNvPr>
          <p:cNvSpPr>
            <a:spLocks noGrp="1"/>
          </p:cNvSpPr>
          <p:nvPr>
            <p:ph type="title"/>
          </p:nvPr>
        </p:nvSpPr>
        <p:spPr/>
        <p:txBody>
          <a:bodyPr/>
          <a:lstStyle>
            <a:lvl1pPr algn="ctr">
              <a:defRPr/>
            </a:lvl1pPr>
          </a:lstStyle>
          <a:p>
            <a:r>
              <a:rPr lang="en-US"/>
              <a:t>Click to edit Master title style</a:t>
            </a:r>
          </a:p>
        </p:txBody>
      </p:sp>
      <p:sp>
        <p:nvSpPr>
          <p:cNvPr id="3" name="Vertical Text Placeholder 2">
            <a:extLst>
              <a:ext uri="{FF2B5EF4-FFF2-40B4-BE49-F238E27FC236}">
                <a16:creationId xmlns:a16="http://schemas.microsoft.com/office/drawing/2014/main" id="{4C61463F-DD40-412D-9D9A-843A4F90EB0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C2ACCA-D9C6-44D4-9590-0A509335F82F}"/>
              </a:ext>
            </a:extLst>
          </p:cNvPr>
          <p:cNvSpPr>
            <a:spLocks noGrp="1"/>
          </p:cNvSpPr>
          <p:nvPr>
            <p:ph type="dt" sz="half" idx="10"/>
          </p:nvPr>
        </p:nvSpPr>
        <p:spPr/>
        <p:txBody>
          <a:bodyPr/>
          <a:lstStyle/>
          <a:p>
            <a:fld id="{94CEDA7D-43DA-477B-BA6B-C298843D5C2A}" type="datetime1">
              <a:rPr lang="en-US" smtClean="0"/>
              <a:t>7/18/2022</a:t>
            </a:fld>
            <a:endParaRPr lang="en-US" dirty="0"/>
          </a:p>
        </p:txBody>
      </p:sp>
      <p:sp>
        <p:nvSpPr>
          <p:cNvPr id="5" name="Footer Placeholder 4">
            <a:extLst>
              <a:ext uri="{FF2B5EF4-FFF2-40B4-BE49-F238E27FC236}">
                <a16:creationId xmlns:a16="http://schemas.microsoft.com/office/drawing/2014/main" id="{5B098508-70B3-4423-8D75-9AEEF71ECAF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B608D3C-A5D8-42B1-A2B7-9BB443048E15}"/>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0896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3822A8-55DF-41EE-ABEC-9D6F5CD42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0E5CDD5-091F-42CB-8D1E-76B37FED3F8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2B53ED-18DD-489F-8ABC-D9FAC53E1B2D}"/>
              </a:ext>
            </a:extLst>
          </p:cNvPr>
          <p:cNvSpPr>
            <a:spLocks noGrp="1"/>
          </p:cNvSpPr>
          <p:nvPr>
            <p:ph type="dt" sz="half" idx="10"/>
          </p:nvPr>
        </p:nvSpPr>
        <p:spPr/>
        <p:txBody>
          <a:bodyPr/>
          <a:lstStyle/>
          <a:p>
            <a:fld id="{C2F0031D-52AA-40E7-AE1C-32DDC2FBE64C}" type="datetime1">
              <a:rPr lang="en-US" smtClean="0"/>
              <a:t>7/18/2022</a:t>
            </a:fld>
            <a:endParaRPr lang="en-US" dirty="0"/>
          </a:p>
        </p:txBody>
      </p:sp>
      <p:sp>
        <p:nvSpPr>
          <p:cNvPr id="5" name="Footer Placeholder 4">
            <a:extLst>
              <a:ext uri="{FF2B5EF4-FFF2-40B4-BE49-F238E27FC236}">
                <a16:creationId xmlns:a16="http://schemas.microsoft.com/office/drawing/2014/main" id="{648F891F-653D-4119-881C-BA3F64C039D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D48C9B9-4DBB-4481-A813-4A51D33FC2B4}"/>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3378473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97FE3-A4D3-4D85-86D1-A6957CFA8673}"/>
              </a:ext>
            </a:extLst>
          </p:cNvPr>
          <p:cNvSpPr>
            <a:spLocks noGrp="1"/>
          </p:cNvSpPr>
          <p:nvPr>
            <p:ph type="title"/>
          </p:nvPr>
        </p:nvSpPr>
        <p:spPr/>
        <p:txBody>
          <a:bodyPr/>
          <a:lstStyle>
            <a:lvl1pPr algn="ctr">
              <a:defRPr/>
            </a:lvl1pPr>
          </a:lstStyle>
          <a:p>
            <a:r>
              <a:rPr lang="en-US" dirty="0"/>
              <a:t>Click to edit Master title style</a:t>
            </a:r>
          </a:p>
        </p:txBody>
      </p:sp>
      <p:sp>
        <p:nvSpPr>
          <p:cNvPr id="3" name="Content Placeholder 2">
            <a:extLst>
              <a:ext uri="{FF2B5EF4-FFF2-40B4-BE49-F238E27FC236}">
                <a16:creationId xmlns:a16="http://schemas.microsoft.com/office/drawing/2014/main" id="{6056BC82-C527-4CCF-9CF8-7C3166248C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1289FC-6828-46E1-8F56-0655781E3574}"/>
              </a:ext>
            </a:extLst>
          </p:cNvPr>
          <p:cNvSpPr>
            <a:spLocks noGrp="1"/>
          </p:cNvSpPr>
          <p:nvPr>
            <p:ph type="dt" sz="half" idx="10"/>
          </p:nvPr>
        </p:nvSpPr>
        <p:spPr/>
        <p:txBody>
          <a:bodyPr/>
          <a:lstStyle/>
          <a:p>
            <a:fld id="{91D5FEA5-4E9C-4B53-B0B9-D86C86AE7BF2}" type="datetime1">
              <a:rPr lang="en-US" smtClean="0"/>
              <a:t>7/18/2022</a:t>
            </a:fld>
            <a:endParaRPr lang="en-US" dirty="0"/>
          </a:p>
        </p:txBody>
      </p:sp>
      <p:sp>
        <p:nvSpPr>
          <p:cNvPr id="5" name="Footer Placeholder 4">
            <a:extLst>
              <a:ext uri="{FF2B5EF4-FFF2-40B4-BE49-F238E27FC236}">
                <a16:creationId xmlns:a16="http://schemas.microsoft.com/office/drawing/2014/main" id="{4191C49A-B769-409C-91A0-04671E29440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AF25460-83D1-4580-A2DC-EA5F2C7C1988}"/>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46098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BDA83-3F0F-4DDB-9DCD-3FF649D11152}"/>
              </a:ext>
            </a:extLst>
          </p:cNvPr>
          <p:cNvSpPr>
            <a:spLocks noGrp="1"/>
          </p:cNvSpPr>
          <p:nvPr>
            <p:ph type="title"/>
          </p:nvPr>
        </p:nvSpPr>
        <p:spPr>
          <a:xfrm>
            <a:off x="831850" y="1709738"/>
            <a:ext cx="10515600" cy="2852737"/>
          </a:xfrm>
        </p:spPr>
        <p:txBody>
          <a:bodyPr anchor="b"/>
          <a:lstStyle>
            <a:lvl1pPr algn="ct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3F837990-2D4F-478A-9888-3033F76B42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65770E4-96B6-490F-8ECE-59C504ED5604}"/>
              </a:ext>
            </a:extLst>
          </p:cNvPr>
          <p:cNvSpPr>
            <a:spLocks noGrp="1"/>
          </p:cNvSpPr>
          <p:nvPr>
            <p:ph type="dt" sz="half" idx="10"/>
          </p:nvPr>
        </p:nvSpPr>
        <p:spPr/>
        <p:txBody>
          <a:bodyPr/>
          <a:lstStyle/>
          <a:p>
            <a:fld id="{7FBB3AFF-B6F0-4DF8-8924-246311CF120B}" type="datetime1">
              <a:rPr lang="en-US" smtClean="0"/>
              <a:t>7/18/2022</a:t>
            </a:fld>
            <a:endParaRPr lang="en-US" dirty="0"/>
          </a:p>
        </p:txBody>
      </p:sp>
      <p:sp>
        <p:nvSpPr>
          <p:cNvPr id="5" name="Footer Placeholder 4">
            <a:extLst>
              <a:ext uri="{FF2B5EF4-FFF2-40B4-BE49-F238E27FC236}">
                <a16:creationId xmlns:a16="http://schemas.microsoft.com/office/drawing/2014/main" id="{6F8A90D0-A0FC-4EE3-92C0-678B1AC4B8A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D47499C-69F1-42BE-8855-77728C9FBFBB}"/>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60817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CF629-A626-49D8-A69B-809FC42D7809}"/>
              </a:ext>
            </a:extLst>
          </p:cNvPr>
          <p:cNvSpPr>
            <a:spLocks noGrp="1"/>
          </p:cNvSpPr>
          <p:nvPr>
            <p:ph type="title"/>
          </p:nvPr>
        </p:nvSpPr>
        <p:spPr/>
        <p:txBody>
          <a:bodyPr/>
          <a:lstStyle>
            <a:lvl1pPr algn="ctr">
              <a:defRPr/>
            </a:lvl1pPr>
          </a:lstStyle>
          <a:p>
            <a:r>
              <a:rPr lang="en-US"/>
              <a:t>Click to edit Master title style</a:t>
            </a:r>
          </a:p>
        </p:txBody>
      </p:sp>
      <p:sp>
        <p:nvSpPr>
          <p:cNvPr id="3" name="Content Placeholder 2">
            <a:extLst>
              <a:ext uri="{FF2B5EF4-FFF2-40B4-BE49-F238E27FC236}">
                <a16:creationId xmlns:a16="http://schemas.microsoft.com/office/drawing/2014/main" id="{F4744B29-50E9-4DAE-A900-B57132C8E2E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9D18F0C-35B5-44AE-AB7E-80797EDA26A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68678E-3E1F-40EB-99B2-01A6D1B4ADE5}"/>
              </a:ext>
            </a:extLst>
          </p:cNvPr>
          <p:cNvSpPr>
            <a:spLocks noGrp="1"/>
          </p:cNvSpPr>
          <p:nvPr>
            <p:ph type="dt" sz="half" idx="10"/>
          </p:nvPr>
        </p:nvSpPr>
        <p:spPr/>
        <p:txBody>
          <a:bodyPr/>
          <a:lstStyle/>
          <a:p>
            <a:fld id="{A6C93617-E1D1-405C-8382-AB6A7DABE5AB}" type="datetime1">
              <a:rPr lang="en-US" smtClean="0"/>
              <a:t>7/18/2022</a:t>
            </a:fld>
            <a:endParaRPr lang="en-US" dirty="0"/>
          </a:p>
        </p:txBody>
      </p:sp>
      <p:sp>
        <p:nvSpPr>
          <p:cNvPr id="6" name="Footer Placeholder 5">
            <a:extLst>
              <a:ext uri="{FF2B5EF4-FFF2-40B4-BE49-F238E27FC236}">
                <a16:creationId xmlns:a16="http://schemas.microsoft.com/office/drawing/2014/main" id="{B1A66802-8330-4C32-A3CD-17338697CAA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1F9D0FB-A428-4D1D-BF76-FABE32259179}"/>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894719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2E2A7-CBF6-408D-8B97-C7FD41364A5F}"/>
              </a:ext>
            </a:extLst>
          </p:cNvPr>
          <p:cNvSpPr>
            <a:spLocks noGrp="1"/>
          </p:cNvSpPr>
          <p:nvPr>
            <p:ph type="title"/>
          </p:nvPr>
        </p:nvSpPr>
        <p:spPr>
          <a:xfrm>
            <a:off x="839788" y="365125"/>
            <a:ext cx="10515600" cy="1325563"/>
          </a:xfrm>
        </p:spPr>
        <p:txBody>
          <a:bodyPr/>
          <a:lstStyle>
            <a:lvl1pPr algn="ctr">
              <a:defRPr/>
            </a:lvl1pPr>
          </a:lstStyle>
          <a:p>
            <a:r>
              <a:rPr lang="en-US" dirty="0"/>
              <a:t>Click to edit Master title style</a:t>
            </a:r>
          </a:p>
        </p:txBody>
      </p:sp>
      <p:sp>
        <p:nvSpPr>
          <p:cNvPr id="3" name="Text Placeholder 2">
            <a:extLst>
              <a:ext uri="{FF2B5EF4-FFF2-40B4-BE49-F238E27FC236}">
                <a16:creationId xmlns:a16="http://schemas.microsoft.com/office/drawing/2014/main" id="{985FC419-3161-4DB1-A127-540380766B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33C696B-75D3-4DC0-840C-09A8A4E0641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83FEBEB-CF63-4B3D-85E8-F6554FCD7A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11850CC-837F-4D9F-B21F-6145ED0B2D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C1FA841-9FBA-4924-A160-5397A2570BC9}"/>
              </a:ext>
            </a:extLst>
          </p:cNvPr>
          <p:cNvSpPr>
            <a:spLocks noGrp="1"/>
          </p:cNvSpPr>
          <p:nvPr>
            <p:ph type="dt" sz="half" idx="10"/>
          </p:nvPr>
        </p:nvSpPr>
        <p:spPr/>
        <p:txBody>
          <a:bodyPr/>
          <a:lstStyle/>
          <a:p>
            <a:fld id="{FD915F70-DEF8-4F73-8EEC-74EC5CF7981B}" type="datetime1">
              <a:rPr lang="en-US" smtClean="0"/>
              <a:t>7/18/2022</a:t>
            </a:fld>
            <a:endParaRPr lang="en-US" dirty="0"/>
          </a:p>
        </p:txBody>
      </p:sp>
      <p:sp>
        <p:nvSpPr>
          <p:cNvPr id="8" name="Footer Placeholder 7">
            <a:extLst>
              <a:ext uri="{FF2B5EF4-FFF2-40B4-BE49-F238E27FC236}">
                <a16:creationId xmlns:a16="http://schemas.microsoft.com/office/drawing/2014/main" id="{61598A5A-C62C-4E1C-958D-86A1F565815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1C6625D-C73A-43A8-A769-85C03798BF25}"/>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403635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249EC-FCA5-49BB-A387-D9E7500DB6F2}"/>
              </a:ext>
            </a:extLst>
          </p:cNvPr>
          <p:cNvSpPr>
            <a:spLocks noGrp="1"/>
          </p:cNvSpPr>
          <p:nvPr>
            <p:ph type="title"/>
          </p:nvPr>
        </p:nvSpPr>
        <p:spPr/>
        <p:txBody>
          <a:bodyPr/>
          <a:lstStyle>
            <a:lvl1pPr algn="ctr">
              <a:defRPr/>
            </a:lvl1pPr>
          </a:lstStyle>
          <a:p>
            <a:r>
              <a:rPr lang="en-US"/>
              <a:t>Click to edit Master title style</a:t>
            </a:r>
          </a:p>
        </p:txBody>
      </p:sp>
      <p:sp>
        <p:nvSpPr>
          <p:cNvPr id="3" name="Date Placeholder 2">
            <a:extLst>
              <a:ext uri="{FF2B5EF4-FFF2-40B4-BE49-F238E27FC236}">
                <a16:creationId xmlns:a16="http://schemas.microsoft.com/office/drawing/2014/main" id="{85D0A71D-F9CB-4252-9908-57ACABF2911F}"/>
              </a:ext>
            </a:extLst>
          </p:cNvPr>
          <p:cNvSpPr>
            <a:spLocks noGrp="1"/>
          </p:cNvSpPr>
          <p:nvPr>
            <p:ph type="dt" sz="half" idx="10"/>
          </p:nvPr>
        </p:nvSpPr>
        <p:spPr/>
        <p:txBody>
          <a:bodyPr/>
          <a:lstStyle/>
          <a:p>
            <a:fld id="{83F443E4-44CF-4F27-91F2-D43819E0E0F4}" type="datetime1">
              <a:rPr lang="en-US" smtClean="0"/>
              <a:t>7/18/2022</a:t>
            </a:fld>
            <a:endParaRPr lang="en-US" dirty="0"/>
          </a:p>
        </p:txBody>
      </p:sp>
      <p:sp>
        <p:nvSpPr>
          <p:cNvPr id="4" name="Footer Placeholder 3">
            <a:extLst>
              <a:ext uri="{FF2B5EF4-FFF2-40B4-BE49-F238E27FC236}">
                <a16:creationId xmlns:a16="http://schemas.microsoft.com/office/drawing/2014/main" id="{F66ECE1F-A14F-4ACB-A7F7-79EB381654B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2FB70CC1-C553-4DE1-8238-4B15FEF9D8ED}"/>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892110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ED00D5-857A-4EEB-9362-EE29A8BC200C}"/>
              </a:ext>
            </a:extLst>
          </p:cNvPr>
          <p:cNvSpPr>
            <a:spLocks noGrp="1"/>
          </p:cNvSpPr>
          <p:nvPr>
            <p:ph type="dt" sz="half" idx="10"/>
          </p:nvPr>
        </p:nvSpPr>
        <p:spPr/>
        <p:txBody>
          <a:bodyPr/>
          <a:lstStyle/>
          <a:p>
            <a:fld id="{C8743B59-D511-432C-A53A-91806CCE83DE}" type="datetime1">
              <a:rPr lang="en-US" smtClean="0"/>
              <a:t>7/18/2022</a:t>
            </a:fld>
            <a:endParaRPr lang="en-US" dirty="0"/>
          </a:p>
        </p:txBody>
      </p:sp>
      <p:sp>
        <p:nvSpPr>
          <p:cNvPr id="3" name="Footer Placeholder 2">
            <a:extLst>
              <a:ext uri="{FF2B5EF4-FFF2-40B4-BE49-F238E27FC236}">
                <a16:creationId xmlns:a16="http://schemas.microsoft.com/office/drawing/2014/main" id="{60EFA4A0-4D0F-4C0E-BC17-CCED869C461C}"/>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D442A455-F0C4-4180-A2AB-FB392A69312D}"/>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41461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3FD70-5D67-4966-BC0A-62D42BF661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6DE522-B7DF-477B-B611-D12A6DE47F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15CA1BD-B459-48A2-B097-1D59CB7AA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1E63E5-0F93-4F3C-9619-9276882A8681}"/>
              </a:ext>
            </a:extLst>
          </p:cNvPr>
          <p:cNvSpPr>
            <a:spLocks noGrp="1"/>
          </p:cNvSpPr>
          <p:nvPr>
            <p:ph type="dt" sz="half" idx="10"/>
          </p:nvPr>
        </p:nvSpPr>
        <p:spPr/>
        <p:txBody>
          <a:bodyPr/>
          <a:lstStyle/>
          <a:p>
            <a:fld id="{0E88A452-9745-43CE-B357-4EAD69ABD41B}" type="datetime1">
              <a:rPr lang="en-US" smtClean="0"/>
              <a:t>7/18/2022</a:t>
            </a:fld>
            <a:endParaRPr lang="en-US" dirty="0"/>
          </a:p>
        </p:txBody>
      </p:sp>
      <p:sp>
        <p:nvSpPr>
          <p:cNvPr id="6" name="Footer Placeholder 5">
            <a:extLst>
              <a:ext uri="{FF2B5EF4-FFF2-40B4-BE49-F238E27FC236}">
                <a16:creationId xmlns:a16="http://schemas.microsoft.com/office/drawing/2014/main" id="{92CB236C-DEB0-4FD2-8CE8-003575B467D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8819DB1-DE09-43B9-9C55-5B6D53421118}"/>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4112004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2A1ED-4C8F-4599-A634-20A76824B6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E0A5A0-81B5-4ECB-B62A-393F764281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DEED8C3D-464A-4B68-9E49-96E3802281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850177C-DB5B-4292-99EB-9F330E2B03FA}"/>
              </a:ext>
            </a:extLst>
          </p:cNvPr>
          <p:cNvSpPr>
            <a:spLocks noGrp="1"/>
          </p:cNvSpPr>
          <p:nvPr>
            <p:ph type="dt" sz="half" idx="10"/>
          </p:nvPr>
        </p:nvSpPr>
        <p:spPr/>
        <p:txBody>
          <a:bodyPr/>
          <a:lstStyle/>
          <a:p>
            <a:fld id="{67F77DDA-7C49-422C-A950-8981F0E91E4B}" type="datetime1">
              <a:rPr lang="en-US" smtClean="0"/>
              <a:t>7/18/2022</a:t>
            </a:fld>
            <a:endParaRPr lang="en-US" dirty="0"/>
          </a:p>
        </p:txBody>
      </p:sp>
      <p:sp>
        <p:nvSpPr>
          <p:cNvPr id="6" name="Footer Placeholder 5">
            <a:extLst>
              <a:ext uri="{FF2B5EF4-FFF2-40B4-BE49-F238E27FC236}">
                <a16:creationId xmlns:a16="http://schemas.microsoft.com/office/drawing/2014/main" id="{8C4AFDD0-6DDB-4742-BE64-6FC7E8710F9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B700EDC-27A5-4D75-995D-4D140DF02845}"/>
              </a:ext>
            </a:extLst>
          </p:cNvPr>
          <p:cNvSpPr>
            <a:spLocks noGrp="1"/>
          </p:cNvSpPr>
          <p:nvPr>
            <p:ph type="sldNum" sz="quarter" idx="12"/>
          </p:nvPr>
        </p:nvSpPr>
        <p:spPr/>
        <p:txBody>
          <a:bodyPr/>
          <a:lstStyle/>
          <a:p>
            <a:fld id="{F38FC8B9-BCA2-4F51-A344-9525644822DC}" type="slidenum">
              <a:rPr lang="en-US" smtClean="0"/>
              <a:t>‹#›</a:t>
            </a:fld>
            <a:endParaRPr lang="en-US" dirty="0"/>
          </a:p>
        </p:txBody>
      </p:sp>
    </p:spTree>
    <p:extLst>
      <p:ext uri="{BB962C8B-B14F-4D97-AF65-F5344CB8AC3E}">
        <p14:creationId xmlns:p14="http://schemas.microsoft.com/office/powerpoint/2010/main" val="2981992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C5C90D1-BC33-4FBE-9A18-3F3098A03F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C113402-873B-4CD8-8814-7445B02D72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4D5D7A-FD24-4BFA-AE2D-1D48EFA448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B5B9DC-0786-4631-85F3-2264809D7EAF}" type="datetime1">
              <a:rPr lang="en-US" smtClean="0"/>
              <a:t>7/18/2022</a:t>
            </a:fld>
            <a:endParaRPr lang="en-US" dirty="0"/>
          </a:p>
        </p:txBody>
      </p:sp>
      <p:sp>
        <p:nvSpPr>
          <p:cNvPr id="5" name="Footer Placeholder 4">
            <a:extLst>
              <a:ext uri="{FF2B5EF4-FFF2-40B4-BE49-F238E27FC236}">
                <a16:creationId xmlns:a16="http://schemas.microsoft.com/office/drawing/2014/main" id="{6B233040-1CFA-4F1C-82A5-967F7B32B3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3D659897-E568-48C7-84AC-2916801653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8FC8B9-BCA2-4F51-A344-9525644822DC}" type="slidenum">
              <a:rPr lang="en-US" smtClean="0"/>
              <a:t>‹#›</a:t>
            </a:fld>
            <a:endParaRPr lang="en-US" dirty="0"/>
          </a:p>
        </p:txBody>
      </p:sp>
    </p:spTree>
    <p:extLst>
      <p:ext uri="{BB962C8B-B14F-4D97-AF65-F5344CB8AC3E}">
        <p14:creationId xmlns:p14="http://schemas.microsoft.com/office/powerpoint/2010/main" val="3014054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youtube.com/embed/gbSIBhFwQ4s"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F42EE9F-5603-4701-9AC7-802B342143BF}"/>
              </a:ext>
            </a:extLst>
          </p:cNvPr>
          <p:cNvSpPr txBox="1"/>
          <p:nvPr/>
        </p:nvSpPr>
        <p:spPr>
          <a:xfrm>
            <a:off x="5500254" y="6562232"/>
            <a:ext cx="5486399" cy="276999"/>
          </a:xfrm>
          <a:prstGeom prst="rect">
            <a:avLst/>
          </a:prstGeom>
          <a:noFill/>
        </p:spPr>
        <p:txBody>
          <a:bodyPr wrap="square" rtlCol="0">
            <a:spAutoFit/>
          </a:bodyPr>
          <a:lstStyle/>
          <a:p>
            <a:r>
              <a:rPr lang="en-US" sz="1200" dirty="0">
                <a:latin typeface="Segoe UI" panose="020B0502040204020203" pitchFamily="34" charset="0"/>
                <a:cs typeface="Segoe UI" panose="020B0502040204020203" pitchFamily="34" charset="0"/>
              </a:rPr>
              <a:t> "Fundamentals of Cell Biology" (2020). </a:t>
            </a:r>
            <a:r>
              <a:rPr lang="en-US" sz="1200" i="1" dirty="0">
                <a:latin typeface="Segoe UI" panose="020B0502040204020203" pitchFamily="34" charset="0"/>
                <a:cs typeface="Segoe UI" panose="020B0502040204020203" pitchFamily="34" charset="0"/>
              </a:rPr>
              <a:t>Biological Sciences Open Textbooks</a:t>
            </a:r>
            <a:r>
              <a:rPr lang="en-US" sz="1200" dirty="0">
                <a:latin typeface="Segoe UI" panose="020B0502040204020203" pitchFamily="34" charset="0"/>
                <a:cs typeface="Segoe UI" panose="020B0502040204020203" pitchFamily="34" charset="0"/>
              </a:rPr>
              <a:t>. 22.</a:t>
            </a:r>
          </a:p>
        </p:txBody>
      </p:sp>
      <p:pic>
        <p:nvPicPr>
          <p:cNvPr id="3" name="Picture 2">
            <a:extLst>
              <a:ext uri="{FF2B5EF4-FFF2-40B4-BE49-F238E27FC236}">
                <a16:creationId xmlns:a16="http://schemas.microsoft.com/office/drawing/2014/main" id="{464AF2E7-F8E2-42ED-BA88-B8868A808756}"/>
              </a:ext>
              <a:ext uri="{C183D7F6-B498-43B3-948B-1728B52AA6E4}">
                <adec:decorative xmlns:adec="http://schemas.microsoft.com/office/drawing/2017/decorative" xmlns="" val="1"/>
              </a:ext>
            </a:extLst>
          </p:cNvPr>
          <p:cNvPicPr>
            <a:picLocks noChangeAspect="1"/>
          </p:cNvPicPr>
          <p:nvPr/>
        </p:nvPicPr>
        <p:blipFill>
          <a:blip r:embed="rId3"/>
          <a:stretch>
            <a:fillRect/>
          </a:stretch>
        </p:blipFill>
        <p:spPr>
          <a:xfrm>
            <a:off x="13855" y="13855"/>
            <a:ext cx="5486400" cy="6860962"/>
          </a:xfrm>
          <a:prstGeom prst="rect">
            <a:avLst/>
          </a:prstGeom>
        </p:spPr>
      </p:pic>
      <p:sp>
        <p:nvSpPr>
          <p:cNvPr id="5" name="Subtitle 4"/>
          <p:cNvSpPr>
            <a:spLocks noGrp="1"/>
          </p:cNvSpPr>
          <p:nvPr>
            <p:ph type="subTitle" idx="1"/>
          </p:nvPr>
        </p:nvSpPr>
        <p:spPr>
          <a:xfrm>
            <a:off x="6781800" y="1755775"/>
            <a:ext cx="4141694" cy="1752600"/>
          </a:xfrm>
        </p:spPr>
        <p:txBody>
          <a:bodyPr/>
          <a:lstStyle/>
          <a:p>
            <a:r>
              <a:rPr lang="en-US" dirty="0">
                <a:solidFill>
                  <a:schemeClr val="bg1">
                    <a:lumMod val="50000"/>
                  </a:schemeClr>
                </a:solidFill>
              </a:rPr>
              <a:t>DNA Packaging and Chromosomes</a:t>
            </a:r>
          </a:p>
        </p:txBody>
      </p:sp>
      <p:sp>
        <p:nvSpPr>
          <p:cNvPr id="4" name="Title 3"/>
          <p:cNvSpPr>
            <a:spLocks noGrp="1"/>
          </p:cNvSpPr>
          <p:nvPr>
            <p:ph type="ctrTitle"/>
          </p:nvPr>
        </p:nvSpPr>
        <p:spPr>
          <a:xfrm>
            <a:off x="6096000" y="1"/>
            <a:ext cx="5029200" cy="1470025"/>
          </a:xfrm>
        </p:spPr>
        <p:txBody>
          <a:bodyPr/>
          <a:lstStyle/>
          <a:p>
            <a:r>
              <a:rPr lang="en-US" dirty="0"/>
              <a:t>Chapter 2</a:t>
            </a:r>
          </a:p>
        </p:txBody>
      </p:sp>
      <p:sp>
        <p:nvSpPr>
          <p:cNvPr id="8" name="Slide Number Placeholder 7">
            <a:extLst>
              <a:ext uri="{FF2B5EF4-FFF2-40B4-BE49-F238E27FC236}">
                <a16:creationId xmlns:a16="http://schemas.microsoft.com/office/drawing/2014/main" id="{61321279-8313-44AA-9199-FC6F97EDD9D0}"/>
              </a:ext>
            </a:extLst>
          </p:cNvPr>
          <p:cNvSpPr>
            <a:spLocks noGrp="1"/>
          </p:cNvSpPr>
          <p:nvPr>
            <p:ph type="sldNum" sz="quarter" idx="12"/>
          </p:nvPr>
        </p:nvSpPr>
        <p:spPr/>
        <p:txBody>
          <a:bodyPr/>
          <a:lstStyle/>
          <a:p>
            <a:fld id="{C93EF3D6-E668-4DE3-8128-3AEB1A6FE605}" type="slidenum">
              <a:rPr lang="en-US" smtClean="0"/>
              <a:pPr/>
              <a:t>1</a:t>
            </a:fld>
            <a:endParaRPr lang="en-US" dirty="0"/>
          </a:p>
        </p:txBody>
      </p:sp>
    </p:spTree>
    <p:extLst>
      <p:ext uri="{BB962C8B-B14F-4D97-AF65-F5344CB8AC3E}">
        <p14:creationId xmlns:p14="http://schemas.microsoft.com/office/powerpoint/2010/main" val="1817618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E29BA1-1153-4C8F-AA50-0B3C9B11FA88}"/>
              </a:ext>
            </a:extLst>
          </p:cNvPr>
          <p:cNvSpPr>
            <a:spLocks noGrp="1"/>
          </p:cNvSpPr>
          <p:nvPr>
            <p:ph idx="1"/>
          </p:nvPr>
        </p:nvSpPr>
        <p:spPr/>
        <p:txBody>
          <a:bodyPr/>
          <a:lstStyle/>
          <a:p>
            <a:pPr marL="514350" lvl="0" indent="-514350">
              <a:buFont typeface="+mj-lt"/>
              <a:buAutoNum type="arabicPeriod" startAt="2"/>
            </a:pPr>
            <a:r>
              <a:rPr lang="en-US" dirty="0"/>
              <a:t>All of the following are part of the nucleosome octameric core, except for __________.</a:t>
            </a:r>
            <a:endParaRPr lang="en-US" sz="2400" dirty="0"/>
          </a:p>
          <a:p>
            <a:pPr marL="914400" lvl="1" indent="-457200">
              <a:buFont typeface="+mj-lt"/>
              <a:buAutoNum type="alphaLcPeriod"/>
            </a:pPr>
            <a:r>
              <a:rPr lang="en-US" b="1" dirty="0"/>
              <a:t>H1</a:t>
            </a:r>
            <a:endParaRPr lang="en-US" sz="2000" b="1" dirty="0"/>
          </a:p>
          <a:p>
            <a:pPr marL="914400" lvl="1" indent="-457200">
              <a:buFont typeface="+mj-lt"/>
              <a:buAutoNum type="alphaLcPeriod"/>
            </a:pPr>
            <a:r>
              <a:rPr lang="en-US" dirty="0"/>
              <a:t>H2A</a:t>
            </a:r>
            <a:endParaRPr lang="en-US" sz="2000" dirty="0"/>
          </a:p>
          <a:p>
            <a:pPr marL="914400" lvl="1" indent="-457200">
              <a:buFont typeface="+mj-lt"/>
              <a:buAutoNum type="alphaLcPeriod"/>
            </a:pPr>
            <a:r>
              <a:rPr lang="en-US" dirty="0"/>
              <a:t>H2B</a:t>
            </a:r>
            <a:endParaRPr lang="en-US" sz="2000" dirty="0"/>
          </a:p>
          <a:p>
            <a:pPr marL="914400" lvl="1" indent="-457200">
              <a:buFont typeface="+mj-lt"/>
              <a:buAutoNum type="alphaLcPeriod"/>
            </a:pPr>
            <a:r>
              <a:rPr lang="en-US" dirty="0"/>
              <a:t>H3</a:t>
            </a:r>
            <a:endParaRPr lang="en-US" sz="2000" dirty="0"/>
          </a:p>
          <a:p>
            <a:pPr marL="914400" lvl="1" indent="-457200">
              <a:buFont typeface="+mj-lt"/>
              <a:buAutoNum type="alphaLcPeriod"/>
            </a:pPr>
            <a:r>
              <a:rPr lang="en-US" dirty="0"/>
              <a:t>H4</a:t>
            </a:r>
            <a:endParaRPr lang="en-US" sz="2000" dirty="0"/>
          </a:p>
          <a:p>
            <a:endParaRPr lang="en-US" dirty="0"/>
          </a:p>
        </p:txBody>
      </p:sp>
      <p:sp>
        <p:nvSpPr>
          <p:cNvPr id="2" name="Title 1">
            <a:extLst>
              <a:ext uri="{FF2B5EF4-FFF2-40B4-BE49-F238E27FC236}">
                <a16:creationId xmlns:a16="http://schemas.microsoft.com/office/drawing/2014/main" id="{D2365084-9FC4-4CDC-9901-C783BE24DDB9}"/>
              </a:ext>
            </a:extLst>
          </p:cNvPr>
          <p:cNvSpPr>
            <a:spLocks noGrp="1"/>
          </p:cNvSpPr>
          <p:nvPr>
            <p:ph type="title"/>
          </p:nvPr>
        </p:nvSpPr>
        <p:spPr/>
        <p:txBody>
          <a:bodyPr/>
          <a:lstStyle/>
          <a:p>
            <a:r>
              <a:rPr lang="en-US" dirty="0"/>
              <a:t>Concept Check Question 2 Answer</a:t>
            </a:r>
          </a:p>
        </p:txBody>
      </p:sp>
      <p:sp>
        <p:nvSpPr>
          <p:cNvPr id="4" name="Slide Number Placeholder 3">
            <a:extLst>
              <a:ext uri="{FF2B5EF4-FFF2-40B4-BE49-F238E27FC236}">
                <a16:creationId xmlns:a16="http://schemas.microsoft.com/office/drawing/2014/main" id="{7CA4C0FF-885D-4450-BE8A-0CFAB80D3EB5}"/>
              </a:ext>
            </a:extLst>
          </p:cNvPr>
          <p:cNvSpPr>
            <a:spLocks noGrp="1"/>
          </p:cNvSpPr>
          <p:nvPr>
            <p:ph type="sldNum" sz="quarter" idx="12"/>
          </p:nvPr>
        </p:nvSpPr>
        <p:spPr/>
        <p:txBody>
          <a:bodyPr/>
          <a:lstStyle/>
          <a:p>
            <a:fld id="{F38FC8B9-BCA2-4F51-A344-9525644822DC}" type="slidenum">
              <a:rPr lang="en-US" smtClean="0"/>
              <a:t>10</a:t>
            </a:fld>
            <a:endParaRPr lang="en-US" dirty="0"/>
          </a:p>
        </p:txBody>
      </p:sp>
    </p:spTree>
    <p:extLst>
      <p:ext uri="{BB962C8B-B14F-4D97-AF65-F5344CB8AC3E}">
        <p14:creationId xmlns:p14="http://schemas.microsoft.com/office/powerpoint/2010/main" val="1175300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C6C6422-61FF-44C4-8FCA-5068B9F1AB7F}"/>
              </a:ext>
            </a:extLst>
          </p:cNvPr>
          <p:cNvSpPr>
            <a:spLocks noGrp="1"/>
          </p:cNvSpPr>
          <p:nvPr>
            <p:ph idx="1"/>
          </p:nvPr>
        </p:nvSpPr>
        <p:spPr/>
        <p:txBody>
          <a:bodyPr/>
          <a:lstStyle/>
          <a:p>
            <a:pPr marL="514350" lvl="0" indent="-514350">
              <a:buFont typeface="+mj-lt"/>
              <a:buAutoNum type="arabicPeriod" startAt="3"/>
            </a:pPr>
            <a:r>
              <a:rPr lang="en-US" dirty="0"/>
              <a:t>Which of the following is the least condensed chromatin structure?</a:t>
            </a:r>
            <a:endParaRPr lang="en-US" sz="2400" dirty="0"/>
          </a:p>
          <a:p>
            <a:pPr marL="914400" lvl="1" indent="-457200">
              <a:buFont typeface="+mj-lt"/>
              <a:buAutoNum type="alphaLcPeriod"/>
            </a:pPr>
            <a:r>
              <a:rPr lang="en-US" dirty="0"/>
              <a:t>mitotic chromosome</a:t>
            </a:r>
            <a:endParaRPr lang="en-US" sz="2000" dirty="0"/>
          </a:p>
          <a:p>
            <a:pPr marL="914400" lvl="1" indent="-457200">
              <a:buFont typeface="+mj-lt"/>
              <a:buAutoNum type="alphaLcPeriod"/>
            </a:pPr>
            <a:r>
              <a:rPr lang="en-US" dirty="0"/>
              <a:t>“beads on a string” (nucleosomes and linker DNA)</a:t>
            </a:r>
            <a:endParaRPr lang="en-US" sz="2000" dirty="0"/>
          </a:p>
          <a:p>
            <a:pPr marL="914400" lvl="1" indent="-457200">
              <a:buFont typeface="+mj-lt"/>
              <a:buAutoNum type="alphaLcPeriod"/>
            </a:pPr>
            <a:r>
              <a:rPr lang="en-US" dirty="0"/>
              <a:t>radial loops</a:t>
            </a:r>
            <a:endParaRPr lang="en-US" sz="2000" dirty="0"/>
          </a:p>
          <a:p>
            <a:pPr marL="914400" lvl="1" indent="-457200">
              <a:buFont typeface="+mj-lt"/>
              <a:buAutoNum type="alphaLcPeriod"/>
            </a:pPr>
            <a:r>
              <a:rPr lang="en-US" dirty="0"/>
              <a:t>30 nm filament (30 nm fiber)	</a:t>
            </a:r>
            <a:endParaRPr lang="en-US" sz="2000" dirty="0"/>
          </a:p>
          <a:p>
            <a:endParaRPr lang="en-US" dirty="0"/>
          </a:p>
        </p:txBody>
      </p:sp>
      <p:sp>
        <p:nvSpPr>
          <p:cNvPr id="2" name="Title 1">
            <a:extLst>
              <a:ext uri="{FF2B5EF4-FFF2-40B4-BE49-F238E27FC236}">
                <a16:creationId xmlns:a16="http://schemas.microsoft.com/office/drawing/2014/main" id="{801BEAF8-F4D5-4B8B-B709-38DEDEF2AEF3}"/>
              </a:ext>
            </a:extLst>
          </p:cNvPr>
          <p:cNvSpPr>
            <a:spLocks noGrp="1"/>
          </p:cNvSpPr>
          <p:nvPr>
            <p:ph type="title"/>
          </p:nvPr>
        </p:nvSpPr>
        <p:spPr/>
        <p:txBody>
          <a:bodyPr/>
          <a:lstStyle/>
          <a:p>
            <a:r>
              <a:rPr lang="en-US" dirty="0"/>
              <a:t>Concept Check Question 3</a:t>
            </a:r>
          </a:p>
        </p:txBody>
      </p:sp>
      <p:sp>
        <p:nvSpPr>
          <p:cNvPr id="4" name="Slide Number Placeholder 3">
            <a:extLst>
              <a:ext uri="{FF2B5EF4-FFF2-40B4-BE49-F238E27FC236}">
                <a16:creationId xmlns:a16="http://schemas.microsoft.com/office/drawing/2014/main" id="{48BE0A02-F514-465E-93F3-54A80BFDEBDE}"/>
              </a:ext>
            </a:extLst>
          </p:cNvPr>
          <p:cNvSpPr>
            <a:spLocks noGrp="1"/>
          </p:cNvSpPr>
          <p:nvPr>
            <p:ph type="sldNum" sz="quarter" idx="12"/>
          </p:nvPr>
        </p:nvSpPr>
        <p:spPr/>
        <p:txBody>
          <a:bodyPr/>
          <a:lstStyle/>
          <a:p>
            <a:fld id="{F38FC8B9-BCA2-4F51-A344-9525644822DC}" type="slidenum">
              <a:rPr lang="en-US" smtClean="0"/>
              <a:t>11</a:t>
            </a:fld>
            <a:endParaRPr lang="en-US" dirty="0"/>
          </a:p>
        </p:txBody>
      </p:sp>
    </p:spTree>
    <p:extLst>
      <p:ext uri="{BB962C8B-B14F-4D97-AF65-F5344CB8AC3E}">
        <p14:creationId xmlns:p14="http://schemas.microsoft.com/office/powerpoint/2010/main" val="5351639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C6C6422-61FF-44C4-8FCA-5068B9F1AB7F}"/>
              </a:ext>
            </a:extLst>
          </p:cNvPr>
          <p:cNvSpPr>
            <a:spLocks noGrp="1"/>
          </p:cNvSpPr>
          <p:nvPr>
            <p:ph idx="1"/>
          </p:nvPr>
        </p:nvSpPr>
        <p:spPr/>
        <p:txBody>
          <a:bodyPr/>
          <a:lstStyle/>
          <a:p>
            <a:pPr marL="514350" lvl="0" indent="-514350">
              <a:buFont typeface="+mj-lt"/>
              <a:buAutoNum type="arabicPeriod" startAt="3"/>
            </a:pPr>
            <a:r>
              <a:rPr lang="en-US" dirty="0"/>
              <a:t>Which of the following is the least condensed chromatin structure?</a:t>
            </a:r>
            <a:endParaRPr lang="en-US" sz="2400" dirty="0"/>
          </a:p>
          <a:p>
            <a:pPr marL="914400" lvl="1" indent="-457200">
              <a:buFont typeface="+mj-lt"/>
              <a:buAutoNum type="alphaLcPeriod"/>
            </a:pPr>
            <a:r>
              <a:rPr lang="en-US" dirty="0"/>
              <a:t>mitotic chromosome</a:t>
            </a:r>
            <a:endParaRPr lang="en-US" sz="2000" dirty="0"/>
          </a:p>
          <a:p>
            <a:pPr marL="914400" lvl="1" indent="-457200">
              <a:buFont typeface="+mj-lt"/>
              <a:buAutoNum type="alphaLcPeriod"/>
            </a:pPr>
            <a:r>
              <a:rPr lang="en-US" b="1" dirty="0"/>
              <a:t>“beads on a string” (nucleosomes and linker DNA)</a:t>
            </a:r>
            <a:endParaRPr lang="en-US" sz="2000" b="1" dirty="0"/>
          </a:p>
          <a:p>
            <a:pPr marL="914400" lvl="1" indent="-457200">
              <a:buFont typeface="+mj-lt"/>
              <a:buAutoNum type="alphaLcPeriod"/>
            </a:pPr>
            <a:r>
              <a:rPr lang="en-US" dirty="0"/>
              <a:t>radial loops</a:t>
            </a:r>
            <a:endParaRPr lang="en-US" sz="2000" dirty="0"/>
          </a:p>
          <a:p>
            <a:pPr marL="914400" lvl="1" indent="-457200">
              <a:buFont typeface="+mj-lt"/>
              <a:buAutoNum type="alphaLcPeriod"/>
            </a:pPr>
            <a:r>
              <a:rPr lang="en-US" dirty="0"/>
              <a:t>30 nm filament (30 nm fiber)	</a:t>
            </a:r>
            <a:endParaRPr lang="en-US" sz="2000" dirty="0"/>
          </a:p>
          <a:p>
            <a:endParaRPr lang="en-US" dirty="0"/>
          </a:p>
        </p:txBody>
      </p:sp>
      <p:sp>
        <p:nvSpPr>
          <p:cNvPr id="2" name="Title 1">
            <a:extLst>
              <a:ext uri="{FF2B5EF4-FFF2-40B4-BE49-F238E27FC236}">
                <a16:creationId xmlns:a16="http://schemas.microsoft.com/office/drawing/2014/main" id="{801BEAF8-F4D5-4B8B-B709-38DEDEF2AEF3}"/>
              </a:ext>
            </a:extLst>
          </p:cNvPr>
          <p:cNvSpPr>
            <a:spLocks noGrp="1"/>
          </p:cNvSpPr>
          <p:nvPr>
            <p:ph type="title"/>
          </p:nvPr>
        </p:nvSpPr>
        <p:spPr/>
        <p:txBody>
          <a:bodyPr/>
          <a:lstStyle/>
          <a:p>
            <a:r>
              <a:rPr lang="en-US" dirty="0"/>
              <a:t>Concept Check Question 3 Answer</a:t>
            </a:r>
          </a:p>
        </p:txBody>
      </p:sp>
      <p:sp>
        <p:nvSpPr>
          <p:cNvPr id="4" name="Slide Number Placeholder 3">
            <a:extLst>
              <a:ext uri="{FF2B5EF4-FFF2-40B4-BE49-F238E27FC236}">
                <a16:creationId xmlns:a16="http://schemas.microsoft.com/office/drawing/2014/main" id="{48BE0A02-F514-465E-93F3-54A80BFDEBDE}"/>
              </a:ext>
            </a:extLst>
          </p:cNvPr>
          <p:cNvSpPr>
            <a:spLocks noGrp="1"/>
          </p:cNvSpPr>
          <p:nvPr>
            <p:ph type="sldNum" sz="quarter" idx="12"/>
          </p:nvPr>
        </p:nvSpPr>
        <p:spPr/>
        <p:txBody>
          <a:bodyPr/>
          <a:lstStyle/>
          <a:p>
            <a:fld id="{F38FC8B9-BCA2-4F51-A344-9525644822DC}" type="slidenum">
              <a:rPr lang="en-US" smtClean="0"/>
              <a:t>12</a:t>
            </a:fld>
            <a:endParaRPr lang="en-US" dirty="0"/>
          </a:p>
        </p:txBody>
      </p:sp>
    </p:spTree>
    <p:extLst>
      <p:ext uri="{BB962C8B-B14F-4D97-AF65-F5344CB8AC3E}">
        <p14:creationId xmlns:p14="http://schemas.microsoft.com/office/powerpoint/2010/main" val="35261753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F09A6E-6584-4397-B3EC-5DFED5DD5382}"/>
              </a:ext>
            </a:extLst>
          </p:cNvPr>
          <p:cNvSpPr>
            <a:spLocks noGrp="1"/>
          </p:cNvSpPr>
          <p:nvPr>
            <p:ph idx="1"/>
          </p:nvPr>
        </p:nvSpPr>
        <p:spPr/>
        <p:txBody>
          <a:bodyPr/>
          <a:lstStyle/>
          <a:p>
            <a:r>
              <a:rPr lang="en-US" dirty="0">
                <a:hlinkClick r:id="rId2"/>
              </a:rPr>
              <a:t>How DNA is Packaged</a:t>
            </a:r>
            <a:endParaRPr lang="en-US" dirty="0"/>
          </a:p>
          <a:p>
            <a:endParaRPr lang="en-US" dirty="0"/>
          </a:p>
        </p:txBody>
      </p:sp>
      <p:sp>
        <p:nvSpPr>
          <p:cNvPr id="2" name="Title 1">
            <a:extLst>
              <a:ext uri="{FF2B5EF4-FFF2-40B4-BE49-F238E27FC236}">
                <a16:creationId xmlns:a16="http://schemas.microsoft.com/office/drawing/2014/main" id="{4395D8DF-0AA1-43E4-979F-7E3A42BB4F41}"/>
              </a:ext>
            </a:extLst>
          </p:cNvPr>
          <p:cNvSpPr>
            <a:spLocks noGrp="1"/>
          </p:cNvSpPr>
          <p:nvPr>
            <p:ph type="title"/>
          </p:nvPr>
        </p:nvSpPr>
        <p:spPr/>
        <p:txBody>
          <a:bodyPr/>
          <a:lstStyle/>
          <a:p>
            <a:r>
              <a:rPr lang="en-US" dirty="0"/>
              <a:t>Video Links</a:t>
            </a:r>
          </a:p>
        </p:txBody>
      </p:sp>
      <p:sp>
        <p:nvSpPr>
          <p:cNvPr id="4" name="Slide Number Placeholder 3">
            <a:extLst>
              <a:ext uri="{FF2B5EF4-FFF2-40B4-BE49-F238E27FC236}">
                <a16:creationId xmlns:a16="http://schemas.microsoft.com/office/drawing/2014/main" id="{A788504E-2A14-40FE-B93E-7FEDE0BD9C04}"/>
              </a:ext>
            </a:extLst>
          </p:cNvPr>
          <p:cNvSpPr>
            <a:spLocks noGrp="1"/>
          </p:cNvSpPr>
          <p:nvPr>
            <p:ph type="sldNum" sz="quarter" idx="12"/>
          </p:nvPr>
        </p:nvSpPr>
        <p:spPr/>
        <p:txBody>
          <a:bodyPr/>
          <a:lstStyle/>
          <a:p>
            <a:fld id="{F38FC8B9-BCA2-4F51-A344-9525644822DC}" type="slidenum">
              <a:rPr lang="en-US" smtClean="0"/>
              <a:t>13</a:t>
            </a:fld>
            <a:endParaRPr lang="en-US" dirty="0"/>
          </a:p>
        </p:txBody>
      </p:sp>
    </p:spTree>
    <p:extLst>
      <p:ext uri="{BB962C8B-B14F-4D97-AF65-F5344CB8AC3E}">
        <p14:creationId xmlns:p14="http://schemas.microsoft.com/office/powerpoint/2010/main" val="29670271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defRPr/>
            </a:pPr>
            <a:r>
              <a:rPr lang="en-US" dirty="0"/>
              <a:t>Describe the process of DNA condensation, knowing how histone proteins (H1, H2A, H2B, H3, and H4) are involved.  </a:t>
            </a:r>
          </a:p>
          <a:p>
            <a:pPr>
              <a:defRPr/>
            </a:pPr>
            <a:r>
              <a:rPr lang="en-US" dirty="0"/>
              <a:t>Describe the differences in the structure of euchromatin and heterochromatin and where/when they are found during the cell cycle.  </a:t>
            </a:r>
          </a:p>
        </p:txBody>
      </p:sp>
      <p:sp>
        <p:nvSpPr>
          <p:cNvPr id="2" name="Title 1"/>
          <p:cNvSpPr>
            <a:spLocks noGrp="1"/>
          </p:cNvSpPr>
          <p:nvPr>
            <p:ph type="title"/>
          </p:nvPr>
        </p:nvSpPr>
        <p:spPr/>
        <p:txBody>
          <a:bodyPr>
            <a:normAutofit/>
          </a:bodyPr>
          <a:lstStyle/>
          <a:p>
            <a:r>
              <a:rPr lang="en-US" dirty="0"/>
              <a:t>Chapter 2 Learning Objectives</a:t>
            </a:r>
          </a:p>
        </p:txBody>
      </p:sp>
      <p:sp>
        <p:nvSpPr>
          <p:cNvPr id="4" name="Slide Number Placeholder 3">
            <a:extLst>
              <a:ext uri="{FF2B5EF4-FFF2-40B4-BE49-F238E27FC236}">
                <a16:creationId xmlns:a16="http://schemas.microsoft.com/office/drawing/2014/main" id="{082BDA0F-4026-462A-8922-D223007DA106}"/>
              </a:ext>
            </a:extLst>
          </p:cNvPr>
          <p:cNvSpPr>
            <a:spLocks noGrp="1"/>
          </p:cNvSpPr>
          <p:nvPr>
            <p:ph type="sldNum" sz="quarter" idx="12"/>
          </p:nvPr>
        </p:nvSpPr>
        <p:spPr/>
        <p:txBody>
          <a:bodyPr/>
          <a:lstStyle/>
          <a:p>
            <a:fld id="{C93EF3D6-E668-4DE3-8128-3AEB1A6FE605}" type="slidenum">
              <a:rPr lang="en-US" smtClean="0"/>
              <a:t>2</a:t>
            </a:fld>
            <a:endParaRPr lang="en-US" dirty="0"/>
          </a:p>
        </p:txBody>
      </p:sp>
    </p:spTree>
    <p:extLst>
      <p:ext uri="{BB962C8B-B14F-4D97-AF65-F5344CB8AC3E}">
        <p14:creationId xmlns:p14="http://schemas.microsoft.com/office/powerpoint/2010/main" val="4559752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4D68CC0-4591-4802-BE5C-FCAE11668BB9}"/>
              </a:ext>
            </a:extLst>
          </p:cNvPr>
          <p:cNvSpPr txBox="1"/>
          <p:nvPr/>
        </p:nvSpPr>
        <p:spPr>
          <a:xfrm>
            <a:off x="0" y="6332017"/>
            <a:ext cx="11208327" cy="523220"/>
          </a:xfrm>
          <a:prstGeom prst="rect">
            <a:avLst/>
          </a:prstGeom>
          <a:noFill/>
        </p:spPr>
        <p:txBody>
          <a:bodyPr wrap="square" rtlCol="0">
            <a:spAutoFit/>
          </a:bodyPr>
          <a:lstStyle/>
          <a:p>
            <a:r>
              <a:rPr lang="en-US" sz="1400" dirty="0"/>
              <a:t>Figure 2-1: Eukaryotic chromosome organization. Adapted without modification from Biology 2e from Open Stax by Mary Ann Clark, Matthew Douglas, and Jung Choi. OpenStax is licensed under Creative Commons Attribution License v4.0, CC-BY 4.0</a:t>
            </a:r>
          </a:p>
        </p:txBody>
      </p:sp>
      <p:pic>
        <p:nvPicPr>
          <p:cNvPr id="4" name="Content Placeholder 3" descr="Figure 2-1: Eukaryotic chromosome organization. Double-stranded DNA wraps around histone proteins to form nucleosomes that create the appearance of “beads on a string.” The nucleosomes are coiled into a 30-nm chromatin fiber. When a cell undergoes mitosis, the chromosomes condense even further.&#10;">
            <a:extLst>
              <a:ext uri="{FF2B5EF4-FFF2-40B4-BE49-F238E27FC236}">
                <a16:creationId xmlns:a16="http://schemas.microsoft.com/office/drawing/2014/main" id="{11E219E7-4A79-4A75-A05F-05273DA02BB8}"/>
              </a:ext>
            </a:extLst>
          </p:cNvPr>
          <p:cNvPicPr>
            <a:picLocks noGrp="1" noChangeAspect="1"/>
          </p:cNvPicPr>
          <p:nvPr>
            <p:ph idx="1"/>
          </p:nvPr>
        </p:nvPicPr>
        <p:blipFill>
          <a:blip r:embed="rId3"/>
          <a:stretch>
            <a:fillRect/>
          </a:stretch>
        </p:blipFill>
        <p:spPr>
          <a:xfrm>
            <a:off x="4428239" y="1436915"/>
            <a:ext cx="3443598" cy="4772706"/>
          </a:xfrm>
          <a:prstGeom prst="rect">
            <a:avLst/>
          </a:prstGeom>
        </p:spPr>
      </p:pic>
      <p:sp>
        <p:nvSpPr>
          <p:cNvPr id="2" name="Title 1">
            <a:extLst>
              <a:ext uri="{FF2B5EF4-FFF2-40B4-BE49-F238E27FC236}">
                <a16:creationId xmlns:a16="http://schemas.microsoft.com/office/drawing/2014/main" id="{E9D36E02-17FF-4317-929C-F544E0E250B2}"/>
              </a:ext>
            </a:extLst>
          </p:cNvPr>
          <p:cNvSpPr>
            <a:spLocks noGrp="1"/>
          </p:cNvSpPr>
          <p:nvPr>
            <p:ph type="title"/>
          </p:nvPr>
        </p:nvSpPr>
        <p:spPr/>
        <p:txBody>
          <a:bodyPr/>
          <a:lstStyle/>
          <a:p>
            <a:r>
              <a:rPr lang="en-US" dirty="0"/>
              <a:t>Organization of Eukaryotic Chromosomes</a:t>
            </a:r>
          </a:p>
        </p:txBody>
      </p:sp>
      <p:sp>
        <p:nvSpPr>
          <p:cNvPr id="6" name="Slide Number Placeholder 5">
            <a:extLst>
              <a:ext uri="{FF2B5EF4-FFF2-40B4-BE49-F238E27FC236}">
                <a16:creationId xmlns:a16="http://schemas.microsoft.com/office/drawing/2014/main" id="{9AF0D05C-E184-4303-AECB-1C2EA5B55011}"/>
              </a:ext>
            </a:extLst>
          </p:cNvPr>
          <p:cNvSpPr>
            <a:spLocks noGrp="1"/>
          </p:cNvSpPr>
          <p:nvPr>
            <p:ph type="sldNum" sz="quarter" idx="12"/>
          </p:nvPr>
        </p:nvSpPr>
        <p:spPr/>
        <p:txBody>
          <a:bodyPr/>
          <a:lstStyle/>
          <a:p>
            <a:fld id="{F38FC8B9-BCA2-4F51-A344-9525644822DC}" type="slidenum">
              <a:rPr lang="en-US" smtClean="0"/>
              <a:t>3</a:t>
            </a:fld>
            <a:endParaRPr lang="en-US" dirty="0"/>
          </a:p>
        </p:txBody>
      </p:sp>
    </p:spTree>
    <p:extLst>
      <p:ext uri="{BB962C8B-B14F-4D97-AF65-F5344CB8AC3E}">
        <p14:creationId xmlns:p14="http://schemas.microsoft.com/office/powerpoint/2010/main" val="40341150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0CD171C7-7218-4D11-9C45-3C46534D0E68}"/>
              </a:ext>
            </a:extLst>
          </p:cNvPr>
          <p:cNvSpPr txBox="1"/>
          <p:nvPr/>
        </p:nvSpPr>
        <p:spPr>
          <a:xfrm>
            <a:off x="0" y="6534603"/>
            <a:ext cx="10515600" cy="307777"/>
          </a:xfrm>
          <a:prstGeom prst="rect">
            <a:avLst/>
          </a:prstGeom>
          <a:noFill/>
        </p:spPr>
        <p:txBody>
          <a:bodyPr wrap="square" rtlCol="0">
            <a:spAutoFit/>
          </a:bodyPr>
          <a:lstStyle/>
          <a:p>
            <a:r>
              <a:rPr lang="en-US" sz="1400" dirty="0"/>
              <a:t>Figure 2-2: The nucleosome and histones. Adapted without modification from AxoPub by E.V. Wong, BY-SA 3.0 </a:t>
            </a:r>
          </a:p>
        </p:txBody>
      </p:sp>
      <p:pic>
        <p:nvPicPr>
          <p:cNvPr id="8" name="Content Placeholder 7" descr="Figure 2-2: The nucleosome and histones. The nucleosome is composed of slightly over two turns of DNA around a histone core containing two copies each of H2A, H2B, H3, and H4 histones. The H1 histone is not part of the core unit but functions in coordinating interaction between nucleosomes.&#10;">
            <a:extLst>
              <a:ext uri="{FF2B5EF4-FFF2-40B4-BE49-F238E27FC236}">
                <a16:creationId xmlns:a16="http://schemas.microsoft.com/office/drawing/2014/main" id="{421560F1-7DE8-4D66-B662-D3E0017F5D7C}"/>
              </a:ext>
            </a:extLst>
          </p:cNvPr>
          <p:cNvPicPr>
            <a:picLocks noGrp="1" noChangeAspect="1"/>
          </p:cNvPicPr>
          <p:nvPr>
            <p:ph idx="1"/>
          </p:nvPr>
        </p:nvPicPr>
        <p:blipFill>
          <a:blip r:embed="rId3"/>
          <a:stretch>
            <a:fillRect/>
          </a:stretch>
        </p:blipFill>
        <p:spPr>
          <a:xfrm>
            <a:off x="4124050" y="2067449"/>
            <a:ext cx="3943900" cy="3867690"/>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smtClean="0"/>
              <a:t>Nucleosome Structure </a:t>
            </a:r>
            <a:r>
              <a:rPr lang="en-US" dirty="0"/>
              <a:t>and Histones</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4</a:t>
            </a:fld>
            <a:endParaRPr lang="en-US" dirty="0"/>
          </a:p>
        </p:txBody>
      </p:sp>
    </p:spTree>
    <p:extLst>
      <p:ext uri="{BB962C8B-B14F-4D97-AF65-F5344CB8AC3E}">
        <p14:creationId xmlns:p14="http://schemas.microsoft.com/office/powerpoint/2010/main" val="2126410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FA2A0DF-EB70-4AEC-9E29-8E96802F30B3}"/>
              </a:ext>
            </a:extLst>
          </p:cNvPr>
          <p:cNvSpPr txBox="1"/>
          <p:nvPr/>
        </p:nvSpPr>
        <p:spPr>
          <a:xfrm>
            <a:off x="0" y="6323692"/>
            <a:ext cx="10842171" cy="523220"/>
          </a:xfrm>
          <a:prstGeom prst="rect">
            <a:avLst/>
          </a:prstGeom>
          <a:noFill/>
        </p:spPr>
        <p:txBody>
          <a:bodyPr wrap="square" rtlCol="0">
            <a:spAutoFit/>
          </a:bodyPr>
          <a:lstStyle/>
          <a:p>
            <a:r>
              <a:rPr lang="en-US" sz="1400" dirty="0"/>
              <a:t>Figure 2-3: Chromosomes and centromeres. Adapted without modification from work by Gerald Bergtrom published in WikiPremed. WikiPremed is published under a Creative Commons Attribution Share Alike (cc-by) 3.0 License</a:t>
            </a:r>
          </a:p>
        </p:txBody>
      </p:sp>
      <p:pic>
        <p:nvPicPr>
          <p:cNvPr id="5" name="Content Placeholder 4" descr="Figure 2-3: Chromosomes and centromeres. This microscope image shows the banded appearance of chromosomes. The arrow points to the centromere.&#10;">
            <a:extLst>
              <a:ext uri="{FF2B5EF4-FFF2-40B4-BE49-F238E27FC236}">
                <a16:creationId xmlns:a16="http://schemas.microsoft.com/office/drawing/2014/main" id="{D0432D8D-1D1A-481F-9A30-B92EE98CC450}"/>
              </a:ext>
            </a:extLst>
          </p:cNvPr>
          <p:cNvPicPr>
            <a:picLocks noGrp="1" noChangeAspect="1"/>
          </p:cNvPicPr>
          <p:nvPr>
            <p:ph idx="1"/>
          </p:nvPr>
        </p:nvPicPr>
        <p:blipFill>
          <a:blip r:embed="rId3"/>
          <a:stretch>
            <a:fillRect/>
          </a:stretch>
        </p:blipFill>
        <p:spPr>
          <a:xfrm>
            <a:off x="5095735" y="2901003"/>
            <a:ext cx="2000529" cy="2200582"/>
          </a:xfrm>
          <a:prstGeom prst="rect">
            <a:avLst/>
          </a:prstGeom>
        </p:spPr>
      </p:pic>
      <p:sp>
        <p:nvSpPr>
          <p:cNvPr id="2" name="Title 1">
            <a:extLst>
              <a:ext uri="{FF2B5EF4-FFF2-40B4-BE49-F238E27FC236}">
                <a16:creationId xmlns:a16="http://schemas.microsoft.com/office/drawing/2014/main" id="{0E080A3C-50F5-4639-A4B4-6DD56BD851F4}"/>
              </a:ext>
            </a:extLst>
          </p:cNvPr>
          <p:cNvSpPr>
            <a:spLocks noGrp="1"/>
          </p:cNvSpPr>
          <p:nvPr>
            <p:ph type="title"/>
          </p:nvPr>
        </p:nvSpPr>
        <p:spPr/>
        <p:txBody>
          <a:bodyPr/>
          <a:lstStyle/>
          <a:p>
            <a:r>
              <a:rPr lang="en-US" dirty="0"/>
              <a:t>Chromosomes and Centromeres</a:t>
            </a:r>
          </a:p>
        </p:txBody>
      </p:sp>
      <p:sp>
        <p:nvSpPr>
          <p:cNvPr id="4" name="Slide Number Placeholder 3">
            <a:extLst>
              <a:ext uri="{FF2B5EF4-FFF2-40B4-BE49-F238E27FC236}">
                <a16:creationId xmlns:a16="http://schemas.microsoft.com/office/drawing/2014/main" id="{6A0BF218-4935-42DC-9E89-C48AEE728278}"/>
              </a:ext>
            </a:extLst>
          </p:cNvPr>
          <p:cNvSpPr>
            <a:spLocks noGrp="1"/>
          </p:cNvSpPr>
          <p:nvPr>
            <p:ph type="sldNum" sz="quarter" idx="12"/>
          </p:nvPr>
        </p:nvSpPr>
        <p:spPr/>
        <p:txBody>
          <a:bodyPr/>
          <a:lstStyle/>
          <a:p>
            <a:fld id="{F38FC8B9-BCA2-4F51-A344-9525644822DC}" type="slidenum">
              <a:rPr lang="en-US" smtClean="0"/>
              <a:t>5</a:t>
            </a:fld>
            <a:endParaRPr lang="en-US" dirty="0"/>
          </a:p>
        </p:txBody>
      </p:sp>
    </p:spTree>
    <p:extLst>
      <p:ext uri="{BB962C8B-B14F-4D97-AF65-F5344CB8AC3E}">
        <p14:creationId xmlns:p14="http://schemas.microsoft.com/office/powerpoint/2010/main" val="3409588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7397CE3-8C97-4B1E-914E-AE4E941FBD1D}"/>
              </a:ext>
            </a:extLst>
          </p:cNvPr>
          <p:cNvSpPr txBox="1"/>
          <p:nvPr/>
        </p:nvSpPr>
        <p:spPr>
          <a:xfrm>
            <a:off x="0" y="6345914"/>
            <a:ext cx="11021786" cy="523220"/>
          </a:xfrm>
          <a:prstGeom prst="rect">
            <a:avLst/>
          </a:prstGeom>
          <a:noFill/>
        </p:spPr>
        <p:txBody>
          <a:bodyPr wrap="square" rtlCol="0">
            <a:spAutoFit/>
          </a:bodyPr>
          <a:lstStyle/>
          <a:p>
            <a:r>
              <a:rPr lang="en-US" sz="1400" dirty="0"/>
              <a:t>Figure 2-4: Euchromatin and heterochromatin organization. Adopted without modification from works contributed to </a:t>
            </a:r>
            <a:r>
              <a:rPr lang="en-US" sz="1400" dirty="0" smtClean="0"/>
              <a:t>Libretext from </a:t>
            </a:r>
            <a:r>
              <a:rPr lang="en-US" sz="1400" dirty="0"/>
              <a:t>Todd Nickle and Isabelle Barrette-Ng, CC-BY-SA</a:t>
            </a:r>
          </a:p>
        </p:txBody>
      </p:sp>
      <p:pic>
        <p:nvPicPr>
          <p:cNvPr id="1026" name="Picture 2" descr="clipboard_ea2decbfaae5633bb8250081e7642615e.png&#10;Figure 2-4: Euchromatin and heterochromatin organization. Euchromatin is less densely packed and the DNA is available for transcription, whereas heterochromatin is more densely packed and the DNA is not accessible to the transcription machinery. A single chromosome may have regions of euchromatin and heterochromatin at the same time.&#10;">
            <a:extLst>
              <a:ext uri="{FF2B5EF4-FFF2-40B4-BE49-F238E27FC236}">
                <a16:creationId xmlns:a16="http://schemas.microsoft.com/office/drawing/2014/main" id="{88130571-0DCA-4E98-A249-B247B3C0DCCF}"/>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331029" y="1445753"/>
            <a:ext cx="5390037" cy="474435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AB009CE6-1AE5-4C6D-8602-88D5C8DCF843}"/>
              </a:ext>
            </a:extLst>
          </p:cNvPr>
          <p:cNvSpPr>
            <a:spLocks noGrp="1"/>
          </p:cNvSpPr>
          <p:nvPr>
            <p:ph type="title"/>
          </p:nvPr>
        </p:nvSpPr>
        <p:spPr>
          <a:xfrm>
            <a:off x="0" y="218164"/>
            <a:ext cx="12192000" cy="1325563"/>
          </a:xfrm>
        </p:spPr>
        <p:txBody>
          <a:bodyPr/>
          <a:lstStyle/>
          <a:p>
            <a:pPr algn="ctr"/>
            <a:r>
              <a:rPr lang="en-US" dirty="0"/>
              <a:t>Euchromatin and </a:t>
            </a:r>
            <a:r>
              <a:rPr lang="en-US" dirty="0" smtClean="0"/>
              <a:t>Heterochromatin </a:t>
            </a:r>
            <a:r>
              <a:rPr lang="en-US" dirty="0"/>
              <a:t>O</a:t>
            </a:r>
            <a:r>
              <a:rPr lang="en-US" dirty="0" smtClean="0"/>
              <a:t>rganization</a:t>
            </a:r>
            <a:endParaRPr lang="en-US" dirty="0"/>
          </a:p>
        </p:txBody>
      </p:sp>
      <p:sp>
        <p:nvSpPr>
          <p:cNvPr id="4" name="Slide Number Placeholder 3">
            <a:extLst>
              <a:ext uri="{FF2B5EF4-FFF2-40B4-BE49-F238E27FC236}">
                <a16:creationId xmlns:a16="http://schemas.microsoft.com/office/drawing/2014/main" id="{4700C837-A31F-4483-A55E-476E3613CDE3}"/>
              </a:ext>
            </a:extLst>
          </p:cNvPr>
          <p:cNvSpPr>
            <a:spLocks noGrp="1"/>
          </p:cNvSpPr>
          <p:nvPr>
            <p:ph type="sldNum" sz="quarter" idx="12"/>
          </p:nvPr>
        </p:nvSpPr>
        <p:spPr/>
        <p:txBody>
          <a:bodyPr/>
          <a:lstStyle/>
          <a:p>
            <a:fld id="{F38FC8B9-BCA2-4F51-A344-9525644822DC}" type="slidenum">
              <a:rPr lang="en-US" smtClean="0"/>
              <a:t>6</a:t>
            </a:fld>
            <a:endParaRPr lang="en-US" dirty="0"/>
          </a:p>
        </p:txBody>
      </p:sp>
    </p:spTree>
    <p:extLst>
      <p:ext uri="{BB962C8B-B14F-4D97-AF65-F5344CB8AC3E}">
        <p14:creationId xmlns:p14="http://schemas.microsoft.com/office/powerpoint/2010/main" val="25210560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E29BA1-1153-4C8F-AA50-0B3C9B11FA88}"/>
              </a:ext>
            </a:extLst>
          </p:cNvPr>
          <p:cNvSpPr>
            <a:spLocks noGrp="1"/>
          </p:cNvSpPr>
          <p:nvPr>
            <p:ph idx="1"/>
          </p:nvPr>
        </p:nvSpPr>
        <p:spPr/>
        <p:txBody>
          <a:bodyPr/>
          <a:lstStyle/>
          <a:p>
            <a:pPr marL="0" indent="0">
              <a:buNone/>
            </a:pPr>
            <a:r>
              <a:rPr lang="en-US" dirty="0"/>
              <a:t>1.	In a mitotic cells, you would find _________.</a:t>
            </a:r>
          </a:p>
          <a:p>
            <a:pPr marL="457200" lvl="1" indent="0">
              <a:buNone/>
            </a:pPr>
            <a:r>
              <a:rPr lang="en-US" dirty="0"/>
              <a:t>a.	more heterochromatin than euchromatin</a:t>
            </a:r>
          </a:p>
          <a:p>
            <a:pPr marL="457200" lvl="1" indent="0">
              <a:buNone/>
            </a:pPr>
            <a:r>
              <a:rPr lang="en-US" dirty="0"/>
              <a:t>b.	more euchromatin than heterochromatin</a:t>
            </a:r>
          </a:p>
          <a:p>
            <a:pPr marL="457200" lvl="1" indent="0">
              <a:buNone/>
            </a:pPr>
            <a:r>
              <a:rPr lang="en-US" dirty="0"/>
              <a:t>c.	equal amounts of euchromatin and heterochromatin</a:t>
            </a:r>
          </a:p>
          <a:p>
            <a:endParaRPr lang="en-US" dirty="0"/>
          </a:p>
        </p:txBody>
      </p:sp>
      <p:sp>
        <p:nvSpPr>
          <p:cNvPr id="2" name="Title 1">
            <a:extLst>
              <a:ext uri="{FF2B5EF4-FFF2-40B4-BE49-F238E27FC236}">
                <a16:creationId xmlns:a16="http://schemas.microsoft.com/office/drawing/2014/main" id="{D2365084-9FC4-4CDC-9901-C783BE24DDB9}"/>
              </a:ext>
            </a:extLst>
          </p:cNvPr>
          <p:cNvSpPr>
            <a:spLocks noGrp="1"/>
          </p:cNvSpPr>
          <p:nvPr>
            <p:ph type="title"/>
          </p:nvPr>
        </p:nvSpPr>
        <p:spPr/>
        <p:txBody>
          <a:bodyPr/>
          <a:lstStyle/>
          <a:p>
            <a:r>
              <a:rPr lang="en-US" dirty="0"/>
              <a:t>Concept Check Question 1</a:t>
            </a:r>
          </a:p>
        </p:txBody>
      </p:sp>
      <p:sp>
        <p:nvSpPr>
          <p:cNvPr id="4" name="Slide Number Placeholder 3">
            <a:extLst>
              <a:ext uri="{FF2B5EF4-FFF2-40B4-BE49-F238E27FC236}">
                <a16:creationId xmlns:a16="http://schemas.microsoft.com/office/drawing/2014/main" id="{7CA4C0FF-885D-4450-BE8A-0CFAB80D3EB5}"/>
              </a:ext>
            </a:extLst>
          </p:cNvPr>
          <p:cNvSpPr>
            <a:spLocks noGrp="1"/>
          </p:cNvSpPr>
          <p:nvPr>
            <p:ph type="sldNum" sz="quarter" idx="12"/>
          </p:nvPr>
        </p:nvSpPr>
        <p:spPr/>
        <p:txBody>
          <a:bodyPr/>
          <a:lstStyle/>
          <a:p>
            <a:fld id="{F38FC8B9-BCA2-4F51-A344-9525644822DC}" type="slidenum">
              <a:rPr lang="en-US" smtClean="0"/>
              <a:t>7</a:t>
            </a:fld>
            <a:endParaRPr lang="en-US" dirty="0"/>
          </a:p>
        </p:txBody>
      </p:sp>
    </p:spTree>
    <p:extLst>
      <p:ext uri="{BB962C8B-B14F-4D97-AF65-F5344CB8AC3E}">
        <p14:creationId xmlns:p14="http://schemas.microsoft.com/office/powerpoint/2010/main" val="37724438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E29BA1-1153-4C8F-AA50-0B3C9B11FA88}"/>
              </a:ext>
            </a:extLst>
          </p:cNvPr>
          <p:cNvSpPr>
            <a:spLocks noGrp="1"/>
          </p:cNvSpPr>
          <p:nvPr>
            <p:ph idx="1"/>
          </p:nvPr>
        </p:nvSpPr>
        <p:spPr/>
        <p:txBody>
          <a:bodyPr/>
          <a:lstStyle/>
          <a:p>
            <a:pPr marL="0" indent="0">
              <a:buNone/>
            </a:pPr>
            <a:r>
              <a:rPr lang="en-US" dirty="0"/>
              <a:t>1.	In a mitotic cells, you would find _________.</a:t>
            </a:r>
          </a:p>
          <a:p>
            <a:pPr marL="457200" lvl="1" indent="0">
              <a:buNone/>
            </a:pPr>
            <a:r>
              <a:rPr lang="en-US" b="1" dirty="0"/>
              <a:t>a.</a:t>
            </a:r>
            <a:r>
              <a:rPr lang="en-US" dirty="0"/>
              <a:t>	</a:t>
            </a:r>
            <a:r>
              <a:rPr lang="en-US" b="1" dirty="0"/>
              <a:t>more heterochromatin than euchromatin</a:t>
            </a:r>
          </a:p>
          <a:p>
            <a:pPr marL="457200" lvl="1" indent="0">
              <a:buNone/>
            </a:pPr>
            <a:r>
              <a:rPr lang="en-US" dirty="0"/>
              <a:t>b.	more euchromatin than heterochromatin</a:t>
            </a:r>
          </a:p>
          <a:p>
            <a:pPr marL="457200" lvl="1" indent="0">
              <a:buNone/>
            </a:pPr>
            <a:r>
              <a:rPr lang="en-US" dirty="0"/>
              <a:t>c.	equal amounts of euchromatin and heterochromatin</a:t>
            </a:r>
          </a:p>
          <a:p>
            <a:endParaRPr lang="en-US" dirty="0"/>
          </a:p>
        </p:txBody>
      </p:sp>
      <p:sp>
        <p:nvSpPr>
          <p:cNvPr id="2" name="Title 1">
            <a:extLst>
              <a:ext uri="{FF2B5EF4-FFF2-40B4-BE49-F238E27FC236}">
                <a16:creationId xmlns:a16="http://schemas.microsoft.com/office/drawing/2014/main" id="{D2365084-9FC4-4CDC-9901-C783BE24DDB9}"/>
              </a:ext>
            </a:extLst>
          </p:cNvPr>
          <p:cNvSpPr>
            <a:spLocks noGrp="1"/>
          </p:cNvSpPr>
          <p:nvPr>
            <p:ph type="title"/>
          </p:nvPr>
        </p:nvSpPr>
        <p:spPr/>
        <p:txBody>
          <a:bodyPr/>
          <a:lstStyle/>
          <a:p>
            <a:r>
              <a:rPr lang="en-US" dirty="0"/>
              <a:t>Concept Check Question 1 Answer</a:t>
            </a:r>
          </a:p>
        </p:txBody>
      </p:sp>
      <p:sp>
        <p:nvSpPr>
          <p:cNvPr id="4" name="Slide Number Placeholder 3">
            <a:extLst>
              <a:ext uri="{FF2B5EF4-FFF2-40B4-BE49-F238E27FC236}">
                <a16:creationId xmlns:a16="http://schemas.microsoft.com/office/drawing/2014/main" id="{7CA4C0FF-885D-4450-BE8A-0CFAB80D3EB5}"/>
              </a:ext>
            </a:extLst>
          </p:cNvPr>
          <p:cNvSpPr>
            <a:spLocks noGrp="1"/>
          </p:cNvSpPr>
          <p:nvPr>
            <p:ph type="sldNum" sz="quarter" idx="12"/>
          </p:nvPr>
        </p:nvSpPr>
        <p:spPr/>
        <p:txBody>
          <a:bodyPr/>
          <a:lstStyle/>
          <a:p>
            <a:fld id="{F38FC8B9-BCA2-4F51-A344-9525644822DC}" type="slidenum">
              <a:rPr lang="en-US" smtClean="0"/>
              <a:t>8</a:t>
            </a:fld>
            <a:endParaRPr lang="en-US" dirty="0"/>
          </a:p>
        </p:txBody>
      </p:sp>
    </p:spTree>
    <p:extLst>
      <p:ext uri="{BB962C8B-B14F-4D97-AF65-F5344CB8AC3E}">
        <p14:creationId xmlns:p14="http://schemas.microsoft.com/office/powerpoint/2010/main" val="15583352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E29BA1-1153-4C8F-AA50-0B3C9B11FA88}"/>
              </a:ext>
            </a:extLst>
          </p:cNvPr>
          <p:cNvSpPr>
            <a:spLocks noGrp="1"/>
          </p:cNvSpPr>
          <p:nvPr>
            <p:ph idx="1"/>
          </p:nvPr>
        </p:nvSpPr>
        <p:spPr/>
        <p:txBody>
          <a:bodyPr/>
          <a:lstStyle/>
          <a:p>
            <a:pPr marL="514350" lvl="0" indent="-514350">
              <a:buFont typeface="+mj-lt"/>
              <a:buAutoNum type="arabicPeriod" startAt="2"/>
            </a:pPr>
            <a:r>
              <a:rPr lang="en-US" dirty="0"/>
              <a:t>All of the following are part of the nucleosome octameric core, except for __________.</a:t>
            </a:r>
            <a:endParaRPr lang="en-US" sz="2400" dirty="0"/>
          </a:p>
          <a:p>
            <a:pPr marL="914400" lvl="1" indent="-457200">
              <a:buFont typeface="+mj-lt"/>
              <a:buAutoNum type="alphaLcPeriod"/>
            </a:pPr>
            <a:r>
              <a:rPr lang="en-US" dirty="0"/>
              <a:t>H1</a:t>
            </a:r>
            <a:endParaRPr lang="en-US" sz="2000" dirty="0"/>
          </a:p>
          <a:p>
            <a:pPr marL="914400" lvl="1" indent="-457200">
              <a:buFont typeface="+mj-lt"/>
              <a:buAutoNum type="alphaLcPeriod"/>
            </a:pPr>
            <a:r>
              <a:rPr lang="en-US" dirty="0"/>
              <a:t>H2A</a:t>
            </a:r>
            <a:endParaRPr lang="en-US" sz="2000" dirty="0"/>
          </a:p>
          <a:p>
            <a:pPr marL="914400" lvl="1" indent="-457200">
              <a:buFont typeface="+mj-lt"/>
              <a:buAutoNum type="alphaLcPeriod"/>
            </a:pPr>
            <a:r>
              <a:rPr lang="en-US" dirty="0"/>
              <a:t>H2B</a:t>
            </a:r>
            <a:endParaRPr lang="en-US" sz="2000" dirty="0"/>
          </a:p>
          <a:p>
            <a:pPr marL="914400" lvl="1" indent="-457200">
              <a:buFont typeface="+mj-lt"/>
              <a:buAutoNum type="alphaLcPeriod"/>
            </a:pPr>
            <a:r>
              <a:rPr lang="en-US" dirty="0"/>
              <a:t>H3</a:t>
            </a:r>
            <a:endParaRPr lang="en-US" sz="2000" dirty="0"/>
          </a:p>
          <a:p>
            <a:pPr marL="914400" lvl="1" indent="-457200">
              <a:buFont typeface="+mj-lt"/>
              <a:buAutoNum type="alphaLcPeriod"/>
            </a:pPr>
            <a:r>
              <a:rPr lang="en-US" dirty="0"/>
              <a:t>H4</a:t>
            </a:r>
            <a:endParaRPr lang="en-US" sz="2000" dirty="0"/>
          </a:p>
          <a:p>
            <a:endParaRPr lang="en-US" dirty="0"/>
          </a:p>
        </p:txBody>
      </p:sp>
      <p:sp>
        <p:nvSpPr>
          <p:cNvPr id="2" name="Title 1">
            <a:extLst>
              <a:ext uri="{FF2B5EF4-FFF2-40B4-BE49-F238E27FC236}">
                <a16:creationId xmlns:a16="http://schemas.microsoft.com/office/drawing/2014/main" id="{D2365084-9FC4-4CDC-9901-C783BE24DDB9}"/>
              </a:ext>
            </a:extLst>
          </p:cNvPr>
          <p:cNvSpPr>
            <a:spLocks noGrp="1"/>
          </p:cNvSpPr>
          <p:nvPr>
            <p:ph type="title"/>
          </p:nvPr>
        </p:nvSpPr>
        <p:spPr/>
        <p:txBody>
          <a:bodyPr/>
          <a:lstStyle/>
          <a:p>
            <a:r>
              <a:rPr lang="en-US" dirty="0"/>
              <a:t>Concept Check Question 2</a:t>
            </a:r>
          </a:p>
        </p:txBody>
      </p:sp>
      <p:sp>
        <p:nvSpPr>
          <p:cNvPr id="4" name="Slide Number Placeholder 3">
            <a:extLst>
              <a:ext uri="{FF2B5EF4-FFF2-40B4-BE49-F238E27FC236}">
                <a16:creationId xmlns:a16="http://schemas.microsoft.com/office/drawing/2014/main" id="{7CA4C0FF-885D-4450-BE8A-0CFAB80D3EB5}"/>
              </a:ext>
            </a:extLst>
          </p:cNvPr>
          <p:cNvSpPr>
            <a:spLocks noGrp="1"/>
          </p:cNvSpPr>
          <p:nvPr>
            <p:ph type="sldNum" sz="quarter" idx="12"/>
          </p:nvPr>
        </p:nvSpPr>
        <p:spPr/>
        <p:txBody>
          <a:bodyPr/>
          <a:lstStyle/>
          <a:p>
            <a:fld id="{F38FC8B9-BCA2-4F51-A344-9525644822DC}" type="slidenum">
              <a:rPr lang="en-US" smtClean="0"/>
              <a:t>9</a:t>
            </a:fld>
            <a:endParaRPr lang="en-US" dirty="0"/>
          </a:p>
        </p:txBody>
      </p:sp>
    </p:spTree>
    <p:extLst>
      <p:ext uri="{BB962C8B-B14F-4D97-AF65-F5344CB8AC3E}">
        <p14:creationId xmlns:p14="http://schemas.microsoft.com/office/powerpoint/2010/main" val="30003428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or Chapter PPTs" id="{6A53184E-9E0D-475E-B78D-B19342A3533D}" vid="{AD7453B6-7B2C-440D-82C5-C3E258565D8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50</TotalTime>
  <Words>457</Words>
  <Application>Microsoft Office PowerPoint</Application>
  <PresentationFormat>Widescreen</PresentationFormat>
  <Paragraphs>74</Paragraphs>
  <Slides>13</Slides>
  <Notes>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Segoe UI</vt:lpstr>
      <vt:lpstr>Office Theme</vt:lpstr>
      <vt:lpstr>Chapter 2</vt:lpstr>
      <vt:lpstr>Chapter 2 Learning Objectives</vt:lpstr>
      <vt:lpstr>Organization of Eukaryotic Chromosomes</vt:lpstr>
      <vt:lpstr>Nucleosome Structure and Histones</vt:lpstr>
      <vt:lpstr>Chromosomes and Centromeres</vt:lpstr>
      <vt:lpstr>Euchromatin and Heterochromatin Organization</vt:lpstr>
      <vt:lpstr>Concept Check Question 1</vt:lpstr>
      <vt:lpstr>Concept Check Question 1 Answer</vt:lpstr>
      <vt:lpstr>Concept Check Question 2</vt:lpstr>
      <vt:lpstr>Concept Check Question 2 Answer</vt:lpstr>
      <vt:lpstr>Concept Check Question 3</vt:lpstr>
      <vt:lpstr>Concept Check Question 3 Answer</vt:lpstr>
      <vt:lpstr>Video Links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Jennell Talley</dc:creator>
  <cp:lastModifiedBy>Jennifer Hurst-Kennedy</cp:lastModifiedBy>
  <cp:revision>13</cp:revision>
  <dcterms:created xsi:type="dcterms:W3CDTF">2022-06-22T15:08:19Z</dcterms:created>
  <dcterms:modified xsi:type="dcterms:W3CDTF">2022-07-18T19:43:06Z</dcterms:modified>
</cp:coreProperties>
</file>