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381" r:id="rId2"/>
    <p:sldId id="382" r:id="rId3"/>
    <p:sldId id="383" r:id="rId4"/>
    <p:sldId id="384" r:id="rId5"/>
    <p:sldId id="385" r:id="rId6"/>
    <p:sldId id="386" r:id="rId7"/>
    <p:sldId id="387" r:id="rId8"/>
    <p:sldId id="388" r:id="rId9"/>
    <p:sldId id="389" r:id="rId10"/>
    <p:sldId id="390" r:id="rId11"/>
    <p:sldId id="391" r:id="rId12"/>
    <p:sldId id="392" r:id="rId13"/>
    <p:sldId id="393" r:id="rId14"/>
    <p:sldId id="396" r:id="rId15"/>
    <p:sldId id="394" r:id="rId16"/>
    <p:sldId id="397" r:id="rId17"/>
    <p:sldId id="395" r:id="rId18"/>
    <p:sldId id="398" r:id="rId19"/>
    <p:sldId id="399"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BD0B80-867C-40BE-A2CE-9BD1FC551983}" v="44" dt="2022-08-01T14:15:26.8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1215" autoAdjust="0"/>
  </p:normalViewPr>
  <p:slideViewPr>
    <p:cSldViewPr snapToGrid="0">
      <p:cViewPr varScale="1">
        <p:scale>
          <a:sx n="67" d="100"/>
          <a:sy n="67" d="100"/>
        </p:scale>
        <p:origin x="90" y="126"/>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andra Barrera" userId="WHBI7HWLWuyOvCjv8DdXorw3+Itsdc1p78kF2LQ3DMg=" providerId="None" clId="Web-{D6BD0B80-867C-40BE-A2CE-9BD1FC551983}"/>
    <pc:docChg chg="modSld">
      <pc:chgData name="Alessandra Barrera" userId="WHBI7HWLWuyOvCjv8DdXorw3+Itsdc1p78kF2LQ3DMg=" providerId="None" clId="Web-{D6BD0B80-867C-40BE-A2CE-9BD1FC551983}" dt="2022-08-01T14:15:26.835" v="39" actId="20577"/>
      <pc:docMkLst>
        <pc:docMk/>
      </pc:docMkLst>
      <pc:sldChg chg="modSp">
        <pc:chgData name="Alessandra Barrera" userId="WHBI7HWLWuyOvCjv8DdXorw3+Itsdc1p78kF2LQ3DMg=" providerId="None" clId="Web-{D6BD0B80-867C-40BE-A2CE-9BD1FC551983}" dt="2022-08-01T14:10:33.593" v="0" actId="20577"/>
        <pc:sldMkLst>
          <pc:docMk/>
          <pc:sldMk cId="2126410547" sldId="384"/>
        </pc:sldMkLst>
        <pc:spChg chg="mod">
          <ac:chgData name="Alessandra Barrera" userId="WHBI7HWLWuyOvCjv8DdXorw3+Itsdc1p78kF2LQ3DMg=" providerId="None" clId="Web-{D6BD0B80-867C-40BE-A2CE-9BD1FC551983}" dt="2022-08-01T14:10:33.593" v="0" actId="20577"/>
          <ac:spMkLst>
            <pc:docMk/>
            <pc:sldMk cId="2126410547" sldId="384"/>
            <ac:spMk id="5" creationId="{846FF1E2-5F78-4695-9D0F-B2D7008BBFE1}"/>
          </ac:spMkLst>
        </pc:spChg>
      </pc:sldChg>
      <pc:sldChg chg="modSp">
        <pc:chgData name="Alessandra Barrera" userId="WHBI7HWLWuyOvCjv8DdXorw3+Itsdc1p78kF2LQ3DMg=" providerId="None" clId="Web-{D6BD0B80-867C-40BE-A2CE-9BD1FC551983}" dt="2022-08-01T14:15:19.445" v="36" actId="20577"/>
        <pc:sldMkLst>
          <pc:docMk/>
          <pc:sldMk cId="1240763439" sldId="394"/>
        </pc:sldMkLst>
        <pc:spChg chg="mod">
          <ac:chgData name="Alessandra Barrera" userId="WHBI7HWLWuyOvCjv8DdXorw3+Itsdc1p78kF2LQ3DMg=" providerId="None" clId="Web-{D6BD0B80-867C-40BE-A2CE-9BD1FC551983}" dt="2022-08-01T14:15:19.445" v="36" actId="20577"/>
          <ac:spMkLst>
            <pc:docMk/>
            <pc:sldMk cId="1240763439" sldId="394"/>
            <ac:spMk id="3" creationId="{427FF54F-2821-4000-B746-F4ED980CD04E}"/>
          </ac:spMkLst>
        </pc:spChg>
      </pc:sldChg>
      <pc:sldChg chg="modSp">
        <pc:chgData name="Alessandra Barrera" userId="WHBI7HWLWuyOvCjv8DdXorw3+Itsdc1p78kF2LQ3DMg=" providerId="None" clId="Web-{D6BD0B80-867C-40BE-A2CE-9BD1FC551983}" dt="2022-08-01T14:15:26.835" v="39" actId="20577"/>
        <pc:sldMkLst>
          <pc:docMk/>
          <pc:sldMk cId="2935624457" sldId="397"/>
        </pc:sldMkLst>
        <pc:spChg chg="mod">
          <ac:chgData name="Alessandra Barrera" userId="WHBI7HWLWuyOvCjv8DdXorw3+Itsdc1p78kF2LQ3DMg=" providerId="None" clId="Web-{D6BD0B80-867C-40BE-A2CE-9BD1FC551983}" dt="2022-08-01T14:15:26.835" v="39" actId="20577"/>
          <ac:spMkLst>
            <pc:docMk/>
            <pc:sldMk cId="2935624457" sldId="397"/>
            <ac:spMk id="3" creationId="{427FF54F-2821-4000-B746-F4ED980CD04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77574A-1C5F-4607-B6B8-1E806159AE4E}" type="datetimeFigureOut">
              <a:rPr lang="en-US" smtClean="0"/>
              <a:t>8/1/2022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A33D36-5525-4322-91BC-6035AB3A919E}" type="slidenum">
              <a:rPr lang="en-US" smtClean="0"/>
              <a:t>‹#›</a:t>
            </a:fld>
            <a:endParaRPr lang="en-US"/>
          </a:p>
        </p:txBody>
      </p:sp>
    </p:spTree>
    <p:extLst>
      <p:ext uri="{BB962C8B-B14F-4D97-AF65-F5344CB8AC3E}">
        <p14:creationId xmlns:p14="http://schemas.microsoft.com/office/powerpoint/2010/main" val="240500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0582DD-B665-41C3-B019-E897A5BA99F7}" type="slidenum">
              <a:rPr lang="en-US" smtClean="0"/>
              <a:t>1</a:t>
            </a:fld>
            <a:endParaRPr lang="en-US"/>
          </a:p>
        </p:txBody>
      </p:sp>
    </p:spTree>
    <p:extLst>
      <p:ext uri="{BB962C8B-B14F-4D97-AF65-F5344CB8AC3E}">
        <p14:creationId xmlns:p14="http://schemas.microsoft.com/office/powerpoint/2010/main" val="83485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11-9: Nitric Oxide Cell Signaling</a:t>
            </a:r>
            <a:r>
              <a:rPr lang="en-US" sz="1200" b="0" i="0" kern="1200" dirty="0">
                <a:solidFill>
                  <a:schemeClr val="tx1"/>
                </a:solidFill>
                <a:effectLst/>
                <a:latin typeface="+mn-lt"/>
                <a:ea typeface="+mn-ea"/>
                <a:cs typeface="+mn-cs"/>
              </a:rPr>
              <a:t>. In response to neuronal signaling, endothelial cells that wrap around blood vessels produce the small gas Nitric Oxide (NO). NO diffuses out of the endothelial cells and into adjacent smooth muscle cells. Inside the smooth muscle cells, NO binds to its intracellular receptor, guanylyl cyclase (GC). When active, GC metabolizes GTP into the secondary messenger cGMP. Increasing levels of cGMP led to the activation of effector proteins, such as myosin light chain kinase, which led to muscle relaxation. As the smoothing muscles around the blood vessels relax, blood flow increases. The drug erectile dysfunction Viagra targets phosphodiesters (PDE), enzymes that break down cGMP into GMP. By inhibiting the breakdown of the secondary messenger cGMP, Viagra maintains high cellular levels of cGMP, thus maintaining smooth muscle relaxation, increased blood flow, and prolonged erections.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11</a:t>
            </a:fld>
            <a:endParaRPr lang="en-US"/>
          </a:p>
        </p:txBody>
      </p:sp>
    </p:spTree>
    <p:extLst>
      <p:ext uri="{BB962C8B-B14F-4D97-AF65-F5344CB8AC3E}">
        <p14:creationId xmlns:p14="http://schemas.microsoft.com/office/powerpoint/2010/main" val="26870468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 11-10. Ion Channels</a:t>
            </a:r>
            <a:r>
              <a:rPr lang="en-US" sz="1200" b="0" i="0" kern="1200" dirty="0">
                <a:solidFill>
                  <a:schemeClr val="tx1"/>
                </a:solidFill>
                <a:effectLst/>
                <a:latin typeface="+mn-lt"/>
                <a:ea typeface="+mn-ea"/>
                <a:cs typeface="+mn-cs"/>
              </a:rPr>
              <a:t>. Cell surface Ligand-gated ion channels open when they bind to specific signaling molecules. Once open, ions flow in or out of the cell, depending on the specific channel.</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12</a:t>
            </a:fld>
            <a:endParaRPr lang="en-US"/>
          </a:p>
        </p:txBody>
      </p:sp>
    </p:spTree>
    <p:extLst>
      <p:ext uri="{BB962C8B-B14F-4D97-AF65-F5344CB8AC3E}">
        <p14:creationId xmlns:p14="http://schemas.microsoft.com/office/powerpoint/2010/main" val="930042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11-1: The four types of cell signaling.</a:t>
            </a:r>
            <a:r>
              <a:rPr lang="en-US" sz="1200" b="0" i="0" kern="1200" dirty="0">
                <a:solidFill>
                  <a:schemeClr val="tx1"/>
                </a:solidFill>
                <a:effectLst/>
                <a:latin typeface="+mn-lt"/>
                <a:ea typeface="+mn-ea"/>
                <a:cs typeface="+mn-cs"/>
              </a:rPr>
              <a:t> Cell signaling is divided into four major categories based on the location of the receptor and the distance traveled by the signaling molecule. These categories are endocrine (long-range signaling), paracrine (local signaling), autocrine (cell self-stimulation), and contact-dependent/</a:t>
            </a:r>
            <a:r>
              <a:rPr lang="en-US" sz="1200" b="0" i="0" kern="1200" dirty="0" err="1">
                <a:solidFill>
                  <a:schemeClr val="tx1"/>
                </a:solidFill>
                <a:effectLst/>
                <a:latin typeface="+mn-lt"/>
                <a:ea typeface="+mn-ea"/>
                <a:cs typeface="+mn-cs"/>
              </a:rPr>
              <a:t>juxtacrine</a:t>
            </a:r>
            <a:r>
              <a:rPr lang="en-US" sz="1200" b="0" i="0" kern="1200" dirty="0">
                <a:solidFill>
                  <a:schemeClr val="tx1"/>
                </a:solidFill>
                <a:effectLst/>
                <a:latin typeface="+mn-lt"/>
                <a:ea typeface="+mn-ea"/>
                <a:cs typeface="+mn-cs"/>
              </a:rPr>
              <a:t> signaling (signaling that requires direct contact between cells).</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3</a:t>
            </a:fld>
            <a:endParaRPr lang="en-US"/>
          </a:p>
        </p:txBody>
      </p:sp>
    </p:spTree>
    <p:extLst>
      <p:ext uri="{BB962C8B-B14F-4D97-AF65-F5344CB8AC3E}">
        <p14:creationId xmlns:p14="http://schemas.microsoft.com/office/powerpoint/2010/main" val="2656622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11-2: Neuronal Signaling.</a:t>
            </a:r>
            <a:r>
              <a:rPr lang="en-US" sz="1200" b="0" i="0" kern="1200" dirty="0">
                <a:solidFill>
                  <a:schemeClr val="tx1"/>
                </a:solidFill>
                <a:effectLst/>
                <a:latin typeface="+mn-lt"/>
                <a:ea typeface="+mn-ea"/>
                <a:cs typeface="+mn-cs"/>
              </a:rPr>
              <a:t> In neuronal signaling, signaling molecules are released by the pre-synaptic cell and bind to receptors on the nearby post-synaptic cell. This is an example of paracrine signaling.</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4</a:t>
            </a:fld>
            <a:endParaRPr lang="en-US"/>
          </a:p>
        </p:txBody>
      </p:sp>
    </p:spTree>
    <p:extLst>
      <p:ext uri="{BB962C8B-B14F-4D97-AF65-F5344CB8AC3E}">
        <p14:creationId xmlns:p14="http://schemas.microsoft.com/office/powerpoint/2010/main" val="2715941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11-3: Generic Cell Signaling Pathway.</a:t>
            </a:r>
            <a:r>
              <a:rPr lang="en-US" sz="1200" b="0" i="0" kern="1200" dirty="0">
                <a:solidFill>
                  <a:schemeClr val="tx1"/>
                </a:solidFill>
                <a:effectLst/>
                <a:latin typeface="+mn-lt"/>
                <a:ea typeface="+mn-ea"/>
                <a:cs typeface="+mn-cs"/>
              </a:rPr>
              <a:t> Cell signaling begins when a signaling molecule binds to its receptor. Receptors are found both inside the cell and on the cell surface. Once stimulated by the signaling molecule, the receptor initiates an intracellular signaling cascade, which is a series of enzymatic reactions. Many of these enzymes are kinases, phosphatases, or GTPases. In some cases, intracellular signaling cascades produce secondary messengers, small intracellular molecules that serve to amplify the cellular response to the primary signaling molecule. The result of the cascade is the activation of effector proteins. Effector proteins facilitate the cellular response to the signaling molecule. Effectors involved in “fast” responses (less than a second to a few minutes) are typically metabolic enzymes and/or cytoskeleton remodeling proteins. Transcription factors serve as effectors for slower responses (several minutes to hours) that depend on changes in gene expression.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5</a:t>
            </a:fld>
            <a:endParaRPr lang="en-US"/>
          </a:p>
        </p:txBody>
      </p:sp>
    </p:spTree>
    <p:extLst>
      <p:ext uri="{BB962C8B-B14F-4D97-AF65-F5344CB8AC3E}">
        <p14:creationId xmlns:p14="http://schemas.microsoft.com/office/powerpoint/2010/main" val="19456932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11-4: Kinase/Phosphatase Molecular Switch.</a:t>
            </a:r>
            <a:r>
              <a:rPr lang="en-US" sz="1200" b="0" i="0" kern="1200" dirty="0">
                <a:solidFill>
                  <a:schemeClr val="tx1"/>
                </a:solidFill>
                <a:effectLst/>
                <a:latin typeface="+mn-lt"/>
                <a:ea typeface="+mn-ea"/>
                <a:cs typeface="+mn-cs"/>
              </a:rPr>
              <a:t> Kinases add a phosphate group (PO</a:t>
            </a:r>
            <a:r>
              <a:rPr lang="en-US" sz="1200" b="0" i="0" kern="1200" baseline="-25000" dirty="0">
                <a:solidFill>
                  <a:schemeClr val="tx1"/>
                </a:solidFill>
                <a:effectLst/>
                <a:latin typeface="+mn-lt"/>
                <a:ea typeface="+mn-ea"/>
                <a:cs typeface="+mn-cs"/>
              </a:rPr>
              <a:t>4</a:t>
            </a:r>
            <a:r>
              <a:rPr lang="en-US" sz="1200" b="0" i="0" kern="1200" baseline="30000" dirty="0">
                <a:solidFill>
                  <a:schemeClr val="tx1"/>
                </a:solidFill>
                <a:effectLst/>
                <a:latin typeface="+mn-lt"/>
                <a:ea typeface="+mn-ea"/>
                <a:cs typeface="+mn-cs"/>
              </a:rPr>
              <a:t>–3</a:t>
            </a:r>
            <a:r>
              <a:rPr lang="en-US" sz="1200" b="0" i="0" kern="1200" dirty="0">
                <a:solidFill>
                  <a:schemeClr val="tx1"/>
                </a:solidFill>
                <a:effectLst/>
                <a:latin typeface="+mn-lt"/>
                <a:ea typeface="+mn-ea"/>
                <a:cs typeface="+mn-cs"/>
              </a:rPr>
              <a:t>) to many substrates, including proteins involved in cell signaling. Phosphorylation can change protein function by altering its enzymatic activity, cellular location, and/or shape. These function changes can be reversed by enzymes called phosphatases, which remove phosphate groups.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6</a:t>
            </a:fld>
            <a:endParaRPr lang="en-US"/>
          </a:p>
        </p:txBody>
      </p:sp>
    </p:spTree>
    <p:extLst>
      <p:ext uri="{BB962C8B-B14F-4D97-AF65-F5344CB8AC3E}">
        <p14:creationId xmlns:p14="http://schemas.microsoft.com/office/powerpoint/2010/main" val="3583142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11-5: GTPase Molecular Switch.</a:t>
            </a:r>
            <a:r>
              <a:rPr lang="en-US" sz="1200" b="0" i="0" kern="1200" dirty="0">
                <a:solidFill>
                  <a:schemeClr val="tx1"/>
                </a:solidFill>
                <a:effectLst/>
                <a:latin typeface="+mn-lt"/>
                <a:ea typeface="+mn-ea"/>
                <a:cs typeface="+mn-cs"/>
              </a:rPr>
              <a:t> Active GTPases are bound to GTP. GTPases rapidly hydrolyze GTP to GDP, in the presence of their corresponding GAP proteins, rendering the GTPase inactive. GTPases become active when a GEF protein exchanges the bound GDP for GTP.</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7</a:t>
            </a:fld>
            <a:endParaRPr lang="en-US"/>
          </a:p>
        </p:txBody>
      </p:sp>
    </p:spTree>
    <p:extLst>
      <p:ext uri="{BB962C8B-B14F-4D97-AF65-F5344CB8AC3E}">
        <p14:creationId xmlns:p14="http://schemas.microsoft.com/office/powerpoint/2010/main" val="3958043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11-6: Intracellular Receptors</a:t>
            </a:r>
            <a:r>
              <a:rPr lang="en-US" sz="1200" b="0" i="0" kern="1200" dirty="0">
                <a:solidFill>
                  <a:schemeClr val="tx1"/>
                </a:solidFill>
                <a:effectLst/>
                <a:latin typeface="+mn-lt"/>
                <a:ea typeface="+mn-ea"/>
                <a:cs typeface="+mn-cs"/>
              </a:rPr>
              <a:t>. Intracellular receptors bind signaling molecules that can diffuse across the plasma membrane. Many intracellular receptors are transcription factors, which bind to promoters to change gene expression when bound to their corresponding ligand.</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8</a:t>
            </a:fld>
            <a:endParaRPr lang="en-US"/>
          </a:p>
        </p:txBody>
      </p:sp>
    </p:spTree>
    <p:extLst>
      <p:ext uri="{BB962C8B-B14F-4D97-AF65-F5344CB8AC3E}">
        <p14:creationId xmlns:p14="http://schemas.microsoft.com/office/powerpoint/2010/main" val="901169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11-7: Steroid hormones.</a:t>
            </a:r>
            <a:r>
              <a:rPr lang="en-US" sz="1200" b="0" i="0" kern="1200" dirty="0">
                <a:solidFill>
                  <a:schemeClr val="tx1"/>
                </a:solidFill>
                <a:effectLst/>
                <a:latin typeface="+mn-lt"/>
                <a:ea typeface="+mn-ea"/>
                <a:cs typeface="+mn-cs"/>
              </a:rPr>
              <a:t> Estradiol and testosterone are examples of steroid hormones. They are metabolites of cholesterol and can, therefore, diffuse across the plasma membrane to bind to intracellular receptors.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9</a:t>
            </a:fld>
            <a:endParaRPr lang="en-US"/>
          </a:p>
        </p:txBody>
      </p:sp>
    </p:spTree>
    <p:extLst>
      <p:ext uri="{BB962C8B-B14F-4D97-AF65-F5344CB8AC3E}">
        <p14:creationId xmlns:p14="http://schemas.microsoft.com/office/powerpoint/2010/main" val="1318506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11-8: Guanylyl Cyclase and cGMP</a:t>
            </a:r>
            <a:r>
              <a:rPr lang="en-US" sz="1200" b="0" i="0" kern="1200" dirty="0">
                <a:solidFill>
                  <a:schemeClr val="tx1"/>
                </a:solidFill>
                <a:effectLst/>
                <a:latin typeface="+mn-lt"/>
                <a:ea typeface="+mn-ea"/>
                <a:cs typeface="+mn-cs"/>
              </a:rPr>
              <a:t>. Guanylyl Cyclase (GC) is an intracellular receptor for nitric oxide (NO) and an enzyme. When NO is bound to GC, GC can convert guanosine triphosphate (GTP) into cyclic guanosine monophosphate (cGMP). cGMP is a necessary secondary messenger in the NO signaling pathway. cGMP can be broken down into guanosine monophosphate (GMP) by enzymes called </a:t>
            </a:r>
            <a:r>
              <a:rPr lang="en-US" sz="1200" b="0" i="0" kern="1200" dirty="0" err="1">
                <a:solidFill>
                  <a:schemeClr val="tx1"/>
                </a:solidFill>
                <a:effectLst/>
                <a:latin typeface="+mn-lt"/>
                <a:ea typeface="+mn-ea"/>
                <a:cs typeface="+mn-cs"/>
              </a:rPr>
              <a:t>phosphodiesterases</a:t>
            </a:r>
            <a:r>
              <a:rPr lang="en-US" sz="1200" b="0" i="0" kern="1200" dirty="0">
                <a:solidFill>
                  <a:schemeClr val="tx1"/>
                </a:solidFill>
                <a:effectLst/>
                <a:latin typeface="+mn-lt"/>
                <a:ea typeface="+mn-ea"/>
                <a:cs typeface="+mn-cs"/>
              </a:rPr>
              <a:t> (PDE).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10</a:t>
            </a:fld>
            <a:endParaRPr lang="en-US"/>
          </a:p>
        </p:txBody>
      </p:sp>
    </p:spTree>
    <p:extLst>
      <p:ext uri="{BB962C8B-B14F-4D97-AF65-F5344CB8AC3E}">
        <p14:creationId xmlns:p14="http://schemas.microsoft.com/office/powerpoint/2010/main" val="29957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7A59-18AB-40A1-9B14-CCE85DDAA5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D12B7E-38E9-43CF-B036-46FA8B79B7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F1DA4-B4BF-49AA-8A08-82D1CFEF9F45}"/>
              </a:ext>
            </a:extLst>
          </p:cNvPr>
          <p:cNvSpPr>
            <a:spLocks noGrp="1"/>
          </p:cNvSpPr>
          <p:nvPr>
            <p:ph type="dt" sz="half" idx="10"/>
          </p:nvPr>
        </p:nvSpPr>
        <p:spPr/>
        <p:txBody>
          <a:bodyPr/>
          <a:lstStyle/>
          <a:p>
            <a:fld id="{B5F3CCFF-C6A8-4F7C-A3BA-40EEAADC0E06}" type="datetime1">
              <a:rPr lang="en-US" smtClean="0"/>
              <a:t>8/1/2022</a:t>
            </a:fld>
            <a:endParaRPr lang="en-US"/>
          </a:p>
        </p:txBody>
      </p:sp>
      <p:sp>
        <p:nvSpPr>
          <p:cNvPr id="5" name="Footer Placeholder 4">
            <a:extLst>
              <a:ext uri="{FF2B5EF4-FFF2-40B4-BE49-F238E27FC236}">
                <a16:creationId xmlns:a16="http://schemas.microsoft.com/office/drawing/2014/main" id="{043735CF-FB19-4779-9543-A9C2CD1C22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DF1460-46D8-4FFC-91E1-4491D6365CE2}"/>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777337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4B1D-4ECF-44B8-B9C2-73B791C57A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61463F-DD40-412D-9D9A-843A4F90EB0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C2ACCA-D9C6-44D4-9590-0A509335F82F}"/>
              </a:ext>
            </a:extLst>
          </p:cNvPr>
          <p:cNvSpPr>
            <a:spLocks noGrp="1"/>
          </p:cNvSpPr>
          <p:nvPr>
            <p:ph type="dt" sz="half" idx="10"/>
          </p:nvPr>
        </p:nvSpPr>
        <p:spPr/>
        <p:txBody>
          <a:bodyPr/>
          <a:lstStyle/>
          <a:p>
            <a:fld id="{94CEDA7D-43DA-477B-BA6B-C298843D5C2A}" type="datetime1">
              <a:rPr lang="en-US" smtClean="0"/>
              <a:t>8/1/2022</a:t>
            </a:fld>
            <a:endParaRPr lang="en-US"/>
          </a:p>
        </p:txBody>
      </p:sp>
      <p:sp>
        <p:nvSpPr>
          <p:cNvPr id="5" name="Footer Placeholder 4">
            <a:extLst>
              <a:ext uri="{FF2B5EF4-FFF2-40B4-BE49-F238E27FC236}">
                <a16:creationId xmlns:a16="http://schemas.microsoft.com/office/drawing/2014/main" id="{5B098508-70B3-4423-8D75-9AEEF71ECA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608D3C-A5D8-42B1-A2B7-9BB443048E1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0896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3822A8-55DF-41EE-ABEC-9D6F5CD42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E5CDD5-091F-42CB-8D1E-76B37FED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B53ED-18DD-489F-8ABC-D9FAC53E1B2D}"/>
              </a:ext>
            </a:extLst>
          </p:cNvPr>
          <p:cNvSpPr>
            <a:spLocks noGrp="1"/>
          </p:cNvSpPr>
          <p:nvPr>
            <p:ph type="dt" sz="half" idx="10"/>
          </p:nvPr>
        </p:nvSpPr>
        <p:spPr/>
        <p:txBody>
          <a:bodyPr/>
          <a:lstStyle/>
          <a:p>
            <a:fld id="{C2F0031D-52AA-40E7-AE1C-32DDC2FBE64C}" type="datetime1">
              <a:rPr lang="en-US" smtClean="0"/>
              <a:t>8/1/2022</a:t>
            </a:fld>
            <a:endParaRPr lang="en-US"/>
          </a:p>
        </p:txBody>
      </p:sp>
      <p:sp>
        <p:nvSpPr>
          <p:cNvPr id="5" name="Footer Placeholder 4">
            <a:extLst>
              <a:ext uri="{FF2B5EF4-FFF2-40B4-BE49-F238E27FC236}">
                <a16:creationId xmlns:a16="http://schemas.microsoft.com/office/drawing/2014/main" id="{648F891F-653D-4119-881C-BA3F64C039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48C9B9-4DBB-4481-A813-4A51D33FC2B4}"/>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3378473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7FE3-A4D3-4D85-86D1-A6957CFA867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056BC82-C527-4CCF-9CF8-7C3166248C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1289FC-6828-46E1-8F56-0655781E3574}"/>
              </a:ext>
            </a:extLst>
          </p:cNvPr>
          <p:cNvSpPr>
            <a:spLocks noGrp="1"/>
          </p:cNvSpPr>
          <p:nvPr>
            <p:ph type="dt" sz="half" idx="10"/>
          </p:nvPr>
        </p:nvSpPr>
        <p:spPr/>
        <p:txBody>
          <a:bodyPr/>
          <a:lstStyle/>
          <a:p>
            <a:fld id="{91D5FEA5-4E9C-4B53-B0B9-D86C86AE7BF2}" type="datetime1">
              <a:rPr lang="en-US" smtClean="0"/>
              <a:t>8/1/2022</a:t>
            </a:fld>
            <a:endParaRPr lang="en-US"/>
          </a:p>
        </p:txBody>
      </p:sp>
      <p:sp>
        <p:nvSpPr>
          <p:cNvPr id="5" name="Footer Placeholder 4">
            <a:extLst>
              <a:ext uri="{FF2B5EF4-FFF2-40B4-BE49-F238E27FC236}">
                <a16:creationId xmlns:a16="http://schemas.microsoft.com/office/drawing/2014/main" id="{4191C49A-B769-409C-91A0-04671E294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F25460-83D1-4580-A2DC-EA5F2C7C1988}"/>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609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BDA83-3F0F-4DDB-9DCD-3FF649D111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F837990-2D4F-478A-9888-3033F76B42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5770E4-96B6-490F-8ECE-59C504ED5604}"/>
              </a:ext>
            </a:extLst>
          </p:cNvPr>
          <p:cNvSpPr>
            <a:spLocks noGrp="1"/>
          </p:cNvSpPr>
          <p:nvPr>
            <p:ph type="dt" sz="half" idx="10"/>
          </p:nvPr>
        </p:nvSpPr>
        <p:spPr/>
        <p:txBody>
          <a:bodyPr/>
          <a:lstStyle/>
          <a:p>
            <a:fld id="{7FBB3AFF-B6F0-4DF8-8924-246311CF120B}" type="datetime1">
              <a:rPr lang="en-US" smtClean="0"/>
              <a:t>8/1/2022</a:t>
            </a:fld>
            <a:endParaRPr lang="en-US"/>
          </a:p>
        </p:txBody>
      </p:sp>
      <p:sp>
        <p:nvSpPr>
          <p:cNvPr id="5" name="Footer Placeholder 4">
            <a:extLst>
              <a:ext uri="{FF2B5EF4-FFF2-40B4-BE49-F238E27FC236}">
                <a16:creationId xmlns:a16="http://schemas.microsoft.com/office/drawing/2014/main" id="{6F8A90D0-A0FC-4EE3-92C0-678B1AC4B8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47499C-69F1-42BE-8855-77728C9FBFBB}"/>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60817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CF629-A626-49D8-A69B-809FC42D78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744B29-50E9-4DAE-A900-B57132C8E2E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D18F0C-35B5-44AE-AB7E-80797EDA26A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68678E-3E1F-40EB-99B2-01A6D1B4ADE5}"/>
              </a:ext>
            </a:extLst>
          </p:cNvPr>
          <p:cNvSpPr>
            <a:spLocks noGrp="1"/>
          </p:cNvSpPr>
          <p:nvPr>
            <p:ph type="dt" sz="half" idx="10"/>
          </p:nvPr>
        </p:nvSpPr>
        <p:spPr/>
        <p:txBody>
          <a:bodyPr/>
          <a:lstStyle/>
          <a:p>
            <a:fld id="{A6C93617-E1D1-405C-8382-AB6A7DABE5AB}" type="datetime1">
              <a:rPr lang="en-US" smtClean="0"/>
              <a:t>8/1/2022</a:t>
            </a:fld>
            <a:endParaRPr lang="en-US"/>
          </a:p>
        </p:txBody>
      </p:sp>
      <p:sp>
        <p:nvSpPr>
          <p:cNvPr id="6" name="Footer Placeholder 5">
            <a:extLst>
              <a:ext uri="{FF2B5EF4-FFF2-40B4-BE49-F238E27FC236}">
                <a16:creationId xmlns:a16="http://schemas.microsoft.com/office/drawing/2014/main" id="{B1A66802-8330-4C32-A3CD-17338697CA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F9D0FB-A428-4D1D-BF76-FABE32259179}"/>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894719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2E2A7-CBF6-408D-8B97-C7FD41364A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5FC419-3161-4DB1-A127-540380766B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33C696B-75D3-4DC0-840C-09A8A4E064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3FEBEB-CF63-4B3D-85E8-F6554FCD7A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1850CC-837F-4D9F-B21F-6145ED0B2D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1FA841-9FBA-4924-A160-5397A2570BC9}"/>
              </a:ext>
            </a:extLst>
          </p:cNvPr>
          <p:cNvSpPr>
            <a:spLocks noGrp="1"/>
          </p:cNvSpPr>
          <p:nvPr>
            <p:ph type="dt" sz="half" idx="10"/>
          </p:nvPr>
        </p:nvSpPr>
        <p:spPr/>
        <p:txBody>
          <a:bodyPr/>
          <a:lstStyle/>
          <a:p>
            <a:fld id="{FD915F70-DEF8-4F73-8EEC-74EC5CF7981B}" type="datetime1">
              <a:rPr lang="en-US" smtClean="0"/>
              <a:t>8/1/2022</a:t>
            </a:fld>
            <a:endParaRPr lang="en-US"/>
          </a:p>
        </p:txBody>
      </p:sp>
      <p:sp>
        <p:nvSpPr>
          <p:cNvPr id="8" name="Footer Placeholder 7">
            <a:extLst>
              <a:ext uri="{FF2B5EF4-FFF2-40B4-BE49-F238E27FC236}">
                <a16:creationId xmlns:a16="http://schemas.microsoft.com/office/drawing/2014/main" id="{61598A5A-C62C-4E1C-958D-86A1F56581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1C6625D-C73A-43A8-A769-85C03798BF2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403635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249EC-FCA5-49BB-A387-D9E7500DB6F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D0A71D-F9CB-4252-9908-57ACABF2911F}"/>
              </a:ext>
            </a:extLst>
          </p:cNvPr>
          <p:cNvSpPr>
            <a:spLocks noGrp="1"/>
          </p:cNvSpPr>
          <p:nvPr>
            <p:ph type="dt" sz="half" idx="10"/>
          </p:nvPr>
        </p:nvSpPr>
        <p:spPr/>
        <p:txBody>
          <a:bodyPr/>
          <a:lstStyle/>
          <a:p>
            <a:fld id="{83F443E4-44CF-4F27-91F2-D43819E0E0F4}" type="datetime1">
              <a:rPr lang="en-US" smtClean="0"/>
              <a:t>8/1/2022</a:t>
            </a:fld>
            <a:endParaRPr lang="en-US"/>
          </a:p>
        </p:txBody>
      </p:sp>
      <p:sp>
        <p:nvSpPr>
          <p:cNvPr id="4" name="Footer Placeholder 3">
            <a:extLst>
              <a:ext uri="{FF2B5EF4-FFF2-40B4-BE49-F238E27FC236}">
                <a16:creationId xmlns:a16="http://schemas.microsoft.com/office/drawing/2014/main" id="{F66ECE1F-A14F-4ACB-A7F7-79EB381654B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B70CC1-C553-4DE1-8238-4B15FEF9D8ED}"/>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892110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ED00D5-857A-4EEB-9362-EE29A8BC200C}"/>
              </a:ext>
            </a:extLst>
          </p:cNvPr>
          <p:cNvSpPr>
            <a:spLocks noGrp="1"/>
          </p:cNvSpPr>
          <p:nvPr>
            <p:ph type="dt" sz="half" idx="10"/>
          </p:nvPr>
        </p:nvSpPr>
        <p:spPr/>
        <p:txBody>
          <a:bodyPr/>
          <a:lstStyle/>
          <a:p>
            <a:fld id="{C8743B59-D511-432C-A53A-91806CCE83DE}" type="datetime1">
              <a:rPr lang="en-US" smtClean="0"/>
              <a:t>8/1/2022</a:t>
            </a:fld>
            <a:endParaRPr lang="en-US"/>
          </a:p>
        </p:txBody>
      </p:sp>
      <p:sp>
        <p:nvSpPr>
          <p:cNvPr id="3" name="Footer Placeholder 2">
            <a:extLst>
              <a:ext uri="{FF2B5EF4-FFF2-40B4-BE49-F238E27FC236}">
                <a16:creationId xmlns:a16="http://schemas.microsoft.com/office/drawing/2014/main" id="{60EFA4A0-4D0F-4C0E-BC17-CCED869C461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442A455-F0C4-4180-A2AB-FB392A69312D}"/>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1461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3FD70-5D67-4966-BC0A-62D42BF66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6DE522-B7DF-477B-B611-D12A6DE47F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5CA1BD-B459-48A2-B097-1D59CB7AA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1E63E5-0F93-4F3C-9619-9276882A8681}"/>
              </a:ext>
            </a:extLst>
          </p:cNvPr>
          <p:cNvSpPr>
            <a:spLocks noGrp="1"/>
          </p:cNvSpPr>
          <p:nvPr>
            <p:ph type="dt" sz="half" idx="10"/>
          </p:nvPr>
        </p:nvSpPr>
        <p:spPr/>
        <p:txBody>
          <a:bodyPr/>
          <a:lstStyle/>
          <a:p>
            <a:fld id="{0E88A452-9745-43CE-B357-4EAD69ABD41B}" type="datetime1">
              <a:rPr lang="en-US" smtClean="0"/>
              <a:t>8/1/2022</a:t>
            </a:fld>
            <a:endParaRPr lang="en-US"/>
          </a:p>
        </p:txBody>
      </p:sp>
      <p:sp>
        <p:nvSpPr>
          <p:cNvPr id="6" name="Footer Placeholder 5">
            <a:extLst>
              <a:ext uri="{FF2B5EF4-FFF2-40B4-BE49-F238E27FC236}">
                <a16:creationId xmlns:a16="http://schemas.microsoft.com/office/drawing/2014/main" id="{92CB236C-DEB0-4FD2-8CE8-003575B467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819DB1-DE09-43B9-9C55-5B6D53421118}"/>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112004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2A1ED-4C8F-4599-A634-20A76824B6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E0A5A0-81B5-4ECB-B62A-393F764281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EED8C3D-464A-4B68-9E49-96E3802281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0177C-DB5B-4292-99EB-9F330E2B03FA}"/>
              </a:ext>
            </a:extLst>
          </p:cNvPr>
          <p:cNvSpPr>
            <a:spLocks noGrp="1"/>
          </p:cNvSpPr>
          <p:nvPr>
            <p:ph type="dt" sz="half" idx="10"/>
          </p:nvPr>
        </p:nvSpPr>
        <p:spPr/>
        <p:txBody>
          <a:bodyPr/>
          <a:lstStyle/>
          <a:p>
            <a:fld id="{67F77DDA-7C49-422C-A950-8981F0E91E4B}" type="datetime1">
              <a:rPr lang="en-US" smtClean="0"/>
              <a:t>8/1/2022</a:t>
            </a:fld>
            <a:endParaRPr lang="en-US"/>
          </a:p>
        </p:txBody>
      </p:sp>
      <p:sp>
        <p:nvSpPr>
          <p:cNvPr id="6" name="Footer Placeholder 5">
            <a:extLst>
              <a:ext uri="{FF2B5EF4-FFF2-40B4-BE49-F238E27FC236}">
                <a16:creationId xmlns:a16="http://schemas.microsoft.com/office/drawing/2014/main" id="{8C4AFDD0-6DDB-4742-BE64-6FC7E8710F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700EDC-27A5-4D75-995D-4D140DF0284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981992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5C90D1-BC33-4FBE-9A18-3F3098A03F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113402-873B-4CD8-8814-7445B02D72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4D5D7A-FD24-4BFA-AE2D-1D48EFA448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5B9DC-0786-4631-85F3-2264809D7EAF}" type="datetime1">
              <a:rPr lang="en-US" smtClean="0"/>
              <a:t>8/1/2022</a:t>
            </a:fld>
            <a:endParaRPr lang="en-US"/>
          </a:p>
        </p:txBody>
      </p:sp>
      <p:sp>
        <p:nvSpPr>
          <p:cNvPr id="5" name="Footer Placeholder 4">
            <a:extLst>
              <a:ext uri="{FF2B5EF4-FFF2-40B4-BE49-F238E27FC236}">
                <a16:creationId xmlns:a16="http://schemas.microsoft.com/office/drawing/2014/main" id="{6B233040-1CFA-4F1C-82A5-967F7B32B3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D659897-E568-48C7-84AC-2916801653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FC8B9-BCA2-4F51-A344-9525644822DC}" type="slidenum">
              <a:rPr lang="en-US" smtClean="0"/>
              <a:t>‹#›</a:t>
            </a:fld>
            <a:endParaRPr lang="en-US"/>
          </a:p>
        </p:txBody>
      </p:sp>
    </p:spTree>
    <p:extLst>
      <p:ext uri="{BB962C8B-B14F-4D97-AF65-F5344CB8AC3E}">
        <p14:creationId xmlns:p14="http://schemas.microsoft.com/office/powerpoint/2010/main" val="3014054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FQFBygnIONU" TargetMode="External"/><Relationship Id="rId2" Type="http://schemas.openxmlformats.org/officeDocument/2006/relationships/hyperlink" Target="https://www.youtube.com/watch?v=-dbRterutHY"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F42EE9F-5603-4701-9AC7-802B342143BF}"/>
              </a:ext>
            </a:extLst>
          </p:cNvPr>
          <p:cNvSpPr txBox="1"/>
          <p:nvPr/>
        </p:nvSpPr>
        <p:spPr>
          <a:xfrm>
            <a:off x="5500254" y="6562232"/>
            <a:ext cx="5486399" cy="276999"/>
          </a:xfrm>
          <a:prstGeom prst="rect">
            <a:avLst/>
          </a:prstGeom>
          <a:noFill/>
        </p:spPr>
        <p:txBody>
          <a:bodyPr wrap="square" rtlCol="0">
            <a:spAutoFit/>
          </a:bodyPr>
          <a:lstStyle/>
          <a:p>
            <a:r>
              <a:rPr lang="en-US" sz="1200" dirty="0">
                <a:latin typeface="Segoe UI" panose="020B0502040204020203" pitchFamily="34" charset="0"/>
                <a:cs typeface="Segoe UI" panose="020B0502040204020203" pitchFamily="34" charset="0"/>
              </a:rPr>
              <a:t> "Fundamentals of Cell Biology" (2020). </a:t>
            </a:r>
            <a:r>
              <a:rPr lang="en-US" sz="1200" i="1" dirty="0">
                <a:latin typeface="Segoe UI" panose="020B0502040204020203" pitchFamily="34" charset="0"/>
                <a:cs typeface="Segoe UI" panose="020B0502040204020203" pitchFamily="34" charset="0"/>
              </a:rPr>
              <a:t>Biological Sciences Open Textbooks</a:t>
            </a:r>
            <a:r>
              <a:rPr lang="en-US" sz="1200" dirty="0">
                <a:latin typeface="Segoe UI" panose="020B0502040204020203" pitchFamily="34" charset="0"/>
                <a:cs typeface="Segoe UI" panose="020B0502040204020203" pitchFamily="34" charset="0"/>
              </a:rPr>
              <a:t>. 22.</a:t>
            </a:r>
          </a:p>
        </p:txBody>
      </p:sp>
      <p:pic>
        <p:nvPicPr>
          <p:cNvPr id="3" name="Picture 2">
            <a:extLst>
              <a:ext uri="{FF2B5EF4-FFF2-40B4-BE49-F238E27FC236}">
                <a16:creationId xmlns:a16="http://schemas.microsoft.com/office/drawing/2014/main" id="{464AF2E7-F8E2-42ED-BA88-B8868A80875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855" y="13855"/>
            <a:ext cx="5486400" cy="6860962"/>
          </a:xfrm>
          <a:prstGeom prst="rect">
            <a:avLst/>
          </a:prstGeom>
        </p:spPr>
      </p:pic>
      <p:sp>
        <p:nvSpPr>
          <p:cNvPr id="5" name="Subtitle 4"/>
          <p:cNvSpPr>
            <a:spLocks noGrp="1"/>
          </p:cNvSpPr>
          <p:nvPr>
            <p:ph type="subTitle" idx="1"/>
          </p:nvPr>
        </p:nvSpPr>
        <p:spPr>
          <a:xfrm>
            <a:off x="6781800" y="1755775"/>
            <a:ext cx="4141694" cy="1752600"/>
          </a:xfrm>
        </p:spPr>
        <p:txBody>
          <a:bodyPr/>
          <a:lstStyle/>
          <a:p>
            <a:r>
              <a:rPr lang="en-US" dirty="0">
                <a:solidFill>
                  <a:schemeClr val="bg1">
                    <a:lumMod val="50000"/>
                  </a:schemeClr>
                </a:solidFill>
              </a:rPr>
              <a:t>Principles in Cell Signaling</a:t>
            </a:r>
          </a:p>
        </p:txBody>
      </p:sp>
      <p:sp>
        <p:nvSpPr>
          <p:cNvPr id="4" name="Title 3"/>
          <p:cNvSpPr>
            <a:spLocks noGrp="1"/>
          </p:cNvSpPr>
          <p:nvPr>
            <p:ph type="ctrTitle"/>
          </p:nvPr>
        </p:nvSpPr>
        <p:spPr>
          <a:xfrm>
            <a:off x="6096000" y="1"/>
            <a:ext cx="5029200" cy="1470025"/>
          </a:xfrm>
        </p:spPr>
        <p:txBody>
          <a:bodyPr/>
          <a:lstStyle/>
          <a:p>
            <a:r>
              <a:rPr lang="en-US" dirty="0"/>
              <a:t>Chapter 11 </a:t>
            </a:r>
          </a:p>
        </p:txBody>
      </p:sp>
      <p:sp>
        <p:nvSpPr>
          <p:cNvPr id="8" name="Slide Number Placeholder 7">
            <a:extLst>
              <a:ext uri="{FF2B5EF4-FFF2-40B4-BE49-F238E27FC236}">
                <a16:creationId xmlns:a16="http://schemas.microsoft.com/office/drawing/2014/main" id="{61321279-8313-44AA-9199-FC6F97EDD9D0}"/>
              </a:ext>
            </a:extLst>
          </p:cNvPr>
          <p:cNvSpPr>
            <a:spLocks noGrp="1"/>
          </p:cNvSpPr>
          <p:nvPr>
            <p:ph type="sldNum" sz="quarter" idx="12"/>
          </p:nvPr>
        </p:nvSpPr>
        <p:spPr/>
        <p:txBody>
          <a:bodyPr/>
          <a:lstStyle/>
          <a:p>
            <a:fld id="{C93EF3D6-E668-4DE3-8128-3AEB1A6FE605}" type="slidenum">
              <a:rPr lang="en-US" smtClean="0"/>
              <a:pPr/>
              <a:t>1</a:t>
            </a:fld>
            <a:endParaRPr lang="en-US" dirty="0"/>
          </a:p>
        </p:txBody>
      </p:sp>
    </p:spTree>
    <p:extLst>
      <p:ext uri="{BB962C8B-B14F-4D97-AF65-F5344CB8AC3E}">
        <p14:creationId xmlns:p14="http://schemas.microsoft.com/office/powerpoint/2010/main" val="1817618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4A155F4-7888-4006-BDD4-9CA2C402B437}"/>
              </a:ext>
            </a:extLst>
          </p:cNvPr>
          <p:cNvSpPr txBox="1"/>
          <p:nvPr/>
        </p:nvSpPr>
        <p:spPr>
          <a:xfrm>
            <a:off x="0" y="6404950"/>
            <a:ext cx="10515600" cy="461665"/>
          </a:xfrm>
          <a:prstGeom prst="rect">
            <a:avLst/>
          </a:prstGeom>
          <a:noFill/>
        </p:spPr>
        <p:txBody>
          <a:bodyPr wrap="square" rtlCol="0">
            <a:spAutoFit/>
          </a:bodyPr>
          <a:lstStyle/>
          <a:p>
            <a:r>
              <a:rPr lang="en-US" sz="1200" dirty="0"/>
              <a:t>Figure 11-8: Guanylyl Cyclase and cGMP. Adapted and modified from works contributed to Wikimedia by </a:t>
            </a:r>
            <a:r>
              <a:rPr lang="en-US" sz="1200" dirty="0" err="1"/>
              <a:t>Polimerek</a:t>
            </a:r>
            <a:r>
              <a:rPr lang="en-US" sz="1200" dirty="0"/>
              <a:t>. Wikimedia is licensed under Creative Commons Attribution-Share Alike 3.0</a:t>
            </a:r>
          </a:p>
        </p:txBody>
      </p:sp>
      <p:pic>
        <p:nvPicPr>
          <p:cNvPr id="5" name="Content Placeholder 4" descr="Figure 11-8: Guanylyl Cyclase and cGMP. Guanylyl Cyclase (GC) is an intracellular receptor for nitric oxide (NO) and an enzyme. When NO is bound to GC, GC can convert guanosine triphosphate (GTP) into cyclic guanosine monophosphate (cGMP). cGMP is a necessary secondary messenger in the NO signaling pathway. cGMP can be broken down into guanosine monophosphate (GMP) by enzymes called phosphodiesterases (PDE).">
            <a:extLst>
              <a:ext uri="{FF2B5EF4-FFF2-40B4-BE49-F238E27FC236}">
                <a16:creationId xmlns:a16="http://schemas.microsoft.com/office/drawing/2014/main" id="{3D37468D-7A08-4C22-8042-7CD40474E50C}"/>
              </a:ext>
            </a:extLst>
          </p:cNvPr>
          <p:cNvPicPr>
            <a:picLocks noGrp="1" noChangeAspect="1"/>
          </p:cNvPicPr>
          <p:nvPr>
            <p:ph idx="1"/>
          </p:nvPr>
        </p:nvPicPr>
        <p:blipFill>
          <a:blip r:embed="rId3"/>
          <a:stretch>
            <a:fillRect/>
          </a:stretch>
        </p:blipFill>
        <p:spPr>
          <a:xfrm>
            <a:off x="3432837" y="1825625"/>
            <a:ext cx="5326326" cy="4351338"/>
          </a:xfrm>
          <a:prstGeom prst="rect">
            <a:avLst/>
          </a:prstGeom>
        </p:spPr>
      </p:pic>
      <p:sp>
        <p:nvSpPr>
          <p:cNvPr id="2" name="Title 1">
            <a:extLst>
              <a:ext uri="{FF2B5EF4-FFF2-40B4-BE49-F238E27FC236}">
                <a16:creationId xmlns:a16="http://schemas.microsoft.com/office/drawing/2014/main" id="{C5003F9A-002A-48EF-8104-9BB3C63549E9}"/>
              </a:ext>
            </a:extLst>
          </p:cNvPr>
          <p:cNvSpPr>
            <a:spLocks noGrp="1"/>
          </p:cNvSpPr>
          <p:nvPr>
            <p:ph type="title"/>
          </p:nvPr>
        </p:nvSpPr>
        <p:spPr/>
        <p:txBody>
          <a:bodyPr/>
          <a:lstStyle/>
          <a:p>
            <a:r>
              <a:rPr lang="en-US" dirty="0"/>
              <a:t>Guanylyl Cyclase and cGMP</a:t>
            </a:r>
          </a:p>
        </p:txBody>
      </p:sp>
      <p:sp>
        <p:nvSpPr>
          <p:cNvPr id="4" name="Slide Number Placeholder 3">
            <a:extLst>
              <a:ext uri="{FF2B5EF4-FFF2-40B4-BE49-F238E27FC236}">
                <a16:creationId xmlns:a16="http://schemas.microsoft.com/office/drawing/2014/main" id="{56353620-487A-4A52-87DA-2C2159B45343}"/>
              </a:ext>
            </a:extLst>
          </p:cNvPr>
          <p:cNvSpPr>
            <a:spLocks noGrp="1"/>
          </p:cNvSpPr>
          <p:nvPr>
            <p:ph type="sldNum" sz="quarter" idx="12"/>
          </p:nvPr>
        </p:nvSpPr>
        <p:spPr/>
        <p:txBody>
          <a:bodyPr/>
          <a:lstStyle/>
          <a:p>
            <a:fld id="{F38FC8B9-BCA2-4F51-A344-9525644822DC}" type="slidenum">
              <a:rPr lang="en-US" smtClean="0"/>
              <a:t>10</a:t>
            </a:fld>
            <a:endParaRPr lang="en-US"/>
          </a:p>
        </p:txBody>
      </p:sp>
    </p:spTree>
    <p:extLst>
      <p:ext uri="{BB962C8B-B14F-4D97-AF65-F5344CB8AC3E}">
        <p14:creationId xmlns:p14="http://schemas.microsoft.com/office/powerpoint/2010/main" val="3353560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DE0113C-000F-4F42-AD0F-BEFB7D754B34}"/>
              </a:ext>
            </a:extLst>
          </p:cNvPr>
          <p:cNvSpPr txBox="1"/>
          <p:nvPr/>
        </p:nvSpPr>
        <p:spPr>
          <a:xfrm>
            <a:off x="0" y="6584955"/>
            <a:ext cx="10515600" cy="276999"/>
          </a:xfrm>
          <a:prstGeom prst="rect">
            <a:avLst/>
          </a:prstGeom>
          <a:noFill/>
        </p:spPr>
        <p:txBody>
          <a:bodyPr wrap="square" rtlCol="0">
            <a:spAutoFit/>
          </a:bodyPr>
          <a:lstStyle/>
          <a:p>
            <a:r>
              <a:rPr lang="en-US" sz="1200" dirty="0"/>
              <a:t>Figure 11-9: Nitric Oxide Cell Signaling. Created by Jennifer Hurst-Kennedy CC-NC-SA 4.0.</a:t>
            </a:r>
          </a:p>
        </p:txBody>
      </p:sp>
      <p:pic>
        <p:nvPicPr>
          <p:cNvPr id="5" name="Content Placeholder 4" descr="Figure 11-9: Nitric Oxide Cell Signaling. In response to neuronal signaling, endothelial cells that wrap around blood vessels produce the small gas Nitric Oxide (NO). NO diffuses out of the endothelial cells and into adjacent smooth muscle cells. Inside the smooth muscle cells, NO binds to its intracellular receptor, guanylyl cyclase (GC). When active, GC metabolizes GTP into the secondary messenger cGMP. Increasing levels of cGMP led to the activation of effector proteins, such as myosin light chain kinase, which led to muscle relaxation. As the smoothing muscles around the blood vessels relax, blood flow increases. The drug erectile dysfunction Viagra targets phosphodiesters (PDE), enzymes that break down cGMP into GMP. By inhibiting the breakdown of the secondary messenger cGMP, Viagra maintains high cellular levels of cGMP, thus maintaining smooth muscle relaxation, increased blood flow, and prolonged erections.">
            <a:extLst>
              <a:ext uri="{FF2B5EF4-FFF2-40B4-BE49-F238E27FC236}">
                <a16:creationId xmlns:a16="http://schemas.microsoft.com/office/drawing/2014/main" id="{B994478B-B542-401F-B66D-53CA86F7B371}"/>
              </a:ext>
            </a:extLst>
          </p:cNvPr>
          <p:cNvPicPr>
            <a:picLocks noGrp="1" noChangeAspect="1"/>
          </p:cNvPicPr>
          <p:nvPr>
            <p:ph idx="1"/>
          </p:nvPr>
        </p:nvPicPr>
        <p:blipFill>
          <a:blip r:embed="rId3"/>
          <a:stretch>
            <a:fillRect/>
          </a:stretch>
        </p:blipFill>
        <p:spPr>
          <a:xfrm>
            <a:off x="4362877" y="1825625"/>
            <a:ext cx="3466246" cy="4351338"/>
          </a:xfrm>
          <a:prstGeom prst="rect">
            <a:avLst/>
          </a:prstGeom>
        </p:spPr>
      </p:pic>
      <p:sp>
        <p:nvSpPr>
          <p:cNvPr id="2" name="Title 1">
            <a:extLst>
              <a:ext uri="{FF2B5EF4-FFF2-40B4-BE49-F238E27FC236}">
                <a16:creationId xmlns:a16="http://schemas.microsoft.com/office/drawing/2014/main" id="{D36A1286-9C8A-4D6A-ADD0-AA29584B073F}"/>
              </a:ext>
            </a:extLst>
          </p:cNvPr>
          <p:cNvSpPr>
            <a:spLocks noGrp="1"/>
          </p:cNvSpPr>
          <p:nvPr>
            <p:ph type="title"/>
          </p:nvPr>
        </p:nvSpPr>
        <p:spPr/>
        <p:txBody>
          <a:bodyPr/>
          <a:lstStyle/>
          <a:p>
            <a:r>
              <a:rPr lang="en-US" dirty="0"/>
              <a:t>Nitric Oxide Signaling</a:t>
            </a:r>
          </a:p>
        </p:txBody>
      </p:sp>
      <p:sp>
        <p:nvSpPr>
          <p:cNvPr id="4" name="Slide Number Placeholder 3">
            <a:extLst>
              <a:ext uri="{FF2B5EF4-FFF2-40B4-BE49-F238E27FC236}">
                <a16:creationId xmlns:a16="http://schemas.microsoft.com/office/drawing/2014/main" id="{E13AE945-DCA4-4FA5-9275-27DBEDFBA671}"/>
              </a:ext>
            </a:extLst>
          </p:cNvPr>
          <p:cNvSpPr>
            <a:spLocks noGrp="1"/>
          </p:cNvSpPr>
          <p:nvPr>
            <p:ph type="sldNum" sz="quarter" idx="12"/>
          </p:nvPr>
        </p:nvSpPr>
        <p:spPr/>
        <p:txBody>
          <a:bodyPr/>
          <a:lstStyle/>
          <a:p>
            <a:fld id="{F38FC8B9-BCA2-4F51-A344-9525644822DC}" type="slidenum">
              <a:rPr lang="en-US" smtClean="0"/>
              <a:t>11</a:t>
            </a:fld>
            <a:endParaRPr lang="en-US"/>
          </a:p>
        </p:txBody>
      </p:sp>
    </p:spTree>
    <p:extLst>
      <p:ext uri="{BB962C8B-B14F-4D97-AF65-F5344CB8AC3E}">
        <p14:creationId xmlns:p14="http://schemas.microsoft.com/office/powerpoint/2010/main" val="33911012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E590679-3113-4E39-9480-9947EBA387F4}"/>
              </a:ext>
            </a:extLst>
          </p:cNvPr>
          <p:cNvSpPr txBox="1"/>
          <p:nvPr/>
        </p:nvSpPr>
        <p:spPr>
          <a:xfrm>
            <a:off x="0" y="6400803"/>
            <a:ext cx="10515600" cy="461665"/>
          </a:xfrm>
          <a:prstGeom prst="rect">
            <a:avLst/>
          </a:prstGeom>
          <a:noFill/>
        </p:spPr>
        <p:txBody>
          <a:bodyPr wrap="square" rtlCol="0">
            <a:spAutoFit/>
          </a:bodyPr>
          <a:lstStyle/>
          <a:p>
            <a:r>
              <a:rPr lang="en-US" sz="1200" dirty="0"/>
              <a:t>Fig 11-10. Ion Channels. Adapted without change from Concepts of Biology from Open </a:t>
            </a:r>
            <a:r>
              <a:rPr lang="en-US" sz="1200" dirty="0" err="1"/>
              <a:t>Stax</a:t>
            </a:r>
            <a:r>
              <a:rPr lang="en-US" sz="1200" dirty="0"/>
              <a:t> by Samantha Fowler, Rebecca Roush, James Wise, and other contributors. Concepts of Biology by OpenStax is licensed under Creative Commons Attribution License v4.0</a:t>
            </a:r>
          </a:p>
        </p:txBody>
      </p:sp>
      <p:pic>
        <p:nvPicPr>
          <p:cNvPr id="5" name="Content Placeholder 4" descr="Fig 11-10. Ion Channels. Cell surface Ligand-gated ion channels open when they bind to specific signaling molecules. Once open, ions flow in or out of the cell, depending on the specific channel.">
            <a:extLst>
              <a:ext uri="{FF2B5EF4-FFF2-40B4-BE49-F238E27FC236}">
                <a16:creationId xmlns:a16="http://schemas.microsoft.com/office/drawing/2014/main" id="{2F4DA2EE-492E-41E3-8DD9-BA1145C6AC91}"/>
              </a:ext>
            </a:extLst>
          </p:cNvPr>
          <p:cNvPicPr>
            <a:picLocks noGrp="1" noChangeAspect="1"/>
          </p:cNvPicPr>
          <p:nvPr>
            <p:ph idx="1"/>
          </p:nvPr>
        </p:nvPicPr>
        <p:blipFill>
          <a:blip r:embed="rId3"/>
          <a:stretch>
            <a:fillRect/>
          </a:stretch>
        </p:blipFill>
        <p:spPr>
          <a:xfrm>
            <a:off x="2608611" y="2110154"/>
            <a:ext cx="6777288" cy="3675184"/>
          </a:xfrm>
          <a:prstGeom prst="rect">
            <a:avLst/>
          </a:prstGeom>
        </p:spPr>
      </p:pic>
      <p:sp>
        <p:nvSpPr>
          <p:cNvPr id="2" name="Title 1">
            <a:extLst>
              <a:ext uri="{FF2B5EF4-FFF2-40B4-BE49-F238E27FC236}">
                <a16:creationId xmlns:a16="http://schemas.microsoft.com/office/drawing/2014/main" id="{996503D8-1C56-4289-AF4A-E568BCAB9EC6}"/>
              </a:ext>
            </a:extLst>
          </p:cNvPr>
          <p:cNvSpPr>
            <a:spLocks noGrp="1"/>
          </p:cNvSpPr>
          <p:nvPr>
            <p:ph type="title"/>
          </p:nvPr>
        </p:nvSpPr>
        <p:spPr/>
        <p:txBody>
          <a:bodyPr/>
          <a:lstStyle/>
          <a:p>
            <a:r>
              <a:rPr lang="en-US" dirty="0"/>
              <a:t>Ion Channels</a:t>
            </a:r>
          </a:p>
        </p:txBody>
      </p:sp>
      <p:sp>
        <p:nvSpPr>
          <p:cNvPr id="4" name="Slide Number Placeholder 3">
            <a:extLst>
              <a:ext uri="{FF2B5EF4-FFF2-40B4-BE49-F238E27FC236}">
                <a16:creationId xmlns:a16="http://schemas.microsoft.com/office/drawing/2014/main" id="{882E156E-ACD0-4ABB-A9A2-E6876D5B95A1}"/>
              </a:ext>
            </a:extLst>
          </p:cNvPr>
          <p:cNvSpPr>
            <a:spLocks noGrp="1"/>
          </p:cNvSpPr>
          <p:nvPr>
            <p:ph type="sldNum" sz="quarter" idx="12"/>
          </p:nvPr>
        </p:nvSpPr>
        <p:spPr/>
        <p:txBody>
          <a:bodyPr/>
          <a:lstStyle/>
          <a:p>
            <a:fld id="{F38FC8B9-BCA2-4F51-A344-9525644822DC}" type="slidenum">
              <a:rPr lang="en-US" smtClean="0"/>
              <a:t>12</a:t>
            </a:fld>
            <a:endParaRPr lang="en-US"/>
          </a:p>
        </p:txBody>
      </p:sp>
    </p:spTree>
    <p:extLst>
      <p:ext uri="{BB962C8B-B14F-4D97-AF65-F5344CB8AC3E}">
        <p14:creationId xmlns:p14="http://schemas.microsoft.com/office/powerpoint/2010/main" val="17919157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7FF54F-2821-4000-B746-F4ED980CD04E}"/>
              </a:ext>
            </a:extLst>
          </p:cNvPr>
          <p:cNvSpPr>
            <a:spLocks noGrp="1"/>
          </p:cNvSpPr>
          <p:nvPr>
            <p:ph idx="1"/>
          </p:nvPr>
        </p:nvSpPr>
        <p:spPr/>
        <p:txBody>
          <a:bodyPr>
            <a:normAutofit/>
          </a:bodyPr>
          <a:lstStyle/>
          <a:p>
            <a:pPr marL="514350" lvl="0" indent="-514350">
              <a:buFont typeface="+mj-lt"/>
              <a:buAutoNum type="arabicPeriod"/>
            </a:pPr>
            <a:r>
              <a:rPr lang="en-US" dirty="0"/>
              <a:t>In a typical cell signaling pathway, which of the following happens first?</a:t>
            </a:r>
            <a:endParaRPr lang="en-US" sz="2400" dirty="0"/>
          </a:p>
          <a:p>
            <a:pPr marL="914400" lvl="1" indent="-457200">
              <a:buFont typeface="+mj-lt"/>
              <a:buAutoNum type="alphaLcPeriod"/>
            </a:pPr>
            <a:r>
              <a:rPr lang="en-US" dirty="0"/>
              <a:t>activation of effector molecules</a:t>
            </a:r>
            <a:endParaRPr lang="en-US" sz="2000" dirty="0"/>
          </a:p>
          <a:p>
            <a:pPr marL="914400" lvl="1" indent="-457200">
              <a:buFont typeface="+mj-lt"/>
              <a:buAutoNum type="alphaLcPeriod"/>
            </a:pPr>
            <a:r>
              <a:rPr lang="en-US" dirty="0"/>
              <a:t>signaling molecule binds to its receptor</a:t>
            </a:r>
            <a:endParaRPr lang="en-US" sz="2000" dirty="0"/>
          </a:p>
          <a:p>
            <a:pPr marL="914400" lvl="1" indent="-457200">
              <a:buFont typeface="+mj-lt"/>
              <a:buAutoNum type="alphaLcPeriod"/>
            </a:pPr>
            <a:r>
              <a:rPr lang="en-US" dirty="0"/>
              <a:t>intracellular signaling cascade</a:t>
            </a:r>
            <a:endParaRPr lang="en-US" sz="2000" dirty="0"/>
          </a:p>
        </p:txBody>
      </p:sp>
      <p:sp>
        <p:nvSpPr>
          <p:cNvPr id="2" name="Title 1">
            <a:extLst>
              <a:ext uri="{FF2B5EF4-FFF2-40B4-BE49-F238E27FC236}">
                <a16:creationId xmlns:a16="http://schemas.microsoft.com/office/drawing/2014/main" id="{E486C4C2-B5B5-4AC0-A144-8CC7E2142651}"/>
              </a:ext>
            </a:extLst>
          </p:cNvPr>
          <p:cNvSpPr>
            <a:spLocks noGrp="1"/>
          </p:cNvSpPr>
          <p:nvPr>
            <p:ph type="title"/>
          </p:nvPr>
        </p:nvSpPr>
        <p:spPr/>
        <p:txBody>
          <a:bodyPr/>
          <a:lstStyle/>
          <a:p>
            <a:r>
              <a:rPr lang="en-US" dirty="0"/>
              <a:t>Concept Check Questions 1</a:t>
            </a:r>
          </a:p>
        </p:txBody>
      </p:sp>
      <p:sp>
        <p:nvSpPr>
          <p:cNvPr id="4" name="Slide Number Placeholder 3">
            <a:extLst>
              <a:ext uri="{FF2B5EF4-FFF2-40B4-BE49-F238E27FC236}">
                <a16:creationId xmlns:a16="http://schemas.microsoft.com/office/drawing/2014/main" id="{902D0DB6-130C-4105-B33B-0B592186AB5D}"/>
              </a:ext>
            </a:extLst>
          </p:cNvPr>
          <p:cNvSpPr>
            <a:spLocks noGrp="1"/>
          </p:cNvSpPr>
          <p:nvPr>
            <p:ph type="sldNum" sz="quarter" idx="12"/>
          </p:nvPr>
        </p:nvSpPr>
        <p:spPr/>
        <p:txBody>
          <a:bodyPr/>
          <a:lstStyle/>
          <a:p>
            <a:fld id="{F38FC8B9-BCA2-4F51-A344-9525644822DC}" type="slidenum">
              <a:rPr lang="en-US" smtClean="0"/>
              <a:t>13</a:t>
            </a:fld>
            <a:endParaRPr lang="en-US"/>
          </a:p>
        </p:txBody>
      </p:sp>
    </p:spTree>
    <p:extLst>
      <p:ext uri="{BB962C8B-B14F-4D97-AF65-F5344CB8AC3E}">
        <p14:creationId xmlns:p14="http://schemas.microsoft.com/office/powerpoint/2010/main" val="24873506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7FF54F-2821-4000-B746-F4ED980CD04E}"/>
              </a:ext>
            </a:extLst>
          </p:cNvPr>
          <p:cNvSpPr>
            <a:spLocks noGrp="1"/>
          </p:cNvSpPr>
          <p:nvPr>
            <p:ph idx="1"/>
          </p:nvPr>
        </p:nvSpPr>
        <p:spPr/>
        <p:txBody>
          <a:bodyPr>
            <a:normAutofit/>
          </a:bodyPr>
          <a:lstStyle/>
          <a:p>
            <a:pPr marL="514350" lvl="0" indent="-514350">
              <a:buFont typeface="+mj-lt"/>
              <a:buAutoNum type="arabicPeriod"/>
            </a:pPr>
            <a:r>
              <a:rPr lang="en-US" dirty="0"/>
              <a:t>In a typical cell signaling pathway, which of the following happens first?</a:t>
            </a:r>
            <a:endParaRPr lang="en-US" sz="2400" dirty="0"/>
          </a:p>
          <a:p>
            <a:pPr marL="914400" lvl="1" indent="-457200">
              <a:buFont typeface="+mj-lt"/>
              <a:buAutoNum type="alphaLcPeriod"/>
            </a:pPr>
            <a:r>
              <a:rPr lang="en-US" dirty="0"/>
              <a:t>activation of effector molecules</a:t>
            </a:r>
            <a:endParaRPr lang="en-US" sz="2000" dirty="0"/>
          </a:p>
          <a:p>
            <a:pPr marL="914400" lvl="1" indent="-457200">
              <a:buFont typeface="+mj-lt"/>
              <a:buAutoNum type="alphaLcPeriod"/>
            </a:pPr>
            <a:r>
              <a:rPr lang="en-US" b="1" dirty="0"/>
              <a:t>signaling molecule binds to its receptor</a:t>
            </a:r>
            <a:endParaRPr lang="en-US" sz="2000" b="1" dirty="0"/>
          </a:p>
          <a:p>
            <a:pPr marL="914400" lvl="1" indent="-457200">
              <a:buFont typeface="+mj-lt"/>
              <a:buAutoNum type="alphaLcPeriod"/>
            </a:pPr>
            <a:r>
              <a:rPr lang="en-US" dirty="0"/>
              <a:t>intracellular signaling cascade</a:t>
            </a:r>
            <a:endParaRPr lang="en-US" sz="2000" dirty="0"/>
          </a:p>
        </p:txBody>
      </p:sp>
      <p:sp>
        <p:nvSpPr>
          <p:cNvPr id="2" name="Title 1">
            <a:extLst>
              <a:ext uri="{FF2B5EF4-FFF2-40B4-BE49-F238E27FC236}">
                <a16:creationId xmlns:a16="http://schemas.microsoft.com/office/drawing/2014/main" id="{E486C4C2-B5B5-4AC0-A144-8CC7E2142651}"/>
              </a:ext>
            </a:extLst>
          </p:cNvPr>
          <p:cNvSpPr>
            <a:spLocks noGrp="1"/>
          </p:cNvSpPr>
          <p:nvPr>
            <p:ph type="title"/>
          </p:nvPr>
        </p:nvSpPr>
        <p:spPr/>
        <p:txBody>
          <a:bodyPr/>
          <a:lstStyle/>
          <a:p>
            <a:r>
              <a:rPr lang="en-US" dirty="0"/>
              <a:t>Concept Check Questions 1 Answer</a:t>
            </a:r>
          </a:p>
        </p:txBody>
      </p:sp>
      <p:sp>
        <p:nvSpPr>
          <p:cNvPr id="4" name="Slide Number Placeholder 3">
            <a:extLst>
              <a:ext uri="{FF2B5EF4-FFF2-40B4-BE49-F238E27FC236}">
                <a16:creationId xmlns:a16="http://schemas.microsoft.com/office/drawing/2014/main" id="{902D0DB6-130C-4105-B33B-0B592186AB5D}"/>
              </a:ext>
            </a:extLst>
          </p:cNvPr>
          <p:cNvSpPr>
            <a:spLocks noGrp="1"/>
          </p:cNvSpPr>
          <p:nvPr>
            <p:ph type="sldNum" sz="quarter" idx="12"/>
          </p:nvPr>
        </p:nvSpPr>
        <p:spPr/>
        <p:txBody>
          <a:bodyPr/>
          <a:lstStyle/>
          <a:p>
            <a:fld id="{F38FC8B9-BCA2-4F51-A344-9525644822DC}" type="slidenum">
              <a:rPr lang="en-US" smtClean="0"/>
              <a:t>14</a:t>
            </a:fld>
            <a:endParaRPr lang="en-US"/>
          </a:p>
        </p:txBody>
      </p:sp>
    </p:spTree>
    <p:extLst>
      <p:ext uri="{BB962C8B-B14F-4D97-AF65-F5344CB8AC3E}">
        <p14:creationId xmlns:p14="http://schemas.microsoft.com/office/powerpoint/2010/main" val="18474380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7FF54F-2821-4000-B746-F4ED980CD04E}"/>
              </a:ext>
            </a:extLst>
          </p:cNvPr>
          <p:cNvSpPr>
            <a:spLocks noGrp="1"/>
          </p:cNvSpPr>
          <p:nvPr>
            <p:ph idx="1"/>
          </p:nvPr>
        </p:nvSpPr>
        <p:spPr/>
        <p:txBody>
          <a:bodyPr vert="horz" lIns="91440" tIns="45720" rIns="91440" bIns="45720" rtlCol="0" anchor="t">
            <a:normAutofit/>
          </a:bodyPr>
          <a:lstStyle/>
          <a:p>
            <a:pPr marL="514350" lvl="0" indent="-514350">
              <a:buFont typeface="+mj-lt"/>
              <a:buAutoNum type="arabicPeriod" startAt="2"/>
            </a:pPr>
            <a:r>
              <a:rPr lang="en-US" dirty="0"/>
              <a:t>Which of the following is most likely to bind an intracellular receptor?</a:t>
            </a:r>
            <a:endParaRPr lang="en-US" sz="2400" dirty="0"/>
          </a:p>
          <a:p>
            <a:pPr marL="914400" lvl="1" indent="-457200">
              <a:buAutoNum type="alphaLcPeriod"/>
            </a:pPr>
            <a:r>
              <a:rPr lang="en-US" dirty="0">
                <a:ea typeface="+mn-lt"/>
                <a:cs typeface="+mn-lt"/>
              </a:rPr>
              <a:t>a large protein</a:t>
            </a:r>
            <a:endParaRPr lang="en-US" sz="2000" dirty="0">
              <a:ea typeface="+mn-lt"/>
              <a:cs typeface="+mn-lt"/>
            </a:endParaRPr>
          </a:p>
          <a:p>
            <a:pPr marL="914400" lvl="1" indent="-457200">
              <a:buAutoNum type="alphaLcPeriod"/>
            </a:pPr>
            <a:r>
              <a:rPr lang="en-US" dirty="0"/>
              <a:t>a protein hormone</a:t>
            </a:r>
            <a:endParaRPr lang="en-US" sz="2000" dirty="0">
              <a:cs typeface="Segoe UI"/>
            </a:endParaRPr>
          </a:p>
          <a:p>
            <a:pPr marL="914400" lvl="1" indent="-457200">
              <a:buAutoNum type="alphaLcPeriod"/>
            </a:pPr>
            <a:r>
              <a:rPr lang="en-US" dirty="0">
                <a:cs typeface="Segoe UI"/>
              </a:rPr>
              <a:t>a gas or steroid hormone</a:t>
            </a:r>
            <a:endParaRPr lang="en-US" sz="2400" dirty="0">
              <a:cs typeface="Segoe UI"/>
            </a:endParaRPr>
          </a:p>
          <a:p>
            <a:pPr marL="914400" lvl="1" indent="-457200">
              <a:buFont typeface="Segoe UI"/>
              <a:buAutoNum type="alphaLcPeriod"/>
            </a:pPr>
            <a:endParaRPr lang="en-US" dirty="0">
              <a:cs typeface="Segoe UI"/>
            </a:endParaRPr>
          </a:p>
          <a:p>
            <a:endParaRPr lang="en-US" dirty="0">
              <a:cs typeface="Segoe UI"/>
            </a:endParaRPr>
          </a:p>
        </p:txBody>
      </p:sp>
      <p:sp>
        <p:nvSpPr>
          <p:cNvPr id="2" name="Title 1">
            <a:extLst>
              <a:ext uri="{FF2B5EF4-FFF2-40B4-BE49-F238E27FC236}">
                <a16:creationId xmlns:a16="http://schemas.microsoft.com/office/drawing/2014/main" id="{E486C4C2-B5B5-4AC0-A144-8CC7E2142651}"/>
              </a:ext>
            </a:extLst>
          </p:cNvPr>
          <p:cNvSpPr>
            <a:spLocks noGrp="1"/>
          </p:cNvSpPr>
          <p:nvPr>
            <p:ph type="title"/>
          </p:nvPr>
        </p:nvSpPr>
        <p:spPr/>
        <p:txBody>
          <a:bodyPr/>
          <a:lstStyle/>
          <a:p>
            <a:r>
              <a:rPr lang="en-US" dirty="0"/>
              <a:t>Concept Check Question 2</a:t>
            </a:r>
          </a:p>
        </p:txBody>
      </p:sp>
      <p:sp>
        <p:nvSpPr>
          <p:cNvPr id="4" name="Slide Number Placeholder 3">
            <a:extLst>
              <a:ext uri="{FF2B5EF4-FFF2-40B4-BE49-F238E27FC236}">
                <a16:creationId xmlns:a16="http://schemas.microsoft.com/office/drawing/2014/main" id="{902D0DB6-130C-4105-B33B-0B592186AB5D}"/>
              </a:ext>
            </a:extLst>
          </p:cNvPr>
          <p:cNvSpPr>
            <a:spLocks noGrp="1"/>
          </p:cNvSpPr>
          <p:nvPr>
            <p:ph type="sldNum" sz="quarter" idx="12"/>
          </p:nvPr>
        </p:nvSpPr>
        <p:spPr/>
        <p:txBody>
          <a:bodyPr/>
          <a:lstStyle/>
          <a:p>
            <a:fld id="{F38FC8B9-BCA2-4F51-A344-9525644822DC}" type="slidenum">
              <a:rPr lang="en-US" smtClean="0"/>
              <a:t>15</a:t>
            </a:fld>
            <a:endParaRPr lang="en-US"/>
          </a:p>
        </p:txBody>
      </p:sp>
    </p:spTree>
    <p:extLst>
      <p:ext uri="{BB962C8B-B14F-4D97-AF65-F5344CB8AC3E}">
        <p14:creationId xmlns:p14="http://schemas.microsoft.com/office/powerpoint/2010/main" val="12407634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7FF54F-2821-4000-B746-F4ED980CD04E}"/>
              </a:ext>
            </a:extLst>
          </p:cNvPr>
          <p:cNvSpPr>
            <a:spLocks noGrp="1"/>
          </p:cNvSpPr>
          <p:nvPr>
            <p:ph idx="1"/>
          </p:nvPr>
        </p:nvSpPr>
        <p:spPr/>
        <p:txBody>
          <a:bodyPr vert="horz" lIns="91440" tIns="45720" rIns="91440" bIns="45720" rtlCol="0" anchor="t">
            <a:normAutofit/>
          </a:bodyPr>
          <a:lstStyle/>
          <a:p>
            <a:pPr marL="514350" lvl="0" indent="-514350">
              <a:buFont typeface="+mj-lt"/>
              <a:buAutoNum type="arabicPeriod" startAt="2"/>
            </a:pPr>
            <a:r>
              <a:rPr lang="en-US" dirty="0"/>
              <a:t>Which of the following is most likely to bind an intracellular receptor?</a:t>
            </a:r>
            <a:endParaRPr lang="en-US" sz="2400" dirty="0"/>
          </a:p>
          <a:p>
            <a:pPr marL="914400" lvl="1" indent="-457200">
              <a:buAutoNum type="alphaLcPeriod"/>
            </a:pPr>
            <a:r>
              <a:rPr lang="en-US" dirty="0"/>
              <a:t>a large protein</a:t>
            </a:r>
            <a:endParaRPr lang="en-US" dirty="0">
              <a:ea typeface="+mn-lt"/>
              <a:cs typeface="+mn-lt"/>
            </a:endParaRPr>
          </a:p>
          <a:p>
            <a:pPr marL="914400" lvl="1" indent="-457200">
              <a:buAutoNum type="alphaLcPeriod"/>
            </a:pPr>
            <a:r>
              <a:rPr lang="en-US" dirty="0">
                <a:ea typeface="+mn-lt"/>
                <a:cs typeface="+mn-lt"/>
              </a:rPr>
              <a:t>a protein hormone</a:t>
            </a:r>
          </a:p>
          <a:p>
            <a:pPr marL="914400" lvl="1" indent="-457200">
              <a:buAutoNum type="alphaLcPeriod"/>
            </a:pPr>
            <a:r>
              <a:rPr lang="en-US" b="1" dirty="0">
                <a:ea typeface="+mn-lt"/>
                <a:cs typeface="+mn-lt"/>
              </a:rPr>
              <a:t>a gas or steroid hormone</a:t>
            </a:r>
            <a:endParaRPr lang="en-US" b="1" dirty="0"/>
          </a:p>
          <a:p>
            <a:endParaRPr lang="en-US" dirty="0"/>
          </a:p>
        </p:txBody>
      </p:sp>
      <p:sp>
        <p:nvSpPr>
          <p:cNvPr id="2" name="Title 1">
            <a:extLst>
              <a:ext uri="{FF2B5EF4-FFF2-40B4-BE49-F238E27FC236}">
                <a16:creationId xmlns:a16="http://schemas.microsoft.com/office/drawing/2014/main" id="{E486C4C2-B5B5-4AC0-A144-8CC7E2142651}"/>
              </a:ext>
            </a:extLst>
          </p:cNvPr>
          <p:cNvSpPr>
            <a:spLocks noGrp="1"/>
          </p:cNvSpPr>
          <p:nvPr>
            <p:ph type="title"/>
          </p:nvPr>
        </p:nvSpPr>
        <p:spPr/>
        <p:txBody>
          <a:bodyPr/>
          <a:lstStyle/>
          <a:p>
            <a:r>
              <a:rPr lang="en-US" dirty="0"/>
              <a:t>Concept Check Question 2 Answer</a:t>
            </a:r>
          </a:p>
        </p:txBody>
      </p:sp>
      <p:sp>
        <p:nvSpPr>
          <p:cNvPr id="4" name="Slide Number Placeholder 3">
            <a:extLst>
              <a:ext uri="{FF2B5EF4-FFF2-40B4-BE49-F238E27FC236}">
                <a16:creationId xmlns:a16="http://schemas.microsoft.com/office/drawing/2014/main" id="{902D0DB6-130C-4105-B33B-0B592186AB5D}"/>
              </a:ext>
            </a:extLst>
          </p:cNvPr>
          <p:cNvSpPr>
            <a:spLocks noGrp="1"/>
          </p:cNvSpPr>
          <p:nvPr>
            <p:ph type="sldNum" sz="quarter" idx="12"/>
          </p:nvPr>
        </p:nvSpPr>
        <p:spPr/>
        <p:txBody>
          <a:bodyPr/>
          <a:lstStyle/>
          <a:p>
            <a:fld id="{F38FC8B9-BCA2-4F51-A344-9525644822DC}" type="slidenum">
              <a:rPr lang="en-US" smtClean="0"/>
              <a:t>16</a:t>
            </a:fld>
            <a:endParaRPr lang="en-US"/>
          </a:p>
        </p:txBody>
      </p:sp>
    </p:spTree>
    <p:extLst>
      <p:ext uri="{BB962C8B-B14F-4D97-AF65-F5344CB8AC3E}">
        <p14:creationId xmlns:p14="http://schemas.microsoft.com/office/powerpoint/2010/main" val="29356244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7FF54F-2821-4000-B746-F4ED980CD04E}"/>
              </a:ext>
            </a:extLst>
          </p:cNvPr>
          <p:cNvSpPr>
            <a:spLocks noGrp="1"/>
          </p:cNvSpPr>
          <p:nvPr>
            <p:ph idx="1"/>
          </p:nvPr>
        </p:nvSpPr>
        <p:spPr/>
        <p:txBody>
          <a:bodyPr/>
          <a:lstStyle/>
          <a:p>
            <a:pPr marL="514350" lvl="0" indent="-514350">
              <a:buFont typeface="+mj-lt"/>
              <a:buAutoNum type="arabicPeriod" startAt="3"/>
            </a:pPr>
            <a:r>
              <a:rPr lang="en-US" dirty="0"/>
              <a:t>Which of the following cellular responses to a signaling molecule is the slowest?</a:t>
            </a:r>
            <a:endParaRPr lang="en-US" sz="2400" dirty="0"/>
          </a:p>
          <a:p>
            <a:pPr marL="914400" lvl="1" indent="-457200">
              <a:buFont typeface="+mj-lt"/>
              <a:buAutoNum type="alphaLcPeriod"/>
            </a:pPr>
            <a:r>
              <a:rPr lang="en-US" dirty="0"/>
              <a:t>change in gene expression</a:t>
            </a:r>
            <a:endParaRPr lang="en-US" sz="2000" dirty="0"/>
          </a:p>
          <a:p>
            <a:pPr marL="914400" lvl="1" indent="-457200">
              <a:buFont typeface="+mj-lt"/>
              <a:buAutoNum type="alphaLcPeriod"/>
            </a:pPr>
            <a:r>
              <a:rPr lang="en-US" dirty="0"/>
              <a:t>activation of an enzyme</a:t>
            </a:r>
            <a:endParaRPr lang="en-US" sz="2000" dirty="0"/>
          </a:p>
          <a:p>
            <a:pPr marL="914400" lvl="1" indent="-457200">
              <a:buFont typeface="+mj-lt"/>
              <a:buAutoNum type="alphaLcPeriod"/>
            </a:pPr>
            <a:r>
              <a:rPr lang="en-US" dirty="0"/>
              <a:t>release of vesicles</a:t>
            </a:r>
            <a:endParaRPr lang="en-US" sz="2000" dirty="0"/>
          </a:p>
          <a:p>
            <a:pPr marL="914400" lvl="1" indent="-457200">
              <a:buFont typeface="+mj-lt"/>
              <a:buAutoNum type="alphaLcPeriod"/>
            </a:pPr>
            <a:r>
              <a:rPr lang="en-US" dirty="0"/>
              <a:t>cell movement</a:t>
            </a:r>
          </a:p>
          <a:p>
            <a:endParaRPr lang="en-US" dirty="0"/>
          </a:p>
        </p:txBody>
      </p:sp>
      <p:sp>
        <p:nvSpPr>
          <p:cNvPr id="2" name="Title 1">
            <a:extLst>
              <a:ext uri="{FF2B5EF4-FFF2-40B4-BE49-F238E27FC236}">
                <a16:creationId xmlns:a16="http://schemas.microsoft.com/office/drawing/2014/main" id="{E486C4C2-B5B5-4AC0-A144-8CC7E2142651}"/>
              </a:ext>
            </a:extLst>
          </p:cNvPr>
          <p:cNvSpPr>
            <a:spLocks noGrp="1"/>
          </p:cNvSpPr>
          <p:nvPr>
            <p:ph type="title"/>
          </p:nvPr>
        </p:nvSpPr>
        <p:spPr/>
        <p:txBody>
          <a:bodyPr/>
          <a:lstStyle/>
          <a:p>
            <a:r>
              <a:rPr lang="en-US" dirty="0"/>
              <a:t>Concept Check Question 3</a:t>
            </a:r>
          </a:p>
        </p:txBody>
      </p:sp>
      <p:sp>
        <p:nvSpPr>
          <p:cNvPr id="4" name="Slide Number Placeholder 3">
            <a:extLst>
              <a:ext uri="{FF2B5EF4-FFF2-40B4-BE49-F238E27FC236}">
                <a16:creationId xmlns:a16="http://schemas.microsoft.com/office/drawing/2014/main" id="{902D0DB6-130C-4105-B33B-0B592186AB5D}"/>
              </a:ext>
            </a:extLst>
          </p:cNvPr>
          <p:cNvSpPr>
            <a:spLocks noGrp="1"/>
          </p:cNvSpPr>
          <p:nvPr>
            <p:ph type="sldNum" sz="quarter" idx="12"/>
          </p:nvPr>
        </p:nvSpPr>
        <p:spPr/>
        <p:txBody>
          <a:bodyPr/>
          <a:lstStyle/>
          <a:p>
            <a:fld id="{F38FC8B9-BCA2-4F51-A344-9525644822DC}" type="slidenum">
              <a:rPr lang="en-US" smtClean="0"/>
              <a:t>17</a:t>
            </a:fld>
            <a:endParaRPr lang="en-US"/>
          </a:p>
        </p:txBody>
      </p:sp>
    </p:spTree>
    <p:extLst>
      <p:ext uri="{BB962C8B-B14F-4D97-AF65-F5344CB8AC3E}">
        <p14:creationId xmlns:p14="http://schemas.microsoft.com/office/powerpoint/2010/main" val="3657971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7FF54F-2821-4000-B746-F4ED980CD04E}"/>
              </a:ext>
            </a:extLst>
          </p:cNvPr>
          <p:cNvSpPr>
            <a:spLocks noGrp="1"/>
          </p:cNvSpPr>
          <p:nvPr>
            <p:ph idx="1"/>
          </p:nvPr>
        </p:nvSpPr>
        <p:spPr/>
        <p:txBody>
          <a:bodyPr/>
          <a:lstStyle/>
          <a:p>
            <a:pPr marL="514350" lvl="0" indent="-514350">
              <a:buFont typeface="+mj-lt"/>
              <a:buAutoNum type="arabicPeriod" startAt="3"/>
            </a:pPr>
            <a:r>
              <a:rPr lang="en-US" dirty="0"/>
              <a:t>Which of the following cellular responses to a signaling molecule is the slowest?</a:t>
            </a:r>
            <a:endParaRPr lang="en-US" sz="2400" dirty="0"/>
          </a:p>
          <a:p>
            <a:pPr marL="914400" lvl="1" indent="-457200">
              <a:buFont typeface="+mj-lt"/>
              <a:buAutoNum type="alphaLcPeriod"/>
            </a:pPr>
            <a:r>
              <a:rPr lang="en-US" b="1" dirty="0"/>
              <a:t>change in gene expression</a:t>
            </a:r>
            <a:endParaRPr lang="en-US" sz="2000" b="1" dirty="0"/>
          </a:p>
          <a:p>
            <a:pPr marL="914400" lvl="1" indent="-457200">
              <a:buFont typeface="+mj-lt"/>
              <a:buAutoNum type="alphaLcPeriod"/>
            </a:pPr>
            <a:r>
              <a:rPr lang="en-US" dirty="0"/>
              <a:t>activation of an enzyme</a:t>
            </a:r>
            <a:endParaRPr lang="en-US" sz="2000" dirty="0"/>
          </a:p>
          <a:p>
            <a:pPr marL="914400" lvl="1" indent="-457200">
              <a:buFont typeface="+mj-lt"/>
              <a:buAutoNum type="alphaLcPeriod"/>
            </a:pPr>
            <a:r>
              <a:rPr lang="en-US" dirty="0"/>
              <a:t>release of vesicles</a:t>
            </a:r>
            <a:endParaRPr lang="en-US" sz="2000" dirty="0"/>
          </a:p>
          <a:p>
            <a:pPr marL="914400" lvl="1" indent="-457200">
              <a:buFont typeface="+mj-lt"/>
              <a:buAutoNum type="alphaLcPeriod"/>
            </a:pPr>
            <a:r>
              <a:rPr lang="en-US" dirty="0"/>
              <a:t>cell movement</a:t>
            </a:r>
          </a:p>
          <a:p>
            <a:endParaRPr lang="en-US" dirty="0"/>
          </a:p>
        </p:txBody>
      </p:sp>
      <p:sp>
        <p:nvSpPr>
          <p:cNvPr id="2" name="Title 1">
            <a:extLst>
              <a:ext uri="{FF2B5EF4-FFF2-40B4-BE49-F238E27FC236}">
                <a16:creationId xmlns:a16="http://schemas.microsoft.com/office/drawing/2014/main" id="{E486C4C2-B5B5-4AC0-A144-8CC7E2142651}"/>
              </a:ext>
            </a:extLst>
          </p:cNvPr>
          <p:cNvSpPr>
            <a:spLocks noGrp="1"/>
          </p:cNvSpPr>
          <p:nvPr>
            <p:ph type="title"/>
          </p:nvPr>
        </p:nvSpPr>
        <p:spPr/>
        <p:txBody>
          <a:bodyPr/>
          <a:lstStyle/>
          <a:p>
            <a:r>
              <a:rPr lang="en-US" dirty="0"/>
              <a:t>Concept Check Question 3 Answer</a:t>
            </a:r>
          </a:p>
        </p:txBody>
      </p:sp>
      <p:sp>
        <p:nvSpPr>
          <p:cNvPr id="4" name="Slide Number Placeholder 3">
            <a:extLst>
              <a:ext uri="{FF2B5EF4-FFF2-40B4-BE49-F238E27FC236}">
                <a16:creationId xmlns:a16="http://schemas.microsoft.com/office/drawing/2014/main" id="{902D0DB6-130C-4105-B33B-0B592186AB5D}"/>
              </a:ext>
            </a:extLst>
          </p:cNvPr>
          <p:cNvSpPr>
            <a:spLocks noGrp="1"/>
          </p:cNvSpPr>
          <p:nvPr>
            <p:ph type="sldNum" sz="quarter" idx="12"/>
          </p:nvPr>
        </p:nvSpPr>
        <p:spPr/>
        <p:txBody>
          <a:bodyPr/>
          <a:lstStyle/>
          <a:p>
            <a:fld id="{F38FC8B9-BCA2-4F51-A344-9525644822DC}" type="slidenum">
              <a:rPr lang="en-US" smtClean="0"/>
              <a:t>18</a:t>
            </a:fld>
            <a:endParaRPr lang="en-US"/>
          </a:p>
        </p:txBody>
      </p:sp>
    </p:spTree>
    <p:extLst>
      <p:ext uri="{BB962C8B-B14F-4D97-AF65-F5344CB8AC3E}">
        <p14:creationId xmlns:p14="http://schemas.microsoft.com/office/powerpoint/2010/main" val="32462944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CF7C57-A232-43EF-9EBC-1DE9F426624D}"/>
              </a:ext>
            </a:extLst>
          </p:cNvPr>
          <p:cNvSpPr>
            <a:spLocks noGrp="1"/>
          </p:cNvSpPr>
          <p:nvPr>
            <p:ph idx="1"/>
          </p:nvPr>
        </p:nvSpPr>
        <p:spPr/>
        <p:txBody>
          <a:bodyPr/>
          <a:lstStyle/>
          <a:p>
            <a:r>
              <a:rPr lang="en-US" dirty="0">
                <a:hlinkClick r:id="rId2"/>
              </a:rPr>
              <a:t>Amoeba Sisters, Intro to Cell Signaling</a:t>
            </a:r>
            <a:endParaRPr lang="en-US" dirty="0"/>
          </a:p>
          <a:p>
            <a:r>
              <a:rPr lang="en-US">
                <a:hlinkClick r:id="rId3"/>
              </a:rPr>
              <a:t>Khan Academy, Overview of Cell Signaling</a:t>
            </a:r>
            <a:endParaRPr lang="en-US"/>
          </a:p>
        </p:txBody>
      </p:sp>
      <p:sp>
        <p:nvSpPr>
          <p:cNvPr id="2" name="Title 1">
            <a:extLst>
              <a:ext uri="{FF2B5EF4-FFF2-40B4-BE49-F238E27FC236}">
                <a16:creationId xmlns:a16="http://schemas.microsoft.com/office/drawing/2014/main" id="{4E100157-F3DB-4197-9E19-3C36FC57D9C9}"/>
              </a:ext>
            </a:extLst>
          </p:cNvPr>
          <p:cNvSpPr>
            <a:spLocks noGrp="1"/>
          </p:cNvSpPr>
          <p:nvPr>
            <p:ph type="title"/>
          </p:nvPr>
        </p:nvSpPr>
        <p:spPr/>
        <p:txBody>
          <a:bodyPr/>
          <a:lstStyle/>
          <a:p>
            <a:r>
              <a:rPr lang="en-US" dirty="0"/>
              <a:t>Video Links</a:t>
            </a:r>
          </a:p>
        </p:txBody>
      </p:sp>
      <p:sp>
        <p:nvSpPr>
          <p:cNvPr id="4" name="Slide Number Placeholder 3">
            <a:extLst>
              <a:ext uri="{FF2B5EF4-FFF2-40B4-BE49-F238E27FC236}">
                <a16:creationId xmlns:a16="http://schemas.microsoft.com/office/drawing/2014/main" id="{839A39D3-D70B-443D-8B4E-333C51F91DA0}"/>
              </a:ext>
            </a:extLst>
          </p:cNvPr>
          <p:cNvSpPr>
            <a:spLocks noGrp="1"/>
          </p:cNvSpPr>
          <p:nvPr>
            <p:ph type="sldNum" sz="quarter" idx="12"/>
          </p:nvPr>
        </p:nvSpPr>
        <p:spPr/>
        <p:txBody>
          <a:bodyPr/>
          <a:lstStyle/>
          <a:p>
            <a:fld id="{F38FC8B9-BCA2-4F51-A344-9525644822DC}" type="slidenum">
              <a:rPr lang="en-US" smtClean="0"/>
              <a:t>19</a:t>
            </a:fld>
            <a:endParaRPr lang="en-US"/>
          </a:p>
        </p:txBody>
      </p:sp>
    </p:spTree>
    <p:extLst>
      <p:ext uri="{BB962C8B-B14F-4D97-AF65-F5344CB8AC3E}">
        <p14:creationId xmlns:p14="http://schemas.microsoft.com/office/powerpoint/2010/main" val="1108063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a:t>Describe the four methods of </a:t>
            </a:r>
            <a:r>
              <a:rPr lang="en-US"/>
              <a:t>cell communication.</a:t>
            </a:r>
            <a:endParaRPr lang="en-US" dirty="0"/>
          </a:p>
          <a:p>
            <a:pPr>
              <a:defRPr/>
            </a:pPr>
            <a:r>
              <a:rPr lang="en-US" dirty="0"/>
              <a:t>Explain the major differences between the general signaling pathways of an intracellular receptor and an extracellular receptor. </a:t>
            </a:r>
          </a:p>
        </p:txBody>
      </p:sp>
      <p:sp>
        <p:nvSpPr>
          <p:cNvPr id="2" name="Title 1"/>
          <p:cNvSpPr>
            <a:spLocks noGrp="1"/>
          </p:cNvSpPr>
          <p:nvPr>
            <p:ph type="title"/>
          </p:nvPr>
        </p:nvSpPr>
        <p:spPr/>
        <p:txBody>
          <a:bodyPr>
            <a:normAutofit/>
          </a:bodyPr>
          <a:lstStyle/>
          <a:p>
            <a:r>
              <a:rPr lang="en-US" dirty="0"/>
              <a:t>Chapter 11 Learning Objectives</a:t>
            </a:r>
          </a:p>
        </p:txBody>
      </p:sp>
      <p:sp>
        <p:nvSpPr>
          <p:cNvPr id="4" name="Slide Number Placeholder 3">
            <a:extLst>
              <a:ext uri="{FF2B5EF4-FFF2-40B4-BE49-F238E27FC236}">
                <a16:creationId xmlns:a16="http://schemas.microsoft.com/office/drawing/2014/main" id="{082BDA0F-4026-462A-8922-D223007DA106}"/>
              </a:ext>
            </a:extLst>
          </p:cNvPr>
          <p:cNvSpPr>
            <a:spLocks noGrp="1"/>
          </p:cNvSpPr>
          <p:nvPr>
            <p:ph type="sldNum" sz="quarter" idx="12"/>
          </p:nvPr>
        </p:nvSpPr>
        <p:spPr/>
        <p:txBody>
          <a:bodyPr/>
          <a:lstStyle/>
          <a:p>
            <a:fld id="{C93EF3D6-E668-4DE3-8128-3AEB1A6FE605}" type="slidenum">
              <a:rPr lang="en-US" smtClean="0"/>
              <a:t>2</a:t>
            </a:fld>
            <a:endParaRPr lang="en-US"/>
          </a:p>
        </p:txBody>
      </p:sp>
    </p:spTree>
    <p:extLst>
      <p:ext uri="{BB962C8B-B14F-4D97-AF65-F5344CB8AC3E}">
        <p14:creationId xmlns:p14="http://schemas.microsoft.com/office/powerpoint/2010/main" val="4559752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p:txBody>
          <a:bodyPr/>
          <a:lstStyle/>
          <a:p>
            <a:r>
              <a:rPr lang="en-US" dirty="0"/>
              <a:t>There are Four Types of Cell Signaling</a:t>
            </a:r>
          </a:p>
        </p:txBody>
      </p:sp>
      <p:pic>
        <p:nvPicPr>
          <p:cNvPr id="3" name="Content Placeholder 2" descr="Figure 11-1: The four types of cell signaling. Cell signaling is divided into four major categories based on the location of the receptor and the distance traveled by the signaling molecule. These categories are endocrine (long-range signaling), paracrine (local signaling), autocrine (cell self-stimulation), and contact-dependent/juxtacrine signaling (signaling that requires direct contact between cells).&#10;">
            <a:extLst>
              <a:ext uri="{FF2B5EF4-FFF2-40B4-BE49-F238E27FC236}">
                <a16:creationId xmlns:a16="http://schemas.microsoft.com/office/drawing/2014/main" id="{1B776FD7-0657-4500-B9CB-C80FD3BE8104}"/>
              </a:ext>
            </a:extLst>
          </p:cNvPr>
          <p:cNvPicPr>
            <a:picLocks noGrp="1" noChangeAspect="1"/>
          </p:cNvPicPr>
          <p:nvPr>
            <p:ph idx="1"/>
          </p:nvPr>
        </p:nvPicPr>
        <p:blipFill>
          <a:blip r:embed="rId3"/>
          <a:stretch>
            <a:fillRect/>
          </a:stretch>
        </p:blipFill>
        <p:spPr>
          <a:xfrm>
            <a:off x="3820791" y="1825625"/>
            <a:ext cx="4550418" cy="4351338"/>
          </a:xfrm>
          <a:prstGeom prst="rect">
            <a:avLst/>
          </a:prstGeom>
        </p:spPr>
      </p:pic>
      <p:sp>
        <p:nvSpPr>
          <p:cNvPr id="5" name="TextBox 4">
            <a:extLst>
              <a:ext uri="{FF2B5EF4-FFF2-40B4-BE49-F238E27FC236}">
                <a16:creationId xmlns:a16="http://schemas.microsoft.com/office/drawing/2014/main" id="{14D68CC0-4591-4802-BE5C-FCAE11668BB9}"/>
              </a:ext>
            </a:extLst>
          </p:cNvPr>
          <p:cNvSpPr txBox="1"/>
          <p:nvPr/>
        </p:nvSpPr>
        <p:spPr>
          <a:xfrm>
            <a:off x="0" y="6401292"/>
            <a:ext cx="11208327" cy="461665"/>
          </a:xfrm>
          <a:prstGeom prst="rect">
            <a:avLst/>
          </a:prstGeom>
          <a:noFill/>
        </p:spPr>
        <p:txBody>
          <a:bodyPr wrap="square" rtlCol="0">
            <a:spAutoFit/>
          </a:bodyPr>
          <a:lstStyle/>
          <a:p>
            <a:r>
              <a:rPr lang="en-US" sz="1200" dirty="0"/>
              <a:t>Figure 11-1: The four types of cell signaling. Adapted and modified from Concepts of Biology from Open </a:t>
            </a:r>
            <a:r>
              <a:rPr lang="en-US" sz="1200" dirty="0" err="1"/>
              <a:t>Stax</a:t>
            </a:r>
            <a:r>
              <a:rPr lang="en-US" sz="1200" dirty="0"/>
              <a:t> by Samantha Fowler, Rebecca Roush, James Wise, and other contributors. Concepts of Biology by OpenStax is licensed under Creative Commons Attribution License v4.0</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3</a:t>
            </a:fld>
            <a:endParaRPr lang="en-US"/>
          </a:p>
        </p:txBody>
      </p:sp>
    </p:spTree>
    <p:extLst>
      <p:ext uri="{BB962C8B-B14F-4D97-AF65-F5344CB8AC3E}">
        <p14:creationId xmlns:p14="http://schemas.microsoft.com/office/powerpoint/2010/main" val="4034115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46FF1E2-5F78-4695-9D0F-B2D7008BBFE1}"/>
              </a:ext>
            </a:extLst>
          </p:cNvPr>
          <p:cNvSpPr txBox="1"/>
          <p:nvPr/>
        </p:nvSpPr>
        <p:spPr>
          <a:xfrm>
            <a:off x="0" y="6401292"/>
            <a:ext cx="11208327" cy="461665"/>
          </a:xfrm>
          <a:prstGeom prst="rect">
            <a:avLst/>
          </a:prstGeom>
          <a:noFill/>
        </p:spPr>
        <p:txBody>
          <a:bodyPr wrap="square" lIns="91440" tIns="45720" rIns="91440" bIns="45720" rtlCol="0" anchor="t">
            <a:spAutoFit/>
          </a:bodyPr>
          <a:lstStyle/>
          <a:p>
            <a:r>
              <a:rPr lang="en-US" sz="1200" dirty="0"/>
              <a:t>Figure 11-2: Neuronal Signaling. Adapted and modified from Concepts of Biology from Open Stax by Samantha Fowler, Rebecca Roush, James Wise, and other contributors. Concepts of Biology by OpenStax is licensed under Creative Commons Attribution License v4.0</a:t>
            </a:r>
          </a:p>
        </p:txBody>
      </p:sp>
      <p:pic>
        <p:nvPicPr>
          <p:cNvPr id="6" name="Content Placeholder 5" descr="Figure 11-2: Neuronal Signaling. In neuronal signaling, signaling molecules are released by the pre-synaptic cell and bind to receptors on the nearby post-synaptic cell. This is an example of paracrine signaling.&#10;">
            <a:extLst>
              <a:ext uri="{FF2B5EF4-FFF2-40B4-BE49-F238E27FC236}">
                <a16:creationId xmlns:a16="http://schemas.microsoft.com/office/drawing/2014/main" id="{A2DF7900-E45C-4487-9C32-474DA82863FC}"/>
              </a:ext>
            </a:extLst>
          </p:cNvPr>
          <p:cNvPicPr>
            <a:picLocks noGrp="1" noChangeAspect="1"/>
          </p:cNvPicPr>
          <p:nvPr>
            <p:ph idx="1"/>
          </p:nvPr>
        </p:nvPicPr>
        <p:blipFill>
          <a:blip r:embed="rId3"/>
          <a:stretch>
            <a:fillRect/>
          </a:stretch>
        </p:blipFill>
        <p:spPr>
          <a:xfrm>
            <a:off x="4375704" y="1825625"/>
            <a:ext cx="3440592" cy="4351338"/>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Neuronal Signaling</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4</a:t>
            </a:fld>
            <a:endParaRPr lang="en-US"/>
          </a:p>
        </p:txBody>
      </p:sp>
    </p:spTree>
    <p:extLst>
      <p:ext uri="{BB962C8B-B14F-4D97-AF65-F5344CB8AC3E}">
        <p14:creationId xmlns:p14="http://schemas.microsoft.com/office/powerpoint/2010/main" val="2126410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CA9D0B7-326A-427A-B509-D51889DE6448}"/>
              </a:ext>
            </a:extLst>
          </p:cNvPr>
          <p:cNvSpPr txBox="1"/>
          <p:nvPr/>
        </p:nvSpPr>
        <p:spPr>
          <a:xfrm>
            <a:off x="0" y="6584954"/>
            <a:ext cx="10515600" cy="276999"/>
          </a:xfrm>
          <a:prstGeom prst="rect">
            <a:avLst/>
          </a:prstGeom>
          <a:noFill/>
        </p:spPr>
        <p:txBody>
          <a:bodyPr wrap="square" rtlCol="0">
            <a:spAutoFit/>
          </a:bodyPr>
          <a:lstStyle/>
          <a:p>
            <a:r>
              <a:rPr lang="en-US" sz="1200" dirty="0"/>
              <a:t>Figure 11-3: Generic Cell Signaling Pathway. Created by Jennifer Hurst-Kennedy CC-NC-SA 4.0.</a:t>
            </a:r>
          </a:p>
        </p:txBody>
      </p:sp>
      <p:pic>
        <p:nvPicPr>
          <p:cNvPr id="5" name="Content Placeholder 4" descr="Figure 11-3: Generic Cell Signaling Pathway. Cell signaling begins when a signaling molecule binds to its receptor. Receptors are found both inside the cell and on the cell surface. Once stimulated by the signaling molecule, the receptor initiates an intracellular signaling cascade, which is a series of enzymatic reactions. Many of these enzymes are kinases, phosphatases, or GTPases. In some cases, intracellular signaling cascades produce secondary messengers, small intracellular molecules that serve to amplify the cellular response to the primary signaling molecule. The result of the cascade is the activation of effector proteins. Effector proteins facilitate the cellular response to the signaling molecule. Effectors involved in “fast” responses (less than a second to a few minutes) are typically metabolic enzymes and/or cytoskeleton remodeling proteins. Transcription factors serve as effectors for slower responses (several minutes to hours) that depend on changes in gene expression.">
            <a:extLst>
              <a:ext uri="{FF2B5EF4-FFF2-40B4-BE49-F238E27FC236}">
                <a16:creationId xmlns:a16="http://schemas.microsoft.com/office/drawing/2014/main" id="{B255B92D-23DD-457B-BFD8-36A5DF39E944}"/>
              </a:ext>
            </a:extLst>
          </p:cNvPr>
          <p:cNvPicPr>
            <a:picLocks noGrp="1" noChangeAspect="1"/>
          </p:cNvPicPr>
          <p:nvPr>
            <p:ph idx="1"/>
          </p:nvPr>
        </p:nvPicPr>
        <p:blipFill>
          <a:blip r:embed="rId3"/>
          <a:stretch>
            <a:fillRect/>
          </a:stretch>
        </p:blipFill>
        <p:spPr>
          <a:xfrm>
            <a:off x="4359722" y="1825625"/>
            <a:ext cx="3472556" cy="4351338"/>
          </a:xfrm>
          <a:prstGeom prst="rect">
            <a:avLst/>
          </a:prstGeom>
        </p:spPr>
      </p:pic>
      <p:sp>
        <p:nvSpPr>
          <p:cNvPr id="2" name="Title 1">
            <a:extLst>
              <a:ext uri="{FF2B5EF4-FFF2-40B4-BE49-F238E27FC236}">
                <a16:creationId xmlns:a16="http://schemas.microsoft.com/office/drawing/2014/main" id="{42E8D8F3-AC8F-4952-9D57-F9DEC563FAA6}"/>
              </a:ext>
            </a:extLst>
          </p:cNvPr>
          <p:cNvSpPr>
            <a:spLocks noGrp="1"/>
          </p:cNvSpPr>
          <p:nvPr>
            <p:ph type="title"/>
          </p:nvPr>
        </p:nvSpPr>
        <p:spPr/>
        <p:txBody>
          <a:bodyPr/>
          <a:lstStyle/>
          <a:p>
            <a:r>
              <a:rPr lang="en-US" dirty="0"/>
              <a:t>Generic Cell Signaling Pathway</a:t>
            </a:r>
          </a:p>
        </p:txBody>
      </p:sp>
      <p:sp>
        <p:nvSpPr>
          <p:cNvPr id="4" name="Slide Number Placeholder 3">
            <a:extLst>
              <a:ext uri="{FF2B5EF4-FFF2-40B4-BE49-F238E27FC236}">
                <a16:creationId xmlns:a16="http://schemas.microsoft.com/office/drawing/2014/main" id="{BAA3101B-ED9C-4C63-8BFF-A38A17ED41F0}"/>
              </a:ext>
            </a:extLst>
          </p:cNvPr>
          <p:cNvSpPr>
            <a:spLocks noGrp="1"/>
          </p:cNvSpPr>
          <p:nvPr>
            <p:ph type="sldNum" sz="quarter" idx="12"/>
          </p:nvPr>
        </p:nvSpPr>
        <p:spPr/>
        <p:txBody>
          <a:bodyPr/>
          <a:lstStyle/>
          <a:p>
            <a:fld id="{F38FC8B9-BCA2-4F51-A344-9525644822DC}" type="slidenum">
              <a:rPr lang="en-US" smtClean="0"/>
              <a:t>5</a:t>
            </a:fld>
            <a:endParaRPr lang="en-US"/>
          </a:p>
        </p:txBody>
      </p:sp>
    </p:spTree>
    <p:extLst>
      <p:ext uri="{BB962C8B-B14F-4D97-AF65-F5344CB8AC3E}">
        <p14:creationId xmlns:p14="http://schemas.microsoft.com/office/powerpoint/2010/main" val="42769985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B1EB566-DD29-4EE0-9048-DCB1BEE535EC}"/>
              </a:ext>
            </a:extLst>
          </p:cNvPr>
          <p:cNvSpPr txBox="1"/>
          <p:nvPr/>
        </p:nvSpPr>
        <p:spPr>
          <a:xfrm>
            <a:off x="0" y="6391520"/>
            <a:ext cx="10515600" cy="461665"/>
          </a:xfrm>
          <a:prstGeom prst="rect">
            <a:avLst/>
          </a:prstGeom>
          <a:noFill/>
        </p:spPr>
        <p:txBody>
          <a:bodyPr wrap="square" rtlCol="0">
            <a:spAutoFit/>
          </a:bodyPr>
          <a:lstStyle/>
          <a:p>
            <a:r>
              <a:rPr lang="en-US" sz="1200" dirty="0"/>
              <a:t>Figure 11-4: Kinase/Phosphatase Molecular Switch. Adapted without change from Wikimedia (no author listed). Wikimedia is licensed under Creative Commons Attribution-Share Alike 3.0</a:t>
            </a:r>
          </a:p>
        </p:txBody>
      </p:sp>
      <p:pic>
        <p:nvPicPr>
          <p:cNvPr id="5" name="Content Placeholder 4" descr="Figure 11-4: Kinase/Phosphatase Molecular Switch. Kinases add a phosphate group (PO4–3) to many substrates, including proteins involved in cell signaling. Phosphorylation can change protein function by altering its enzymatic activity, cellular location, and/or shape. These function changes can be reversed by enzymes called phosphatases, which remove phosphate groups.">
            <a:extLst>
              <a:ext uri="{FF2B5EF4-FFF2-40B4-BE49-F238E27FC236}">
                <a16:creationId xmlns:a16="http://schemas.microsoft.com/office/drawing/2014/main" id="{D4701A61-9214-42BE-BE3D-3E9CB0858D6B}"/>
              </a:ext>
            </a:extLst>
          </p:cNvPr>
          <p:cNvPicPr>
            <a:picLocks noGrp="1" noChangeAspect="1"/>
          </p:cNvPicPr>
          <p:nvPr>
            <p:ph idx="1"/>
          </p:nvPr>
        </p:nvPicPr>
        <p:blipFill>
          <a:blip r:embed="rId3"/>
          <a:stretch>
            <a:fillRect/>
          </a:stretch>
        </p:blipFill>
        <p:spPr>
          <a:xfrm>
            <a:off x="3700897" y="1825625"/>
            <a:ext cx="4790206" cy="4351338"/>
          </a:xfrm>
          <a:prstGeom prst="rect">
            <a:avLst/>
          </a:prstGeom>
        </p:spPr>
      </p:pic>
      <p:sp>
        <p:nvSpPr>
          <p:cNvPr id="2" name="Title 1">
            <a:extLst>
              <a:ext uri="{FF2B5EF4-FFF2-40B4-BE49-F238E27FC236}">
                <a16:creationId xmlns:a16="http://schemas.microsoft.com/office/drawing/2014/main" id="{524A0DDF-9D08-466B-9504-5941A9BD7454}"/>
              </a:ext>
            </a:extLst>
          </p:cNvPr>
          <p:cNvSpPr>
            <a:spLocks noGrp="1"/>
          </p:cNvSpPr>
          <p:nvPr>
            <p:ph type="title"/>
          </p:nvPr>
        </p:nvSpPr>
        <p:spPr/>
        <p:txBody>
          <a:bodyPr/>
          <a:lstStyle/>
          <a:p>
            <a:r>
              <a:rPr lang="en-US" dirty="0"/>
              <a:t>Molecular Switch: Kinase/Phosphatase </a:t>
            </a:r>
          </a:p>
        </p:txBody>
      </p:sp>
      <p:sp>
        <p:nvSpPr>
          <p:cNvPr id="4" name="Slide Number Placeholder 3">
            <a:extLst>
              <a:ext uri="{FF2B5EF4-FFF2-40B4-BE49-F238E27FC236}">
                <a16:creationId xmlns:a16="http://schemas.microsoft.com/office/drawing/2014/main" id="{DAB78410-9DCE-4E26-A5D6-6A5E3529841C}"/>
              </a:ext>
            </a:extLst>
          </p:cNvPr>
          <p:cNvSpPr>
            <a:spLocks noGrp="1"/>
          </p:cNvSpPr>
          <p:nvPr>
            <p:ph type="sldNum" sz="quarter" idx="12"/>
          </p:nvPr>
        </p:nvSpPr>
        <p:spPr/>
        <p:txBody>
          <a:bodyPr/>
          <a:lstStyle/>
          <a:p>
            <a:fld id="{F38FC8B9-BCA2-4F51-A344-9525644822DC}" type="slidenum">
              <a:rPr lang="en-US" smtClean="0"/>
              <a:t>6</a:t>
            </a:fld>
            <a:endParaRPr lang="en-US"/>
          </a:p>
        </p:txBody>
      </p:sp>
    </p:spTree>
    <p:extLst>
      <p:ext uri="{BB962C8B-B14F-4D97-AF65-F5344CB8AC3E}">
        <p14:creationId xmlns:p14="http://schemas.microsoft.com/office/powerpoint/2010/main" val="35431214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163DE16-3AD3-4287-BFD4-497DDEF2E8E1}"/>
              </a:ext>
            </a:extLst>
          </p:cNvPr>
          <p:cNvSpPr txBox="1"/>
          <p:nvPr/>
        </p:nvSpPr>
        <p:spPr>
          <a:xfrm>
            <a:off x="0" y="6356350"/>
            <a:ext cx="10515600" cy="461665"/>
          </a:xfrm>
          <a:prstGeom prst="rect">
            <a:avLst/>
          </a:prstGeom>
          <a:noFill/>
        </p:spPr>
        <p:txBody>
          <a:bodyPr wrap="square" rtlCol="0">
            <a:spAutoFit/>
          </a:bodyPr>
          <a:lstStyle/>
          <a:p>
            <a:r>
              <a:rPr lang="en-US" sz="1200" dirty="0"/>
              <a:t>Figure 11-5: GTPase Molecular Switch. Adapted without change from Wikimedia (no author listed). Wikimedia is licensed under Creative Commons Attribution-Share Alike 3.0</a:t>
            </a:r>
          </a:p>
        </p:txBody>
      </p:sp>
      <p:pic>
        <p:nvPicPr>
          <p:cNvPr id="5" name="Content Placeholder 4" descr="Figure 11-5: GTPase Molecular Switch. Active GTPases are bound to GTP. GTPases rapidly hydrolyze GTP to GDP, in the presence of their corresponding GAP proteins, rendering the GTPase inactive. GTPases become active when a GEF protein exchanges the bound GDP for GTP.&#10;">
            <a:extLst>
              <a:ext uri="{FF2B5EF4-FFF2-40B4-BE49-F238E27FC236}">
                <a16:creationId xmlns:a16="http://schemas.microsoft.com/office/drawing/2014/main" id="{A738D319-35C5-45B5-AB34-6C6FF6679112}"/>
              </a:ext>
            </a:extLst>
          </p:cNvPr>
          <p:cNvPicPr>
            <a:picLocks noGrp="1" noChangeAspect="1"/>
          </p:cNvPicPr>
          <p:nvPr>
            <p:ph idx="1"/>
          </p:nvPr>
        </p:nvPicPr>
        <p:blipFill>
          <a:blip r:embed="rId3"/>
          <a:stretch>
            <a:fillRect/>
          </a:stretch>
        </p:blipFill>
        <p:spPr>
          <a:xfrm>
            <a:off x="2667000" y="1858169"/>
            <a:ext cx="6858000" cy="4286250"/>
          </a:xfrm>
          <a:prstGeom prst="rect">
            <a:avLst/>
          </a:prstGeom>
        </p:spPr>
      </p:pic>
      <p:sp>
        <p:nvSpPr>
          <p:cNvPr id="2" name="Title 1">
            <a:extLst>
              <a:ext uri="{FF2B5EF4-FFF2-40B4-BE49-F238E27FC236}">
                <a16:creationId xmlns:a16="http://schemas.microsoft.com/office/drawing/2014/main" id="{66FFE000-2DE1-491F-979E-95A8E6B319E7}"/>
              </a:ext>
            </a:extLst>
          </p:cNvPr>
          <p:cNvSpPr>
            <a:spLocks noGrp="1"/>
          </p:cNvSpPr>
          <p:nvPr>
            <p:ph type="title"/>
          </p:nvPr>
        </p:nvSpPr>
        <p:spPr/>
        <p:txBody>
          <a:bodyPr/>
          <a:lstStyle/>
          <a:p>
            <a:r>
              <a:rPr lang="en-US" dirty="0"/>
              <a:t>Molecular Switch: GTPase</a:t>
            </a:r>
          </a:p>
        </p:txBody>
      </p:sp>
      <p:sp>
        <p:nvSpPr>
          <p:cNvPr id="4" name="Slide Number Placeholder 3">
            <a:extLst>
              <a:ext uri="{FF2B5EF4-FFF2-40B4-BE49-F238E27FC236}">
                <a16:creationId xmlns:a16="http://schemas.microsoft.com/office/drawing/2014/main" id="{5CAEF8A4-AB08-4052-8C96-65492288BF19}"/>
              </a:ext>
            </a:extLst>
          </p:cNvPr>
          <p:cNvSpPr>
            <a:spLocks noGrp="1"/>
          </p:cNvSpPr>
          <p:nvPr>
            <p:ph type="sldNum" sz="quarter" idx="12"/>
          </p:nvPr>
        </p:nvSpPr>
        <p:spPr/>
        <p:txBody>
          <a:bodyPr/>
          <a:lstStyle/>
          <a:p>
            <a:fld id="{F38FC8B9-BCA2-4F51-A344-9525644822DC}" type="slidenum">
              <a:rPr lang="en-US" smtClean="0"/>
              <a:t>7</a:t>
            </a:fld>
            <a:endParaRPr lang="en-US"/>
          </a:p>
        </p:txBody>
      </p:sp>
    </p:spTree>
    <p:extLst>
      <p:ext uri="{BB962C8B-B14F-4D97-AF65-F5344CB8AC3E}">
        <p14:creationId xmlns:p14="http://schemas.microsoft.com/office/powerpoint/2010/main" val="19935044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E74B0AB-2320-4A48-A4CC-CAFFED3C49F5}"/>
              </a:ext>
            </a:extLst>
          </p:cNvPr>
          <p:cNvSpPr txBox="1"/>
          <p:nvPr/>
        </p:nvSpPr>
        <p:spPr>
          <a:xfrm>
            <a:off x="0" y="6356350"/>
            <a:ext cx="10779369" cy="461665"/>
          </a:xfrm>
          <a:prstGeom prst="rect">
            <a:avLst/>
          </a:prstGeom>
          <a:noFill/>
        </p:spPr>
        <p:txBody>
          <a:bodyPr wrap="square" rtlCol="0">
            <a:spAutoFit/>
          </a:bodyPr>
          <a:lstStyle/>
          <a:p>
            <a:r>
              <a:rPr lang="en-US" sz="1200" dirty="0"/>
              <a:t>Figure 11-6: Intracellular Receptors. Adapted without change from Concepts of Biology from Open </a:t>
            </a:r>
            <a:r>
              <a:rPr lang="en-US" sz="1200" dirty="0" err="1"/>
              <a:t>Stax</a:t>
            </a:r>
            <a:r>
              <a:rPr lang="en-US" sz="1200" dirty="0"/>
              <a:t> by Samantha Fowler, Rebecca Roush, James Wise, and other contributors. Concepts of Biology by OpenStax is licensed under Creative Commons Attribution License v4.0</a:t>
            </a:r>
          </a:p>
        </p:txBody>
      </p:sp>
      <p:pic>
        <p:nvPicPr>
          <p:cNvPr id="5" name="Content Placeholder 4" descr="Figure 11-6: Intracellular Receptors. Intracellular receptors bind signaling molecules that can diffuse across the plasma membrane. Many intracellular receptors are transcription factors, which bind to promoters to change gene expression when bound to their corresponding ligand.">
            <a:extLst>
              <a:ext uri="{FF2B5EF4-FFF2-40B4-BE49-F238E27FC236}">
                <a16:creationId xmlns:a16="http://schemas.microsoft.com/office/drawing/2014/main" id="{CB24CB02-7557-44EC-B3C8-D35A91D83174}"/>
              </a:ext>
            </a:extLst>
          </p:cNvPr>
          <p:cNvPicPr>
            <a:picLocks noGrp="1" noChangeAspect="1"/>
          </p:cNvPicPr>
          <p:nvPr>
            <p:ph idx="1"/>
          </p:nvPr>
        </p:nvPicPr>
        <p:blipFill>
          <a:blip r:embed="rId3"/>
          <a:stretch>
            <a:fillRect/>
          </a:stretch>
        </p:blipFill>
        <p:spPr>
          <a:xfrm>
            <a:off x="3793346" y="1825625"/>
            <a:ext cx="4605307" cy="4351338"/>
          </a:xfrm>
          <a:prstGeom prst="rect">
            <a:avLst/>
          </a:prstGeom>
        </p:spPr>
      </p:pic>
      <p:sp>
        <p:nvSpPr>
          <p:cNvPr id="2" name="Title 1">
            <a:extLst>
              <a:ext uri="{FF2B5EF4-FFF2-40B4-BE49-F238E27FC236}">
                <a16:creationId xmlns:a16="http://schemas.microsoft.com/office/drawing/2014/main" id="{B4F0A247-33EC-4063-9CB7-0365BBDBDDDC}"/>
              </a:ext>
            </a:extLst>
          </p:cNvPr>
          <p:cNvSpPr>
            <a:spLocks noGrp="1"/>
          </p:cNvSpPr>
          <p:nvPr>
            <p:ph type="title"/>
          </p:nvPr>
        </p:nvSpPr>
        <p:spPr/>
        <p:txBody>
          <a:bodyPr/>
          <a:lstStyle/>
          <a:p>
            <a:r>
              <a:rPr lang="en-US" dirty="0"/>
              <a:t>Intracellular Receptors</a:t>
            </a:r>
          </a:p>
        </p:txBody>
      </p:sp>
      <p:sp>
        <p:nvSpPr>
          <p:cNvPr id="4" name="Slide Number Placeholder 3">
            <a:extLst>
              <a:ext uri="{FF2B5EF4-FFF2-40B4-BE49-F238E27FC236}">
                <a16:creationId xmlns:a16="http://schemas.microsoft.com/office/drawing/2014/main" id="{25B4B6AB-983D-41E4-B2FA-431773D74B60}"/>
              </a:ext>
            </a:extLst>
          </p:cNvPr>
          <p:cNvSpPr>
            <a:spLocks noGrp="1"/>
          </p:cNvSpPr>
          <p:nvPr>
            <p:ph type="sldNum" sz="quarter" idx="12"/>
          </p:nvPr>
        </p:nvSpPr>
        <p:spPr/>
        <p:txBody>
          <a:bodyPr/>
          <a:lstStyle/>
          <a:p>
            <a:fld id="{F38FC8B9-BCA2-4F51-A344-9525644822DC}" type="slidenum">
              <a:rPr lang="en-US" smtClean="0"/>
              <a:t>8</a:t>
            </a:fld>
            <a:endParaRPr lang="en-US"/>
          </a:p>
        </p:txBody>
      </p:sp>
    </p:spTree>
    <p:extLst>
      <p:ext uri="{BB962C8B-B14F-4D97-AF65-F5344CB8AC3E}">
        <p14:creationId xmlns:p14="http://schemas.microsoft.com/office/powerpoint/2010/main" val="1467077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5CEB9FB-BBD8-4F3D-B7D3-DFA12EBDD22E}"/>
              </a:ext>
            </a:extLst>
          </p:cNvPr>
          <p:cNvSpPr txBox="1"/>
          <p:nvPr/>
        </p:nvSpPr>
        <p:spPr>
          <a:xfrm>
            <a:off x="0" y="6404950"/>
            <a:ext cx="10515600" cy="461665"/>
          </a:xfrm>
          <a:prstGeom prst="rect">
            <a:avLst/>
          </a:prstGeom>
          <a:noFill/>
        </p:spPr>
        <p:txBody>
          <a:bodyPr wrap="square" rtlCol="0">
            <a:spAutoFit/>
          </a:bodyPr>
          <a:lstStyle/>
          <a:p>
            <a:r>
              <a:rPr lang="en-US" sz="1200" dirty="0"/>
              <a:t>Figure 11-7: Steroid hormones. Adapted without change from Concepts of Biology from Open </a:t>
            </a:r>
            <a:r>
              <a:rPr lang="en-US" sz="1200" dirty="0" err="1"/>
              <a:t>Stax</a:t>
            </a:r>
            <a:r>
              <a:rPr lang="en-US" sz="1200" dirty="0"/>
              <a:t> by Samantha Fowler, Rebecca Roush, James Wise, and other contributors. Concepts of Biology by OpenStax is licensed under Creative Commons Attribution License v4.0</a:t>
            </a:r>
          </a:p>
        </p:txBody>
      </p:sp>
      <p:pic>
        <p:nvPicPr>
          <p:cNvPr id="5" name="Content Placeholder 4" descr="Figure 11-7: Steroid hormones. Estradiol and testosterone are examples of steroid hormones. They are metabolites of cholesterol and can, therefore, diffuse across the plasma membrane to bind to intracellular receptors.">
            <a:extLst>
              <a:ext uri="{FF2B5EF4-FFF2-40B4-BE49-F238E27FC236}">
                <a16:creationId xmlns:a16="http://schemas.microsoft.com/office/drawing/2014/main" id="{8E6C5459-E895-4055-B20E-DE7086B76D0B}"/>
              </a:ext>
            </a:extLst>
          </p:cNvPr>
          <p:cNvPicPr>
            <a:picLocks noGrp="1" noChangeAspect="1"/>
          </p:cNvPicPr>
          <p:nvPr>
            <p:ph idx="1"/>
          </p:nvPr>
        </p:nvPicPr>
        <p:blipFill>
          <a:blip r:embed="rId3"/>
          <a:stretch>
            <a:fillRect/>
          </a:stretch>
        </p:blipFill>
        <p:spPr>
          <a:xfrm>
            <a:off x="1334946" y="2198078"/>
            <a:ext cx="9522108" cy="3565810"/>
          </a:xfrm>
          <a:prstGeom prst="rect">
            <a:avLst/>
          </a:prstGeom>
        </p:spPr>
      </p:pic>
      <p:sp>
        <p:nvSpPr>
          <p:cNvPr id="2" name="Title 1">
            <a:extLst>
              <a:ext uri="{FF2B5EF4-FFF2-40B4-BE49-F238E27FC236}">
                <a16:creationId xmlns:a16="http://schemas.microsoft.com/office/drawing/2014/main" id="{2FB9BA3F-2197-4D31-8E64-2ED76ECAD2C9}"/>
              </a:ext>
            </a:extLst>
          </p:cNvPr>
          <p:cNvSpPr>
            <a:spLocks noGrp="1"/>
          </p:cNvSpPr>
          <p:nvPr>
            <p:ph type="title"/>
          </p:nvPr>
        </p:nvSpPr>
        <p:spPr/>
        <p:txBody>
          <a:bodyPr/>
          <a:lstStyle/>
          <a:p>
            <a:r>
              <a:rPr lang="en-US" dirty="0"/>
              <a:t>Steroid Hormones</a:t>
            </a:r>
          </a:p>
        </p:txBody>
      </p:sp>
      <p:sp>
        <p:nvSpPr>
          <p:cNvPr id="4" name="Slide Number Placeholder 3">
            <a:extLst>
              <a:ext uri="{FF2B5EF4-FFF2-40B4-BE49-F238E27FC236}">
                <a16:creationId xmlns:a16="http://schemas.microsoft.com/office/drawing/2014/main" id="{56846C4A-DDF9-4902-86FD-6B4713DE5329}"/>
              </a:ext>
            </a:extLst>
          </p:cNvPr>
          <p:cNvSpPr>
            <a:spLocks noGrp="1"/>
          </p:cNvSpPr>
          <p:nvPr>
            <p:ph type="sldNum" sz="quarter" idx="12"/>
          </p:nvPr>
        </p:nvSpPr>
        <p:spPr/>
        <p:txBody>
          <a:bodyPr/>
          <a:lstStyle/>
          <a:p>
            <a:fld id="{F38FC8B9-BCA2-4F51-A344-9525644822DC}" type="slidenum">
              <a:rPr lang="en-US" smtClean="0"/>
              <a:t>9</a:t>
            </a:fld>
            <a:endParaRPr lang="en-US"/>
          </a:p>
        </p:txBody>
      </p:sp>
    </p:spTree>
    <p:extLst>
      <p:ext uri="{BB962C8B-B14F-4D97-AF65-F5344CB8AC3E}">
        <p14:creationId xmlns:p14="http://schemas.microsoft.com/office/powerpoint/2010/main" val="25043521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200" dirty="0"/>
        </a:defPPr>
      </a:lstStyle>
    </a:txDef>
  </a:objectDefaults>
  <a:extraClrSchemeLst/>
  <a:extLst>
    <a:ext uri="{05A4C25C-085E-4340-85A3-A5531E510DB2}">
      <thm15:themeFamily xmlns:thm15="http://schemas.microsoft.com/office/thememl/2012/main" name="Presentation1" id="{48A5CF14-20BE-4CBA-A151-BA5F1045CAEC}" vid="{9B61A80E-AEB3-4241-B568-6FFE3E6DF8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For Chapter PPTs</Template>
  <TotalTime>110</TotalTime>
  <Words>1392</Words>
  <Application>Microsoft Office PowerPoint</Application>
  <PresentationFormat>Widescreen</PresentationFormat>
  <Paragraphs>101</Paragraphs>
  <Slides>19</Slides>
  <Notes>11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Chapter 11 </vt:lpstr>
      <vt:lpstr>Chapter 11 Learning Objectives</vt:lpstr>
      <vt:lpstr>There are Four Types of Cell Signaling</vt:lpstr>
      <vt:lpstr>Neuronal Signaling</vt:lpstr>
      <vt:lpstr>Generic Cell Signaling Pathway</vt:lpstr>
      <vt:lpstr>Molecular Switch: Kinase/Phosphatase </vt:lpstr>
      <vt:lpstr>Molecular Switch: GTPase</vt:lpstr>
      <vt:lpstr>Intracellular Receptors</vt:lpstr>
      <vt:lpstr>Steroid Hormones</vt:lpstr>
      <vt:lpstr>Guanylyl Cyclase and cGMP</vt:lpstr>
      <vt:lpstr>Nitric Oxide Signaling</vt:lpstr>
      <vt:lpstr>Ion Channels</vt:lpstr>
      <vt:lpstr>Concept Check Questions 1</vt:lpstr>
      <vt:lpstr>Concept Check Questions 1 Answer</vt:lpstr>
      <vt:lpstr>Concept Check Question 2</vt:lpstr>
      <vt:lpstr>Concept Check Question 2 Answer</vt:lpstr>
      <vt:lpstr>Concept Check Question 3</vt:lpstr>
      <vt:lpstr>Concept Check Question 3 Answer</vt:lpstr>
      <vt:lpstr>Video Links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11</dc:title>
  <dc:creator>Jennell Talley</dc:creator>
  <cp:lastModifiedBy>Jennell Talley</cp:lastModifiedBy>
  <cp:revision>21</cp:revision>
  <dcterms:created xsi:type="dcterms:W3CDTF">2022-06-27T20:48:42Z</dcterms:created>
  <dcterms:modified xsi:type="dcterms:W3CDTF">2022-08-01T14:15:30Z</dcterms:modified>
</cp:coreProperties>
</file>