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81" r:id="rId2"/>
    <p:sldId id="382" r:id="rId3"/>
    <p:sldId id="383" r:id="rId4"/>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7" r:id="rId25"/>
    <p:sldId id="404" r:id="rId26"/>
    <p:sldId id="408" r:id="rId27"/>
    <p:sldId id="405" r:id="rId28"/>
    <p:sldId id="409" r:id="rId29"/>
    <p:sldId id="406" r:id="rId30"/>
    <p:sldId id="41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06239E-9623-40F5-9863-63EE500B83A9}" v="37" dt="2023-02-24T14:03:02.2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4899" autoAdjust="0"/>
  </p:normalViewPr>
  <p:slideViewPr>
    <p:cSldViewPr snapToGrid="0">
      <p:cViewPr varScale="1">
        <p:scale>
          <a:sx n="62" d="100"/>
          <a:sy n="62" d="100"/>
        </p:scale>
        <p:origin x="1056" y="48"/>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4206239E-9623-40F5-9863-63EE500B83A9}"/>
    <pc:docChg chg="modSld">
      <pc:chgData name="Alessandra Barrera" userId="WHBI7HWLWuyOvCjv8DdXorw3+Itsdc1p78kF2LQ3DMg=" providerId="None" clId="Web-{4206239E-9623-40F5-9863-63EE500B83A9}" dt="2023-02-24T14:03:01.165" v="32" actId="20577"/>
      <pc:docMkLst>
        <pc:docMk/>
      </pc:docMkLst>
      <pc:sldChg chg="modSp">
        <pc:chgData name="Alessandra Barrera" userId="WHBI7HWLWuyOvCjv8DdXorw3+Itsdc1p78kF2LQ3DMg=" providerId="None" clId="Web-{4206239E-9623-40F5-9863-63EE500B83A9}" dt="2023-02-24T14:02:55.415" v="30" actId="20577"/>
        <pc:sldMkLst>
          <pc:docMk/>
          <pc:sldMk cId="942558300" sldId="405"/>
        </pc:sldMkLst>
        <pc:spChg chg="mod">
          <ac:chgData name="Alessandra Barrera" userId="WHBI7HWLWuyOvCjv8DdXorw3+Itsdc1p78kF2LQ3DMg=" providerId="None" clId="Web-{4206239E-9623-40F5-9863-63EE500B83A9}" dt="2023-02-24T14:02:55.415" v="30" actId="20577"/>
          <ac:spMkLst>
            <pc:docMk/>
            <pc:sldMk cId="942558300" sldId="405"/>
            <ac:spMk id="3" creationId="{C3156A0B-7F3A-468F-9608-410DD5F8FC6A}"/>
          </ac:spMkLst>
        </pc:spChg>
      </pc:sldChg>
      <pc:sldChg chg="modSp">
        <pc:chgData name="Alessandra Barrera" userId="WHBI7HWLWuyOvCjv8DdXorw3+Itsdc1p78kF2LQ3DMg=" providerId="None" clId="Web-{4206239E-9623-40F5-9863-63EE500B83A9}" dt="2023-02-24T14:03:01.165" v="32" actId="20577"/>
        <pc:sldMkLst>
          <pc:docMk/>
          <pc:sldMk cId="3869122508" sldId="409"/>
        </pc:sldMkLst>
        <pc:spChg chg="mod">
          <ac:chgData name="Alessandra Barrera" userId="WHBI7HWLWuyOvCjv8DdXorw3+Itsdc1p78kF2LQ3DMg=" providerId="None" clId="Web-{4206239E-9623-40F5-9863-63EE500B83A9}" dt="2023-02-24T14:03:01.165" v="32" actId="20577"/>
          <ac:spMkLst>
            <pc:docMk/>
            <pc:sldMk cId="3869122508" sldId="409"/>
            <ac:spMk id="3" creationId="{C3156A0B-7F3A-468F-9608-410DD5F8FC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2/24/2023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6-8: Molecular organization of the lipid bilayer.</a:t>
            </a:r>
            <a:r>
              <a:rPr lang="en-US" sz="1200" b="0" i="0" kern="1200" dirty="0">
                <a:solidFill>
                  <a:schemeClr val="tx1"/>
                </a:solidFill>
                <a:effectLst/>
                <a:latin typeface="+mn-lt"/>
                <a:ea typeface="+mn-ea"/>
                <a:cs typeface="+mn-cs"/>
              </a:rPr>
              <a:t> The components present in the outer layer of the membrane are different from those in the inner layer, and thus the plasma membrane is asymmetric in the organization. Membrane proteins can span both phospholipid layers (integral) and only one layer (peripheral). Glycosylated lipids and proteins primarily have those carbohydrate extensions orientated to the outside of the cell as they serve a functional purpose.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dirty="0"/>
          </a:p>
        </p:txBody>
      </p:sp>
    </p:spTree>
    <p:extLst>
      <p:ext uri="{BB962C8B-B14F-4D97-AF65-F5344CB8AC3E}">
        <p14:creationId xmlns:p14="http://schemas.microsoft.com/office/powerpoint/2010/main" val="3656257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6-9: Catalytic action of a flippase, a floppase, and a scramblase.</a:t>
            </a:r>
            <a:r>
              <a:rPr lang="en-US" sz="1200" b="0" i="0" kern="1200" dirty="0">
                <a:solidFill>
                  <a:schemeClr val="tx1"/>
                </a:solidFill>
                <a:effectLst/>
                <a:latin typeface="+mn-lt"/>
                <a:ea typeface="+mn-ea"/>
                <a:cs typeface="+mn-cs"/>
              </a:rPr>
              <a:t> Flippases move glycosylated phospholipids and sphingolipids from the extracellular space to the cytoplasm. Floppases move them from the cytoplasm to the extracellular space. And scramblases move them in either direction.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dirty="0"/>
          </a:p>
        </p:txBody>
      </p:sp>
    </p:spTree>
    <p:extLst>
      <p:ext uri="{BB962C8B-B14F-4D97-AF65-F5344CB8AC3E}">
        <p14:creationId xmlns:p14="http://schemas.microsoft.com/office/powerpoint/2010/main" val="3156186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6-10: Cholesterol.</a:t>
            </a:r>
            <a:r>
              <a:rPr lang="en-US" sz="1200" b="0" i="0" kern="1200" dirty="0">
                <a:solidFill>
                  <a:schemeClr val="tx1"/>
                </a:solidFill>
                <a:effectLst/>
                <a:latin typeface="+mn-lt"/>
                <a:ea typeface="+mn-ea"/>
                <a:cs typeface="+mn-cs"/>
              </a:rPr>
              <a:t> Cholesterol is an important lipid both as a membrane component and as a steroid precursor. Cholesterol is amphipathic as it has a polar hydroxyl group (bottom left) attached to a nonpolar 4-fused carbon ring structure.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dirty="0"/>
          </a:p>
        </p:txBody>
      </p:sp>
    </p:spTree>
    <p:extLst>
      <p:ext uri="{BB962C8B-B14F-4D97-AF65-F5344CB8AC3E}">
        <p14:creationId xmlns:p14="http://schemas.microsoft.com/office/powerpoint/2010/main" val="209983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6-11: Cholesterol in the lipid bilayer.</a:t>
            </a:r>
            <a:r>
              <a:rPr lang="en-US" sz="1200" b="0" i="0" kern="1200" dirty="0">
                <a:solidFill>
                  <a:schemeClr val="tx1"/>
                </a:solidFill>
                <a:effectLst/>
                <a:latin typeface="+mn-lt"/>
                <a:ea typeface="+mn-ea"/>
                <a:cs typeface="+mn-cs"/>
              </a:rPr>
              <a:t> Cholesterol and phospholipids both are amphipathic. This allows each to orientate their polar section toward the hydrophilic water inside or outside the cell. The similar lengths of both allows cholesterol to be positioned within one leaflet, or side, of the phospholipid bilayer.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dirty="0"/>
          </a:p>
        </p:txBody>
      </p:sp>
    </p:spTree>
    <p:extLst>
      <p:ext uri="{BB962C8B-B14F-4D97-AF65-F5344CB8AC3E}">
        <p14:creationId xmlns:p14="http://schemas.microsoft.com/office/powerpoint/2010/main" val="1426913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6-12: The molecular structures of common phospholipids in the plasma membrane: phosphatidylcholine (PC), phosphatidylethanolamine (PE), phosphatidylserine (PS), and sphingomyelin (SM).</a:t>
            </a:r>
            <a:r>
              <a:rPr lang="en-US" sz="1200" b="0" i="0" kern="1200" dirty="0">
                <a:solidFill>
                  <a:schemeClr val="tx1"/>
                </a:solidFill>
                <a:effectLst/>
                <a:latin typeface="+mn-lt"/>
                <a:ea typeface="+mn-ea"/>
                <a:cs typeface="+mn-cs"/>
              </a:rPr>
              <a:t> The acid chains of all four molecules are of variable length except the 13-C chain of SM. Each of these is present in different cells in different percentages.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dirty="0"/>
          </a:p>
        </p:txBody>
      </p:sp>
    </p:spTree>
    <p:extLst>
      <p:ext uri="{BB962C8B-B14F-4D97-AF65-F5344CB8AC3E}">
        <p14:creationId xmlns:p14="http://schemas.microsoft.com/office/powerpoint/2010/main" val="3609003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6-13: Phosphatidylcholine Structure.</a:t>
            </a:r>
            <a:r>
              <a:rPr lang="en-US" sz="1200" b="0" i="0" kern="1200" dirty="0">
                <a:solidFill>
                  <a:schemeClr val="tx1"/>
                </a:solidFill>
                <a:effectLst/>
                <a:latin typeface="+mn-lt"/>
                <a:ea typeface="+mn-ea"/>
                <a:cs typeface="+mn-cs"/>
              </a:rPr>
              <a:t> A phospholipid: the glycerol backbone (red) connects to two fatty acids and phosphate and choline polar head group. The polar head group orientates toward the hydrophilic locations inside or outside the cell (cytoplasm or extracellular space, respectively). The nonpolar fatty acids orientate to the hydrophobic part of the membrane to interact with the fatty acid tails of the other phospholipids.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dirty="0"/>
          </a:p>
        </p:txBody>
      </p:sp>
    </p:spTree>
    <p:extLst>
      <p:ext uri="{BB962C8B-B14F-4D97-AF65-F5344CB8AC3E}">
        <p14:creationId xmlns:p14="http://schemas.microsoft.com/office/powerpoint/2010/main" val="3043788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6-14: Membrane Fluidity.</a:t>
            </a:r>
            <a:r>
              <a:rPr lang="en-US" sz="1200" b="0" i="0" kern="1200" dirty="0">
                <a:solidFill>
                  <a:schemeClr val="tx1"/>
                </a:solidFill>
                <a:effectLst/>
                <a:latin typeface="+mn-lt"/>
                <a:ea typeface="+mn-ea"/>
                <a:cs typeface="+mn-cs"/>
              </a:rPr>
              <a:t> The plasma membrane is a fluid combination of phospholipids, cholesterol, and proteins. Carbohydrates attached to lipids (glycolipids) and proteins (glycoproteins) extend from the outward-facing surface of the membrane. The fluidity of the membrane is a delicate balance to maintain a semi-permeable membrane. The amount of cholesterol, saturated and unsaturated fatty acids, and temperature have an impact on fluidity.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dirty="0"/>
          </a:p>
        </p:txBody>
      </p:sp>
    </p:spTree>
    <p:extLst>
      <p:ext uri="{BB962C8B-B14F-4D97-AF65-F5344CB8AC3E}">
        <p14:creationId xmlns:p14="http://schemas.microsoft.com/office/powerpoint/2010/main" val="3414831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6-15: A lipid raft.</a:t>
            </a:r>
            <a:r>
              <a:rPr lang="en-US" sz="1200" b="0" i="0" kern="1200" dirty="0">
                <a:solidFill>
                  <a:schemeClr val="tx1"/>
                </a:solidFill>
                <a:effectLst/>
                <a:latin typeface="+mn-lt"/>
                <a:ea typeface="+mn-ea"/>
                <a:cs typeface="+mn-cs"/>
              </a:rPr>
              <a:t> 1 = Non-raft membrane, 2 = Lipid raft, 3 = Lipid raft-associated transmembrane protein, 4 = Non-raft membrane protein, 5 = Glycosylation modifications (on glycoproteins and glycolipids), 6 = GPI-anchored protein, 7 = Cholesterol, and 8 = Glycolipid. Note that the lipid raft is a cluster of different molecules (lipid and protein) that move as a unit through the membrane. Note that the side of the raft pointing outside the cell (location B) has components necessary for its function. In this example, the glycosylated phospholipids and proteins will work together for a specific cellular purpose.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dirty="0"/>
          </a:p>
        </p:txBody>
      </p:sp>
    </p:spTree>
    <p:extLst>
      <p:ext uri="{BB962C8B-B14F-4D97-AF65-F5344CB8AC3E}">
        <p14:creationId xmlns:p14="http://schemas.microsoft.com/office/powerpoint/2010/main" val="1613001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6-16: Membrane protein types.</a:t>
            </a:r>
            <a:r>
              <a:rPr lang="en-US" sz="1200" b="0" i="0" kern="1200" dirty="0">
                <a:solidFill>
                  <a:schemeClr val="tx1"/>
                </a:solidFill>
                <a:effectLst/>
                <a:latin typeface="+mn-lt"/>
                <a:ea typeface="+mn-ea"/>
                <a:cs typeface="+mn-cs"/>
              </a:rPr>
              <a:t> Proteins found in the plasma membrane include peripheral, integral, anchored, and associated proteins.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dirty="0"/>
          </a:p>
        </p:txBody>
      </p:sp>
    </p:spTree>
    <p:extLst>
      <p:ext uri="{BB962C8B-B14F-4D97-AF65-F5344CB8AC3E}">
        <p14:creationId xmlns:p14="http://schemas.microsoft.com/office/powerpoint/2010/main" val="1049347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6-17: The extracellular matrix.</a:t>
            </a:r>
            <a:r>
              <a:rPr lang="en-US" sz="1200" b="0" i="0" kern="1200" dirty="0">
                <a:solidFill>
                  <a:schemeClr val="tx1"/>
                </a:solidFill>
                <a:effectLst/>
                <a:latin typeface="+mn-lt"/>
                <a:ea typeface="+mn-ea"/>
                <a:cs typeface="+mn-cs"/>
              </a:rPr>
              <a:t> The extracellular matrix consists of a network of proteins and carbohydrates</a:t>
            </a:r>
            <a:r>
              <a:rPr lang="en-US" sz="1200" b="1"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dirty="0"/>
          </a:p>
        </p:txBody>
      </p:sp>
    </p:spTree>
    <p:extLst>
      <p:ext uri="{BB962C8B-B14F-4D97-AF65-F5344CB8AC3E}">
        <p14:creationId xmlns:p14="http://schemas.microsoft.com/office/powerpoint/2010/main" val="1729444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 Fatty acids.</a:t>
            </a:r>
            <a:r>
              <a:rPr lang="en-US" sz="1200" b="0" i="0" kern="1200" dirty="0">
                <a:solidFill>
                  <a:schemeClr val="tx1"/>
                </a:solidFill>
                <a:effectLst/>
                <a:latin typeface="+mn-lt"/>
                <a:ea typeface="+mn-ea"/>
                <a:cs typeface="+mn-cs"/>
              </a:rPr>
              <a:t> (Top) Stearic acid is a fully saturated fatty acid with no carbon-carbon double bonds. (Bottom) Oleic acid is an unsaturated fatty acid with one carbon-carbon double bond. The double-bond forms a slight bend in the structure.</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6-18: Tight junctions.</a:t>
            </a:r>
            <a:r>
              <a:rPr lang="en-US" sz="1200" b="0" i="0" kern="1200" dirty="0">
                <a:solidFill>
                  <a:schemeClr val="tx1"/>
                </a:solidFill>
                <a:effectLst/>
                <a:latin typeface="+mn-lt"/>
                <a:ea typeface="+mn-ea"/>
                <a:cs typeface="+mn-cs"/>
              </a:rPr>
              <a:t> Tight junctions form watertight connections between adjacent animal cells. Proteins create tight junction adherence.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dirty="0"/>
          </a:p>
        </p:txBody>
      </p:sp>
    </p:spTree>
    <p:extLst>
      <p:ext uri="{BB962C8B-B14F-4D97-AF65-F5344CB8AC3E}">
        <p14:creationId xmlns:p14="http://schemas.microsoft.com/office/powerpoint/2010/main" val="4276961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6-19: Gaps junctions.</a:t>
            </a:r>
            <a:r>
              <a:rPr lang="en-US" sz="1200" b="0" i="0" kern="1200" dirty="0">
                <a:solidFill>
                  <a:schemeClr val="tx1"/>
                </a:solidFill>
                <a:effectLst/>
                <a:latin typeface="+mn-lt"/>
                <a:ea typeface="+mn-ea"/>
                <a:cs typeface="+mn-cs"/>
              </a:rPr>
              <a:t> A gap junction is a protein-lined pore that allows water and small molecules to pass between adjacent animal cells.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dirty="0"/>
          </a:p>
        </p:txBody>
      </p:sp>
    </p:spTree>
    <p:extLst>
      <p:ext uri="{BB962C8B-B14F-4D97-AF65-F5344CB8AC3E}">
        <p14:creationId xmlns:p14="http://schemas.microsoft.com/office/powerpoint/2010/main" val="4041189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Table 6-1. Common fatty acids and their carbon length.</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6-2: Phospholipid Structure.</a:t>
            </a:r>
            <a:r>
              <a:rPr lang="en-US" sz="1200" b="0" i="0" kern="1200" dirty="0">
                <a:solidFill>
                  <a:schemeClr val="tx1"/>
                </a:solidFill>
                <a:effectLst/>
                <a:latin typeface="+mn-lt"/>
                <a:ea typeface="+mn-ea"/>
                <a:cs typeface="+mn-cs"/>
              </a:rPr>
              <a:t> A phospholipid: the glycerol backbone connects to two fatty acids and phosphate and polar head group (R). The polar head group orientates toward the hydrophilic locations inside or outside the cell (cytoplasm or extracellular space, respectively). The nonpolar fatty acids orientate to the hydrophobic part of the membrane to interact with the fatty acid tails of the other phospholipids.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464594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6-3: Sphingolipids rely on amino alcohol, sphingosine</a:t>
            </a:r>
            <a:r>
              <a:rPr lang="en-US" sz="1200" b="0" i="0" kern="1200" dirty="0">
                <a:solidFill>
                  <a:schemeClr val="tx1"/>
                </a:solidFill>
                <a:effectLst/>
                <a:latin typeface="+mn-lt"/>
                <a:ea typeface="+mn-ea"/>
                <a:cs typeface="+mn-cs"/>
              </a:rPr>
              <a:t> (A). Ceramides have a fatty acid tail attached, and ceramide with a phosphocholine head group is sphingomyelin (B). If the head group is a saccharide, then the molecule is a cerebroside.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3136989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6-4: Structural Similarity.</a:t>
            </a:r>
            <a:r>
              <a:rPr lang="en-US" sz="1200" b="0" i="0" kern="1200" dirty="0">
                <a:solidFill>
                  <a:schemeClr val="tx1"/>
                </a:solidFill>
                <a:effectLst/>
                <a:latin typeface="+mn-lt"/>
                <a:ea typeface="+mn-ea"/>
                <a:cs typeface="+mn-cs"/>
              </a:rPr>
              <a:t> Similarity of form between a phosphoglyceride and sphingomyelin.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dirty="0"/>
          </a:p>
        </p:txBody>
      </p:sp>
    </p:spTree>
    <p:extLst>
      <p:ext uri="{BB962C8B-B14F-4D97-AF65-F5344CB8AC3E}">
        <p14:creationId xmlns:p14="http://schemas.microsoft.com/office/powerpoint/2010/main" val="301222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6-5: Different lipid bilayer structures.</a:t>
            </a:r>
            <a:r>
              <a:rPr lang="en-US" sz="1200" b="0" i="0" kern="1200" dirty="0">
                <a:solidFill>
                  <a:schemeClr val="tx1"/>
                </a:solidFill>
                <a:effectLst/>
                <a:latin typeface="+mn-lt"/>
                <a:ea typeface="+mn-ea"/>
                <a:cs typeface="+mn-cs"/>
              </a:rPr>
              <a:t> The structure at the top is demonstrating a small portion of the phospholipid bilayer and the orientation of phospholipids. The structure on the bottom left is a liposome sphere cut in half to show the bilayer. The hollow center of the liposome is hydrophilic. Vesicles form this structure in cells. The structure on the bottom right is a micelle sphere cut in half to show the single layer of phospholipids or fatty acids. The hollow center of the micelle is hydrophobic.</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dirty="0"/>
          </a:p>
        </p:txBody>
      </p:sp>
    </p:spTree>
    <p:extLst>
      <p:ext uri="{BB962C8B-B14F-4D97-AF65-F5344CB8AC3E}">
        <p14:creationId xmlns:p14="http://schemas.microsoft.com/office/powerpoint/2010/main" val="3356488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6-6: Determination of folding by the phospholipid bilayer.</a:t>
            </a:r>
            <a:r>
              <a:rPr lang="en-US" sz="1200" b="0" i="0" kern="1200" dirty="0">
                <a:solidFill>
                  <a:schemeClr val="tx1"/>
                </a:solidFill>
                <a:effectLst/>
                <a:latin typeface="+mn-lt"/>
                <a:ea typeface="+mn-ea"/>
                <a:cs typeface="+mn-cs"/>
              </a:rPr>
              <a:t> A) A micelle structure formed by phospholipids, B) micelle trapping dirt molecules, C) large, unstable hypothetical micelle, and D) general structural shapes of single-tailed lipids and double-tailed lipids.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dirty="0"/>
          </a:p>
        </p:txBody>
      </p:sp>
    </p:spTree>
    <p:extLst>
      <p:ext uri="{BB962C8B-B14F-4D97-AF65-F5344CB8AC3E}">
        <p14:creationId xmlns:p14="http://schemas.microsoft.com/office/powerpoint/2010/main" val="3458164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6-7: Folding by the phospholipid bilayer.</a:t>
            </a:r>
            <a:r>
              <a:rPr lang="en-US" sz="1200" b="0" i="0" kern="1200" dirty="0">
                <a:solidFill>
                  <a:schemeClr val="tx1"/>
                </a:solidFill>
                <a:effectLst/>
                <a:latin typeface="+mn-lt"/>
                <a:ea typeface="+mn-ea"/>
                <a:cs typeface="+mn-cs"/>
              </a:rPr>
              <a:t> A) unstable fatty acid “sandwich,” B) spherical phospholipid bilayer, and C) spherical phospholipid bilayer cut in half to demonstrate bi-layer formation.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dirty="0"/>
          </a:p>
        </p:txBody>
      </p:sp>
    </p:spTree>
    <p:extLst>
      <p:ext uri="{BB962C8B-B14F-4D97-AF65-F5344CB8AC3E}">
        <p14:creationId xmlns:p14="http://schemas.microsoft.com/office/powerpoint/2010/main" val="3191231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2/24/2023</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2/24/2023</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2/24/2023</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2/24/2023</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2/24/2023</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2/24/2023</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2/24/2023</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2/24/2023</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2/24/2023</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2/24/2023</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2/24/2023</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2/24/2023</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Cell and Organelle Membrane Structure</a:t>
            </a:r>
          </a:p>
        </p:txBody>
      </p:sp>
      <p:sp>
        <p:nvSpPr>
          <p:cNvPr id="4" name="Title 3"/>
          <p:cNvSpPr>
            <a:spLocks noGrp="1"/>
          </p:cNvSpPr>
          <p:nvPr>
            <p:ph type="ctrTitle"/>
          </p:nvPr>
        </p:nvSpPr>
        <p:spPr>
          <a:xfrm>
            <a:off x="6096000" y="1"/>
            <a:ext cx="5029200" cy="1470025"/>
          </a:xfrm>
        </p:spPr>
        <p:txBody>
          <a:bodyPr/>
          <a:lstStyle/>
          <a:p>
            <a:r>
              <a:rPr lang="en-US" dirty="0"/>
              <a:t>Chapter 6</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9B34AA-F5DA-4EEB-9041-07382502AF6F}"/>
              </a:ext>
            </a:extLst>
          </p:cNvPr>
          <p:cNvSpPr txBox="1"/>
          <p:nvPr/>
        </p:nvSpPr>
        <p:spPr>
          <a:xfrm>
            <a:off x="0" y="6356350"/>
            <a:ext cx="10515600" cy="523220"/>
          </a:xfrm>
          <a:prstGeom prst="rect">
            <a:avLst/>
          </a:prstGeom>
          <a:noFill/>
        </p:spPr>
        <p:txBody>
          <a:bodyPr wrap="square" rtlCol="0">
            <a:spAutoFit/>
          </a:bodyPr>
          <a:lstStyle/>
          <a:p>
            <a:r>
              <a:rPr lang="en-US" sz="1400" dirty="0"/>
              <a:t>Figure 6-7: Folding by the phospholipid bilayer. Adopted without change from works contributed to Libretexts by E.V. Wong. Libretexts content is licensed by CC BY-NC-SA 3.0.</a:t>
            </a:r>
          </a:p>
        </p:txBody>
      </p:sp>
      <p:pic>
        <p:nvPicPr>
          <p:cNvPr id="5" name="Content Placeholder 4" descr="Figure 6-7: Folding by the phospholipid bilayer. A) unstable fatty acid “sandwich,” B) spherical phospholipid bilayer, and C) spherical phospholipid bilayer cut in half to demonstrate bi-layer formation.">
            <a:extLst>
              <a:ext uri="{FF2B5EF4-FFF2-40B4-BE49-F238E27FC236}">
                <a16:creationId xmlns:a16="http://schemas.microsoft.com/office/drawing/2014/main" id="{17A29E58-0D38-41F8-8B2E-70B00556433F}"/>
              </a:ext>
            </a:extLst>
          </p:cNvPr>
          <p:cNvPicPr>
            <a:picLocks noGrp="1" noChangeAspect="1"/>
          </p:cNvPicPr>
          <p:nvPr>
            <p:ph idx="1"/>
          </p:nvPr>
        </p:nvPicPr>
        <p:blipFill>
          <a:blip r:embed="rId3"/>
          <a:stretch>
            <a:fillRect/>
          </a:stretch>
        </p:blipFill>
        <p:spPr>
          <a:xfrm>
            <a:off x="2505075" y="3072606"/>
            <a:ext cx="7181850" cy="1857375"/>
          </a:xfrm>
          <a:prstGeom prst="rect">
            <a:avLst/>
          </a:prstGeom>
        </p:spPr>
      </p:pic>
      <p:sp>
        <p:nvSpPr>
          <p:cNvPr id="2" name="Title 1">
            <a:extLst>
              <a:ext uri="{FF2B5EF4-FFF2-40B4-BE49-F238E27FC236}">
                <a16:creationId xmlns:a16="http://schemas.microsoft.com/office/drawing/2014/main" id="{FBCD6A93-755E-49E6-83C3-468A1E1CB7D7}"/>
              </a:ext>
            </a:extLst>
          </p:cNvPr>
          <p:cNvSpPr>
            <a:spLocks noGrp="1"/>
          </p:cNvSpPr>
          <p:nvPr>
            <p:ph type="title"/>
          </p:nvPr>
        </p:nvSpPr>
        <p:spPr/>
        <p:txBody>
          <a:bodyPr/>
          <a:lstStyle/>
          <a:p>
            <a:r>
              <a:rPr lang="en-US" dirty="0"/>
              <a:t>Structure of the Phospholipid Bilayer</a:t>
            </a:r>
          </a:p>
        </p:txBody>
      </p:sp>
      <p:sp>
        <p:nvSpPr>
          <p:cNvPr id="4" name="Slide Number Placeholder 3">
            <a:extLst>
              <a:ext uri="{FF2B5EF4-FFF2-40B4-BE49-F238E27FC236}">
                <a16:creationId xmlns:a16="http://schemas.microsoft.com/office/drawing/2014/main" id="{4A8ADCD4-4240-42E8-BBD0-6BF64B5799E0}"/>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603532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4B0407-E27D-4C1E-96F5-0443B345771E}"/>
              </a:ext>
            </a:extLst>
          </p:cNvPr>
          <p:cNvSpPr txBox="1"/>
          <p:nvPr/>
        </p:nvSpPr>
        <p:spPr>
          <a:xfrm>
            <a:off x="0" y="6356350"/>
            <a:ext cx="10821785" cy="523220"/>
          </a:xfrm>
          <a:prstGeom prst="rect">
            <a:avLst/>
          </a:prstGeom>
          <a:noFill/>
        </p:spPr>
        <p:txBody>
          <a:bodyPr wrap="square" rtlCol="0">
            <a:spAutoFit/>
          </a:bodyPr>
          <a:lstStyle/>
          <a:p>
            <a:r>
              <a:rPr lang="en-US" sz="1400" dirty="0"/>
              <a:t>Figure 6-8: Molecular organization of the lipid bilayer. Adopted without change from Aleia Kim from works contributed to Libretexts by Kevin Ahern, Indira Rajagopal, and Taralyn Tan. Libretexts content is licensed by CC BY-NC-SA 3.0.</a:t>
            </a:r>
          </a:p>
        </p:txBody>
      </p:sp>
      <p:pic>
        <p:nvPicPr>
          <p:cNvPr id="5" name="Content Placeholder 4" descr="Figure 6-8: Molecular organization of the lipid bilayer. The components present in the outer layer of the membrane are different from those in the inner layer, and thus the plasma membrane is asymmetric in the organization. Membrane proteins can span both phospholipid layers (integral) and only one layer (peripheral). Glycosylated lipids and proteins primarily have those carbohydrate extensions orientated to the outside of the cell as they serve a functional purpose.">
            <a:extLst>
              <a:ext uri="{FF2B5EF4-FFF2-40B4-BE49-F238E27FC236}">
                <a16:creationId xmlns:a16="http://schemas.microsoft.com/office/drawing/2014/main" id="{AE71E8FC-2E8F-44B5-BA0E-D84958011E42}"/>
              </a:ext>
            </a:extLst>
          </p:cNvPr>
          <p:cNvPicPr>
            <a:picLocks noGrp="1" noChangeAspect="1"/>
          </p:cNvPicPr>
          <p:nvPr>
            <p:ph idx="1"/>
          </p:nvPr>
        </p:nvPicPr>
        <p:blipFill>
          <a:blip r:embed="rId3"/>
          <a:stretch>
            <a:fillRect/>
          </a:stretch>
        </p:blipFill>
        <p:spPr>
          <a:xfrm>
            <a:off x="2933700" y="2315369"/>
            <a:ext cx="6324600" cy="3371850"/>
          </a:xfrm>
          <a:prstGeom prst="rect">
            <a:avLst/>
          </a:prstGeom>
        </p:spPr>
      </p:pic>
      <p:sp>
        <p:nvSpPr>
          <p:cNvPr id="2" name="Title 1">
            <a:extLst>
              <a:ext uri="{FF2B5EF4-FFF2-40B4-BE49-F238E27FC236}">
                <a16:creationId xmlns:a16="http://schemas.microsoft.com/office/drawing/2014/main" id="{FDCBE731-C01E-4AAA-B118-2895CCDD7234}"/>
              </a:ext>
            </a:extLst>
          </p:cNvPr>
          <p:cNvSpPr>
            <a:spLocks noGrp="1"/>
          </p:cNvSpPr>
          <p:nvPr>
            <p:ph type="title"/>
          </p:nvPr>
        </p:nvSpPr>
        <p:spPr>
          <a:xfrm>
            <a:off x="631765" y="365125"/>
            <a:ext cx="10821785" cy="1325563"/>
          </a:xfrm>
        </p:spPr>
        <p:txBody>
          <a:bodyPr/>
          <a:lstStyle/>
          <a:p>
            <a:r>
              <a:rPr lang="en-US" dirty="0"/>
              <a:t>Molecular Organization of the Lipid Bilayer</a:t>
            </a:r>
          </a:p>
        </p:txBody>
      </p:sp>
      <p:sp>
        <p:nvSpPr>
          <p:cNvPr id="4" name="Slide Number Placeholder 3">
            <a:extLst>
              <a:ext uri="{FF2B5EF4-FFF2-40B4-BE49-F238E27FC236}">
                <a16:creationId xmlns:a16="http://schemas.microsoft.com/office/drawing/2014/main" id="{20E7C056-CB52-43E9-BEAA-4AA654882CC8}"/>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831209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7AACCD1-D595-4723-B8B1-227E3139374F}"/>
              </a:ext>
            </a:extLst>
          </p:cNvPr>
          <p:cNvSpPr txBox="1"/>
          <p:nvPr/>
        </p:nvSpPr>
        <p:spPr>
          <a:xfrm>
            <a:off x="0" y="6356350"/>
            <a:ext cx="10515600" cy="523220"/>
          </a:xfrm>
          <a:prstGeom prst="rect">
            <a:avLst/>
          </a:prstGeom>
          <a:noFill/>
        </p:spPr>
        <p:txBody>
          <a:bodyPr wrap="square" rtlCol="0">
            <a:spAutoFit/>
          </a:bodyPr>
          <a:lstStyle/>
          <a:p>
            <a:r>
              <a:rPr lang="en-US" sz="1400" dirty="0"/>
              <a:t>Figure 6-9: Catalytic action of a flippase, a floppase, and a scramblase. Adopted without change from works contributed to Libretexts by Kevin Ahern, Indira Rajagopal, and Taralyn Tan. Libretexts content is licensed by CC BY-NC-SA 3.0.</a:t>
            </a:r>
          </a:p>
        </p:txBody>
      </p:sp>
      <p:pic>
        <p:nvPicPr>
          <p:cNvPr id="5" name="Content Placeholder 4" descr="Figure 6-9: Catalytic action of a flippase, a floppase, and a scramblase. Flippases move glycosylated phospholipids and sphingolipids from the extracellular space to the cytoplasm. Floppases move them from the cytoplasm to the extracellular space. And scramblases move them in either direction.&#10;">
            <a:extLst>
              <a:ext uri="{FF2B5EF4-FFF2-40B4-BE49-F238E27FC236}">
                <a16:creationId xmlns:a16="http://schemas.microsoft.com/office/drawing/2014/main" id="{7ED4BB1E-C4D7-4550-8A89-960EBE1DCC69}"/>
              </a:ext>
            </a:extLst>
          </p:cNvPr>
          <p:cNvPicPr>
            <a:picLocks noGrp="1" noChangeAspect="1"/>
          </p:cNvPicPr>
          <p:nvPr>
            <p:ph idx="1"/>
          </p:nvPr>
        </p:nvPicPr>
        <p:blipFill>
          <a:blip r:embed="rId3"/>
          <a:stretch>
            <a:fillRect/>
          </a:stretch>
        </p:blipFill>
        <p:spPr>
          <a:xfrm>
            <a:off x="3476625" y="2039144"/>
            <a:ext cx="5238750" cy="3924300"/>
          </a:xfrm>
          <a:prstGeom prst="rect">
            <a:avLst/>
          </a:prstGeom>
        </p:spPr>
      </p:pic>
      <p:sp>
        <p:nvSpPr>
          <p:cNvPr id="2" name="Title 1">
            <a:extLst>
              <a:ext uri="{FF2B5EF4-FFF2-40B4-BE49-F238E27FC236}">
                <a16:creationId xmlns:a16="http://schemas.microsoft.com/office/drawing/2014/main" id="{39D49E4C-6FEF-4924-8683-13CF34BFE737}"/>
              </a:ext>
            </a:extLst>
          </p:cNvPr>
          <p:cNvSpPr>
            <a:spLocks noGrp="1"/>
          </p:cNvSpPr>
          <p:nvPr>
            <p:ph type="title"/>
          </p:nvPr>
        </p:nvSpPr>
        <p:spPr/>
        <p:txBody>
          <a:bodyPr/>
          <a:lstStyle/>
          <a:p>
            <a:r>
              <a:rPr lang="en-US" dirty="0"/>
              <a:t>Flippase, Floppase, and Scramblase</a:t>
            </a:r>
          </a:p>
        </p:txBody>
      </p:sp>
      <p:sp>
        <p:nvSpPr>
          <p:cNvPr id="4" name="Slide Number Placeholder 3">
            <a:extLst>
              <a:ext uri="{FF2B5EF4-FFF2-40B4-BE49-F238E27FC236}">
                <a16:creationId xmlns:a16="http://schemas.microsoft.com/office/drawing/2014/main" id="{3ED7C9BE-A231-4E2E-9C53-B397F7EEB456}"/>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3964756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3FB01DE-76FD-4995-82C5-A6BD673D363A}"/>
              </a:ext>
            </a:extLst>
          </p:cNvPr>
          <p:cNvSpPr txBox="1"/>
          <p:nvPr/>
        </p:nvSpPr>
        <p:spPr>
          <a:xfrm>
            <a:off x="0" y="6356350"/>
            <a:ext cx="10515600" cy="523220"/>
          </a:xfrm>
          <a:prstGeom prst="rect">
            <a:avLst/>
          </a:prstGeom>
          <a:noFill/>
        </p:spPr>
        <p:txBody>
          <a:bodyPr wrap="square" rtlCol="0">
            <a:spAutoFit/>
          </a:bodyPr>
          <a:lstStyle/>
          <a:p>
            <a:r>
              <a:rPr lang="en-US" sz="1400" dirty="0"/>
              <a:t>Figure 6-10: Cholesterol. Adopted without change from works contributed to Libretexts by E.V. Wong. Libretexts content is licensed by CC BY-NC-SA 3.0.</a:t>
            </a:r>
          </a:p>
        </p:txBody>
      </p:sp>
      <p:pic>
        <p:nvPicPr>
          <p:cNvPr id="5" name="Content Placeholder 4" descr="Figure 6-10: Cholesterol. Cholesterol is an important lipid both as a membrane component and as a steroid precursor. Cholesterol is amphipathic as it has a polar hydroxyl group (bottom left) attached to a nonpolar 4-fused carbon ring structure.&#10;">
            <a:extLst>
              <a:ext uri="{FF2B5EF4-FFF2-40B4-BE49-F238E27FC236}">
                <a16:creationId xmlns:a16="http://schemas.microsoft.com/office/drawing/2014/main" id="{CA41EABA-D0CD-4C2E-9AD8-0D827E807F90}"/>
              </a:ext>
            </a:extLst>
          </p:cNvPr>
          <p:cNvPicPr>
            <a:picLocks noGrp="1" noChangeAspect="1"/>
          </p:cNvPicPr>
          <p:nvPr>
            <p:ph idx="1"/>
          </p:nvPr>
        </p:nvPicPr>
        <p:blipFill>
          <a:blip r:embed="rId3"/>
          <a:stretch>
            <a:fillRect/>
          </a:stretch>
        </p:blipFill>
        <p:spPr>
          <a:xfrm>
            <a:off x="3857312" y="2901003"/>
            <a:ext cx="4477375" cy="2200582"/>
          </a:xfrm>
          <a:prstGeom prst="rect">
            <a:avLst/>
          </a:prstGeom>
        </p:spPr>
      </p:pic>
      <p:sp>
        <p:nvSpPr>
          <p:cNvPr id="2" name="Title 1">
            <a:extLst>
              <a:ext uri="{FF2B5EF4-FFF2-40B4-BE49-F238E27FC236}">
                <a16:creationId xmlns:a16="http://schemas.microsoft.com/office/drawing/2014/main" id="{747D98B9-37FB-4863-8CD4-779FD0378D9C}"/>
              </a:ext>
            </a:extLst>
          </p:cNvPr>
          <p:cNvSpPr>
            <a:spLocks noGrp="1"/>
          </p:cNvSpPr>
          <p:nvPr>
            <p:ph type="title"/>
          </p:nvPr>
        </p:nvSpPr>
        <p:spPr/>
        <p:txBody>
          <a:bodyPr/>
          <a:lstStyle/>
          <a:p>
            <a:r>
              <a:rPr lang="en-US" dirty="0"/>
              <a:t>Structure of Cholesterol</a:t>
            </a:r>
          </a:p>
        </p:txBody>
      </p:sp>
      <p:sp>
        <p:nvSpPr>
          <p:cNvPr id="4" name="Slide Number Placeholder 3">
            <a:extLst>
              <a:ext uri="{FF2B5EF4-FFF2-40B4-BE49-F238E27FC236}">
                <a16:creationId xmlns:a16="http://schemas.microsoft.com/office/drawing/2014/main" id="{4D548432-D1A0-4ED3-B522-40DAEB5BBFBC}"/>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80363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FA05392-BED1-4D64-B169-937103AFA243}"/>
              </a:ext>
            </a:extLst>
          </p:cNvPr>
          <p:cNvSpPr txBox="1"/>
          <p:nvPr/>
        </p:nvSpPr>
        <p:spPr>
          <a:xfrm>
            <a:off x="0" y="6356350"/>
            <a:ext cx="10224655" cy="523220"/>
          </a:xfrm>
          <a:prstGeom prst="rect">
            <a:avLst/>
          </a:prstGeom>
          <a:noFill/>
        </p:spPr>
        <p:txBody>
          <a:bodyPr wrap="square" rtlCol="0">
            <a:spAutoFit/>
          </a:bodyPr>
          <a:lstStyle/>
          <a:p>
            <a:r>
              <a:rPr lang="en-US" sz="1400" dirty="0"/>
              <a:t>Figure 6-11: Cholesterol in the lipid bilayer. Adopted without change from Aleia Kim from works contributed to Libretexts by Kevin Ahern, Indira Rajagopal, and Taralyn Tan. Libretexts content is licensed by CC BY-NC-SA 3.0.</a:t>
            </a:r>
          </a:p>
        </p:txBody>
      </p:sp>
      <p:pic>
        <p:nvPicPr>
          <p:cNvPr id="5" name="Content Placeholder 4" descr="Figure 6-11: Cholesterol in the lipid bilayer. Cholesterol and phospholipids both are amphipathic. This allows each to orientate their polar section toward the hydrophilic water inside or outside the cell. The similar lengths of both allows cholesterol to be positioned within one leaflet, or side, of the phospholipid bilayer.&#10;">
            <a:extLst>
              <a:ext uri="{FF2B5EF4-FFF2-40B4-BE49-F238E27FC236}">
                <a16:creationId xmlns:a16="http://schemas.microsoft.com/office/drawing/2014/main" id="{403B5B55-D32C-4ABA-B1B1-7FCC901ADB49}"/>
              </a:ext>
            </a:extLst>
          </p:cNvPr>
          <p:cNvPicPr>
            <a:picLocks noGrp="1" noChangeAspect="1"/>
          </p:cNvPicPr>
          <p:nvPr>
            <p:ph idx="1"/>
          </p:nvPr>
        </p:nvPicPr>
        <p:blipFill>
          <a:blip r:embed="rId3"/>
          <a:stretch>
            <a:fillRect/>
          </a:stretch>
        </p:blipFill>
        <p:spPr>
          <a:xfrm>
            <a:off x="3571490" y="1825625"/>
            <a:ext cx="5049020" cy="4351338"/>
          </a:xfrm>
          <a:prstGeom prst="rect">
            <a:avLst/>
          </a:prstGeom>
        </p:spPr>
      </p:pic>
      <p:sp>
        <p:nvSpPr>
          <p:cNvPr id="2" name="Title 1">
            <a:extLst>
              <a:ext uri="{FF2B5EF4-FFF2-40B4-BE49-F238E27FC236}">
                <a16:creationId xmlns:a16="http://schemas.microsoft.com/office/drawing/2014/main" id="{C3AFD505-CBBF-4BA5-B7DF-66FD2D9E6DAE}"/>
              </a:ext>
            </a:extLst>
          </p:cNvPr>
          <p:cNvSpPr>
            <a:spLocks noGrp="1"/>
          </p:cNvSpPr>
          <p:nvPr>
            <p:ph type="title"/>
          </p:nvPr>
        </p:nvSpPr>
        <p:spPr/>
        <p:txBody>
          <a:bodyPr/>
          <a:lstStyle/>
          <a:p>
            <a:r>
              <a:rPr lang="en-US" dirty="0"/>
              <a:t>Cholesterol in the Lipid Bilayer</a:t>
            </a:r>
          </a:p>
        </p:txBody>
      </p:sp>
      <p:sp>
        <p:nvSpPr>
          <p:cNvPr id="4" name="Slide Number Placeholder 3">
            <a:extLst>
              <a:ext uri="{FF2B5EF4-FFF2-40B4-BE49-F238E27FC236}">
                <a16:creationId xmlns:a16="http://schemas.microsoft.com/office/drawing/2014/main" id="{744BBAE2-0292-4237-A150-AFEFCFA0F135}"/>
              </a:ext>
            </a:extLst>
          </p:cNvPr>
          <p:cNvSpPr>
            <a:spLocks noGrp="1"/>
          </p:cNvSpPr>
          <p:nvPr>
            <p:ph type="sldNum" sz="quarter" idx="12"/>
          </p:nvPr>
        </p:nvSpPr>
        <p:spPr/>
        <p:txBody>
          <a:bodyPr/>
          <a:lstStyle/>
          <a:p>
            <a:fld id="{F38FC8B9-BCA2-4F51-A344-9525644822DC}" type="slidenum">
              <a:rPr lang="en-US" smtClean="0"/>
              <a:t>14</a:t>
            </a:fld>
            <a:endParaRPr lang="en-US" dirty="0"/>
          </a:p>
        </p:txBody>
      </p:sp>
    </p:spTree>
    <p:extLst>
      <p:ext uri="{BB962C8B-B14F-4D97-AF65-F5344CB8AC3E}">
        <p14:creationId xmlns:p14="http://schemas.microsoft.com/office/powerpoint/2010/main" val="4238705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8C2FA91-D0C4-4758-9038-78F0215E182C}"/>
              </a:ext>
            </a:extLst>
          </p:cNvPr>
          <p:cNvSpPr txBox="1"/>
          <p:nvPr/>
        </p:nvSpPr>
        <p:spPr>
          <a:xfrm>
            <a:off x="0" y="6176963"/>
            <a:ext cx="10515600" cy="738664"/>
          </a:xfrm>
          <a:prstGeom prst="rect">
            <a:avLst/>
          </a:prstGeom>
          <a:noFill/>
        </p:spPr>
        <p:txBody>
          <a:bodyPr wrap="square" rtlCol="0">
            <a:spAutoFit/>
          </a:bodyPr>
          <a:lstStyle/>
          <a:p>
            <a:r>
              <a:rPr lang="en-US" sz="1400" dirty="0"/>
              <a:t>Figure 6-12: The molecular structures of common phospholipids in the plasma membrane: phosphatidylcholine (PC), phosphatidylethanolamine (PE), phosphatidylserine (PS), and sphingomyelin (SM). Adopted without change from works contributed to Libretexts by E.V. Wong. Libretexts content is licensed by CC BY-NC-SA 3.0.</a:t>
            </a:r>
          </a:p>
        </p:txBody>
      </p:sp>
      <p:pic>
        <p:nvPicPr>
          <p:cNvPr id="5" name="Content Placeholder 4" descr="Figure 6-12: The molecular structures of common phospholipids in the plasma membrane: phosphatidylcholine (PC), phosphatidylethanolamine (PE), phosphatidylserine (PS), and sphingomyelin (SM). The acid chains of all four molecules are of variable length except the 13-C chain of SM. Each of these is present in different cells in different percentages.&#10;">
            <a:extLst>
              <a:ext uri="{FF2B5EF4-FFF2-40B4-BE49-F238E27FC236}">
                <a16:creationId xmlns:a16="http://schemas.microsoft.com/office/drawing/2014/main" id="{67AD20C4-C600-4BC5-870C-B0F1ABCFC40A}"/>
              </a:ext>
            </a:extLst>
          </p:cNvPr>
          <p:cNvPicPr>
            <a:picLocks noGrp="1" noChangeAspect="1"/>
          </p:cNvPicPr>
          <p:nvPr>
            <p:ph idx="1"/>
          </p:nvPr>
        </p:nvPicPr>
        <p:blipFill>
          <a:blip r:embed="rId3"/>
          <a:stretch>
            <a:fillRect/>
          </a:stretch>
        </p:blipFill>
        <p:spPr>
          <a:xfrm>
            <a:off x="3497284" y="1626123"/>
            <a:ext cx="5197431" cy="4351338"/>
          </a:xfrm>
          <a:prstGeom prst="rect">
            <a:avLst/>
          </a:prstGeom>
        </p:spPr>
      </p:pic>
      <p:sp>
        <p:nvSpPr>
          <p:cNvPr id="2" name="Title 1">
            <a:extLst>
              <a:ext uri="{FF2B5EF4-FFF2-40B4-BE49-F238E27FC236}">
                <a16:creationId xmlns:a16="http://schemas.microsoft.com/office/drawing/2014/main" id="{63226E1C-3DA4-4D75-8BE3-7D4775480318}"/>
              </a:ext>
            </a:extLst>
          </p:cNvPr>
          <p:cNvSpPr>
            <a:spLocks noGrp="1"/>
          </p:cNvSpPr>
          <p:nvPr>
            <p:ph type="title"/>
          </p:nvPr>
        </p:nvSpPr>
        <p:spPr>
          <a:xfrm>
            <a:off x="0" y="365125"/>
            <a:ext cx="12192000" cy="1325563"/>
          </a:xfrm>
        </p:spPr>
        <p:txBody>
          <a:bodyPr/>
          <a:lstStyle/>
          <a:p>
            <a:r>
              <a:rPr lang="en-US" dirty="0"/>
              <a:t>Phospholipids Found in the Plasma Membrane</a:t>
            </a:r>
          </a:p>
        </p:txBody>
      </p:sp>
      <p:sp>
        <p:nvSpPr>
          <p:cNvPr id="4" name="Slide Number Placeholder 3">
            <a:extLst>
              <a:ext uri="{FF2B5EF4-FFF2-40B4-BE49-F238E27FC236}">
                <a16:creationId xmlns:a16="http://schemas.microsoft.com/office/drawing/2014/main" id="{D5EA0787-1B4D-4C09-97B6-886800B0048C}"/>
              </a:ext>
            </a:extLst>
          </p:cNvPr>
          <p:cNvSpPr>
            <a:spLocks noGrp="1"/>
          </p:cNvSpPr>
          <p:nvPr>
            <p:ph type="sldNum" sz="quarter" idx="12"/>
          </p:nvPr>
        </p:nvSpPr>
        <p:spPr/>
        <p:txBody>
          <a:bodyPr/>
          <a:lstStyle/>
          <a:p>
            <a:fld id="{F38FC8B9-BCA2-4F51-A344-9525644822DC}" type="slidenum">
              <a:rPr lang="en-US" smtClean="0"/>
              <a:t>15</a:t>
            </a:fld>
            <a:endParaRPr lang="en-US" dirty="0"/>
          </a:p>
        </p:txBody>
      </p:sp>
    </p:spTree>
    <p:extLst>
      <p:ext uri="{BB962C8B-B14F-4D97-AF65-F5344CB8AC3E}">
        <p14:creationId xmlns:p14="http://schemas.microsoft.com/office/powerpoint/2010/main" val="1098340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EBCF4A-9A90-4A2F-A964-62828C0AF9A5}"/>
              </a:ext>
            </a:extLst>
          </p:cNvPr>
          <p:cNvSpPr txBox="1"/>
          <p:nvPr/>
        </p:nvSpPr>
        <p:spPr>
          <a:xfrm>
            <a:off x="0" y="6356350"/>
            <a:ext cx="10773295" cy="523220"/>
          </a:xfrm>
          <a:prstGeom prst="rect">
            <a:avLst/>
          </a:prstGeom>
          <a:noFill/>
        </p:spPr>
        <p:txBody>
          <a:bodyPr wrap="square" rtlCol="0">
            <a:spAutoFit/>
          </a:bodyPr>
          <a:lstStyle/>
          <a:p>
            <a:r>
              <a:rPr lang="en-US" sz="1400" dirty="0"/>
              <a:t>Figure 6-13: Phosphatidylcholine Structure. Adopted without change from works contributed to Libretexts by E.V. Wong. Libretexts content is licensed by CC BY-NC-SA 3.0.</a:t>
            </a:r>
          </a:p>
        </p:txBody>
      </p:sp>
      <p:pic>
        <p:nvPicPr>
          <p:cNvPr id="5" name="Content Placeholder 4" descr="Figure 6-13: Phosphatidylcholine Structure. A phospholipid: the glycerol backbone (red) connects to two fatty acids and phosphate and choline polar head group. The polar head group orientates toward the hydrophilic locations inside or outside the cell (cytoplasm or extracellular space, respectively). The nonpolar fatty acids orientate to the hydrophobic part of the membrane to interact with the fatty acid tails of the other phospholipids.&#10;">
            <a:extLst>
              <a:ext uri="{FF2B5EF4-FFF2-40B4-BE49-F238E27FC236}">
                <a16:creationId xmlns:a16="http://schemas.microsoft.com/office/drawing/2014/main" id="{54CF3382-0365-46B7-87EE-8BA7A11CFC7F}"/>
              </a:ext>
            </a:extLst>
          </p:cNvPr>
          <p:cNvPicPr>
            <a:picLocks noGrp="1" noChangeAspect="1"/>
          </p:cNvPicPr>
          <p:nvPr>
            <p:ph idx="1"/>
          </p:nvPr>
        </p:nvPicPr>
        <p:blipFill>
          <a:blip r:embed="rId3"/>
          <a:stretch>
            <a:fillRect/>
          </a:stretch>
        </p:blipFill>
        <p:spPr>
          <a:xfrm>
            <a:off x="2196593" y="1825625"/>
            <a:ext cx="7798813" cy="4351338"/>
          </a:xfrm>
          <a:prstGeom prst="rect">
            <a:avLst/>
          </a:prstGeom>
        </p:spPr>
      </p:pic>
      <p:sp>
        <p:nvSpPr>
          <p:cNvPr id="2" name="Title 1">
            <a:extLst>
              <a:ext uri="{FF2B5EF4-FFF2-40B4-BE49-F238E27FC236}">
                <a16:creationId xmlns:a16="http://schemas.microsoft.com/office/drawing/2014/main" id="{38DDD6AD-8334-43C5-9E9D-765ACEA4BE64}"/>
              </a:ext>
            </a:extLst>
          </p:cNvPr>
          <p:cNvSpPr>
            <a:spLocks noGrp="1"/>
          </p:cNvSpPr>
          <p:nvPr>
            <p:ph type="title"/>
          </p:nvPr>
        </p:nvSpPr>
        <p:spPr/>
        <p:txBody>
          <a:bodyPr/>
          <a:lstStyle/>
          <a:p>
            <a:r>
              <a:rPr lang="en-US" dirty="0"/>
              <a:t>Structure of Phosphotidylcholine</a:t>
            </a:r>
          </a:p>
        </p:txBody>
      </p:sp>
      <p:sp>
        <p:nvSpPr>
          <p:cNvPr id="4" name="Slide Number Placeholder 3">
            <a:extLst>
              <a:ext uri="{FF2B5EF4-FFF2-40B4-BE49-F238E27FC236}">
                <a16:creationId xmlns:a16="http://schemas.microsoft.com/office/drawing/2014/main" id="{84E2B16F-95B5-45BC-A0D1-98559EEC9E68}"/>
              </a:ext>
            </a:extLst>
          </p:cNvPr>
          <p:cNvSpPr>
            <a:spLocks noGrp="1"/>
          </p:cNvSpPr>
          <p:nvPr>
            <p:ph type="sldNum" sz="quarter" idx="12"/>
          </p:nvPr>
        </p:nvSpPr>
        <p:spPr/>
        <p:txBody>
          <a:bodyPr/>
          <a:lstStyle/>
          <a:p>
            <a:fld id="{F38FC8B9-BCA2-4F51-A344-9525644822DC}" type="slidenum">
              <a:rPr lang="en-US" smtClean="0"/>
              <a:t>16</a:t>
            </a:fld>
            <a:endParaRPr lang="en-US" dirty="0"/>
          </a:p>
        </p:txBody>
      </p:sp>
    </p:spTree>
    <p:extLst>
      <p:ext uri="{BB962C8B-B14F-4D97-AF65-F5344CB8AC3E}">
        <p14:creationId xmlns:p14="http://schemas.microsoft.com/office/powerpoint/2010/main" val="673447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97905AE-E7E4-4FAF-ABDA-0E54E0A8695E}"/>
              </a:ext>
            </a:extLst>
          </p:cNvPr>
          <p:cNvSpPr txBox="1"/>
          <p:nvPr/>
        </p:nvSpPr>
        <p:spPr>
          <a:xfrm>
            <a:off x="0" y="6334295"/>
            <a:ext cx="10515600" cy="523220"/>
          </a:xfrm>
          <a:prstGeom prst="rect">
            <a:avLst/>
          </a:prstGeom>
          <a:noFill/>
        </p:spPr>
        <p:txBody>
          <a:bodyPr wrap="square" rtlCol="0">
            <a:spAutoFit/>
          </a:bodyPr>
          <a:lstStyle/>
          <a:p>
            <a:r>
              <a:rPr lang="en-US" sz="1400" dirty="0"/>
              <a:t>Figure 6-14: Membrane Fluidity. Adopted without change from works contributed to Libretexts by Boundless. Libretexts content is licensed by CC BY-SA 3.0.</a:t>
            </a:r>
          </a:p>
        </p:txBody>
      </p:sp>
      <p:pic>
        <p:nvPicPr>
          <p:cNvPr id="5" name="Content Placeholder 4" descr="Figure 6-14: Membrane Fluidity. The plasma membrane is a fluid combination of phospholipids, cholesterol, and proteins. Carbohydrates attached to lipids (glycolipids) and proteins (glycoproteins) extend from the outward-facing surface of the membrane. The fluidity of the membrane is a delicate balance to maintain a semi-permeable membrane. The amount of cholesterol, saturated and unsaturated fatty acids, and temperature have an impact on fluidity.&#10;">
            <a:extLst>
              <a:ext uri="{FF2B5EF4-FFF2-40B4-BE49-F238E27FC236}">
                <a16:creationId xmlns:a16="http://schemas.microsoft.com/office/drawing/2014/main" id="{96ED4AFA-F37E-425A-B0C5-947573F9ABED}"/>
              </a:ext>
            </a:extLst>
          </p:cNvPr>
          <p:cNvPicPr>
            <a:picLocks noGrp="1" noChangeAspect="1"/>
          </p:cNvPicPr>
          <p:nvPr>
            <p:ph idx="1"/>
          </p:nvPr>
        </p:nvPicPr>
        <p:blipFill>
          <a:blip r:embed="rId3"/>
          <a:stretch>
            <a:fillRect/>
          </a:stretch>
        </p:blipFill>
        <p:spPr>
          <a:xfrm>
            <a:off x="1814512" y="1920081"/>
            <a:ext cx="8562975" cy="4162425"/>
          </a:xfrm>
          <a:prstGeom prst="rect">
            <a:avLst/>
          </a:prstGeom>
        </p:spPr>
      </p:pic>
      <p:sp>
        <p:nvSpPr>
          <p:cNvPr id="2" name="Title 1">
            <a:extLst>
              <a:ext uri="{FF2B5EF4-FFF2-40B4-BE49-F238E27FC236}">
                <a16:creationId xmlns:a16="http://schemas.microsoft.com/office/drawing/2014/main" id="{7810E370-F8CE-49DD-9910-58131C979A42}"/>
              </a:ext>
            </a:extLst>
          </p:cNvPr>
          <p:cNvSpPr>
            <a:spLocks noGrp="1"/>
          </p:cNvSpPr>
          <p:nvPr>
            <p:ph type="title"/>
          </p:nvPr>
        </p:nvSpPr>
        <p:spPr/>
        <p:txBody>
          <a:bodyPr/>
          <a:lstStyle/>
          <a:p>
            <a:r>
              <a:rPr lang="en-US" dirty="0"/>
              <a:t>Membrane Fluidity</a:t>
            </a:r>
          </a:p>
        </p:txBody>
      </p:sp>
      <p:sp>
        <p:nvSpPr>
          <p:cNvPr id="4" name="Slide Number Placeholder 3">
            <a:extLst>
              <a:ext uri="{FF2B5EF4-FFF2-40B4-BE49-F238E27FC236}">
                <a16:creationId xmlns:a16="http://schemas.microsoft.com/office/drawing/2014/main" id="{E505FA00-5FAA-43F4-B808-A31D5D8C9736}"/>
              </a:ext>
            </a:extLst>
          </p:cNvPr>
          <p:cNvSpPr>
            <a:spLocks noGrp="1"/>
          </p:cNvSpPr>
          <p:nvPr>
            <p:ph type="sldNum" sz="quarter" idx="12"/>
          </p:nvPr>
        </p:nvSpPr>
        <p:spPr/>
        <p:txBody>
          <a:bodyPr/>
          <a:lstStyle/>
          <a:p>
            <a:fld id="{F38FC8B9-BCA2-4F51-A344-9525644822DC}" type="slidenum">
              <a:rPr lang="en-US" smtClean="0"/>
              <a:t>17</a:t>
            </a:fld>
            <a:endParaRPr lang="en-US" dirty="0"/>
          </a:p>
        </p:txBody>
      </p:sp>
    </p:spTree>
    <p:extLst>
      <p:ext uri="{BB962C8B-B14F-4D97-AF65-F5344CB8AC3E}">
        <p14:creationId xmlns:p14="http://schemas.microsoft.com/office/powerpoint/2010/main" val="316761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D41510-FA60-425D-AEBB-DAD1E309325A}"/>
              </a:ext>
            </a:extLst>
          </p:cNvPr>
          <p:cNvSpPr txBox="1"/>
          <p:nvPr/>
        </p:nvSpPr>
        <p:spPr>
          <a:xfrm>
            <a:off x="0" y="6356350"/>
            <a:ext cx="10515600" cy="523220"/>
          </a:xfrm>
          <a:prstGeom prst="rect">
            <a:avLst/>
          </a:prstGeom>
          <a:noFill/>
        </p:spPr>
        <p:txBody>
          <a:bodyPr wrap="square" rtlCol="0">
            <a:spAutoFit/>
          </a:bodyPr>
          <a:lstStyle/>
          <a:p>
            <a:r>
              <a:rPr lang="en-US" sz="1400" dirty="0"/>
              <a:t>Figure 6-15: A lipid raft. Adopted without change from works contributed to Libretexts by Kevin Ahern, Indira Rajagopal, and Taralyn Tan. Libretexts content is licensed by CC BY-NC-SA 3.0.</a:t>
            </a:r>
          </a:p>
        </p:txBody>
      </p:sp>
      <p:pic>
        <p:nvPicPr>
          <p:cNvPr id="5" name="Content Placeholder 4" descr="Figure 6-15: A lipid raft. 1 = Non-raft membrane, 2 = Lipid raft, 3 = Lipid raft-associated transmembrane protein, 4 = Non-raft membrane protein, 5 = Glycosylation modifications (on glycoproteins and glycolipids), 6 = GPI-anchored protein, 7 = Cholesterol, and 8 = Glycolipid. Note that the lipid raft is a cluster of different molecules (lipid and protein) that move as a unit through the membrane. Note that the side of the raft pointing outside the cell (location B) has components necessary for its function. In this example, the glycosylated phospholipids and proteins will work together for a specific cellular purpose.&#10;">
            <a:extLst>
              <a:ext uri="{FF2B5EF4-FFF2-40B4-BE49-F238E27FC236}">
                <a16:creationId xmlns:a16="http://schemas.microsoft.com/office/drawing/2014/main" id="{D605E208-5CD8-4298-B200-F4C7C75DCC55}"/>
              </a:ext>
            </a:extLst>
          </p:cNvPr>
          <p:cNvPicPr>
            <a:picLocks noGrp="1" noChangeAspect="1"/>
          </p:cNvPicPr>
          <p:nvPr>
            <p:ph idx="1"/>
          </p:nvPr>
        </p:nvPicPr>
        <p:blipFill>
          <a:blip r:embed="rId3"/>
          <a:stretch>
            <a:fillRect/>
          </a:stretch>
        </p:blipFill>
        <p:spPr>
          <a:xfrm>
            <a:off x="838200" y="2251724"/>
            <a:ext cx="10515600" cy="3499140"/>
          </a:xfrm>
          <a:prstGeom prst="rect">
            <a:avLst/>
          </a:prstGeom>
        </p:spPr>
      </p:pic>
      <p:sp>
        <p:nvSpPr>
          <p:cNvPr id="2" name="Title 1">
            <a:extLst>
              <a:ext uri="{FF2B5EF4-FFF2-40B4-BE49-F238E27FC236}">
                <a16:creationId xmlns:a16="http://schemas.microsoft.com/office/drawing/2014/main" id="{41CAA6E8-EBA4-498A-8F34-3335838ED141}"/>
              </a:ext>
            </a:extLst>
          </p:cNvPr>
          <p:cNvSpPr>
            <a:spLocks noGrp="1"/>
          </p:cNvSpPr>
          <p:nvPr>
            <p:ph type="title"/>
          </p:nvPr>
        </p:nvSpPr>
        <p:spPr/>
        <p:txBody>
          <a:bodyPr/>
          <a:lstStyle/>
          <a:p>
            <a:r>
              <a:rPr lang="en-US" dirty="0"/>
              <a:t>Lipid Rafts are Found in the Plasma Membrane</a:t>
            </a:r>
          </a:p>
        </p:txBody>
      </p:sp>
      <p:sp>
        <p:nvSpPr>
          <p:cNvPr id="4" name="Slide Number Placeholder 3">
            <a:extLst>
              <a:ext uri="{FF2B5EF4-FFF2-40B4-BE49-F238E27FC236}">
                <a16:creationId xmlns:a16="http://schemas.microsoft.com/office/drawing/2014/main" id="{5DC1314E-1C7D-4FF2-9269-5D69C8F19347}"/>
              </a:ext>
            </a:extLst>
          </p:cNvPr>
          <p:cNvSpPr>
            <a:spLocks noGrp="1"/>
          </p:cNvSpPr>
          <p:nvPr>
            <p:ph type="sldNum" sz="quarter" idx="12"/>
          </p:nvPr>
        </p:nvSpPr>
        <p:spPr/>
        <p:txBody>
          <a:bodyPr/>
          <a:lstStyle/>
          <a:p>
            <a:fld id="{F38FC8B9-BCA2-4F51-A344-9525644822DC}" type="slidenum">
              <a:rPr lang="en-US" smtClean="0"/>
              <a:t>18</a:t>
            </a:fld>
            <a:endParaRPr lang="en-US" dirty="0"/>
          </a:p>
        </p:txBody>
      </p:sp>
    </p:spTree>
    <p:extLst>
      <p:ext uri="{BB962C8B-B14F-4D97-AF65-F5344CB8AC3E}">
        <p14:creationId xmlns:p14="http://schemas.microsoft.com/office/powerpoint/2010/main" val="409697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D482579-C019-4126-AFF0-B2657F8D7D23}"/>
              </a:ext>
            </a:extLst>
          </p:cNvPr>
          <p:cNvSpPr txBox="1"/>
          <p:nvPr/>
        </p:nvSpPr>
        <p:spPr>
          <a:xfrm>
            <a:off x="0" y="6356350"/>
            <a:ext cx="10515600" cy="523220"/>
          </a:xfrm>
          <a:prstGeom prst="rect">
            <a:avLst/>
          </a:prstGeom>
          <a:noFill/>
        </p:spPr>
        <p:txBody>
          <a:bodyPr wrap="square" rtlCol="0">
            <a:spAutoFit/>
          </a:bodyPr>
          <a:lstStyle/>
          <a:p>
            <a:r>
              <a:rPr lang="fr-FR" sz="1400" dirty="0"/>
              <a:t>Figure 6-16: Membrane protein types. </a:t>
            </a:r>
            <a:r>
              <a:rPr lang="en-US" sz="1400" dirty="0"/>
              <a:t>Adopted without change from Aleia Kim from works contributed to Libretexts by Kevin Ahern, Indira Rajagopal, and Taralyn Tan. Libretexts content is licensed by CC BY-NC-SA 3.0.</a:t>
            </a:r>
          </a:p>
        </p:txBody>
      </p:sp>
      <p:pic>
        <p:nvPicPr>
          <p:cNvPr id="5" name="Content Placeholder 4" descr="Figure 6-16: Membrane protein types. Proteins found in the plasma membrane include peripheral, integral, anchored, and associated proteins.&#10;Peripheral are found associated with one side of the membrane but do not fully cross the membrane. Integral membrane proteins span the width of the membrane. Lipid-anchored membrane proteins are associated with the inner membrane via a covalently linked lipid group on the protein that embeds into the membrane. Associated Membrane proteins are attached to other proteins  that are associated with the membrane.&#10;">
            <a:extLst>
              <a:ext uri="{FF2B5EF4-FFF2-40B4-BE49-F238E27FC236}">
                <a16:creationId xmlns:a16="http://schemas.microsoft.com/office/drawing/2014/main" id="{04864139-CA03-48EC-821D-5FA62A5C9579}"/>
              </a:ext>
            </a:extLst>
          </p:cNvPr>
          <p:cNvPicPr>
            <a:picLocks noGrp="1" noChangeAspect="1"/>
          </p:cNvPicPr>
          <p:nvPr>
            <p:ph idx="1"/>
          </p:nvPr>
        </p:nvPicPr>
        <p:blipFill>
          <a:blip r:embed="rId3"/>
          <a:stretch>
            <a:fillRect/>
          </a:stretch>
        </p:blipFill>
        <p:spPr>
          <a:xfrm>
            <a:off x="3262312" y="2248694"/>
            <a:ext cx="5667375" cy="3505200"/>
          </a:xfrm>
          <a:prstGeom prst="rect">
            <a:avLst/>
          </a:prstGeom>
        </p:spPr>
      </p:pic>
      <p:sp>
        <p:nvSpPr>
          <p:cNvPr id="2" name="Title 1">
            <a:extLst>
              <a:ext uri="{FF2B5EF4-FFF2-40B4-BE49-F238E27FC236}">
                <a16:creationId xmlns:a16="http://schemas.microsoft.com/office/drawing/2014/main" id="{8E75C170-6F21-41EE-8231-93D4384E7756}"/>
              </a:ext>
            </a:extLst>
          </p:cNvPr>
          <p:cNvSpPr>
            <a:spLocks noGrp="1"/>
          </p:cNvSpPr>
          <p:nvPr>
            <p:ph type="title"/>
          </p:nvPr>
        </p:nvSpPr>
        <p:spPr/>
        <p:txBody>
          <a:bodyPr/>
          <a:lstStyle/>
          <a:p>
            <a:r>
              <a:rPr lang="en-US" dirty="0"/>
              <a:t>Types of Membrane Proteins</a:t>
            </a:r>
          </a:p>
        </p:txBody>
      </p:sp>
      <p:sp>
        <p:nvSpPr>
          <p:cNvPr id="4" name="Slide Number Placeholder 3">
            <a:extLst>
              <a:ext uri="{FF2B5EF4-FFF2-40B4-BE49-F238E27FC236}">
                <a16:creationId xmlns:a16="http://schemas.microsoft.com/office/drawing/2014/main" id="{05F04116-C616-4B3E-8C9C-A58D6147A162}"/>
              </a:ext>
            </a:extLst>
          </p:cNvPr>
          <p:cNvSpPr>
            <a:spLocks noGrp="1"/>
          </p:cNvSpPr>
          <p:nvPr>
            <p:ph type="sldNum" sz="quarter" idx="12"/>
          </p:nvPr>
        </p:nvSpPr>
        <p:spPr/>
        <p:txBody>
          <a:bodyPr/>
          <a:lstStyle/>
          <a:p>
            <a:fld id="{F38FC8B9-BCA2-4F51-A344-9525644822DC}" type="slidenum">
              <a:rPr lang="en-US" smtClean="0"/>
              <a:t>19</a:t>
            </a:fld>
            <a:endParaRPr lang="en-US" dirty="0"/>
          </a:p>
        </p:txBody>
      </p:sp>
    </p:spTree>
    <p:extLst>
      <p:ext uri="{BB962C8B-B14F-4D97-AF65-F5344CB8AC3E}">
        <p14:creationId xmlns:p14="http://schemas.microsoft.com/office/powerpoint/2010/main" val="3938961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 Describe the properties of the plasma membrane that allow molecules to diffuse across the phospholipid bilayer. </a:t>
            </a:r>
          </a:p>
        </p:txBody>
      </p:sp>
      <p:sp>
        <p:nvSpPr>
          <p:cNvPr id="2" name="Title 1"/>
          <p:cNvSpPr>
            <a:spLocks noGrp="1"/>
          </p:cNvSpPr>
          <p:nvPr>
            <p:ph type="title"/>
          </p:nvPr>
        </p:nvSpPr>
        <p:spPr/>
        <p:txBody>
          <a:bodyPr>
            <a:normAutofit/>
          </a:bodyPr>
          <a:lstStyle/>
          <a:p>
            <a:r>
              <a:rPr lang="en-US" dirty="0"/>
              <a:t>Chapter 6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556BF35-1918-4D13-9D3F-000C26899ADD}"/>
              </a:ext>
            </a:extLst>
          </p:cNvPr>
          <p:cNvSpPr txBox="1"/>
          <p:nvPr/>
        </p:nvSpPr>
        <p:spPr>
          <a:xfrm>
            <a:off x="0" y="6356350"/>
            <a:ext cx="10515600" cy="523220"/>
          </a:xfrm>
          <a:prstGeom prst="rect">
            <a:avLst/>
          </a:prstGeom>
          <a:noFill/>
        </p:spPr>
        <p:txBody>
          <a:bodyPr wrap="square" rtlCol="0">
            <a:spAutoFit/>
          </a:bodyPr>
          <a:lstStyle/>
          <a:p>
            <a:r>
              <a:rPr lang="en-US" sz="1400" dirty="0"/>
              <a:t>Figure 6-17: The extracellular matrix. Adopted without change from works contributed by OpenStax. This file is licensed under the Creative Commons Attribution 4.0 International license.</a:t>
            </a:r>
          </a:p>
        </p:txBody>
      </p:sp>
      <p:pic>
        <p:nvPicPr>
          <p:cNvPr id="5" name="Content Placeholder 4" descr="Figure 6-17: The extracellular matrix. The extracellular matrix consists of a network of proteins and carbohydrates.&#10;">
            <a:extLst>
              <a:ext uri="{FF2B5EF4-FFF2-40B4-BE49-F238E27FC236}">
                <a16:creationId xmlns:a16="http://schemas.microsoft.com/office/drawing/2014/main" id="{7D6AD100-C54B-4990-8B42-927941CFA81D}"/>
              </a:ext>
            </a:extLst>
          </p:cNvPr>
          <p:cNvPicPr>
            <a:picLocks noGrp="1" noChangeAspect="1"/>
          </p:cNvPicPr>
          <p:nvPr>
            <p:ph idx="1"/>
          </p:nvPr>
        </p:nvPicPr>
        <p:blipFill>
          <a:blip r:embed="rId3"/>
          <a:stretch>
            <a:fillRect/>
          </a:stretch>
        </p:blipFill>
        <p:spPr>
          <a:xfrm>
            <a:off x="4040393" y="1825625"/>
            <a:ext cx="4111213" cy="4351338"/>
          </a:xfrm>
          <a:prstGeom prst="rect">
            <a:avLst/>
          </a:prstGeom>
        </p:spPr>
      </p:pic>
      <p:sp>
        <p:nvSpPr>
          <p:cNvPr id="2" name="Title 1">
            <a:extLst>
              <a:ext uri="{FF2B5EF4-FFF2-40B4-BE49-F238E27FC236}">
                <a16:creationId xmlns:a16="http://schemas.microsoft.com/office/drawing/2014/main" id="{1175B13C-40CA-465E-84AE-2E69A119EA64}"/>
              </a:ext>
            </a:extLst>
          </p:cNvPr>
          <p:cNvSpPr>
            <a:spLocks noGrp="1"/>
          </p:cNvSpPr>
          <p:nvPr>
            <p:ph type="title"/>
          </p:nvPr>
        </p:nvSpPr>
        <p:spPr/>
        <p:txBody>
          <a:bodyPr/>
          <a:lstStyle/>
          <a:p>
            <a:r>
              <a:rPr lang="en-US" dirty="0"/>
              <a:t>The Extracellular Matrix</a:t>
            </a:r>
          </a:p>
        </p:txBody>
      </p:sp>
      <p:sp>
        <p:nvSpPr>
          <p:cNvPr id="4" name="Slide Number Placeholder 3">
            <a:extLst>
              <a:ext uri="{FF2B5EF4-FFF2-40B4-BE49-F238E27FC236}">
                <a16:creationId xmlns:a16="http://schemas.microsoft.com/office/drawing/2014/main" id="{B6764628-810B-4D12-A535-AA461F966538}"/>
              </a:ext>
            </a:extLst>
          </p:cNvPr>
          <p:cNvSpPr>
            <a:spLocks noGrp="1"/>
          </p:cNvSpPr>
          <p:nvPr>
            <p:ph type="sldNum" sz="quarter" idx="12"/>
          </p:nvPr>
        </p:nvSpPr>
        <p:spPr/>
        <p:txBody>
          <a:bodyPr/>
          <a:lstStyle/>
          <a:p>
            <a:fld id="{F38FC8B9-BCA2-4F51-A344-9525644822DC}" type="slidenum">
              <a:rPr lang="en-US" smtClean="0"/>
              <a:t>20</a:t>
            </a:fld>
            <a:endParaRPr lang="en-US" dirty="0"/>
          </a:p>
        </p:txBody>
      </p:sp>
    </p:spTree>
    <p:extLst>
      <p:ext uri="{BB962C8B-B14F-4D97-AF65-F5344CB8AC3E}">
        <p14:creationId xmlns:p14="http://schemas.microsoft.com/office/powerpoint/2010/main" val="4154236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F8E3A1E-C275-4637-AB07-161ADB10379E}"/>
              </a:ext>
            </a:extLst>
          </p:cNvPr>
          <p:cNvSpPr txBox="1"/>
          <p:nvPr/>
        </p:nvSpPr>
        <p:spPr>
          <a:xfrm>
            <a:off x="0" y="6356350"/>
            <a:ext cx="10515600" cy="523220"/>
          </a:xfrm>
          <a:prstGeom prst="rect">
            <a:avLst/>
          </a:prstGeom>
          <a:noFill/>
        </p:spPr>
        <p:txBody>
          <a:bodyPr wrap="square" rtlCol="0">
            <a:spAutoFit/>
          </a:bodyPr>
          <a:lstStyle/>
          <a:p>
            <a:r>
              <a:rPr lang="en-US" sz="1400" dirty="0"/>
              <a:t>Figure 6-18: Tight junctions. Adopted without change from Mariana Ruiz Villareal from works contributed by OpenStax. This file is licensed under the Creative Commons Attribution 4.0 International license.</a:t>
            </a:r>
          </a:p>
        </p:txBody>
      </p:sp>
      <p:pic>
        <p:nvPicPr>
          <p:cNvPr id="5" name="Content Placeholder 4" descr="Figure 6-18: Tight junctions. Tight junctions form watertight connections between adjacent animal cells. Proteins create tight junction adherence.&#10;">
            <a:extLst>
              <a:ext uri="{FF2B5EF4-FFF2-40B4-BE49-F238E27FC236}">
                <a16:creationId xmlns:a16="http://schemas.microsoft.com/office/drawing/2014/main" id="{A9D08781-CB49-45A9-BD90-35C6439EAC18}"/>
              </a:ext>
            </a:extLst>
          </p:cNvPr>
          <p:cNvPicPr>
            <a:picLocks noGrp="1" noChangeAspect="1"/>
          </p:cNvPicPr>
          <p:nvPr>
            <p:ph idx="1"/>
          </p:nvPr>
        </p:nvPicPr>
        <p:blipFill>
          <a:blip r:embed="rId3"/>
          <a:stretch>
            <a:fillRect/>
          </a:stretch>
        </p:blipFill>
        <p:spPr>
          <a:xfrm>
            <a:off x="3444824" y="1825625"/>
            <a:ext cx="5302352" cy="4351338"/>
          </a:xfrm>
          <a:prstGeom prst="rect">
            <a:avLst/>
          </a:prstGeom>
        </p:spPr>
      </p:pic>
      <p:sp>
        <p:nvSpPr>
          <p:cNvPr id="2" name="Title 1">
            <a:extLst>
              <a:ext uri="{FF2B5EF4-FFF2-40B4-BE49-F238E27FC236}">
                <a16:creationId xmlns:a16="http://schemas.microsoft.com/office/drawing/2014/main" id="{54C4730B-7D3D-4CF6-89FB-B7B0804C5329}"/>
              </a:ext>
            </a:extLst>
          </p:cNvPr>
          <p:cNvSpPr>
            <a:spLocks noGrp="1"/>
          </p:cNvSpPr>
          <p:nvPr>
            <p:ph type="title"/>
          </p:nvPr>
        </p:nvSpPr>
        <p:spPr/>
        <p:txBody>
          <a:bodyPr/>
          <a:lstStyle/>
          <a:p>
            <a:r>
              <a:rPr lang="en-US" dirty="0"/>
              <a:t>Tight Junctions Connect Adjacent Cells</a:t>
            </a:r>
          </a:p>
        </p:txBody>
      </p:sp>
      <p:sp>
        <p:nvSpPr>
          <p:cNvPr id="4" name="Slide Number Placeholder 3">
            <a:extLst>
              <a:ext uri="{FF2B5EF4-FFF2-40B4-BE49-F238E27FC236}">
                <a16:creationId xmlns:a16="http://schemas.microsoft.com/office/drawing/2014/main" id="{0A2A3BC7-08BA-49FA-B129-AC163D2804DE}"/>
              </a:ext>
            </a:extLst>
          </p:cNvPr>
          <p:cNvSpPr>
            <a:spLocks noGrp="1"/>
          </p:cNvSpPr>
          <p:nvPr>
            <p:ph type="sldNum" sz="quarter" idx="12"/>
          </p:nvPr>
        </p:nvSpPr>
        <p:spPr/>
        <p:txBody>
          <a:bodyPr/>
          <a:lstStyle/>
          <a:p>
            <a:fld id="{F38FC8B9-BCA2-4F51-A344-9525644822DC}" type="slidenum">
              <a:rPr lang="en-US" smtClean="0"/>
              <a:t>21</a:t>
            </a:fld>
            <a:endParaRPr lang="en-US" dirty="0"/>
          </a:p>
        </p:txBody>
      </p:sp>
    </p:spTree>
    <p:extLst>
      <p:ext uri="{BB962C8B-B14F-4D97-AF65-F5344CB8AC3E}">
        <p14:creationId xmlns:p14="http://schemas.microsoft.com/office/powerpoint/2010/main" val="4026283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E525106-695F-42E9-B5C1-B04713066092}"/>
              </a:ext>
            </a:extLst>
          </p:cNvPr>
          <p:cNvSpPr txBox="1"/>
          <p:nvPr/>
        </p:nvSpPr>
        <p:spPr>
          <a:xfrm>
            <a:off x="0" y="6356350"/>
            <a:ext cx="10515600" cy="523220"/>
          </a:xfrm>
          <a:prstGeom prst="rect">
            <a:avLst/>
          </a:prstGeom>
          <a:noFill/>
        </p:spPr>
        <p:txBody>
          <a:bodyPr wrap="square" rtlCol="0">
            <a:spAutoFit/>
          </a:bodyPr>
          <a:lstStyle/>
          <a:p>
            <a:r>
              <a:rPr lang="en-US" sz="1400" dirty="0"/>
              <a:t>Figure 6-19: Gaps junctions. Adopted without change from Mariana Ruiz Villareal from works contributed by OpenStax. This file is licensed under the Creative Commons Attribution 4.0 International license.</a:t>
            </a:r>
          </a:p>
        </p:txBody>
      </p:sp>
      <p:pic>
        <p:nvPicPr>
          <p:cNvPr id="5" name="Content Placeholder 4" descr="Figure 6-19: Gaps junctions. A gap junction is a protein-lined pore that allows water and small molecules to pass between adjacent animal cells.&#10;">
            <a:extLst>
              <a:ext uri="{FF2B5EF4-FFF2-40B4-BE49-F238E27FC236}">
                <a16:creationId xmlns:a16="http://schemas.microsoft.com/office/drawing/2014/main" id="{06EE5D20-0DC5-44F8-8CEE-88507CE71491}"/>
              </a:ext>
            </a:extLst>
          </p:cNvPr>
          <p:cNvPicPr>
            <a:picLocks noGrp="1" noChangeAspect="1"/>
          </p:cNvPicPr>
          <p:nvPr>
            <p:ph idx="1"/>
          </p:nvPr>
        </p:nvPicPr>
        <p:blipFill>
          <a:blip r:embed="rId3"/>
          <a:stretch>
            <a:fillRect/>
          </a:stretch>
        </p:blipFill>
        <p:spPr>
          <a:xfrm>
            <a:off x="3505200" y="2424906"/>
            <a:ext cx="5181600" cy="3152775"/>
          </a:xfrm>
          <a:prstGeom prst="rect">
            <a:avLst/>
          </a:prstGeom>
        </p:spPr>
      </p:pic>
      <p:sp>
        <p:nvSpPr>
          <p:cNvPr id="2" name="Title 1">
            <a:extLst>
              <a:ext uri="{FF2B5EF4-FFF2-40B4-BE49-F238E27FC236}">
                <a16:creationId xmlns:a16="http://schemas.microsoft.com/office/drawing/2014/main" id="{29046766-E51F-4E75-A230-B0BA59C58A84}"/>
              </a:ext>
            </a:extLst>
          </p:cNvPr>
          <p:cNvSpPr>
            <a:spLocks noGrp="1"/>
          </p:cNvSpPr>
          <p:nvPr>
            <p:ph type="title"/>
          </p:nvPr>
        </p:nvSpPr>
        <p:spPr/>
        <p:txBody>
          <a:bodyPr/>
          <a:lstStyle/>
          <a:p>
            <a:r>
              <a:rPr lang="en-US" dirty="0"/>
              <a:t>Gap Junctions Allow Water Flow Between Adjacent Cells</a:t>
            </a:r>
          </a:p>
        </p:txBody>
      </p:sp>
      <p:sp>
        <p:nvSpPr>
          <p:cNvPr id="4" name="Slide Number Placeholder 3">
            <a:extLst>
              <a:ext uri="{FF2B5EF4-FFF2-40B4-BE49-F238E27FC236}">
                <a16:creationId xmlns:a16="http://schemas.microsoft.com/office/drawing/2014/main" id="{25AE2070-FEFE-4065-BC3F-8F9EE48CA54A}"/>
              </a:ext>
            </a:extLst>
          </p:cNvPr>
          <p:cNvSpPr>
            <a:spLocks noGrp="1"/>
          </p:cNvSpPr>
          <p:nvPr>
            <p:ph type="sldNum" sz="quarter" idx="12"/>
          </p:nvPr>
        </p:nvSpPr>
        <p:spPr/>
        <p:txBody>
          <a:bodyPr/>
          <a:lstStyle/>
          <a:p>
            <a:fld id="{F38FC8B9-BCA2-4F51-A344-9525644822DC}" type="slidenum">
              <a:rPr lang="en-US" smtClean="0"/>
              <a:t>22</a:t>
            </a:fld>
            <a:endParaRPr lang="en-US" dirty="0"/>
          </a:p>
        </p:txBody>
      </p:sp>
    </p:spTree>
    <p:extLst>
      <p:ext uri="{BB962C8B-B14F-4D97-AF65-F5344CB8AC3E}">
        <p14:creationId xmlns:p14="http://schemas.microsoft.com/office/powerpoint/2010/main" val="1876385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lvl="0" indent="-514350">
              <a:buFont typeface="+mj-lt"/>
              <a:buAutoNum type="arabicPeriod"/>
            </a:pPr>
            <a:r>
              <a:rPr lang="en-US" dirty="0"/>
              <a:t>All of the following biomolecules are found in the plasma membrane except for _______.</a:t>
            </a:r>
            <a:endParaRPr lang="en-US" sz="2400" dirty="0"/>
          </a:p>
          <a:p>
            <a:pPr marL="914400" lvl="1" indent="-457200">
              <a:buFont typeface="+mj-lt"/>
              <a:buAutoNum type="alphaLcPeriod"/>
            </a:pPr>
            <a:r>
              <a:rPr lang="en-US" dirty="0"/>
              <a:t>proteins</a:t>
            </a:r>
            <a:endParaRPr lang="en-US" sz="2000" dirty="0"/>
          </a:p>
          <a:p>
            <a:pPr marL="914400" lvl="1" indent="-457200">
              <a:buFont typeface="+mj-lt"/>
              <a:buAutoNum type="alphaLcPeriod"/>
            </a:pPr>
            <a:r>
              <a:rPr lang="en-US" dirty="0"/>
              <a:t>lipids</a:t>
            </a:r>
            <a:endParaRPr lang="en-US" sz="2000" dirty="0"/>
          </a:p>
          <a:p>
            <a:pPr marL="914400" lvl="1" indent="-457200">
              <a:buFont typeface="+mj-lt"/>
              <a:buAutoNum type="alphaLcPeriod"/>
            </a:pPr>
            <a:r>
              <a:rPr lang="en-US" dirty="0"/>
              <a:t>carbohydrates</a:t>
            </a:r>
            <a:endParaRPr lang="en-US" sz="2000" dirty="0"/>
          </a:p>
          <a:p>
            <a:pPr marL="914400" lvl="1" indent="-457200">
              <a:buFont typeface="+mj-lt"/>
              <a:buAutoNum type="alphaLcPeriod"/>
            </a:pPr>
            <a:r>
              <a:rPr lang="en-US" dirty="0"/>
              <a:t>nucleic acids</a:t>
            </a:r>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23</a:t>
            </a:fld>
            <a:endParaRPr lang="en-US" dirty="0"/>
          </a:p>
        </p:txBody>
      </p:sp>
    </p:spTree>
    <p:extLst>
      <p:ext uri="{BB962C8B-B14F-4D97-AF65-F5344CB8AC3E}">
        <p14:creationId xmlns:p14="http://schemas.microsoft.com/office/powerpoint/2010/main" val="1986130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lvl="0" indent="-514350">
              <a:buFont typeface="+mj-lt"/>
              <a:buAutoNum type="arabicPeriod"/>
            </a:pPr>
            <a:r>
              <a:rPr lang="en-US" dirty="0"/>
              <a:t>All of the following biomolecules are found in the plasma membrane except for _______.</a:t>
            </a:r>
            <a:endParaRPr lang="en-US" sz="2400" dirty="0"/>
          </a:p>
          <a:p>
            <a:pPr marL="914400" lvl="1" indent="-457200">
              <a:buFont typeface="+mj-lt"/>
              <a:buAutoNum type="alphaLcPeriod"/>
            </a:pPr>
            <a:r>
              <a:rPr lang="en-US" dirty="0"/>
              <a:t>proteins</a:t>
            </a:r>
            <a:endParaRPr lang="en-US" sz="2000" dirty="0"/>
          </a:p>
          <a:p>
            <a:pPr marL="914400" lvl="1" indent="-457200">
              <a:buFont typeface="+mj-lt"/>
              <a:buAutoNum type="alphaLcPeriod"/>
            </a:pPr>
            <a:r>
              <a:rPr lang="en-US" dirty="0"/>
              <a:t>lipids</a:t>
            </a:r>
            <a:endParaRPr lang="en-US" sz="2000" dirty="0"/>
          </a:p>
          <a:p>
            <a:pPr marL="914400" lvl="1" indent="-457200">
              <a:buFont typeface="+mj-lt"/>
              <a:buAutoNum type="alphaLcPeriod"/>
            </a:pPr>
            <a:r>
              <a:rPr lang="en-US" dirty="0"/>
              <a:t>carbohydrates</a:t>
            </a:r>
            <a:endParaRPr lang="en-US" sz="2000" dirty="0"/>
          </a:p>
          <a:p>
            <a:pPr marL="914400" lvl="1" indent="-457200">
              <a:buFont typeface="+mj-lt"/>
              <a:buAutoNum type="alphaLcPeriod"/>
            </a:pPr>
            <a:r>
              <a:rPr lang="en-US" b="1" dirty="0"/>
              <a:t>nucleic acids</a:t>
            </a:r>
            <a:endParaRPr lang="en-US" sz="2000" b="1"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24</a:t>
            </a:fld>
            <a:endParaRPr lang="en-US" dirty="0"/>
          </a:p>
        </p:txBody>
      </p:sp>
    </p:spTree>
    <p:extLst>
      <p:ext uri="{BB962C8B-B14F-4D97-AF65-F5344CB8AC3E}">
        <p14:creationId xmlns:p14="http://schemas.microsoft.com/office/powerpoint/2010/main" val="587087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lvl="0" indent="-514350">
              <a:buFont typeface="+mj-lt"/>
              <a:buAutoNum type="arabicPeriod" startAt="2"/>
            </a:pPr>
            <a:r>
              <a:rPr lang="en-US" dirty="0"/>
              <a:t>The term _______ refers to the glycolipids and glycoproteins that are on the outer leaflet of the plasma membrane</a:t>
            </a:r>
            <a:endParaRPr lang="en-US" sz="2400" dirty="0"/>
          </a:p>
          <a:p>
            <a:pPr marL="914400" lvl="1" indent="-457200">
              <a:buFont typeface="+mj-lt"/>
              <a:buAutoNum type="alphaLcPeriod"/>
            </a:pPr>
            <a:r>
              <a:rPr lang="en-US" dirty="0"/>
              <a:t>phosphatidylcholine</a:t>
            </a:r>
            <a:endParaRPr lang="en-US" sz="2000" dirty="0"/>
          </a:p>
          <a:p>
            <a:pPr marL="914400" lvl="1" indent="-457200">
              <a:buFont typeface="+mj-lt"/>
              <a:buAutoNum type="alphaLcPeriod"/>
            </a:pPr>
            <a:r>
              <a:rPr lang="en-US" dirty="0"/>
              <a:t>flippase</a:t>
            </a:r>
            <a:endParaRPr lang="en-US" sz="2000" dirty="0"/>
          </a:p>
          <a:p>
            <a:pPr marL="914400" lvl="1" indent="-457200">
              <a:buFont typeface="+mj-lt"/>
              <a:buAutoNum type="alphaLcPeriod"/>
            </a:pPr>
            <a:r>
              <a:rPr lang="en-US" dirty="0"/>
              <a:t>glycocalyx</a:t>
            </a:r>
            <a:endParaRPr lang="en-US" sz="2000" dirty="0"/>
          </a:p>
          <a:p>
            <a:pPr marL="914400" lvl="1" indent="-457200">
              <a:buFont typeface="+mj-lt"/>
              <a:buAutoNum type="alphaLcPeriod"/>
            </a:pPr>
            <a:r>
              <a:rPr lang="en-US" dirty="0"/>
              <a:t>amphipathic</a:t>
            </a:r>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25</a:t>
            </a:fld>
            <a:endParaRPr lang="en-US" dirty="0"/>
          </a:p>
        </p:txBody>
      </p:sp>
    </p:spTree>
    <p:extLst>
      <p:ext uri="{BB962C8B-B14F-4D97-AF65-F5344CB8AC3E}">
        <p14:creationId xmlns:p14="http://schemas.microsoft.com/office/powerpoint/2010/main" val="3553417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lvl="0" indent="-514350">
              <a:buFont typeface="+mj-lt"/>
              <a:buAutoNum type="arabicPeriod" startAt="2"/>
            </a:pPr>
            <a:r>
              <a:rPr lang="en-US" dirty="0"/>
              <a:t>The term _______ refers to the glycolipids and glycoproteins that are on the outer leaflet of the plasma membrane</a:t>
            </a:r>
            <a:endParaRPr lang="en-US" sz="2400" dirty="0"/>
          </a:p>
          <a:p>
            <a:pPr marL="914400" lvl="1" indent="-457200">
              <a:buFont typeface="+mj-lt"/>
              <a:buAutoNum type="alphaLcPeriod"/>
            </a:pPr>
            <a:r>
              <a:rPr lang="en-US" dirty="0"/>
              <a:t>phosphatidylcholine</a:t>
            </a:r>
            <a:endParaRPr lang="en-US" sz="2000" dirty="0"/>
          </a:p>
          <a:p>
            <a:pPr marL="914400" lvl="1" indent="-457200">
              <a:buFont typeface="+mj-lt"/>
              <a:buAutoNum type="alphaLcPeriod"/>
            </a:pPr>
            <a:r>
              <a:rPr lang="en-US" dirty="0"/>
              <a:t>flippase</a:t>
            </a:r>
            <a:endParaRPr lang="en-US" sz="2000" dirty="0"/>
          </a:p>
          <a:p>
            <a:pPr marL="914400" lvl="1" indent="-457200">
              <a:buFont typeface="+mj-lt"/>
              <a:buAutoNum type="alphaLcPeriod"/>
            </a:pPr>
            <a:r>
              <a:rPr lang="en-US" b="1" dirty="0"/>
              <a:t>glycocalyx</a:t>
            </a:r>
            <a:endParaRPr lang="en-US" sz="2000" b="1" dirty="0"/>
          </a:p>
          <a:p>
            <a:pPr marL="914400" lvl="1" indent="-457200">
              <a:buFont typeface="+mj-lt"/>
              <a:buAutoNum type="alphaLcPeriod"/>
            </a:pPr>
            <a:r>
              <a:rPr lang="en-US" dirty="0"/>
              <a:t>amphipathic</a:t>
            </a:r>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26</a:t>
            </a:fld>
            <a:endParaRPr lang="en-US" dirty="0"/>
          </a:p>
        </p:txBody>
      </p:sp>
    </p:spTree>
    <p:extLst>
      <p:ext uri="{BB962C8B-B14F-4D97-AF65-F5344CB8AC3E}">
        <p14:creationId xmlns:p14="http://schemas.microsoft.com/office/powerpoint/2010/main" val="1816752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3"/>
            </a:pPr>
            <a:r>
              <a:rPr lang="en-US" dirty="0"/>
              <a:t>Which of the following would cause an increase in membrane fluidity?</a:t>
            </a:r>
            <a:endParaRPr lang="en-US" sz="2400" dirty="0"/>
          </a:p>
          <a:p>
            <a:pPr marL="914400" lvl="1" indent="-457200">
              <a:buFont typeface="+mj-lt"/>
              <a:buAutoNum type="alphaLcPeriod"/>
            </a:pPr>
            <a:r>
              <a:rPr lang="en-US" dirty="0"/>
              <a:t>an increase in phospholipids with unsaturated fatty acid tails</a:t>
            </a:r>
            <a:endParaRPr lang="en-US" sz="2000" dirty="0"/>
          </a:p>
          <a:p>
            <a:pPr marL="914400" lvl="1" indent="-457200">
              <a:buFont typeface="+mj-lt"/>
              <a:buAutoNum type="alphaLcPeriod"/>
            </a:pPr>
            <a:r>
              <a:rPr lang="en-US" dirty="0"/>
              <a:t>an increase in phospholipids with saturated fatty acid tails</a:t>
            </a:r>
            <a:endParaRPr lang="en-US" sz="2000" dirty="0"/>
          </a:p>
          <a:p>
            <a:pPr marL="914400" lvl="1" indent="-457200">
              <a:buFont typeface="+mj-lt"/>
              <a:buAutoNum type="alphaLcPeriod"/>
            </a:pPr>
            <a:r>
              <a:rPr lang="en-US" dirty="0"/>
              <a:t>a decrease in temperature</a:t>
            </a:r>
            <a:endParaRPr lang="en-US" sz="2000" dirty="0">
              <a:cs typeface="Segoe UI"/>
            </a:endParaRPr>
          </a:p>
          <a:p>
            <a:pPr lvl="0"/>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27</a:t>
            </a:fld>
            <a:endParaRPr lang="en-US" dirty="0"/>
          </a:p>
        </p:txBody>
      </p:sp>
    </p:spTree>
    <p:extLst>
      <p:ext uri="{BB962C8B-B14F-4D97-AF65-F5344CB8AC3E}">
        <p14:creationId xmlns:p14="http://schemas.microsoft.com/office/powerpoint/2010/main" val="942558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3"/>
            </a:pPr>
            <a:r>
              <a:rPr lang="en-US" dirty="0"/>
              <a:t>Which of the following would cause an increase in membrane fluidity?</a:t>
            </a:r>
            <a:endParaRPr lang="en-US" sz="2400" dirty="0"/>
          </a:p>
          <a:p>
            <a:pPr marL="914400" lvl="1" indent="-457200">
              <a:buFont typeface="+mj-lt"/>
              <a:buAutoNum type="alphaLcPeriod"/>
            </a:pPr>
            <a:r>
              <a:rPr lang="en-US" b="1" dirty="0"/>
              <a:t>an increase in phospholipids with unsaturated fatty acid tails</a:t>
            </a:r>
            <a:endParaRPr lang="en-US" sz="2000" b="1" dirty="0"/>
          </a:p>
          <a:p>
            <a:pPr marL="914400" lvl="1" indent="-457200">
              <a:buFont typeface="+mj-lt"/>
              <a:buAutoNum type="alphaLcPeriod"/>
            </a:pPr>
            <a:r>
              <a:rPr lang="en-US" dirty="0"/>
              <a:t>an increase in phospholipids with saturated fatty acid tails</a:t>
            </a:r>
            <a:endParaRPr lang="en-US" sz="2000" dirty="0"/>
          </a:p>
          <a:p>
            <a:pPr marL="914400" lvl="1" indent="-457200">
              <a:buFont typeface="+mj-lt"/>
              <a:buAutoNum type="alphaLcPeriod"/>
            </a:pPr>
            <a:r>
              <a:rPr lang="en-US" dirty="0"/>
              <a:t>a decrease in temperature</a:t>
            </a:r>
            <a:endParaRPr lang="en-US" sz="2000" dirty="0"/>
          </a:p>
          <a:p>
            <a:pPr lvl="0"/>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28</a:t>
            </a:fld>
            <a:endParaRPr lang="en-US" dirty="0"/>
          </a:p>
        </p:txBody>
      </p:sp>
    </p:spTree>
    <p:extLst>
      <p:ext uri="{BB962C8B-B14F-4D97-AF65-F5344CB8AC3E}">
        <p14:creationId xmlns:p14="http://schemas.microsoft.com/office/powerpoint/2010/main" val="3869122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indent="-514350">
              <a:buFont typeface="+mj-lt"/>
              <a:buAutoNum type="arabicPeriod" startAt="4"/>
            </a:pPr>
            <a:r>
              <a:rPr lang="en-US" dirty="0"/>
              <a:t> ______ junctions create membrane domains.</a:t>
            </a:r>
            <a:endParaRPr lang="en-US" sz="2400" dirty="0"/>
          </a:p>
          <a:p>
            <a:pPr marL="914400" lvl="1" indent="-457200">
              <a:buFont typeface="+mj-lt"/>
              <a:buAutoNum type="alphaLcPeriod"/>
            </a:pPr>
            <a:r>
              <a:rPr lang="en-US" dirty="0"/>
              <a:t>Gap</a:t>
            </a:r>
            <a:endParaRPr lang="en-US" sz="2000" dirty="0"/>
          </a:p>
          <a:p>
            <a:pPr marL="914400" lvl="1" indent="-457200">
              <a:buFont typeface="+mj-lt"/>
              <a:buAutoNum type="alphaLcPeriod"/>
            </a:pPr>
            <a:r>
              <a:rPr lang="en-US" dirty="0"/>
              <a:t>Tight</a:t>
            </a:r>
            <a:endParaRPr lang="en-US" sz="2000" dirty="0"/>
          </a:p>
          <a:p>
            <a:pPr marL="0" lvl="0" indent="0">
              <a:buNone/>
            </a:pPr>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29</a:t>
            </a:fld>
            <a:endParaRPr lang="en-US" dirty="0"/>
          </a:p>
        </p:txBody>
      </p:sp>
    </p:spTree>
    <p:extLst>
      <p:ext uri="{BB962C8B-B14F-4D97-AF65-F5344CB8AC3E}">
        <p14:creationId xmlns:p14="http://schemas.microsoft.com/office/powerpoint/2010/main" val="3439631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332017"/>
            <a:ext cx="11208327" cy="523220"/>
          </a:xfrm>
          <a:prstGeom prst="rect">
            <a:avLst/>
          </a:prstGeom>
          <a:noFill/>
        </p:spPr>
        <p:txBody>
          <a:bodyPr wrap="square" rtlCol="0">
            <a:spAutoFit/>
          </a:bodyPr>
          <a:lstStyle/>
          <a:p>
            <a:r>
              <a:rPr lang="en-US" sz="1400" dirty="0"/>
              <a:t>Figure 6-1: Fatty acids. Adopted without change from works contributed to Libretexts by E.V. Wong. Libretexts content is licensed by CC BY-NC-SA 3.0.</a:t>
            </a:r>
          </a:p>
        </p:txBody>
      </p:sp>
      <p:pic>
        <p:nvPicPr>
          <p:cNvPr id="3" name="Content Placeholder 2" descr="Figure 6-1: Fatty acids. (Top) Stearic acid is a fully saturated fatty acid with no carbon-carbon double bonds. (Bottom) Oleic acid is an unsaturated fatty acid with one carbon-carbon double bond. The double-bond forms a slight bend in the structure.">
            <a:extLst>
              <a:ext uri="{FF2B5EF4-FFF2-40B4-BE49-F238E27FC236}">
                <a16:creationId xmlns:a16="http://schemas.microsoft.com/office/drawing/2014/main" id="{6685823E-70F7-4016-838F-A42B812AF4AE}"/>
              </a:ext>
            </a:extLst>
          </p:cNvPr>
          <p:cNvPicPr>
            <a:picLocks noGrp="1" noChangeAspect="1"/>
          </p:cNvPicPr>
          <p:nvPr>
            <p:ph idx="1"/>
          </p:nvPr>
        </p:nvPicPr>
        <p:blipFill>
          <a:blip r:embed="rId3"/>
          <a:stretch>
            <a:fillRect/>
          </a:stretch>
        </p:blipFill>
        <p:spPr>
          <a:xfrm>
            <a:off x="3290496" y="1981712"/>
            <a:ext cx="5611008" cy="4039164"/>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Fatty Acids</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56A0B-7F3A-468F-9608-410DD5F8FC6A}"/>
              </a:ext>
            </a:extLst>
          </p:cNvPr>
          <p:cNvSpPr>
            <a:spLocks noGrp="1"/>
          </p:cNvSpPr>
          <p:nvPr>
            <p:ph idx="1"/>
          </p:nvPr>
        </p:nvSpPr>
        <p:spPr/>
        <p:txBody>
          <a:bodyPr>
            <a:normAutofit/>
          </a:bodyPr>
          <a:lstStyle/>
          <a:p>
            <a:pPr marL="514350" indent="-514350">
              <a:buFont typeface="+mj-lt"/>
              <a:buAutoNum type="arabicPeriod" startAt="4"/>
            </a:pPr>
            <a:r>
              <a:rPr lang="en-US" dirty="0"/>
              <a:t> ______ junctions create membrane domains.</a:t>
            </a:r>
            <a:endParaRPr lang="en-US" sz="2400" dirty="0"/>
          </a:p>
          <a:p>
            <a:pPr marL="914400" lvl="1" indent="-457200">
              <a:buFont typeface="+mj-lt"/>
              <a:buAutoNum type="alphaLcPeriod"/>
            </a:pPr>
            <a:r>
              <a:rPr lang="en-US" dirty="0"/>
              <a:t>Gap</a:t>
            </a:r>
            <a:endParaRPr lang="en-US" sz="2000" dirty="0"/>
          </a:p>
          <a:p>
            <a:pPr marL="914400" lvl="1" indent="-457200">
              <a:buFont typeface="+mj-lt"/>
              <a:buAutoNum type="alphaLcPeriod"/>
            </a:pPr>
            <a:r>
              <a:rPr lang="en-US" b="1" dirty="0"/>
              <a:t>Tight</a:t>
            </a:r>
            <a:endParaRPr lang="en-US" sz="2000" b="1" dirty="0"/>
          </a:p>
          <a:p>
            <a:pPr marL="0" lvl="0" indent="0">
              <a:buNone/>
            </a:pPr>
            <a:endParaRPr lang="en-US" sz="2000" dirty="0"/>
          </a:p>
        </p:txBody>
      </p:sp>
      <p:sp>
        <p:nvSpPr>
          <p:cNvPr id="2" name="Title 1">
            <a:extLst>
              <a:ext uri="{FF2B5EF4-FFF2-40B4-BE49-F238E27FC236}">
                <a16:creationId xmlns:a16="http://schemas.microsoft.com/office/drawing/2014/main" id="{18094C67-47F3-44FE-86DE-08E0AF2AE4DA}"/>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EC35CD37-DC00-48E7-BE2C-30BE89E3040D}"/>
              </a:ext>
            </a:extLst>
          </p:cNvPr>
          <p:cNvSpPr>
            <a:spLocks noGrp="1"/>
          </p:cNvSpPr>
          <p:nvPr>
            <p:ph type="sldNum" sz="quarter" idx="12"/>
          </p:nvPr>
        </p:nvSpPr>
        <p:spPr/>
        <p:txBody>
          <a:bodyPr/>
          <a:lstStyle/>
          <a:p>
            <a:fld id="{F38FC8B9-BCA2-4F51-A344-9525644822DC}" type="slidenum">
              <a:rPr lang="en-US" smtClean="0"/>
              <a:t>30</a:t>
            </a:fld>
            <a:endParaRPr lang="en-US" dirty="0"/>
          </a:p>
        </p:txBody>
      </p:sp>
    </p:spTree>
    <p:extLst>
      <p:ext uri="{BB962C8B-B14F-4D97-AF65-F5344CB8AC3E}">
        <p14:creationId xmlns:p14="http://schemas.microsoft.com/office/powerpoint/2010/main" val="4245095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3FD2E3-3013-4AFF-9DE6-DCA00CA98432}"/>
              </a:ext>
            </a:extLst>
          </p:cNvPr>
          <p:cNvSpPr txBox="1"/>
          <p:nvPr/>
        </p:nvSpPr>
        <p:spPr>
          <a:xfrm>
            <a:off x="0" y="6555851"/>
            <a:ext cx="10823171" cy="307777"/>
          </a:xfrm>
          <a:prstGeom prst="rect">
            <a:avLst/>
          </a:prstGeom>
          <a:noFill/>
        </p:spPr>
        <p:txBody>
          <a:bodyPr wrap="square" rtlCol="0">
            <a:spAutoFit/>
          </a:bodyPr>
          <a:lstStyle/>
          <a:p>
            <a:r>
              <a:rPr lang="en-US" sz="1400" dirty="0"/>
              <a:t>Table 6-1. Common fatty acids and their carbon length.</a:t>
            </a:r>
          </a:p>
        </p:txBody>
      </p:sp>
      <p:graphicFrame>
        <p:nvGraphicFramePr>
          <p:cNvPr id="5" name="Content Placeholder 4">
            <a:extLst>
              <a:ext uri="{FF2B5EF4-FFF2-40B4-BE49-F238E27FC236}">
                <a16:creationId xmlns:a16="http://schemas.microsoft.com/office/drawing/2014/main" id="{4C40610E-6C7D-4E7C-81D7-E10D514C5B14}"/>
              </a:ext>
            </a:extLst>
          </p:cNvPr>
          <p:cNvGraphicFramePr>
            <a:graphicFrameLocks noGrp="1"/>
          </p:cNvGraphicFramePr>
          <p:nvPr>
            <p:ph idx="1"/>
            <p:extLst>
              <p:ext uri="{D42A27DB-BD31-4B8C-83A1-F6EECF244321}">
                <p14:modId xmlns:p14="http://schemas.microsoft.com/office/powerpoint/2010/main" val="2406061373"/>
              </p:ext>
            </p:extLst>
          </p:nvPr>
        </p:nvGraphicFramePr>
        <p:xfrm>
          <a:off x="1810097" y="1409998"/>
          <a:ext cx="8571806" cy="4724400"/>
        </p:xfrm>
        <a:graphic>
          <a:graphicData uri="http://schemas.openxmlformats.org/drawingml/2006/table">
            <a:tbl>
              <a:tblPr firstRow="1" bandRow="1">
                <a:tableStyleId>{5C22544A-7EE6-4342-B048-85BDC9FD1C3A}</a:tableStyleId>
              </a:tblPr>
              <a:tblGrid>
                <a:gridCol w="2894537">
                  <a:extLst>
                    <a:ext uri="{9D8B030D-6E8A-4147-A177-3AD203B41FA5}">
                      <a16:colId xmlns:a16="http://schemas.microsoft.com/office/drawing/2014/main" val="1845683307"/>
                    </a:ext>
                  </a:extLst>
                </a:gridCol>
                <a:gridCol w="5677269">
                  <a:extLst>
                    <a:ext uri="{9D8B030D-6E8A-4147-A177-3AD203B41FA5}">
                      <a16:colId xmlns:a16="http://schemas.microsoft.com/office/drawing/2014/main" val="1796436327"/>
                    </a:ext>
                  </a:extLst>
                </a:gridCol>
              </a:tblGrid>
              <a:tr h="370840">
                <a:tc>
                  <a:txBody>
                    <a:bodyPr/>
                    <a:lstStyle/>
                    <a:p>
                      <a:pPr algn="ctr"/>
                      <a:r>
                        <a:rPr lang="en-US" sz="3200" dirty="0"/>
                        <a:t>Type of Fatty Acid</a:t>
                      </a:r>
                    </a:p>
                  </a:txBody>
                  <a:tcPr/>
                </a:tc>
                <a:tc>
                  <a:txBody>
                    <a:bodyPr/>
                    <a:lstStyle/>
                    <a:p>
                      <a:pPr algn="ctr"/>
                      <a:r>
                        <a:rPr lang="en-US" sz="3200" dirty="0"/>
                        <a:t>Number of Carbons and Double Bonds</a:t>
                      </a:r>
                    </a:p>
                  </a:txBody>
                  <a:tcPr/>
                </a:tc>
                <a:extLst>
                  <a:ext uri="{0D108BD9-81ED-4DB2-BD59-A6C34878D82A}">
                    <a16:rowId xmlns:a16="http://schemas.microsoft.com/office/drawing/2014/main" val="1778610977"/>
                  </a:ext>
                </a:extLst>
              </a:tr>
              <a:tr h="370840">
                <a:tc>
                  <a:txBody>
                    <a:bodyPr/>
                    <a:lstStyle/>
                    <a:p>
                      <a:pPr algn="ctr"/>
                      <a:r>
                        <a:rPr lang="en-US" sz="2400" dirty="0"/>
                        <a:t>Myristic Acid</a:t>
                      </a:r>
                    </a:p>
                  </a:txBody>
                  <a:tcPr/>
                </a:tc>
                <a:tc>
                  <a:txBody>
                    <a:bodyPr/>
                    <a:lstStyle/>
                    <a:p>
                      <a:pPr algn="ctr"/>
                      <a:r>
                        <a:rPr lang="en-US" sz="2400" dirty="0"/>
                        <a:t>14:0</a:t>
                      </a:r>
                    </a:p>
                  </a:txBody>
                  <a:tcPr/>
                </a:tc>
                <a:extLst>
                  <a:ext uri="{0D108BD9-81ED-4DB2-BD59-A6C34878D82A}">
                    <a16:rowId xmlns:a16="http://schemas.microsoft.com/office/drawing/2014/main" val="1376486097"/>
                  </a:ext>
                </a:extLst>
              </a:tr>
              <a:tr h="370840">
                <a:tc>
                  <a:txBody>
                    <a:bodyPr/>
                    <a:lstStyle/>
                    <a:p>
                      <a:pPr algn="ctr"/>
                      <a:r>
                        <a:rPr lang="en-US" sz="2400" dirty="0"/>
                        <a:t>Palmitic Acid</a:t>
                      </a:r>
                    </a:p>
                  </a:txBody>
                  <a:tcPr/>
                </a:tc>
                <a:tc>
                  <a:txBody>
                    <a:bodyPr/>
                    <a:lstStyle/>
                    <a:p>
                      <a:pPr algn="ctr"/>
                      <a:r>
                        <a:rPr lang="en-US" sz="2400" dirty="0"/>
                        <a:t>16:0</a:t>
                      </a:r>
                    </a:p>
                  </a:txBody>
                  <a:tcPr/>
                </a:tc>
                <a:extLst>
                  <a:ext uri="{0D108BD9-81ED-4DB2-BD59-A6C34878D82A}">
                    <a16:rowId xmlns:a16="http://schemas.microsoft.com/office/drawing/2014/main" val="3668974959"/>
                  </a:ext>
                </a:extLst>
              </a:tr>
              <a:tr h="370840">
                <a:tc>
                  <a:txBody>
                    <a:bodyPr/>
                    <a:lstStyle/>
                    <a:p>
                      <a:pPr algn="ctr"/>
                      <a:r>
                        <a:rPr lang="en-US" sz="2400" dirty="0"/>
                        <a:t>Stearic Acid</a:t>
                      </a:r>
                    </a:p>
                  </a:txBody>
                  <a:tcPr/>
                </a:tc>
                <a:tc>
                  <a:txBody>
                    <a:bodyPr/>
                    <a:lstStyle/>
                    <a:p>
                      <a:pPr algn="ctr"/>
                      <a:r>
                        <a:rPr lang="en-US" sz="2400" dirty="0"/>
                        <a:t>18:0</a:t>
                      </a:r>
                    </a:p>
                  </a:txBody>
                  <a:tcPr/>
                </a:tc>
                <a:extLst>
                  <a:ext uri="{0D108BD9-81ED-4DB2-BD59-A6C34878D82A}">
                    <a16:rowId xmlns:a16="http://schemas.microsoft.com/office/drawing/2014/main" val="482562310"/>
                  </a:ext>
                </a:extLst>
              </a:tr>
              <a:tr h="370840">
                <a:tc>
                  <a:txBody>
                    <a:bodyPr/>
                    <a:lstStyle/>
                    <a:p>
                      <a:pPr algn="ctr"/>
                      <a:r>
                        <a:rPr lang="en-US" sz="2400" dirty="0"/>
                        <a:t>Arachidic Acid</a:t>
                      </a:r>
                    </a:p>
                  </a:txBody>
                  <a:tcPr/>
                </a:tc>
                <a:tc>
                  <a:txBody>
                    <a:bodyPr/>
                    <a:lstStyle/>
                    <a:p>
                      <a:pPr algn="ctr"/>
                      <a:r>
                        <a:rPr lang="en-US" sz="2400" dirty="0"/>
                        <a:t>20:0</a:t>
                      </a:r>
                    </a:p>
                  </a:txBody>
                  <a:tcPr/>
                </a:tc>
                <a:extLst>
                  <a:ext uri="{0D108BD9-81ED-4DB2-BD59-A6C34878D82A}">
                    <a16:rowId xmlns:a16="http://schemas.microsoft.com/office/drawing/2014/main" val="2954966845"/>
                  </a:ext>
                </a:extLst>
              </a:tr>
              <a:tr h="370840">
                <a:tc>
                  <a:txBody>
                    <a:bodyPr/>
                    <a:lstStyle/>
                    <a:p>
                      <a:pPr algn="ctr"/>
                      <a:r>
                        <a:rPr lang="en-US" sz="2400" dirty="0"/>
                        <a:t>Palmitoleic Acid</a:t>
                      </a:r>
                    </a:p>
                  </a:txBody>
                  <a:tcPr/>
                </a:tc>
                <a:tc>
                  <a:txBody>
                    <a:bodyPr/>
                    <a:lstStyle/>
                    <a:p>
                      <a:pPr algn="ctr"/>
                      <a:r>
                        <a:rPr lang="en-US" sz="2400" dirty="0"/>
                        <a:t>16:1</a:t>
                      </a:r>
                    </a:p>
                  </a:txBody>
                  <a:tcPr/>
                </a:tc>
                <a:extLst>
                  <a:ext uri="{0D108BD9-81ED-4DB2-BD59-A6C34878D82A}">
                    <a16:rowId xmlns:a16="http://schemas.microsoft.com/office/drawing/2014/main" val="2333895768"/>
                  </a:ext>
                </a:extLst>
              </a:tr>
              <a:tr h="370840">
                <a:tc>
                  <a:txBody>
                    <a:bodyPr/>
                    <a:lstStyle/>
                    <a:p>
                      <a:pPr algn="ctr"/>
                      <a:r>
                        <a:rPr lang="en-US" sz="2400" dirty="0"/>
                        <a:t>Oleic Acid</a:t>
                      </a:r>
                    </a:p>
                  </a:txBody>
                  <a:tcPr/>
                </a:tc>
                <a:tc>
                  <a:txBody>
                    <a:bodyPr/>
                    <a:lstStyle/>
                    <a:p>
                      <a:pPr algn="ctr"/>
                      <a:r>
                        <a:rPr lang="en-US" sz="2400" dirty="0"/>
                        <a:t>18:1</a:t>
                      </a:r>
                    </a:p>
                  </a:txBody>
                  <a:tcPr/>
                </a:tc>
                <a:extLst>
                  <a:ext uri="{0D108BD9-81ED-4DB2-BD59-A6C34878D82A}">
                    <a16:rowId xmlns:a16="http://schemas.microsoft.com/office/drawing/2014/main" val="1606470595"/>
                  </a:ext>
                </a:extLst>
              </a:tr>
              <a:tr h="370840">
                <a:tc>
                  <a:txBody>
                    <a:bodyPr/>
                    <a:lstStyle/>
                    <a:p>
                      <a:pPr algn="ctr"/>
                      <a:r>
                        <a:rPr lang="en-US" sz="2400" dirty="0"/>
                        <a:t>Linoleic Acid</a:t>
                      </a:r>
                    </a:p>
                  </a:txBody>
                  <a:tcPr/>
                </a:tc>
                <a:tc>
                  <a:txBody>
                    <a:bodyPr/>
                    <a:lstStyle/>
                    <a:p>
                      <a:pPr algn="ctr"/>
                      <a:r>
                        <a:rPr lang="en-US" sz="2400" dirty="0"/>
                        <a:t>18:2</a:t>
                      </a:r>
                    </a:p>
                  </a:txBody>
                  <a:tcPr/>
                </a:tc>
                <a:extLst>
                  <a:ext uri="{0D108BD9-81ED-4DB2-BD59-A6C34878D82A}">
                    <a16:rowId xmlns:a16="http://schemas.microsoft.com/office/drawing/2014/main" val="3339507095"/>
                  </a:ext>
                </a:extLst>
              </a:tr>
              <a:tr h="370840">
                <a:tc>
                  <a:txBody>
                    <a:bodyPr/>
                    <a:lstStyle/>
                    <a:p>
                      <a:pPr algn="ctr"/>
                      <a:r>
                        <a:rPr lang="en-US" sz="2400" dirty="0"/>
                        <a:t>Arachidonic Acid</a:t>
                      </a:r>
                    </a:p>
                  </a:txBody>
                  <a:tcPr/>
                </a:tc>
                <a:tc>
                  <a:txBody>
                    <a:bodyPr/>
                    <a:lstStyle/>
                    <a:p>
                      <a:pPr algn="ctr"/>
                      <a:r>
                        <a:rPr lang="en-US" sz="2400" dirty="0"/>
                        <a:t>20:4</a:t>
                      </a:r>
                    </a:p>
                  </a:txBody>
                  <a:tcPr/>
                </a:tc>
                <a:extLst>
                  <a:ext uri="{0D108BD9-81ED-4DB2-BD59-A6C34878D82A}">
                    <a16:rowId xmlns:a16="http://schemas.microsoft.com/office/drawing/2014/main" val="2464539636"/>
                  </a:ext>
                </a:extLst>
              </a:tr>
            </a:tbl>
          </a:graphicData>
        </a:graphic>
      </p:graphicFrame>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0" y="165624"/>
            <a:ext cx="12192000" cy="1325563"/>
          </a:xfrm>
        </p:spPr>
        <p:txBody>
          <a:bodyPr/>
          <a:lstStyle/>
          <a:p>
            <a:r>
              <a:rPr lang="en-US" dirty="0"/>
              <a:t>Common Fatty Acids and Their Carbon Length</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CF50AA6-7DE5-4536-8972-F8473D7BAD4D}"/>
              </a:ext>
            </a:extLst>
          </p:cNvPr>
          <p:cNvSpPr txBox="1"/>
          <p:nvPr/>
        </p:nvSpPr>
        <p:spPr>
          <a:xfrm>
            <a:off x="0" y="6356350"/>
            <a:ext cx="10374284" cy="523220"/>
          </a:xfrm>
          <a:prstGeom prst="rect">
            <a:avLst/>
          </a:prstGeom>
          <a:noFill/>
        </p:spPr>
        <p:txBody>
          <a:bodyPr wrap="square" rtlCol="0">
            <a:spAutoFit/>
          </a:bodyPr>
          <a:lstStyle/>
          <a:p>
            <a:r>
              <a:rPr lang="en-US" sz="1400" dirty="0"/>
              <a:t>Figure 6-2: Phospholipid Structure. Adopted without change from works contributed by OpenStax. This file is licensed under the Creative Commons Attribution 4.0 International license.</a:t>
            </a:r>
          </a:p>
        </p:txBody>
      </p:sp>
      <p:pic>
        <p:nvPicPr>
          <p:cNvPr id="5" name="Content Placeholder 4" descr="Figure 6-2: Phospholipid Structure. A phospholipid: the glycerol backbone connects to two fatty acids and phosphate and polar head group (R). The polar head group orientates toward the hydrophilic locations inside or outside the cell (cytoplasm or extracellular space, respectively). The nonpolar fatty acids orientate to the hydrophobic part of the membrane to interact with the fatty acid tails of the other phospholipids.&#10;">
            <a:extLst>
              <a:ext uri="{FF2B5EF4-FFF2-40B4-BE49-F238E27FC236}">
                <a16:creationId xmlns:a16="http://schemas.microsoft.com/office/drawing/2014/main" id="{0BCCF682-D9C3-4C01-BE90-97786CE03E01}"/>
              </a:ext>
            </a:extLst>
          </p:cNvPr>
          <p:cNvPicPr>
            <a:picLocks noGrp="1" noChangeAspect="1"/>
          </p:cNvPicPr>
          <p:nvPr>
            <p:ph idx="1"/>
          </p:nvPr>
        </p:nvPicPr>
        <p:blipFill>
          <a:blip r:embed="rId3"/>
          <a:stretch>
            <a:fillRect/>
          </a:stretch>
        </p:blipFill>
        <p:spPr>
          <a:xfrm>
            <a:off x="4227111" y="1825625"/>
            <a:ext cx="3737778" cy="4351338"/>
          </a:xfrm>
          <a:prstGeom prst="rect">
            <a:avLst/>
          </a:prstGeom>
        </p:spPr>
      </p:pic>
      <p:sp>
        <p:nvSpPr>
          <p:cNvPr id="2" name="Title 1">
            <a:extLst>
              <a:ext uri="{FF2B5EF4-FFF2-40B4-BE49-F238E27FC236}">
                <a16:creationId xmlns:a16="http://schemas.microsoft.com/office/drawing/2014/main" id="{A7FD4FE4-D6B6-4442-B60B-128CCFDC3BF0}"/>
              </a:ext>
            </a:extLst>
          </p:cNvPr>
          <p:cNvSpPr>
            <a:spLocks noGrp="1"/>
          </p:cNvSpPr>
          <p:nvPr>
            <p:ph type="title"/>
          </p:nvPr>
        </p:nvSpPr>
        <p:spPr/>
        <p:txBody>
          <a:bodyPr/>
          <a:lstStyle/>
          <a:p>
            <a:r>
              <a:rPr lang="en-US" dirty="0"/>
              <a:t>The Structure of a Phospholipid</a:t>
            </a:r>
          </a:p>
        </p:txBody>
      </p:sp>
      <p:sp>
        <p:nvSpPr>
          <p:cNvPr id="4" name="Slide Number Placeholder 3">
            <a:extLst>
              <a:ext uri="{FF2B5EF4-FFF2-40B4-BE49-F238E27FC236}">
                <a16:creationId xmlns:a16="http://schemas.microsoft.com/office/drawing/2014/main" id="{3B8C9D06-5DD0-4EBB-A905-89B473FA62DC}"/>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4067556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10110E1-329C-44FD-AB88-CA1BB6D6C98C}"/>
              </a:ext>
            </a:extLst>
          </p:cNvPr>
          <p:cNvSpPr txBox="1"/>
          <p:nvPr/>
        </p:nvSpPr>
        <p:spPr>
          <a:xfrm>
            <a:off x="0" y="6335994"/>
            <a:ext cx="11089178" cy="523220"/>
          </a:xfrm>
          <a:prstGeom prst="rect">
            <a:avLst/>
          </a:prstGeom>
          <a:noFill/>
        </p:spPr>
        <p:txBody>
          <a:bodyPr wrap="square" rtlCol="0">
            <a:spAutoFit/>
          </a:bodyPr>
          <a:lstStyle/>
          <a:p>
            <a:r>
              <a:rPr lang="en-US" sz="1400" dirty="0"/>
              <a:t>Figure 6-3: Sphingolipids rely on amino alcohol, sphingosine. Adopted without change from works contributed to Libretexts by E.V. Wong. Libretexts content is licensed by CC BY-NC-SA 3.0.</a:t>
            </a:r>
          </a:p>
        </p:txBody>
      </p:sp>
      <p:pic>
        <p:nvPicPr>
          <p:cNvPr id="5" name="Content Placeholder 4" descr="Figure 6-3: Sphingolipids rely on amino alcohol, sphingosine (A). Ceramides have a fatty acid tail attached, and ceramide with a phosphocholine head group is sphingomyelin (B). If the head group is a saccharide, then the molecule is a cerebroside.">
            <a:extLst>
              <a:ext uri="{FF2B5EF4-FFF2-40B4-BE49-F238E27FC236}">
                <a16:creationId xmlns:a16="http://schemas.microsoft.com/office/drawing/2014/main" id="{1603D7C2-0D8D-47A5-A110-48E3268AC372}"/>
              </a:ext>
            </a:extLst>
          </p:cNvPr>
          <p:cNvPicPr>
            <a:picLocks noGrp="1" noChangeAspect="1"/>
          </p:cNvPicPr>
          <p:nvPr>
            <p:ph idx="1"/>
          </p:nvPr>
        </p:nvPicPr>
        <p:blipFill>
          <a:blip r:embed="rId3"/>
          <a:stretch>
            <a:fillRect/>
          </a:stretch>
        </p:blipFill>
        <p:spPr>
          <a:xfrm>
            <a:off x="3109865" y="1825625"/>
            <a:ext cx="5972270" cy="4351338"/>
          </a:xfrm>
          <a:prstGeom prst="rect">
            <a:avLst/>
          </a:prstGeom>
        </p:spPr>
      </p:pic>
      <p:sp>
        <p:nvSpPr>
          <p:cNvPr id="2" name="Title 1">
            <a:extLst>
              <a:ext uri="{FF2B5EF4-FFF2-40B4-BE49-F238E27FC236}">
                <a16:creationId xmlns:a16="http://schemas.microsoft.com/office/drawing/2014/main" id="{B677375C-88CD-4B5C-99CD-76E993A75642}"/>
              </a:ext>
            </a:extLst>
          </p:cNvPr>
          <p:cNvSpPr>
            <a:spLocks noGrp="1"/>
          </p:cNvSpPr>
          <p:nvPr>
            <p:ph type="title"/>
          </p:nvPr>
        </p:nvSpPr>
        <p:spPr/>
        <p:txBody>
          <a:bodyPr/>
          <a:lstStyle/>
          <a:p>
            <a:r>
              <a:rPr lang="en-US" dirty="0"/>
              <a:t>The Structure of Sphingolipids</a:t>
            </a:r>
          </a:p>
        </p:txBody>
      </p:sp>
      <p:sp>
        <p:nvSpPr>
          <p:cNvPr id="4" name="Slide Number Placeholder 3">
            <a:extLst>
              <a:ext uri="{FF2B5EF4-FFF2-40B4-BE49-F238E27FC236}">
                <a16:creationId xmlns:a16="http://schemas.microsoft.com/office/drawing/2014/main" id="{33A5A1A4-A20B-4A87-B3E1-09295D38C12B}"/>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371213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92CB2C-C6CF-4261-B0F2-F27D110C7F0A}"/>
              </a:ext>
            </a:extLst>
          </p:cNvPr>
          <p:cNvSpPr txBox="1"/>
          <p:nvPr/>
        </p:nvSpPr>
        <p:spPr>
          <a:xfrm>
            <a:off x="0" y="6356350"/>
            <a:ext cx="10515600" cy="523220"/>
          </a:xfrm>
          <a:prstGeom prst="rect">
            <a:avLst/>
          </a:prstGeom>
          <a:noFill/>
        </p:spPr>
        <p:txBody>
          <a:bodyPr wrap="square" rtlCol="0">
            <a:spAutoFit/>
          </a:bodyPr>
          <a:lstStyle/>
          <a:p>
            <a:r>
              <a:rPr lang="en-US" sz="1400" dirty="0"/>
              <a:t>Figure 6-4: Structural Similarity. Adopted without change from Aleia Kim from works contributed to Libretexts by Kevin Ahern, Indira Rajagopal, and Taralyn Tan. Libretexts content is licensed by CC BY-NC-SA 3.0.</a:t>
            </a:r>
          </a:p>
        </p:txBody>
      </p:sp>
      <p:pic>
        <p:nvPicPr>
          <p:cNvPr id="5" name="Content Placeholder 4" descr="Figure 6-4: Structural Similarity. Similarity of form between a phosphoglyceride and sphingomyelin.">
            <a:extLst>
              <a:ext uri="{FF2B5EF4-FFF2-40B4-BE49-F238E27FC236}">
                <a16:creationId xmlns:a16="http://schemas.microsoft.com/office/drawing/2014/main" id="{D71F6928-303A-4FB0-B11E-6B6DB9E7B2E0}"/>
              </a:ext>
            </a:extLst>
          </p:cNvPr>
          <p:cNvPicPr>
            <a:picLocks noGrp="1" noChangeAspect="1"/>
          </p:cNvPicPr>
          <p:nvPr>
            <p:ph idx="1"/>
          </p:nvPr>
        </p:nvPicPr>
        <p:blipFill>
          <a:blip r:embed="rId3"/>
          <a:stretch>
            <a:fillRect/>
          </a:stretch>
        </p:blipFill>
        <p:spPr>
          <a:xfrm>
            <a:off x="4157677" y="1825625"/>
            <a:ext cx="3876646" cy="4351338"/>
          </a:xfrm>
          <a:prstGeom prst="rect">
            <a:avLst/>
          </a:prstGeom>
        </p:spPr>
      </p:pic>
      <p:sp>
        <p:nvSpPr>
          <p:cNvPr id="2" name="Title 1">
            <a:extLst>
              <a:ext uri="{FF2B5EF4-FFF2-40B4-BE49-F238E27FC236}">
                <a16:creationId xmlns:a16="http://schemas.microsoft.com/office/drawing/2014/main" id="{288DD7FC-70D6-4307-864B-3BD1D00C5DF8}"/>
              </a:ext>
            </a:extLst>
          </p:cNvPr>
          <p:cNvSpPr>
            <a:spLocks noGrp="1"/>
          </p:cNvSpPr>
          <p:nvPr>
            <p:ph type="title"/>
          </p:nvPr>
        </p:nvSpPr>
        <p:spPr/>
        <p:txBody>
          <a:bodyPr/>
          <a:lstStyle/>
          <a:p>
            <a:r>
              <a:rPr lang="en-US" dirty="0"/>
              <a:t>Phosphoglyceride vs. Sphingomyelin</a:t>
            </a:r>
          </a:p>
        </p:txBody>
      </p:sp>
      <p:sp>
        <p:nvSpPr>
          <p:cNvPr id="4" name="Slide Number Placeholder 3">
            <a:extLst>
              <a:ext uri="{FF2B5EF4-FFF2-40B4-BE49-F238E27FC236}">
                <a16:creationId xmlns:a16="http://schemas.microsoft.com/office/drawing/2014/main" id="{E618F051-E87B-4911-8B5F-7662A23EDDEB}"/>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4120236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9B91A21-079B-4A25-A97E-DD08B61BF448}"/>
              </a:ext>
            </a:extLst>
          </p:cNvPr>
          <p:cNvSpPr txBox="1"/>
          <p:nvPr/>
        </p:nvSpPr>
        <p:spPr>
          <a:xfrm>
            <a:off x="0" y="6356350"/>
            <a:ext cx="10789920" cy="523220"/>
          </a:xfrm>
          <a:prstGeom prst="rect">
            <a:avLst/>
          </a:prstGeom>
          <a:noFill/>
        </p:spPr>
        <p:txBody>
          <a:bodyPr wrap="square" rtlCol="0">
            <a:spAutoFit/>
          </a:bodyPr>
          <a:lstStyle/>
          <a:p>
            <a:r>
              <a:rPr lang="en-US" sz="1400" dirty="0"/>
              <a:t>Figure 6-5: Different lipid bilayer structures. Adopted without change from Aleia Kim from works contributed to Libretexts by Kevin Ahern, Indira Rajagopal, and Taralyn Tan. Libretexts content is licensed by CC BY-NC-SA 3.0.</a:t>
            </a:r>
          </a:p>
        </p:txBody>
      </p:sp>
      <p:pic>
        <p:nvPicPr>
          <p:cNvPr id="5" name="Content Placeholder 4" descr="Figure 6-5: Different lipid bilayer structures. The structure at the top is demonstrating a small portion of the phospholipid bilayer and the orientation of phospholipids. The structure on the bottom left is a liposome sphere cut in half to show the bilayer. The hollow center of the liposome is hydrophilic. Vesicles form this structure in cells. The structure on the bottom right is a micelle sphere cut in half to show the single layer of phospholipids or fatty acids. The hollow center of the micelle is hydrophobic.">
            <a:extLst>
              <a:ext uri="{FF2B5EF4-FFF2-40B4-BE49-F238E27FC236}">
                <a16:creationId xmlns:a16="http://schemas.microsoft.com/office/drawing/2014/main" id="{1ECFC221-7A34-4CE2-9F5F-3E6CF67385D9}"/>
              </a:ext>
            </a:extLst>
          </p:cNvPr>
          <p:cNvPicPr>
            <a:picLocks noGrp="1" noChangeAspect="1"/>
          </p:cNvPicPr>
          <p:nvPr>
            <p:ph idx="1"/>
          </p:nvPr>
        </p:nvPicPr>
        <p:blipFill>
          <a:blip r:embed="rId3"/>
          <a:stretch>
            <a:fillRect/>
          </a:stretch>
        </p:blipFill>
        <p:spPr>
          <a:xfrm>
            <a:off x="3483297" y="1825625"/>
            <a:ext cx="5225405" cy="4351338"/>
          </a:xfrm>
          <a:prstGeom prst="rect">
            <a:avLst/>
          </a:prstGeom>
        </p:spPr>
      </p:pic>
      <p:sp>
        <p:nvSpPr>
          <p:cNvPr id="2" name="Title 1">
            <a:extLst>
              <a:ext uri="{FF2B5EF4-FFF2-40B4-BE49-F238E27FC236}">
                <a16:creationId xmlns:a16="http://schemas.microsoft.com/office/drawing/2014/main" id="{03482BD5-9B06-41FC-9E27-A823CEADC62D}"/>
              </a:ext>
            </a:extLst>
          </p:cNvPr>
          <p:cNvSpPr>
            <a:spLocks noGrp="1"/>
          </p:cNvSpPr>
          <p:nvPr>
            <p:ph type="title"/>
          </p:nvPr>
        </p:nvSpPr>
        <p:spPr/>
        <p:txBody>
          <a:bodyPr/>
          <a:lstStyle/>
          <a:p>
            <a:r>
              <a:rPr lang="en-US" dirty="0"/>
              <a:t>Different Lipid Bilayer Structures</a:t>
            </a:r>
          </a:p>
        </p:txBody>
      </p:sp>
      <p:sp>
        <p:nvSpPr>
          <p:cNvPr id="4" name="Slide Number Placeholder 3">
            <a:extLst>
              <a:ext uri="{FF2B5EF4-FFF2-40B4-BE49-F238E27FC236}">
                <a16:creationId xmlns:a16="http://schemas.microsoft.com/office/drawing/2014/main" id="{DD9BF50F-9AFE-4C62-8C76-AF57F972837C}"/>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3741239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9EB112F-5E71-4FBE-9119-5F025DB807D3}"/>
              </a:ext>
            </a:extLst>
          </p:cNvPr>
          <p:cNvSpPr txBox="1"/>
          <p:nvPr/>
        </p:nvSpPr>
        <p:spPr>
          <a:xfrm>
            <a:off x="0" y="6356350"/>
            <a:ext cx="10515600" cy="523220"/>
          </a:xfrm>
          <a:prstGeom prst="rect">
            <a:avLst/>
          </a:prstGeom>
          <a:noFill/>
        </p:spPr>
        <p:txBody>
          <a:bodyPr wrap="square" rtlCol="0">
            <a:spAutoFit/>
          </a:bodyPr>
          <a:lstStyle/>
          <a:p>
            <a:r>
              <a:rPr lang="en-US" sz="1400" dirty="0"/>
              <a:t>Figure 6-6: Determination of folding by the phospholipid bilayer. Adopted without change from works contributed to Libretexts by E.V. Wong. Libretexts content is licensed by CC BY-NC-SA 3.0.</a:t>
            </a:r>
          </a:p>
        </p:txBody>
      </p:sp>
      <p:pic>
        <p:nvPicPr>
          <p:cNvPr id="5" name="Content Placeholder 4" descr="Figure 6-6: Determination of folding by the phospholipid bilayer. A) A micelle structure formed by phospholipids, B) micelle trapping dirt molecules, C) large, unstable hypothetical micelle, and D) general structural shapes of single-tailed lipids and double-tailed lipids.">
            <a:extLst>
              <a:ext uri="{FF2B5EF4-FFF2-40B4-BE49-F238E27FC236}">
                <a16:creationId xmlns:a16="http://schemas.microsoft.com/office/drawing/2014/main" id="{32546191-BE3D-45C8-9F15-60115685FAF9}"/>
              </a:ext>
            </a:extLst>
          </p:cNvPr>
          <p:cNvPicPr>
            <a:picLocks noGrp="1" noChangeAspect="1"/>
          </p:cNvPicPr>
          <p:nvPr>
            <p:ph idx="1"/>
          </p:nvPr>
        </p:nvPicPr>
        <p:blipFill>
          <a:blip r:embed="rId3"/>
          <a:stretch>
            <a:fillRect/>
          </a:stretch>
        </p:blipFill>
        <p:spPr>
          <a:xfrm>
            <a:off x="2628900" y="2653506"/>
            <a:ext cx="6934200" cy="2695575"/>
          </a:xfrm>
          <a:prstGeom prst="rect">
            <a:avLst/>
          </a:prstGeom>
        </p:spPr>
      </p:pic>
      <p:sp>
        <p:nvSpPr>
          <p:cNvPr id="2" name="Title 1">
            <a:extLst>
              <a:ext uri="{FF2B5EF4-FFF2-40B4-BE49-F238E27FC236}">
                <a16:creationId xmlns:a16="http://schemas.microsoft.com/office/drawing/2014/main" id="{8F3A9DF5-27EB-45B6-BCCE-6CCF64A4909D}"/>
              </a:ext>
            </a:extLst>
          </p:cNvPr>
          <p:cNvSpPr>
            <a:spLocks noGrp="1"/>
          </p:cNvSpPr>
          <p:nvPr>
            <p:ph type="title"/>
          </p:nvPr>
        </p:nvSpPr>
        <p:spPr/>
        <p:txBody>
          <a:bodyPr/>
          <a:lstStyle/>
          <a:p>
            <a:r>
              <a:rPr lang="en-US" dirty="0"/>
              <a:t>Phospholipids: Micelle vs. Bilayer</a:t>
            </a:r>
          </a:p>
        </p:txBody>
      </p:sp>
      <p:sp>
        <p:nvSpPr>
          <p:cNvPr id="4" name="Slide Number Placeholder 3">
            <a:extLst>
              <a:ext uri="{FF2B5EF4-FFF2-40B4-BE49-F238E27FC236}">
                <a16:creationId xmlns:a16="http://schemas.microsoft.com/office/drawing/2014/main" id="{DD31C18A-7597-4F4F-AEC4-E1482BA15945}"/>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2811812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For Chapter PPTs" id="{C8CA3393-43E8-450C-9ADD-6335E0EAF3A9}" vid="{A80DD636-0232-4ABB-82A9-469B03B9E4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141</TotalTime>
  <Words>1091</Words>
  <Application>Microsoft Office PowerPoint</Application>
  <PresentationFormat>Widescreen</PresentationFormat>
  <Paragraphs>176</Paragraphs>
  <Slides>30</Slides>
  <Notes>21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Chapter 6</vt:lpstr>
      <vt:lpstr>Chapter 6 Learning Objectives</vt:lpstr>
      <vt:lpstr>Fatty Acids</vt:lpstr>
      <vt:lpstr>Common Fatty Acids and Their Carbon Length</vt:lpstr>
      <vt:lpstr>The Structure of a Phospholipid</vt:lpstr>
      <vt:lpstr>The Structure of Sphingolipids</vt:lpstr>
      <vt:lpstr>Phosphoglyceride vs. Sphingomyelin</vt:lpstr>
      <vt:lpstr>Different Lipid Bilayer Structures</vt:lpstr>
      <vt:lpstr>Phospholipids: Micelle vs. Bilayer</vt:lpstr>
      <vt:lpstr>Structure of the Phospholipid Bilayer</vt:lpstr>
      <vt:lpstr>Molecular Organization of the Lipid Bilayer</vt:lpstr>
      <vt:lpstr>Flippase, Floppase, and Scramblase</vt:lpstr>
      <vt:lpstr>Structure of Cholesterol</vt:lpstr>
      <vt:lpstr>Cholesterol in the Lipid Bilayer</vt:lpstr>
      <vt:lpstr>Phospholipids Found in the Plasma Membrane</vt:lpstr>
      <vt:lpstr>Structure of Phosphotidylcholine</vt:lpstr>
      <vt:lpstr>Membrane Fluidity</vt:lpstr>
      <vt:lpstr>Lipid Rafts are Found in the Plasma Membrane</vt:lpstr>
      <vt:lpstr>Types of Membrane Proteins</vt:lpstr>
      <vt:lpstr>The Extracellular Matrix</vt:lpstr>
      <vt:lpstr>Tight Junctions Connect Adjacent Cells</vt:lpstr>
      <vt:lpstr>Gap Junctions Allow Water Flow Between Adjacent Cells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dc:title>
  <dc:creator>Jennell Talley</dc:creator>
  <cp:lastModifiedBy>Jennifer Hurst-Kennedy</cp:lastModifiedBy>
  <cp:revision>14</cp:revision>
  <dcterms:created xsi:type="dcterms:W3CDTF">2022-06-23T01:18:23Z</dcterms:created>
  <dcterms:modified xsi:type="dcterms:W3CDTF">2023-02-24T14:03:03Z</dcterms:modified>
</cp:coreProperties>
</file>