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381" r:id="rId2"/>
    <p:sldId id="382" r:id="rId3"/>
    <p:sldId id="383" r:id="rId4"/>
    <p:sldId id="384" r:id="rId5"/>
    <p:sldId id="385" r:id="rId6"/>
    <p:sldId id="386" r:id="rId7"/>
    <p:sldId id="387" r:id="rId8"/>
    <p:sldId id="388" r:id="rId9"/>
    <p:sldId id="389" r:id="rId10"/>
    <p:sldId id="390" r:id="rId11"/>
    <p:sldId id="391" r:id="rId12"/>
    <p:sldId id="392" r:id="rId13"/>
    <p:sldId id="393" r:id="rId14"/>
    <p:sldId id="394" r:id="rId15"/>
    <p:sldId id="395" r:id="rId16"/>
    <p:sldId id="396" r:id="rId17"/>
    <p:sldId id="397" r:id="rId18"/>
    <p:sldId id="398" r:id="rId19"/>
    <p:sldId id="399" r:id="rId20"/>
    <p:sldId id="400" r:id="rId21"/>
    <p:sldId id="401" r:id="rId22"/>
    <p:sldId id="403" r:id="rId23"/>
    <p:sldId id="405" r:id="rId24"/>
    <p:sldId id="409" r:id="rId25"/>
    <p:sldId id="406" r:id="rId26"/>
    <p:sldId id="410" r:id="rId27"/>
    <p:sldId id="407" r:id="rId28"/>
    <p:sldId id="411" r:id="rId29"/>
    <p:sldId id="408" r:id="rId30"/>
    <p:sldId id="412" r:id="rId31"/>
    <p:sldId id="413"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35CAC7A-D12D-4733-BB02-D15E329AF7FB}" v="4" dt="2022-08-01T14:29:23.152"/>
    <p1510:client id="{76E4A9B1-027C-4AD7-A05A-13D875C40F43}" v="28" dt="2022-08-01T14:48:21.24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84715" autoAdjust="0"/>
  </p:normalViewPr>
  <p:slideViewPr>
    <p:cSldViewPr snapToGrid="0">
      <p:cViewPr varScale="1">
        <p:scale>
          <a:sx n="67" d="100"/>
          <a:sy n="67" d="100"/>
        </p:scale>
        <p:origin x="90" y="198"/>
      </p:cViewPr>
      <p:guideLst/>
    </p:cSldViewPr>
  </p:slideViewPr>
  <p:notesTextViewPr>
    <p:cViewPr>
      <p:scale>
        <a:sx n="1" d="1"/>
        <a:sy n="1" d="1"/>
      </p:scale>
      <p:origin x="0" y="0"/>
    </p:cViewPr>
  </p:notesTextViewPr>
  <p:notesViewPr>
    <p:cSldViewPr snapToGrid="0">
      <p:cViewPr varScale="1">
        <p:scale>
          <a:sx n="53" d="100"/>
          <a:sy n="53" d="100"/>
        </p:scale>
        <p:origin x="2844" y="6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5/10/relationships/revisionInfo" Target="revisionInfo.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essandra Barrera" userId="WHBI7HWLWuyOvCjv8DdXorw3+Itsdc1p78kF2LQ3DMg=" providerId="None" clId="Web-{76E4A9B1-027C-4AD7-A05A-13D875C40F43}"/>
    <pc:docChg chg="modSld">
      <pc:chgData name="Alessandra Barrera" userId="WHBI7HWLWuyOvCjv8DdXorw3+Itsdc1p78kF2LQ3DMg=" providerId="None" clId="Web-{76E4A9B1-027C-4AD7-A05A-13D875C40F43}" dt="2022-08-01T14:48:19.306" v="11" actId="20577"/>
      <pc:docMkLst>
        <pc:docMk/>
      </pc:docMkLst>
      <pc:sldChg chg="modSp modNotes">
        <pc:chgData name="Alessandra Barrera" userId="WHBI7HWLWuyOvCjv8DdXorw3+Itsdc1p78kF2LQ3DMg=" providerId="None" clId="Web-{76E4A9B1-027C-4AD7-A05A-13D875C40F43}" dt="2022-08-01T14:47:31.508" v="1"/>
        <pc:sldMkLst>
          <pc:docMk/>
          <pc:sldMk cId="3194081394" sldId="391"/>
        </pc:sldMkLst>
        <pc:spChg chg="mod">
          <ac:chgData name="Alessandra Barrera" userId="WHBI7HWLWuyOvCjv8DdXorw3+Itsdc1p78kF2LQ3DMg=" providerId="None" clId="Web-{76E4A9B1-027C-4AD7-A05A-13D875C40F43}" dt="2022-08-01T14:47:26.961" v="0" actId="20577"/>
          <ac:spMkLst>
            <pc:docMk/>
            <pc:sldMk cId="3194081394" sldId="391"/>
            <ac:spMk id="6" creationId="{36EC079F-3701-45F3-BBF3-F95CA53AF8B5}"/>
          </ac:spMkLst>
        </pc:spChg>
      </pc:sldChg>
      <pc:sldChg chg="modSp modNotes">
        <pc:chgData name="Alessandra Barrera" userId="WHBI7HWLWuyOvCjv8DdXorw3+Itsdc1p78kF2LQ3DMg=" providerId="None" clId="Web-{76E4A9B1-027C-4AD7-A05A-13D875C40F43}" dt="2022-08-01T14:47:40.899" v="3" actId="20577"/>
        <pc:sldMkLst>
          <pc:docMk/>
          <pc:sldMk cId="2644991340" sldId="392"/>
        </pc:sldMkLst>
        <pc:spChg chg="mod">
          <ac:chgData name="Alessandra Barrera" userId="WHBI7HWLWuyOvCjv8DdXorw3+Itsdc1p78kF2LQ3DMg=" providerId="None" clId="Web-{76E4A9B1-027C-4AD7-A05A-13D875C40F43}" dt="2022-08-01T14:47:40.899" v="3" actId="20577"/>
          <ac:spMkLst>
            <pc:docMk/>
            <pc:sldMk cId="2644991340" sldId="392"/>
            <ac:spMk id="6" creationId="{36EC079F-3701-45F3-BBF3-F95CA53AF8B5}"/>
          </ac:spMkLst>
        </pc:spChg>
      </pc:sldChg>
      <pc:sldChg chg="modSp modNotes">
        <pc:chgData name="Alessandra Barrera" userId="WHBI7HWLWuyOvCjv8DdXorw3+Itsdc1p78kF2LQ3DMg=" providerId="None" clId="Web-{76E4A9B1-027C-4AD7-A05A-13D875C40F43}" dt="2022-08-01T14:47:47.680" v="5" actId="20577"/>
        <pc:sldMkLst>
          <pc:docMk/>
          <pc:sldMk cId="4260969618" sldId="393"/>
        </pc:sldMkLst>
        <pc:spChg chg="mod">
          <ac:chgData name="Alessandra Barrera" userId="WHBI7HWLWuyOvCjv8DdXorw3+Itsdc1p78kF2LQ3DMg=" providerId="None" clId="Web-{76E4A9B1-027C-4AD7-A05A-13D875C40F43}" dt="2022-08-01T14:47:47.680" v="5" actId="20577"/>
          <ac:spMkLst>
            <pc:docMk/>
            <pc:sldMk cId="4260969618" sldId="393"/>
            <ac:spMk id="6" creationId="{36EC079F-3701-45F3-BBF3-F95CA53AF8B5}"/>
          </ac:spMkLst>
        </pc:spChg>
      </pc:sldChg>
      <pc:sldChg chg="modSp modNotes">
        <pc:chgData name="Alessandra Barrera" userId="WHBI7HWLWuyOvCjv8DdXorw3+Itsdc1p78kF2LQ3DMg=" providerId="None" clId="Web-{76E4A9B1-027C-4AD7-A05A-13D875C40F43}" dt="2022-08-01T14:48:07.993" v="7"/>
        <pc:sldMkLst>
          <pc:docMk/>
          <pc:sldMk cId="514519218" sldId="396"/>
        </pc:sldMkLst>
        <pc:spChg chg="mod">
          <ac:chgData name="Alessandra Barrera" userId="WHBI7HWLWuyOvCjv8DdXorw3+Itsdc1p78kF2LQ3DMg=" providerId="None" clId="Web-{76E4A9B1-027C-4AD7-A05A-13D875C40F43}" dt="2022-08-01T14:48:05.353" v="6" actId="20577"/>
          <ac:spMkLst>
            <pc:docMk/>
            <pc:sldMk cId="514519218" sldId="396"/>
            <ac:spMk id="6" creationId="{AA62F5CA-8984-4E82-A037-3EB4A8BE4656}"/>
          </ac:spMkLst>
        </pc:spChg>
      </pc:sldChg>
      <pc:sldChg chg="modSp modNotes">
        <pc:chgData name="Alessandra Barrera" userId="WHBI7HWLWuyOvCjv8DdXorw3+Itsdc1p78kF2LQ3DMg=" providerId="None" clId="Web-{76E4A9B1-027C-4AD7-A05A-13D875C40F43}" dt="2022-08-01T14:48:12.884" v="9" actId="20577"/>
        <pc:sldMkLst>
          <pc:docMk/>
          <pc:sldMk cId="2507817648" sldId="397"/>
        </pc:sldMkLst>
        <pc:spChg chg="mod">
          <ac:chgData name="Alessandra Barrera" userId="WHBI7HWLWuyOvCjv8DdXorw3+Itsdc1p78kF2LQ3DMg=" providerId="None" clId="Web-{76E4A9B1-027C-4AD7-A05A-13D875C40F43}" dt="2022-08-01T14:48:12.884" v="9" actId="20577"/>
          <ac:spMkLst>
            <pc:docMk/>
            <pc:sldMk cId="2507817648" sldId="397"/>
            <ac:spMk id="6" creationId="{AA62F5CA-8984-4E82-A037-3EB4A8BE4656}"/>
          </ac:spMkLst>
        </pc:spChg>
      </pc:sldChg>
      <pc:sldChg chg="modSp modNotes">
        <pc:chgData name="Alessandra Barrera" userId="WHBI7HWLWuyOvCjv8DdXorw3+Itsdc1p78kF2LQ3DMg=" providerId="None" clId="Web-{76E4A9B1-027C-4AD7-A05A-13D875C40F43}" dt="2022-08-01T14:48:19.306" v="11" actId="20577"/>
        <pc:sldMkLst>
          <pc:docMk/>
          <pc:sldMk cId="3500939003" sldId="398"/>
        </pc:sldMkLst>
        <pc:spChg chg="mod">
          <ac:chgData name="Alessandra Barrera" userId="WHBI7HWLWuyOvCjv8DdXorw3+Itsdc1p78kF2LQ3DMg=" providerId="None" clId="Web-{76E4A9B1-027C-4AD7-A05A-13D875C40F43}" dt="2022-08-01T14:48:19.306" v="11" actId="20577"/>
          <ac:spMkLst>
            <pc:docMk/>
            <pc:sldMk cId="3500939003" sldId="398"/>
            <ac:spMk id="6" creationId="{AA62F5CA-8984-4E82-A037-3EB4A8BE4656}"/>
          </ac:spMkLst>
        </pc:spChg>
      </pc:sldChg>
    </pc:docChg>
  </pc:docChgLst>
  <pc:docChgLst>
    <pc:chgData name="Alessandra Barrera" userId="WHBI7HWLWuyOvCjv8DdXorw3+Itsdc1p78kF2LQ3DMg=" providerId="None" clId="Web-{035CAC7A-D12D-4733-BB02-D15E329AF7FB}"/>
    <pc:docChg chg="delSld modSld">
      <pc:chgData name="Alessandra Barrera" userId="WHBI7HWLWuyOvCjv8DdXorw3+Itsdc1p78kF2LQ3DMg=" providerId="None" clId="Web-{035CAC7A-D12D-4733-BB02-D15E329AF7FB}" dt="2022-08-01T14:29:23.152" v="3"/>
      <pc:docMkLst>
        <pc:docMk/>
      </pc:docMkLst>
      <pc:sldChg chg="modSp">
        <pc:chgData name="Alessandra Barrera" userId="WHBI7HWLWuyOvCjv8DdXorw3+Itsdc1p78kF2LQ3DMg=" providerId="None" clId="Web-{035CAC7A-D12D-4733-BB02-D15E329AF7FB}" dt="2022-08-01T14:29:13.464" v="2" actId="14100"/>
        <pc:sldMkLst>
          <pc:docMk/>
          <pc:sldMk cId="565024626" sldId="403"/>
        </pc:sldMkLst>
        <pc:picChg chg="mod">
          <ac:chgData name="Alessandra Barrera" userId="WHBI7HWLWuyOvCjv8DdXorw3+Itsdc1p78kF2LQ3DMg=" providerId="None" clId="Web-{035CAC7A-D12D-4733-BB02-D15E329AF7FB}" dt="2022-08-01T14:29:13.464" v="2" actId="14100"/>
          <ac:picMkLst>
            <pc:docMk/>
            <pc:sldMk cId="565024626" sldId="403"/>
            <ac:picMk id="6" creationId="{D92830A1-D757-4232-984D-659BBF79D3E0}"/>
          </ac:picMkLst>
        </pc:picChg>
      </pc:sldChg>
      <pc:sldChg chg="del">
        <pc:chgData name="Alessandra Barrera" userId="WHBI7HWLWuyOvCjv8DdXorw3+Itsdc1p78kF2LQ3DMg=" providerId="None" clId="Web-{035CAC7A-D12D-4733-BB02-D15E329AF7FB}" dt="2022-08-01T14:29:23.152" v="3"/>
        <pc:sldMkLst>
          <pc:docMk/>
          <pc:sldMk cId="3079948763" sldId="40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77574A-1C5F-4607-B6B8-1E806159AE4E}" type="datetimeFigureOut">
              <a:rPr lang="en-US" smtClean="0"/>
              <a:t>8/1/2022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A33D36-5525-4322-91BC-6035AB3A919E}" type="slidenum">
              <a:rPr lang="en-US" smtClean="0"/>
              <a:t>‹#›</a:t>
            </a:fld>
            <a:endParaRPr lang="en-US"/>
          </a:p>
        </p:txBody>
      </p:sp>
    </p:spTree>
    <p:extLst>
      <p:ext uri="{BB962C8B-B14F-4D97-AF65-F5344CB8AC3E}">
        <p14:creationId xmlns:p14="http://schemas.microsoft.com/office/powerpoint/2010/main" val="24050010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70582DD-B665-41C3-B019-E897A5BA99F7}" type="slidenum">
              <a:rPr lang="en-US" smtClean="0"/>
              <a:t>1</a:t>
            </a:fld>
            <a:endParaRPr lang="en-US"/>
          </a:p>
        </p:txBody>
      </p:sp>
    </p:spTree>
    <p:extLst>
      <p:ext uri="{BB962C8B-B14F-4D97-AF65-F5344CB8AC3E}">
        <p14:creationId xmlns:p14="http://schemas.microsoft.com/office/powerpoint/2010/main" val="8348511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a:t>
            </a:r>
            <a:r>
              <a:rPr lang="en-US" b="1" dirty="0"/>
              <a:t>12-4A</a:t>
            </a:r>
            <a:r>
              <a:rPr lang="en-US" sz="1200" b="1" i="0" kern="1200" dirty="0">
                <a:solidFill>
                  <a:schemeClr val="tx1"/>
                </a:solidFill>
                <a:effectLst/>
                <a:latin typeface="+mn-lt"/>
                <a:ea typeface="+mn-ea"/>
                <a:cs typeface="+mn-cs"/>
              </a:rPr>
              <a:t>: The cAMP/PKA signal transduction pathway.</a:t>
            </a:r>
            <a:r>
              <a:rPr lang="en-US" sz="1200" b="0" i="0" kern="1200" dirty="0">
                <a:solidFill>
                  <a:schemeClr val="tx1"/>
                </a:solidFill>
                <a:effectLst/>
                <a:latin typeface="+mn-lt"/>
                <a:ea typeface="+mn-ea"/>
                <a:cs typeface="+mn-cs"/>
              </a:rPr>
              <a:t> A signaling molecule binds to a GPCR, leading to activation of the associated G-protein. The active G-protein binds to adenylyl cyclase (shown as adenylate cyclase above), stimulating the enzyme to convert ATP to the secondary messenger, cAMP. The cAMP binds to PKA, activating its kinase activity. Once active, PKA can phosphorylate several effectors to elicit different cellular responses.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11</a:t>
            </a:fld>
            <a:endParaRPr lang="en-US"/>
          </a:p>
        </p:txBody>
      </p:sp>
    </p:spTree>
    <p:extLst>
      <p:ext uri="{BB962C8B-B14F-4D97-AF65-F5344CB8AC3E}">
        <p14:creationId xmlns:p14="http://schemas.microsoft.com/office/powerpoint/2010/main" val="42828559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a:t>
            </a:r>
            <a:r>
              <a:rPr lang="en-US" b="1" dirty="0"/>
              <a:t>12-4B</a:t>
            </a:r>
            <a:r>
              <a:rPr lang="en-US" sz="1200" b="1" i="0" kern="1200" dirty="0">
                <a:solidFill>
                  <a:schemeClr val="tx1"/>
                </a:solidFill>
                <a:effectLst/>
                <a:latin typeface="+mn-lt"/>
                <a:ea typeface="+mn-ea"/>
                <a:cs typeface="+mn-cs"/>
              </a:rPr>
              <a:t>: The cAMP/PKA signal transduction pathway.</a:t>
            </a:r>
            <a:r>
              <a:rPr lang="en-US" sz="1200" b="0" i="0" kern="1200" dirty="0">
                <a:solidFill>
                  <a:schemeClr val="tx1"/>
                </a:solidFill>
                <a:effectLst/>
                <a:latin typeface="+mn-lt"/>
                <a:ea typeface="+mn-ea"/>
                <a:cs typeface="+mn-cs"/>
              </a:rPr>
              <a:t> A signaling molecule binds to a GPCR, leading to activation of the associated G-protein. The active G-protein binds to adenylyl cyclase (shown as adenylate cyclase above), stimulating the enzyme to convert ATP to the secondary messenger, cAMP. The cAMP binds to PKA, activating its kinase activity. Once active, PKA can phosphorylate several effectors to elicit different cellular responses.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12</a:t>
            </a:fld>
            <a:endParaRPr lang="en-US"/>
          </a:p>
        </p:txBody>
      </p:sp>
    </p:spTree>
    <p:extLst>
      <p:ext uri="{BB962C8B-B14F-4D97-AF65-F5344CB8AC3E}">
        <p14:creationId xmlns:p14="http://schemas.microsoft.com/office/powerpoint/2010/main" val="31822685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a:t>
            </a:r>
            <a:r>
              <a:rPr lang="en-US" b="1" dirty="0"/>
              <a:t>12-4C</a:t>
            </a:r>
            <a:r>
              <a:rPr lang="en-US" sz="1200" b="1" i="0" kern="1200" dirty="0">
                <a:solidFill>
                  <a:schemeClr val="tx1"/>
                </a:solidFill>
                <a:effectLst/>
                <a:latin typeface="+mn-lt"/>
                <a:ea typeface="+mn-ea"/>
                <a:cs typeface="+mn-cs"/>
              </a:rPr>
              <a:t>: The cAMP/PKA signal transduction pathway.</a:t>
            </a:r>
            <a:r>
              <a:rPr lang="en-US" sz="1200" b="0" i="0" kern="1200" dirty="0">
                <a:solidFill>
                  <a:schemeClr val="tx1"/>
                </a:solidFill>
                <a:effectLst/>
                <a:latin typeface="+mn-lt"/>
                <a:ea typeface="+mn-ea"/>
                <a:cs typeface="+mn-cs"/>
              </a:rPr>
              <a:t> A signaling molecule binds to a GPCR, leading to activation of the associated G-protein. The active G-protein binds to adenylyl cyclase (shown as adenylate cyclase above), stimulating the enzyme to convert ATP to the secondary messenger, cAMP. The cAMP binds to PKA, activating its kinase activity. Once active, PKA can phosphorylate several effectors to elicit different cellular responses.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13</a:t>
            </a:fld>
            <a:endParaRPr lang="en-US"/>
          </a:p>
        </p:txBody>
      </p:sp>
    </p:spTree>
    <p:extLst>
      <p:ext uri="{BB962C8B-B14F-4D97-AF65-F5344CB8AC3E}">
        <p14:creationId xmlns:p14="http://schemas.microsoft.com/office/powerpoint/2010/main" val="32492528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12-5: PIP</a:t>
            </a:r>
            <a:r>
              <a:rPr lang="en-US" sz="1200" b="1" i="0" kern="1200" baseline="-25000" dirty="0">
                <a:solidFill>
                  <a:schemeClr val="tx1"/>
                </a:solidFill>
                <a:effectLst/>
                <a:latin typeface="+mn-lt"/>
                <a:ea typeface="+mn-ea"/>
                <a:cs typeface="+mn-cs"/>
              </a:rPr>
              <a:t>2</a:t>
            </a:r>
            <a:r>
              <a:rPr lang="en-US" sz="1200" b="1" i="0" kern="1200" dirty="0">
                <a:solidFill>
                  <a:schemeClr val="tx1"/>
                </a:solidFill>
                <a:effectLst/>
                <a:latin typeface="+mn-lt"/>
                <a:ea typeface="+mn-ea"/>
                <a:cs typeface="+mn-cs"/>
              </a:rPr>
              <a:t>, IP</a:t>
            </a:r>
            <a:r>
              <a:rPr lang="en-US" sz="1200" b="1" i="0" kern="1200" baseline="-25000" dirty="0">
                <a:solidFill>
                  <a:schemeClr val="tx1"/>
                </a:solidFill>
                <a:effectLst/>
                <a:latin typeface="+mn-lt"/>
                <a:ea typeface="+mn-ea"/>
                <a:cs typeface="+mn-cs"/>
              </a:rPr>
              <a:t>3</a:t>
            </a:r>
            <a:r>
              <a:rPr lang="en-US" sz="1200" b="1" i="0" kern="1200" dirty="0">
                <a:solidFill>
                  <a:schemeClr val="tx1"/>
                </a:solidFill>
                <a:effectLst/>
                <a:latin typeface="+mn-lt"/>
                <a:ea typeface="+mn-ea"/>
                <a:cs typeface="+mn-cs"/>
              </a:rPr>
              <a:t>, and DAG.</a:t>
            </a:r>
            <a:r>
              <a:rPr lang="en-US" sz="1200" b="0" i="0" kern="1200" dirty="0">
                <a:solidFill>
                  <a:schemeClr val="tx1"/>
                </a:solidFill>
                <a:effectLst/>
                <a:latin typeface="+mn-lt"/>
                <a:ea typeface="+mn-ea"/>
                <a:cs typeface="+mn-cs"/>
              </a:rPr>
              <a:t> In response to G-protein activation, phospholipase C (PLC) cleaves the membrane lipid PIP</a:t>
            </a:r>
            <a:r>
              <a:rPr lang="en-US" sz="1200" b="0" i="0" kern="1200" baseline="-25000" dirty="0">
                <a:solidFill>
                  <a:schemeClr val="tx1"/>
                </a:solidFill>
                <a:effectLst/>
                <a:latin typeface="+mn-lt"/>
                <a:ea typeface="+mn-ea"/>
                <a:cs typeface="+mn-cs"/>
              </a:rPr>
              <a:t>2</a:t>
            </a:r>
            <a:r>
              <a:rPr lang="en-US" sz="1200" b="0" i="0" kern="1200" dirty="0">
                <a:solidFill>
                  <a:schemeClr val="tx1"/>
                </a:solidFill>
                <a:effectLst/>
                <a:latin typeface="+mn-lt"/>
                <a:ea typeface="+mn-ea"/>
                <a:cs typeface="+mn-cs"/>
              </a:rPr>
              <a:t> in DAG and IP</a:t>
            </a:r>
            <a:r>
              <a:rPr lang="en-US" sz="1200" b="0" i="0" kern="1200" baseline="-25000" dirty="0">
                <a:solidFill>
                  <a:schemeClr val="tx1"/>
                </a:solidFill>
                <a:effectLst/>
                <a:latin typeface="+mn-lt"/>
                <a:ea typeface="+mn-ea"/>
                <a:cs typeface="+mn-cs"/>
              </a:rPr>
              <a:t>3</a:t>
            </a:r>
            <a:r>
              <a:rPr lang="en-US" sz="1200" b="0" i="0" kern="1200" dirty="0">
                <a:solidFill>
                  <a:schemeClr val="tx1"/>
                </a:solidFill>
                <a:effectLst/>
                <a:latin typeface="+mn-lt"/>
                <a:ea typeface="+mn-ea"/>
                <a:cs typeface="+mn-cs"/>
              </a:rPr>
              <a:t>, the latter two serving as secondary messengers in signaling.</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14</a:t>
            </a:fld>
            <a:endParaRPr lang="en-US"/>
          </a:p>
        </p:txBody>
      </p:sp>
    </p:spTree>
    <p:extLst>
      <p:ext uri="{BB962C8B-B14F-4D97-AF65-F5344CB8AC3E}">
        <p14:creationId xmlns:p14="http://schemas.microsoft.com/office/powerpoint/2010/main" val="42441724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12-6: The PIP</a:t>
            </a:r>
            <a:r>
              <a:rPr lang="en-US" sz="1200" b="1" i="0" kern="1200" baseline="-25000" dirty="0">
                <a:solidFill>
                  <a:schemeClr val="tx1"/>
                </a:solidFill>
                <a:effectLst/>
                <a:latin typeface="+mn-lt"/>
                <a:ea typeface="+mn-ea"/>
                <a:cs typeface="+mn-cs"/>
              </a:rPr>
              <a:t>2</a:t>
            </a:r>
            <a:r>
              <a:rPr lang="en-US" sz="1200" b="1" i="0" kern="1200" dirty="0">
                <a:solidFill>
                  <a:schemeClr val="tx1"/>
                </a:solidFill>
                <a:effectLst/>
                <a:latin typeface="+mn-lt"/>
                <a:ea typeface="+mn-ea"/>
                <a:cs typeface="+mn-cs"/>
              </a:rPr>
              <a:t>/Ca</a:t>
            </a:r>
            <a:r>
              <a:rPr lang="en-US" sz="1200" b="1" i="0" kern="1200" baseline="30000" dirty="0">
                <a:solidFill>
                  <a:schemeClr val="tx1"/>
                </a:solidFill>
                <a:effectLst/>
                <a:latin typeface="+mn-lt"/>
                <a:ea typeface="+mn-ea"/>
                <a:cs typeface="+mn-cs"/>
              </a:rPr>
              <a:t>++</a:t>
            </a:r>
            <a:r>
              <a:rPr lang="en-US" sz="1200" b="1" i="0" kern="1200" dirty="0">
                <a:solidFill>
                  <a:schemeClr val="tx1"/>
                </a:solidFill>
                <a:effectLst/>
                <a:latin typeface="+mn-lt"/>
                <a:ea typeface="+mn-ea"/>
                <a:cs typeface="+mn-cs"/>
              </a:rPr>
              <a:t> Signal Transduction</a:t>
            </a:r>
            <a:r>
              <a:rPr lang="en-US" sz="1200" b="0" i="0" kern="1200" dirty="0">
                <a:solidFill>
                  <a:schemeClr val="tx1"/>
                </a:solidFill>
                <a:effectLst/>
                <a:latin typeface="+mn-lt"/>
                <a:ea typeface="+mn-ea"/>
                <a:cs typeface="+mn-cs"/>
              </a:rPr>
              <a:t>. (A) The G-protein is inactive with GDP bound. (B) Upon ligand binding, G-protein binds to the receptor, exchanges GDP for GTP, and Ga dissociates. (C) Ga-GTP activates PLC, which metabolizes the membrane lipid PIP2 (note: this is abbreviated as “PI” in the figure above) into DAG and IP3. The latter induces Ca2+ release into the cytoplasm and, together with DAG, activates PKC.</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15</a:t>
            </a:fld>
            <a:endParaRPr lang="en-US"/>
          </a:p>
        </p:txBody>
      </p:sp>
    </p:spTree>
    <p:extLst>
      <p:ext uri="{BB962C8B-B14F-4D97-AF65-F5344CB8AC3E}">
        <p14:creationId xmlns:p14="http://schemas.microsoft.com/office/powerpoint/2010/main" val="36483562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a:t>
            </a:r>
            <a:r>
              <a:rPr lang="en-US" b="1" dirty="0"/>
              <a:t>12-6A</a:t>
            </a:r>
            <a:r>
              <a:rPr lang="en-US" sz="1200" b="1" i="0" kern="1200" dirty="0">
                <a:solidFill>
                  <a:schemeClr val="tx1"/>
                </a:solidFill>
                <a:effectLst/>
                <a:latin typeface="+mn-lt"/>
                <a:ea typeface="+mn-ea"/>
                <a:cs typeface="+mn-cs"/>
              </a:rPr>
              <a:t>: The PIP</a:t>
            </a:r>
            <a:r>
              <a:rPr lang="en-US" sz="1200" b="1" i="0" kern="1200" baseline="-25000" dirty="0">
                <a:solidFill>
                  <a:schemeClr val="tx1"/>
                </a:solidFill>
                <a:effectLst/>
                <a:latin typeface="+mn-lt"/>
                <a:ea typeface="+mn-ea"/>
                <a:cs typeface="+mn-cs"/>
              </a:rPr>
              <a:t>2</a:t>
            </a:r>
            <a:r>
              <a:rPr lang="en-US" sz="1200" b="1" i="0" kern="1200" dirty="0">
                <a:solidFill>
                  <a:schemeClr val="tx1"/>
                </a:solidFill>
                <a:effectLst/>
                <a:latin typeface="+mn-lt"/>
                <a:ea typeface="+mn-ea"/>
                <a:cs typeface="+mn-cs"/>
              </a:rPr>
              <a:t>/Ca</a:t>
            </a:r>
            <a:r>
              <a:rPr lang="en-US" sz="1200" b="1" i="0" kern="1200" baseline="30000" dirty="0">
                <a:solidFill>
                  <a:schemeClr val="tx1"/>
                </a:solidFill>
                <a:effectLst/>
                <a:latin typeface="+mn-lt"/>
                <a:ea typeface="+mn-ea"/>
                <a:cs typeface="+mn-cs"/>
              </a:rPr>
              <a:t>++</a:t>
            </a:r>
            <a:r>
              <a:rPr lang="en-US" sz="1200" b="1" i="0" kern="1200" dirty="0">
                <a:solidFill>
                  <a:schemeClr val="tx1"/>
                </a:solidFill>
                <a:effectLst/>
                <a:latin typeface="+mn-lt"/>
                <a:ea typeface="+mn-ea"/>
                <a:cs typeface="+mn-cs"/>
              </a:rPr>
              <a:t> Signal Transduction</a:t>
            </a:r>
            <a:r>
              <a:rPr lang="en-US" sz="1200" b="0" i="0" kern="1200" dirty="0">
                <a:solidFill>
                  <a:schemeClr val="tx1"/>
                </a:solidFill>
                <a:effectLst/>
                <a:latin typeface="+mn-lt"/>
                <a:ea typeface="+mn-ea"/>
                <a:cs typeface="+mn-cs"/>
              </a:rPr>
              <a:t>. (A) The G-protein is inactive with GDP bound. (B) Upon ligand binding, G-protein binds to the receptor, exchanges GDP for GTP, and Ga dissociates. (C) Ga-GTP activates PLC, which metabolizes the membrane lipid PIP2 (note: this is abbreviated as “PI” in the figure above) into DAG and IP3. The latter induces Ca2+ release into the cytoplasm and, together with DAG, activates PKC.</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16</a:t>
            </a:fld>
            <a:endParaRPr lang="en-US"/>
          </a:p>
        </p:txBody>
      </p:sp>
    </p:spTree>
    <p:extLst>
      <p:ext uri="{BB962C8B-B14F-4D97-AF65-F5344CB8AC3E}">
        <p14:creationId xmlns:p14="http://schemas.microsoft.com/office/powerpoint/2010/main" val="16423659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a:t>
            </a:r>
            <a:r>
              <a:rPr lang="en-US" b="1" dirty="0"/>
              <a:t>12-6B</a:t>
            </a:r>
            <a:r>
              <a:rPr lang="en-US" sz="1200" b="1" i="0" kern="1200" dirty="0">
                <a:solidFill>
                  <a:schemeClr val="tx1"/>
                </a:solidFill>
                <a:effectLst/>
                <a:latin typeface="+mn-lt"/>
                <a:ea typeface="+mn-ea"/>
                <a:cs typeface="+mn-cs"/>
              </a:rPr>
              <a:t>: The PIP</a:t>
            </a:r>
            <a:r>
              <a:rPr lang="en-US" sz="1200" b="1" i="0" kern="1200" baseline="-25000" dirty="0">
                <a:solidFill>
                  <a:schemeClr val="tx1"/>
                </a:solidFill>
                <a:effectLst/>
                <a:latin typeface="+mn-lt"/>
                <a:ea typeface="+mn-ea"/>
                <a:cs typeface="+mn-cs"/>
              </a:rPr>
              <a:t>2</a:t>
            </a:r>
            <a:r>
              <a:rPr lang="en-US" sz="1200" b="1" i="0" kern="1200" dirty="0">
                <a:solidFill>
                  <a:schemeClr val="tx1"/>
                </a:solidFill>
                <a:effectLst/>
                <a:latin typeface="+mn-lt"/>
                <a:ea typeface="+mn-ea"/>
                <a:cs typeface="+mn-cs"/>
              </a:rPr>
              <a:t>/Ca</a:t>
            </a:r>
            <a:r>
              <a:rPr lang="en-US" sz="1200" b="1" i="0" kern="1200" baseline="30000" dirty="0">
                <a:solidFill>
                  <a:schemeClr val="tx1"/>
                </a:solidFill>
                <a:effectLst/>
                <a:latin typeface="+mn-lt"/>
                <a:ea typeface="+mn-ea"/>
                <a:cs typeface="+mn-cs"/>
              </a:rPr>
              <a:t>++</a:t>
            </a:r>
            <a:r>
              <a:rPr lang="en-US" sz="1200" b="1" i="0" kern="1200" dirty="0">
                <a:solidFill>
                  <a:schemeClr val="tx1"/>
                </a:solidFill>
                <a:effectLst/>
                <a:latin typeface="+mn-lt"/>
                <a:ea typeface="+mn-ea"/>
                <a:cs typeface="+mn-cs"/>
              </a:rPr>
              <a:t> Signal Transduction</a:t>
            </a:r>
            <a:r>
              <a:rPr lang="en-US" sz="1200" b="0" i="0" kern="1200" dirty="0">
                <a:solidFill>
                  <a:schemeClr val="tx1"/>
                </a:solidFill>
                <a:effectLst/>
                <a:latin typeface="+mn-lt"/>
                <a:ea typeface="+mn-ea"/>
                <a:cs typeface="+mn-cs"/>
              </a:rPr>
              <a:t>. (A) The G-protein is inactive with GDP bound. (B) Upon ligand binding, G-protein binds to the receptor, exchanges GDP for GTP, and Ga dissociates. (C) Ga-GTP activates PLC, which metabolizes the membrane lipid PIP2 (note: this is abbreviated as “PI” in the figure above) into DAG and IP3. The latter induces Ca2+ release into the cytoplasm and, together with DAG, activates PKC.</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17</a:t>
            </a:fld>
            <a:endParaRPr lang="en-US"/>
          </a:p>
        </p:txBody>
      </p:sp>
    </p:spTree>
    <p:extLst>
      <p:ext uri="{BB962C8B-B14F-4D97-AF65-F5344CB8AC3E}">
        <p14:creationId xmlns:p14="http://schemas.microsoft.com/office/powerpoint/2010/main" val="18669871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a:t>
            </a:r>
            <a:r>
              <a:rPr lang="en-US" b="1" dirty="0"/>
              <a:t>12-6B</a:t>
            </a:r>
            <a:r>
              <a:rPr lang="en-US" sz="1200" b="1" i="0" kern="1200" dirty="0">
                <a:solidFill>
                  <a:schemeClr val="tx1"/>
                </a:solidFill>
                <a:effectLst/>
                <a:latin typeface="+mn-lt"/>
                <a:ea typeface="+mn-ea"/>
                <a:cs typeface="+mn-cs"/>
              </a:rPr>
              <a:t>: The PIP</a:t>
            </a:r>
            <a:r>
              <a:rPr lang="en-US" sz="1200" b="1" i="0" kern="1200" baseline="-25000" dirty="0">
                <a:solidFill>
                  <a:schemeClr val="tx1"/>
                </a:solidFill>
                <a:effectLst/>
                <a:latin typeface="+mn-lt"/>
                <a:ea typeface="+mn-ea"/>
                <a:cs typeface="+mn-cs"/>
              </a:rPr>
              <a:t>2</a:t>
            </a:r>
            <a:r>
              <a:rPr lang="en-US" sz="1200" b="1" i="0" kern="1200" dirty="0">
                <a:solidFill>
                  <a:schemeClr val="tx1"/>
                </a:solidFill>
                <a:effectLst/>
                <a:latin typeface="+mn-lt"/>
                <a:ea typeface="+mn-ea"/>
                <a:cs typeface="+mn-cs"/>
              </a:rPr>
              <a:t>/Ca</a:t>
            </a:r>
            <a:r>
              <a:rPr lang="en-US" sz="1200" b="1" i="0" kern="1200" baseline="30000" dirty="0">
                <a:solidFill>
                  <a:schemeClr val="tx1"/>
                </a:solidFill>
                <a:effectLst/>
                <a:latin typeface="+mn-lt"/>
                <a:ea typeface="+mn-ea"/>
                <a:cs typeface="+mn-cs"/>
              </a:rPr>
              <a:t>++</a:t>
            </a:r>
            <a:r>
              <a:rPr lang="en-US" sz="1200" b="1" i="0" kern="1200" dirty="0">
                <a:solidFill>
                  <a:schemeClr val="tx1"/>
                </a:solidFill>
                <a:effectLst/>
                <a:latin typeface="+mn-lt"/>
                <a:ea typeface="+mn-ea"/>
                <a:cs typeface="+mn-cs"/>
              </a:rPr>
              <a:t> Signal Transduction</a:t>
            </a:r>
            <a:r>
              <a:rPr lang="en-US" sz="1200" b="0" i="0" kern="1200" dirty="0">
                <a:solidFill>
                  <a:schemeClr val="tx1"/>
                </a:solidFill>
                <a:effectLst/>
                <a:latin typeface="+mn-lt"/>
                <a:ea typeface="+mn-ea"/>
                <a:cs typeface="+mn-cs"/>
              </a:rPr>
              <a:t>. (A) The G-protein is inactive with GDP bound. (B) Upon ligand binding, G-protein binds to the receptor, exchanges GDP for GTP, and Ga dissociates. (C) Ga-GTP activates PLC, which metabolizes the membrane lipid PIP2 (note: this is abbreviated as “PI” in the figure above) into DAG and IP3. The latter induces Ca2+ release into the cytoplasm and, together with DAG, activates PKC.</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18</a:t>
            </a:fld>
            <a:endParaRPr lang="en-US"/>
          </a:p>
        </p:txBody>
      </p:sp>
    </p:spTree>
    <p:extLst>
      <p:ext uri="{BB962C8B-B14F-4D97-AF65-F5344CB8AC3E}">
        <p14:creationId xmlns:p14="http://schemas.microsoft.com/office/powerpoint/2010/main" val="21969718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12-7: RTK Activation.</a:t>
            </a:r>
            <a:r>
              <a:rPr lang="en-US" sz="1200" b="0" i="0" kern="1200" dirty="0">
                <a:solidFill>
                  <a:schemeClr val="tx1"/>
                </a:solidFill>
                <a:effectLst/>
                <a:latin typeface="+mn-lt"/>
                <a:ea typeface="+mn-ea"/>
                <a:cs typeface="+mn-cs"/>
              </a:rPr>
              <a:t> A receptor tyrosine kinase (RTK) is an enzyme-linked receptor comprised of two protein subunits. Binding of a signaling molecule to the extracellular domain causes the receptor to dimerize. Tyrosine residues on the intracellular domain are then </a:t>
            </a:r>
            <a:r>
              <a:rPr lang="en-US" sz="1200" b="0" i="0" kern="1200" dirty="0" err="1">
                <a:solidFill>
                  <a:schemeClr val="tx1"/>
                </a:solidFill>
                <a:effectLst/>
                <a:latin typeface="+mn-lt"/>
                <a:ea typeface="+mn-ea"/>
                <a:cs typeface="+mn-cs"/>
              </a:rPr>
              <a:t>autophosphorylated</a:t>
            </a:r>
            <a:r>
              <a:rPr lang="en-US" sz="1200" b="0" i="0" kern="1200" dirty="0">
                <a:solidFill>
                  <a:schemeClr val="tx1"/>
                </a:solidFill>
                <a:effectLst/>
                <a:latin typeface="+mn-lt"/>
                <a:ea typeface="+mn-ea"/>
                <a:cs typeface="+mn-cs"/>
              </a:rPr>
              <a:t>, triggering a downstream cellular response. The signal is terminated by a phosphatase that removes the phosphates from the </a:t>
            </a:r>
            <a:r>
              <a:rPr lang="en-US" sz="1200" b="0" i="0" kern="1200" dirty="0" err="1">
                <a:solidFill>
                  <a:schemeClr val="tx1"/>
                </a:solidFill>
                <a:effectLst/>
                <a:latin typeface="+mn-lt"/>
                <a:ea typeface="+mn-ea"/>
                <a:cs typeface="+mn-cs"/>
              </a:rPr>
              <a:t>phosphotyrosine</a:t>
            </a:r>
            <a:r>
              <a:rPr lang="en-US" sz="1200" b="0" i="0" kern="1200" dirty="0">
                <a:solidFill>
                  <a:schemeClr val="tx1"/>
                </a:solidFill>
                <a:effectLst/>
                <a:latin typeface="+mn-lt"/>
                <a:ea typeface="+mn-ea"/>
                <a:cs typeface="+mn-cs"/>
              </a:rPr>
              <a:t> residues.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19</a:t>
            </a:fld>
            <a:endParaRPr lang="en-US"/>
          </a:p>
        </p:txBody>
      </p:sp>
    </p:spTree>
    <p:extLst>
      <p:ext uri="{BB962C8B-B14F-4D97-AF65-F5344CB8AC3E}">
        <p14:creationId xmlns:p14="http://schemas.microsoft.com/office/powerpoint/2010/main" val="8096079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12-8: The MAP Kinase Signaling Cascade</a:t>
            </a:r>
            <a:r>
              <a:rPr lang="en-US" sz="1200" b="0" i="0" kern="1200" dirty="0">
                <a:solidFill>
                  <a:schemeClr val="tx1"/>
                </a:solidFill>
                <a:effectLst/>
                <a:latin typeface="+mn-lt"/>
                <a:ea typeface="+mn-ea"/>
                <a:cs typeface="+mn-cs"/>
              </a:rPr>
              <a:t>. The MAP Kinase signaling cascade begins the Ras GTPase. Ras-GTP activates MAPKKK (MAP Kinase </a:t>
            </a:r>
            <a:r>
              <a:rPr lang="en-US" sz="1200" b="0" i="0" kern="1200" dirty="0" err="1">
                <a:solidFill>
                  <a:schemeClr val="tx1"/>
                </a:solidFill>
                <a:effectLst/>
                <a:latin typeface="+mn-lt"/>
                <a:ea typeface="+mn-ea"/>
                <a:cs typeface="+mn-cs"/>
              </a:rPr>
              <a:t>Kinase</a:t>
            </a:r>
            <a:r>
              <a:rPr lang="en-US" sz="1200" b="0" i="0" kern="1200" dirty="0">
                <a:solidFill>
                  <a:schemeClr val="tx1"/>
                </a:solidFill>
                <a:effectLst/>
                <a:latin typeface="+mn-lt"/>
                <a:ea typeface="+mn-ea"/>
                <a:cs typeface="+mn-cs"/>
              </a:rPr>
              <a:t> Kinase), which in turn phosphorylates and activates MAPKK (MAP Kinase Kinase). MAPKK then phosphorylates and activates MAPK (MAP Kinase). MAPKs activate effector proteins, such as transcription factors, to initiate cell division.</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20</a:t>
            </a:fld>
            <a:endParaRPr lang="en-US"/>
          </a:p>
        </p:txBody>
      </p:sp>
    </p:spTree>
    <p:extLst>
      <p:ext uri="{BB962C8B-B14F-4D97-AF65-F5344CB8AC3E}">
        <p14:creationId xmlns:p14="http://schemas.microsoft.com/office/powerpoint/2010/main" val="21193663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12-1: GPCRs.</a:t>
            </a:r>
            <a:r>
              <a:rPr lang="en-US" sz="1200" b="0" i="0" kern="1200" dirty="0">
                <a:solidFill>
                  <a:schemeClr val="tx1"/>
                </a:solidFill>
                <a:effectLst/>
                <a:latin typeface="+mn-lt"/>
                <a:ea typeface="+mn-ea"/>
                <a:cs typeface="+mn-cs"/>
              </a:rPr>
              <a:t> G-protein coupled receptors (GPCRs) have seven transmembrane domains and are associated with an intracellular G-protein (not shown in figure).</a:t>
            </a:r>
            <a:endParaRPr lang="en-US" dirty="0">
              <a:latin typeface="Segoe UI" panose="020B0502040204020203" pitchFamily="34" charset="0"/>
              <a:cs typeface="Segoe UI" panose="020B0502040204020203" pitchFamily="34" charset="0"/>
            </a:endParaRPr>
          </a:p>
        </p:txBody>
      </p:sp>
      <p:sp>
        <p:nvSpPr>
          <p:cNvPr id="4" name="Slide Number Placeholder 3"/>
          <p:cNvSpPr>
            <a:spLocks noGrp="1"/>
          </p:cNvSpPr>
          <p:nvPr>
            <p:ph type="sldNum" sz="quarter" idx="5"/>
          </p:nvPr>
        </p:nvSpPr>
        <p:spPr/>
        <p:txBody>
          <a:bodyPr/>
          <a:lstStyle/>
          <a:p>
            <a:fld id="{13A33D36-5525-4322-91BC-6035AB3A919E}" type="slidenum">
              <a:rPr lang="en-US" smtClean="0"/>
              <a:t>3</a:t>
            </a:fld>
            <a:endParaRPr lang="en-US"/>
          </a:p>
        </p:txBody>
      </p:sp>
    </p:spTree>
    <p:extLst>
      <p:ext uri="{BB962C8B-B14F-4D97-AF65-F5344CB8AC3E}">
        <p14:creationId xmlns:p14="http://schemas.microsoft.com/office/powerpoint/2010/main" val="26566229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12-9: EGFR and Cancer.</a:t>
            </a:r>
            <a:r>
              <a:rPr lang="en-US" sz="1200" b="0" i="0" kern="1200" dirty="0">
                <a:solidFill>
                  <a:schemeClr val="tx1"/>
                </a:solidFill>
                <a:effectLst/>
                <a:latin typeface="+mn-lt"/>
                <a:ea typeface="+mn-ea"/>
                <a:cs typeface="+mn-cs"/>
              </a:rPr>
              <a:t> The epidermal growth factor (EGF) receptor (EGFR) is a receptor tyrosine kinase involved in the regulation of cell growth, wound healing, and tissue repair. When EGF binds to the EGFR, a cascade of downstream events causes the cell to grow and divide. If EGFR is activated at inappropriate times, uncontrolled cell growth (cancer) may occur.</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21</a:t>
            </a:fld>
            <a:endParaRPr lang="en-US"/>
          </a:p>
        </p:txBody>
      </p:sp>
    </p:spTree>
    <p:extLst>
      <p:ext uri="{BB962C8B-B14F-4D97-AF65-F5344CB8AC3E}">
        <p14:creationId xmlns:p14="http://schemas.microsoft.com/office/powerpoint/2010/main" val="7720742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12-10: Interconnecting signaling pathways</a:t>
            </a:r>
            <a:r>
              <a:rPr lang="en-US" sz="1200" b="0" i="0" kern="1200" dirty="0">
                <a:solidFill>
                  <a:schemeClr val="tx1"/>
                </a:solidFill>
                <a:effectLst/>
                <a:latin typeface="+mn-lt"/>
                <a:ea typeface="+mn-ea"/>
                <a:cs typeface="+mn-cs"/>
              </a:rPr>
              <a:t>. Often, multiple signaling pathways, such as GPCR and RTK pathways, converge in cell communication</a:t>
            </a:r>
            <a:r>
              <a:rPr lang="en-US" sz="1200" b="1" i="0" kern="1200" dirty="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22</a:t>
            </a:fld>
            <a:endParaRPr lang="en-US"/>
          </a:p>
        </p:txBody>
      </p:sp>
    </p:spTree>
    <p:extLst>
      <p:ext uri="{BB962C8B-B14F-4D97-AF65-F5344CB8AC3E}">
        <p14:creationId xmlns:p14="http://schemas.microsoft.com/office/powerpoint/2010/main" val="16059507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30</a:t>
            </a:fld>
            <a:endParaRPr lang="en-US"/>
          </a:p>
        </p:txBody>
      </p:sp>
    </p:spTree>
    <p:extLst>
      <p:ext uri="{BB962C8B-B14F-4D97-AF65-F5344CB8AC3E}">
        <p14:creationId xmlns:p14="http://schemas.microsoft.com/office/powerpoint/2010/main" val="14247707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12-2: G-protein Activation and Inactivation.</a:t>
            </a:r>
            <a:r>
              <a:rPr lang="en-US" sz="1200" b="0" i="0" kern="1200" dirty="0">
                <a:solidFill>
                  <a:schemeClr val="tx1"/>
                </a:solidFill>
                <a:effectLst/>
                <a:latin typeface="+mn-lt"/>
                <a:ea typeface="+mn-ea"/>
                <a:cs typeface="+mn-cs"/>
              </a:rPr>
              <a:t> GPCRs are linked to a heterotrimeric G-protein. In a resting (inactive) state, the alpha (</a:t>
            </a:r>
            <a:r>
              <a:rPr lang="el-GR" sz="1200" b="0" i="0" kern="1200" dirty="0">
                <a:solidFill>
                  <a:schemeClr val="tx1"/>
                </a:solidFill>
                <a:effectLst/>
                <a:latin typeface="+mn-lt"/>
                <a:ea typeface="+mn-ea"/>
                <a:cs typeface="+mn-cs"/>
              </a:rPr>
              <a:t>α), </a:t>
            </a:r>
            <a:r>
              <a:rPr lang="en-US" sz="1200" b="0" i="0" kern="1200" dirty="0">
                <a:solidFill>
                  <a:schemeClr val="tx1"/>
                </a:solidFill>
                <a:effectLst/>
                <a:latin typeface="+mn-lt"/>
                <a:ea typeface="+mn-ea"/>
                <a:cs typeface="+mn-cs"/>
              </a:rPr>
              <a:t>beta (</a:t>
            </a:r>
            <a:r>
              <a:rPr lang="el-GR" sz="1200" b="0" i="0" kern="1200" dirty="0">
                <a:solidFill>
                  <a:schemeClr val="tx1"/>
                </a:solidFill>
                <a:effectLst/>
                <a:latin typeface="+mn-lt"/>
                <a:ea typeface="+mn-ea"/>
                <a:cs typeface="+mn-cs"/>
              </a:rPr>
              <a:t>β), </a:t>
            </a:r>
            <a:r>
              <a:rPr lang="en-US" sz="1200" b="0" i="0" kern="1200" dirty="0">
                <a:solidFill>
                  <a:schemeClr val="tx1"/>
                </a:solidFill>
                <a:effectLst/>
                <a:latin typeface="+mn-lt"/>
                <a:ea typeface="+mn-ea"/>
                <a:cs typeface="+mn-cs"/>
              </a:rPr>
              <a:t>and gamma (</a:t>
            </a:r>
            <a:r>
              <a:rPr lang="el-GR" sz="1200" b="0" i="0" kern="1200" dirty="0">
                <a:solidFill>
                  <a:schemeClr val="tx1"/>
                </a:solidFill>
                <a:effectLst/>
                <a:latin typeface="+mn-lt"/>
                <a:ea typeface="+mn-ea"/>
                <a:cs typeface="+mn-cs"/>
              </a:rPr>
              <a:t>γ) </a:t>
            </a:r>
            <a:r>
              <a:rPr lang="en-US" sz="1200" b="0" i="0" kern="1200" dirty="0">
                <a:solidFill>
                  <a:schemeClr val="tx1"/>
                </a:solidFill>
                <a:effectLst/>
                <a:latin typeface="+mn-lt"/>
                <a:ea typeface="+mn-ea"/>
                <a:cs typeface="+mn-cs"/>
              </a:rPr>
              <a:t>subunits are associated and the alpha subunit is bound to GDP. When a signaling molecule activates the associated GPCR, GTP is exchanged for GDP on the alpha subunit. Additionally, the beta and gamma subunit dissociates from the alpha subunit. To deactivate the signaling pathway, the alpha subunit hydrolyzes GTP to GDP. Furthermore, the beta and gamma subunit re-associate with the alpha subunit.</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4</a:t>
            </a:fld>
            <a:endParaRPr lang="en-US"/>
          </a:p>
        </p:txBody>
      </p:sp>
    </p:spTree>
    <p:extLst>
      <p:ext uri="{BB962C8B-B14F-4D97-AF65-F5344CB8AC3E}">
        <p14:creationId xmlns:p14="http://schemas.microsoft.com/office/powerpoint/2010/main" val="27159413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12-2: G-protein Activation and Inactivation.</a:t>
            </a:r>
            <a:r>
              <a:rPr lang="en-US" sz="1200" b="0" i="0" kern="1200" dirty="0">
                <a:solidFill>
                  <a:schemeClr val="tx1"/>
                </a:solidFill>
                <a:effectLst/>
                <a:latin typeface="+mn-lt"/>
                <a:ea typeface="+mn-ea"/>
                <a:cs typeface="+mn-cs"/>
              </a:rPr>
              <a:t> GPCRs are linked to a heterotrimeric G-protein. In a resting (inactive) state, the alpha (</a:t>
            </a:r>
            <a:r>
              <a:rPr lang="el-GR" sz="1200" b="0" i="0" kern="1200" dirty="0">
                <a:solidFill>
                  <a:schemeClr val="tx1"/>
                </a:solidFill>
                <a:effectLst/>
                <a:latin typeface="+mn-lt"/>
                <a:ea typeface="+mn-ea"/>
                <a:cs typeface="+mn-cs"/>
              </a:rPr>
              <a:t>α), </a:t>
            </a:r>
            <a:r>
              <a:rPr lang="en-US" sz="1200" b="0" i="0" kern="1200" dirty="0">
                <a:solidFill>
                  <a:schemeClr val="tx1"/>
                </a:solidFill>
                <a:effectLst/>
                <a:latin typeface="+mn-lt"/>
                <a:ea typeface="+mn-ea"/>
                <a:cs typeface="+mn-cs"/>
              </a:rPr>
              <a:t>beta (</a:t>
            </a:r>
            <a:r>
              <a:rPr lang="el-GR" sz="1200" b="0" i="0" kern="1200" dirty="0">
                <a:solidFill>
                  <a:schemeClr val="tx1"/>
                </a:solidFill>
                <a:effectLst/>
                <a:latin typeface="+mn-lt"/>
                <a:ea typeface="+mn-ea"/>
                <a:cs typeface="+mn-cs"/>
              </a:rPr>
              <a:t>β), </a:t>
            </a:r>
            <a:r>
              <a:rPr lang="en-US" sz="1200" b="0" i="0" kern="1200" dirty="0">
                <a:solidFill>
                  <a:schemeClr val="tx1"/>
                </a:solidFill>
                <a:effectLst/>
                <a:latin typeface="+mn-lt"/>
                <a:ea typeface="+mn-ea"/>
                <a:cs typeface="+mn-cs"/>
              </a:rPr>
              <a:t>and gamma (</a:t>
            </a:r>
            <a:r>
              <a:rPr lang="el-GR" sz="1200" b="0" i="0" kern="1200" dirty="0">
                <a:solidFill>
                  <a:schemeClr val="tx1"/>
                </a:solidFill>
                <a:effectLst/>
                <a:latin typeface="+mn-lt"/>
                <a:ea typeface="+mn-ea"/>
                <a:cs typeface="+mn-cs"/>
              </a:rPr>
              <a:t>γ) </a:t>
            </a:r>
            <a:r>
              <a:rPr lang="en-US" sz="1200" b="0" i="0" kern="1200" dirty="0">
                <a:solidFill>
                  <a:schemeClr val="tx1"/>
                </a:solidFill>
                <a:effectLst/>
                <a:latin typeface="+mn-lt"/>
                <a:ea typeface="+mn-ea"/>
                <a:cs typeface="+mn-cs"/>
              </a:rPr>
              <a:t>subunits are associated and the alpha subunit is bound to GDP. When a signaling molecule activates the associated GPCR, GTP is exchanged for GDP on the alpha subunit. Additionally, the beta and gamma subunit dissociates from the alpha subunit. To deactivate the signaling pathway, the alpha subunit hydrolyzes GTP to GDP. Furthermore, the beta and gamma subunit re-associate with the alpha subunit.</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5</a:t>
            </a:fld>
            <a:endParaRPr lang="en-US"/>
          </a:p>
        </p:txBody>
      </p:sp>
    </p:spTree>
    <p:extLst>
      <p:ext uri="{BB962C8B-B14F-4D97-AF65-F5344CB8AC3E}">
        <p14:creationId xmlns:p14="http://schemas.microsoft.com/office/powerpoint/2010/main" val="14591219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12-2: G-protein Activation and Inactivation.</a:t>
            </a:r>
            <a:r>
              <a:rPr lang="en-US" sz="1200" b="0" i="0" kern="1200" dirty="0">
                <a:solidFill>
                  <a:schemeClr val="tx1"/>
                </a:solidFill>
                <a:effectLst/>
                <a:latin typeface="+mn-lt"/>
                <a:ea typeface="+mn-ea"/>
                <a:cs typeface="+mn-cs"/>
              </a:rPr>
              <a:t> GPCRs are linked to a heterotrimeric G-protein. In a resting (inactive) state, the alpha (</a:t>
            </a:r>
            <a:r>
              <a:rPr lang="el-GR" sz="1200" b="0" i="0" kern="1200" dirty="0">
                <a:solidFill>
                  <a:schemeClr val="tx1"/>
                </a:solidFill>
                <a:effectLst/>
                <a:latin typeface="+mn-lt"/>
                <a:ea typeface="+mn-ea"/>
                <a:cs typeface="+mn-cs"/>
              </a:rPr>
              <a:t>α), </a:t>
            </a:r>
            <a:r>
              <a:rPr lang="en-US" sz="1200" b="0" i="0" kern="1200" dirty="0">
                <a:solidFill>
                  <a:schemeClr val="tx1"/>
                </a:solidFill>
                <a:effectLst/>
                <a:latin typeface="+mn-lt"/>
                <a:ea typeface="+mn-ea"/>
                <a:cs typeface="+mn-cs"/>
              </a:rPr>
              <a:t>beta (</a:t>
            </a:r>
            <a:r>
              <a:rPr lang="el-GR" sz="1200" b="0" i="0" kern="1200" dirty="0">
                <a:solidFill>
                  <a:schemeClr val="tx1"/>
                </a:solidFill>
                <a:effectLst/>
                <a:latin typeface="+mn-lt"/>
                <a:ea typeface="+mn-ea"/>
                <a:cs typeface="+mn-cs"/>
              </a:rPr>
              <a:t>β), </a:t>
            </a:r>
            <a:r>
              <a:rPr lang="en-US" sz="1200" b="0" i="0" kern="1200" dirty="0">
                <a:solidFill>
                  <a:schemeClr val="tx1"/>
                </a:solidFill>
                <a:effectLst/>
                <a:latin typeface="+mn-lt"/>
                <a:ea typeface="+mn-ea"/>
                <a:cs typeface="+mn-cs"/>
              </a:rPr>
              <a:t>and gamma (</a:t>
            </a:r>
            <a:r>
              <a:rPr lang="el-GR" sz="1200" b="0" i="0" kern="1200" dirty="0">
                <a:solidFill>
                  <a:schemeClr val="tx1"/>
                </a:solidFill>
                <a:effectLst/>
                <a:latin typeface="+mn-lt"/>
                <a:ea typeface="+mn-ea"/>
                <a:cs typeface="+mn-cs"/>
              </a:rPr>
              <a:t>γ) </a:t>
            </a:r>
            <a:r>
              <a:rPr lang="en-US" sz="1200" b="0" i="0" kern="1200" dirty="0">
                <a:solidFill>
                  <a:schemeClr val="tx1"/>
                </a:solidFill>
                <a:effectLst/>
                <a:latin typeface="+mn-lt"/>
                <a:ea typeface="+mn-ea"/>
                <a:cs typeface="+mn-cs"/>
              </a:rPr>
              <a:t>subunits are associated and the alpha subunit is bound to GDP. When a signaling molecule activates the associated GPCR, GTP is exchanged for GDP on the alpha subunit. Additionally, the beta and gamma subunit dissociates from the alpha subunit. To deactivate the signaling pathway, the alpha subunit hydrolyzes GTP to GDP. Furthermore, the beta and gamma subunit re-associate with the alpha subunit.</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6</a:t>
            </a:fld>
            <a:endParaRPr lang="en-US"/>
          </a:p>
        </p:txBody>
      </p:sp>
    </p:spTree>
    <p:extLst>
      <p:ext uri="{BB962C8B-B14F-4D97-AF65-F5344CB8AC3E}">
        <p14:creationId xmlns:p14="http://schemas.microsoft.com/office/powerpoint/2010/main" val="19365305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12-2: G-protein Activation and Inactivation.</a:t>
            </a:r>
            <a:r>
              <a:rPr lang="en-US" sz="1200" b="0" i="0" kern="1200" dirty="0">
                <a:solidFill>
                  <a:schemeClr val="tx1"/>
                </a:solidFill>
                <a:effectLst/>
                <a:latin typeface="+mn-lt"/>
                <a:ea typeface="+mn-ea"/>
                <a:cs typeface="+mn-cs"/>
              </a:rPr>
              <a:t> GPCRs are linked to a heterotrimeric G-protein. In a resting (inactive) state, the alpha (</a:t>
            </a:r>
            <a:r>
              <a:rPr lang="el-GR" sz="1200" b="0" i="0" kern="1200" dirty="0">
                <a:solidFill>
                  <a:schemeClr val="tx1"/>
                </a:solidFill>
                <a:effectLst/>
                <a:latin typeface="+mn-lt"/>
                <a:ea typeface="+mn-ea"/>
                <a:cs typeface="+mn-cs"/>
              </a:rPr>
              <a:t>α), </a:t>
            </a:r>
            <a:r>
              <a:rPr lang="en-US" sz="1200" b="0" i="0" kern="1200" dirty="0">
                <a:solidFill>
                  <a:schemeClr val="tx1"/>
                </a:solidFill>
                <a:effectLst/>
                <a:latin typeface="+mn-lt"/>
                <a:ea typeface="+mn-ea"/>
                <a:cs typeface="+mn-cs"/>
              </a:rPr>
              <a:t>beta (</a:t>
            </a:r>
            <a:r>
              <a:rPr lang="el-GR" sz="1200" b="0" i="0" kern="1200" dirty="0">
                <a:solidFill>
                  <a:schemeClr val="tx1"/>
                </a:solidFill>
                <a:effectLst/>
                <a:latin typeface="+mn-lt"/>
                <a:ea typeface="+mn-ea"/>
                <a:cs typeface="+mn-cs"/>
              </a:rPr>
              <a:t>β), </a:t>
            </a:r>
            <a:r>
              <a:rPr lang="en-US" sz="1200" b="0" i="0" kern="1200" dirty="0">
                <a:solidFill>
                  <a:schemeClr val="tx1"/>
                </a:solidFill>
                <a:effectLst/>
                <a:latin typeface="+mn-lt"/>
                <a:ea typeface="+mn-ea"/>
                <a:cs typeface="+mn-cs"/>
              </a:rPr>
              <a:t>and gamma (</a:t>
            </a:r>
            <a:r>
              <a:rPr lang="el-GR" sz="1200" b="0" i="0" kern="1200" dirty="0">
                <a:solidFill>
                  <a:schemeClr val="tx1"/>
                </a:solidFill>
                <a:effectLst/>
                <a:latin typeface="+mn-lt"/>
                <a:ea typeface="+mn-ea"/>
                <a:cs typeface="+mn-cs"/>
              </a:rPr>
              <a:t>γ) </a:t>
            </a:r>
            <a:r>
              <a:rPr lang="en-US" sz="1200" b="0" i="0" kern="1200" dirty="0">
                <a:solidFill>
                  <a:schemeClr val="tx1"/>
                </a:solidFill>
                <a:effectLst/>
                <a:latin typeface="+mn-lt"/>
                <a:ea typeface="+mn-ea"/>
                <a:cs typeface="+mn-cs"/>
              </a:rPr>
              <a:t>subunits are associated and the alpha subunit is bound to GDP. When a signaling molecule activates the associated GPCR, GTP is exchanged for GDP on the alpha subunit. Additionally, the beta and gamma subunit dissociates from the alpha subunit. To deactivate the signaling pathway, the alpha subunit hydrolyzes GTP to GDP. Furthermore, the beta and gamma subunit re-associate with the alpha subunit.</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7</a:t>
            </a:fld>
            <a:endParaRPr lang="en-US"/>
          </a:p>
        </p:txBody>
      </p:sp>
    </p:spTree>
    <p:extLst>
      <p:ext uri="{BB962C8B-B14F-4D97-AF65-F5344CB8AC3E}">
        <p14:creationId xmlns:p14="http://schemas.microsoft.com/office/powerpoint/2010/main" val="1952931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12-2: G-protein Activation and Inactivation.</a:t>
            </a:r>
            <a:r>
              <a:rPr lang="en-US" sz="1200" b="0" i="0" kern="1200" dirty="0">
                <a:solidFill>
                  <a:schemeClr val="tx1"/>
                </a:solidFill>
                <a:effectLst/>
                <a:latin typeface="+mn-lt"/>
                <a:ea typeface="+mn-ea"/>
                <a:cs typeface="+mn-cs"/>
              </a:rPr>
              <a:t> GPCRs are linked to a heterotrimeric G-protein. In a resting (inactive) state, the alpha (</a:t>
            </a:r>
            <a:r>
              <a:rPr lang="el-GR" sz="1200" b="0" i="0" kern="1200" dirty="0">
                <a:solidFill>
                  <a:schemeClr val="tx1"/>
                </a:solidFill>
                <a:effectLst/>
                <a:latin typeface="+mn-lt"/>
                <a:ea typeface="+mn-ea"/>
                <a:cs typeface="+mn-cs"/>
              </a:rPr>
              <a:t>α), </a:t>
            </a:r>
            <a:r>
              <a:rPr lang="en-US" sz="1200" b="0" i="0" kern="1200" dirty="0">
                <a:solidFill>
                  <a:schemeClr val="tx1"/>
                </a:solidFill>
                <a:effectLst/>
                <a:latin typeface="+mn-lt"/>
                <a:ea typeface="+mn-ea"/>
                <a:cs typeface="+mn-cs"/>
              </a:rPr>
              <a:t>beta (</a:t>
            </a:r>
            <a:r>
              <a:rPr lang="el-GR" sz="1200" b="0" i="0" kern="1200" dirty="0">
                <a:solidFill>
                  <a:schemeClr val="tx1"/>
                </a:solidFill>
                <a:effectLst/>
                <a:latin typeface="+mn-lt"/>
                <a:ea typeface="+mn-ea"/>
                <a:cs typeface="+mn-cs"/>
              </a:rPr>
              <a:t>β), </a:t>
            </a:r>
            <a:r>
              <a:rPr lang="en-US" sz="1200" b="0" i="0" kern="1200" dirty="0">
                <a:solidFill>
                  <a:schemeClr val="tx1"/>
                </a:solidFill>
                <a:effectLst/>
                <a:latin typeface="+mn-lt"/>
                <a:ea typeface="+mn-ea"/>
                <a:cs typeface="+mn-cs"/>
              </a:rPr>
              <a:t>and gamma (</a:t>
            </a:r>
            <a:r>
              <a:rPr lang="el-GR" sz="1200" b="0" i="0" kern="1200" dirty="0">
                <a:solidFill>
                  <a:schemeClr val="tx1"/>
                </a:solidFill>
                <a:effectLst/>
                <a:latin typeface="+mn-lt"/>
                <a:ea typeface="+mn-ea"/>
                <a:cs typeface="+mn-cs"/>
              </a:rPr>
              <a:t>γ) </a:t>
            </a:r>
            <a:r>
              <a:rPr lang="en-US" sz="1200" b="0" i="0" kern="1200" dirty="0">
                <a:solidFill>
                  <a:schemeClr val="tx1"/>
                </a:solidFill>
                <a:effectLst/>
                <a:latin typeface="+mn-lt"/>
                <a:ea typeface="+mn-ea"/>
                <a:cs typeface="+mn-cs"/>
              </a:rPr>
              <a:t>subunits are associated and the alpha subunit is bound to GDP. When a signaling molecule activates the associated GPCR, GTP is exchanged for GDP on the alpha subunit. Additionally, the beta and gamma subunit dissociates from the alpha subunit. To deactivate the signaling pathway, the alpha subunit hydrolyzes GTP to GDP. Furthermore, the beta and gamma subunit re-associate with the alpha subunit.</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8</a:t>
            </a:fld>
            <a:endParaRPr lang="en-US"/>
          </a:p>
        </p:txBody>
      </p:sp>
    </p:spTree>
    <p:extLst>
      <p:ext uri="{BB962C8B-B14F-4D97-AF65-F5344CB8AC3E}">
        <p14:creationId xmlns:p14="http://schemas.microsoft.com/office/powerpoint/2010/main" val="10226070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12-3:</a:t>
            </a:r>
            <a:r>
              <a:rPr lang="en-US" sz="1200" b="0" i="0" kern="1200" dirty="0">
                <a:solidFill>
                  <a:schemeClr val="tx1"/>
                </a:solidFill>
                <a:effectLst/>
                <a:latin typeface="+mn-lt"/>
                <a:ea typeface="+mn-ea"/>
                <a:cs typeface="+mn-cs"/>
              </a:rPr>
              <a:t> </a:t>
            </a:r>
            <a:r>
              <a:rPr lang="en-US" sz="1200" b="1" i="0" kern="1200" dirty="0">
                <a:solidFill>
                  <a:schemeClr val="tx1"/>
                </a:solidFill>
                <a:effectLst/>
                <a:latin typeface="+mn-lt"/>
                <a:ea typeface="+mn-ea"/>
                <a:cs typeface="+mn-cs"/>
              </a:rPr>
              <a:t>cAMP</a:t>
            </a:r>
            <a:r>
              <a:rPr lang="en-US" sz="1200" b="0" i="0" kern="1200" dirty="0">
                <a:solidFill>
                  <a:schemeClr val="tx1"/>
                </a:solidFill>
                <a:effectLst/>
                <a:latin typeface="+mn-lt"/>
                <a:ea typeface="+mn-ea"/>
                <a:cs typeface="+mn-cs"/>
              </a:rPr>
              <a:t>. Adenylyl cyclase metabolizes ATP into cyclic AMP (cAMP). cAMP is a secondary major, which serves to amplify the cellular response to the primary signaling molecule. Termination of the signal occurs when an enzyme called phosphodiesterase converts cAMP into AMP.</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9</a:t>
            </a:fld>
            <a:endParaRPr lang="en-US"/>
          </a:p>
        </p:txBody>
      </p:sp>
    </p:spTree>
    <p:extLst>
      <p:ext uri="{BB962C8B-B14F-4D97-AF65-F5344CB8AC3E}">
        <p14:creationId xmlns:p14="http://schemas.microsoft.com/office/powerpoint/2010/main" val="32434037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Figure 12-4: The cAMP/PKA signal transduction pathway.</a:t>
            </a:r>
            <a:r>
              <a:rPr lang="en-US" sz="1200" b="0" i="0" kern="1200" dirty="0">
                <a:solidFill>
                  <a:schemeClr val="tx1"/>
                </a:solidFill>
                <a:effectLst/>
                <a:latin typeface="+mn-lt"/>
                <a:ea typeface="+mn-ea"/>
                <a:cs typeface="+mn-cs"/>
              </a:rPr>
              <a:t> A signaling molecule binds to a GPCR, leading to activation of the associated G-protein. The active G-protein binds to adenylyl cyclase (shown as adenylate cyclase above), stimulating the enzyme to convert ATP to the secondary messenger, cAMP. The cAMP binds to PKA, activating its kinase activity. Once active, PKA can phosphorylate several effectors to elicit different cellular responses.</a:t>
            </a:r>
            <a:endParaRPr lang="en-US" dirty="0"/>
          </a:p>
        </p:txBody>
      </p:sp>
      <p:sp>
        <p:nvSpPr>
          <p:cNvPr id="4" name="Slide Number Placeholder 3"/>
          <p:cNvSpPr>
            <a:spLocks noGrp="1"/>
          </p:cNvSpPr>
          <p:nvPr>
            <p:ph type="sldNum" sz="quarter" idx="5"/>
          </p:nvPr>
        </p:nvSpPr>
        <p:spPr/>
        <p:txBody>
          <a:bodyPr/>
          <a:lstStyle/>
          <a:p>
            <a:fld id="{13A33D36-5525-4322-91BC-6035AB3A919E}" type="slidenum">
              <a:rPr lang="en-US" smtClean="0"/>
              <a:t>10</a:t>
            </a:fld>
            <a:endParaRPr lang="en-US"/>
          </a:p>
        </p:txBody>
      </p:sp>
    </p:spTree>
    <p:extLst>
      <p:ext uri="{BB962C8B-B14F-4D97-AF65-F5344CB8AC3E}">
        <p14:creationId xmlns:p14="http://schemas.microsoft.com/office/powerpoint/2010/main" val="38348734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47A59-18AB-40A1-9B14-CCE85DDAA5D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BD12B7E-38E9-43CF-B036-46FA8B79B70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D2F1DA4-B4BF-49AA-8A08-82D1CFEF9F45}"/>
              </a:ext>
            </a:extLst>
          </p:cNvPr>
          <p:cNvSpPr>
            <a:spLocks noGrp="1"/>
          </p:cNvSpPr>
          <p:nvPr>
            <p:ph type="dt" sz="half" idx="10"/>
          </p:nvPr>
        </p:nvSpPr>
        <p:spPr/>
        <p:txBody>
          <a:bodyPr/>
          <a:lstStyle/>
          <a:p>
            <a:fld id="{B5F3CCFF-C6A8-4F7C-A3BA-40EEAADC0E06}" type="datetime1">
              <a:rPr lang="en-US" smtClean="0"/>
              <a:t>8/1/2022</a:t>
            </a:fld>
            <a:endParaRPr lang="en-US"/>
          </a:p>
        </p:txBody>
      </p:sp>
      <p:sp>
        <p:nvSpPr>
          <p:cNvPr id="5" name="Footer Placeholder 4">
            <a:extLst>
              <a:ext uri="{FF2B5EF4-FFF2-40B4-BE49-F238E27FC236}">
                <a16:creationId xmlns:a16="http://schemas.microsoft.com/office/drawing/2014/main" id="{043735CF-FB19-4779-9543-A9C2CD1C22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3DF1460-46D8-4FFC-91E1-4491D6365CE2}"/>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27773378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9A4B1D-4ECF-44B8-B9C2-73B791C57AD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C61463F-DD40-412D-9D9A-843A4F90EB0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C2ACCA-D9C6-44D4-9590-0A509335F82F}"/>
              </a:ext>
            </a:extLst>
          </p:cNvPr>
          <p:cNvSpPr>
            <a:spLocks noGrp="1"/>
          </p:cNvSpPr>
          <p:nvPr>
            <p:ph type="dt" sz="half" idx="10"/>
          </p:nvPr>
        </p:nvSpPr>
        <p:spPr/>
        <p:txBody>
          <a:bodyPr/>
          <a:lstStyle/>
          <a:p>
            <a:fld id="{94CEDA7D-43DA-477B-BA6B-C298843D5C2A}" type="datetime1">
              <a:rPr lang="en-US" smtClean="0"/>
              <a:t>8/1/2022</a:t>
            </a:fld>
            <a:endParaRPr lang="en-US"/>
          </a:p>
        </p:txBody>
      </p:sp>
      <p:sp>
        <p:nvSpPr>
          <p:cNvPr id="5" name="Footer Placeholder 4">
            <a:extLst>
              <a:ext uri="{FF2B5EF4-FFF2-40B4-BE49-F238E27FC236}">
                <a16:creationId xmlns:a16="http://schemas.microsoft.com/office/drawing/2014/main" id="{5B098508-70B3-4423-8D75-9AEEF71ECA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608D3C-A5D8-42B1-A2B7-9BB443048E15}"/>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208966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03822A8-55DF-41EE-ABEC-9D6F5CD42DB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0E5CDD5-091F-42CB-8D1E-76B37FED3F8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2B53ED-18DD-489F-8ABC-D9FAC53E1B2D}"/>
              </a:ext>
            </a:extLst>
          </p:cNvPr>
          <p:cNvSpPr>
            <a:spLocks noGrp="1"/>
          </p:cNvSpPr>
          <p:nvPr>
            <p:ph type="dt" sz="half" idx="10"/>
          </p:nvPr>
        </p:nvSpPr>
        <p:spPr/>
        <p:txBody>
          <a:bodyPr/>
          <a:lstStyle/>
          <a:p>
            <a:fld id="{C2F0031D-52AA-40E7-AE1C-32DDC2FBE64C}" type="datetime1">
              <a:rPr lang="en-US" smtClean="0"/>
              <a:t>8/1/2022</a:t>
            </a:fld>
            <a:endParaRPr lang="en-US"/>
          </a:p>
        </p:txBody>
      </p:sp>
      <p:sp>
        <p:nvSpPr>
          <p:cNvPr id="5" name="Footer Placeholder 4">
            <a:extLst>
              <a:ext uri="{FF2B5EF4-FFF2-40B4-BE49-F238E27FC236}">
                <a16:creationId xmlns:a16="http://schemas.microsoft.com/office/drawing/2014/main" id="{648F891F-653D-4119-881C-BA3F64C039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48C9B9-4DBB-4481-A813-4A51D33FC2B4}"/>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33784738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97FE3-A4D3-4D85-86D1-A6957CFA8673}"/>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6056BC82-C527-4CCF-9CF8-7C3166248C7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81289FC-6828-46E1-8F56-0655781E3574}"/>
              </a:ext>
            </a:extLst>
          </p:cNvPr>
          <p:cNvSpPr>
            <a:spLocks noGrp="1"/>
          </p:cNvSpPr>
          <p:nvPr>
            <p:ph type="dt" sz="half" idx="10"/>
          </p:nvPr>
        </p:nvSpPr>
        <p:spPr/>
        <p:txBody>
          <a:bodyPr/>
          <a:lstStyle/>
          <a:p>
            <a:fld id="{91D5FEA5-4E9C-4B53-B0B9-D86C86AE7BF2}" type="datetime1">
              <a:rPr lang="en-US" smtClean="0"/>
              <a:t>8/1/2022</a:t>
            </a:fld>
            <a:endParaRPr lang="en-US"/>
          </a:p>
        </p:txBody>
      </p:sp>
      <p:sp>
        <p:nvSpPr>
          <p:cNvPr id="5" name="Footer Placeholder 4">
            <a:extLst>
              <a:ext uri="{FF2B5EF4-FFF2-40B4-BE49-F238E27FC236}">
                <a16:creationId xmlns:a16="http://schemas.microsoft.com/office/drawing/2014/main" id="{4191C49A-B769-409C-91A0-04671E2944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F25460-83D1-4580-A2DC-EA5F2C7C1988}"/>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460982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BDA83-3F0F-4DDB-9DCD-3FF649D1115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F837990-2D4F-478A-9888-3033F76B428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065770E4-96B6-490F-8ECE-59C504ED5604}"/>
              </a:ext>
            </a:extLst>
          </p:cNvPr>
          <p:cNvSpPr>
            <a:spLocks noGrp="1"/>
          </p:cNvSpPr>
          <p:nvPr>
            <p:ph type="dt" sz="half" idx="10"/>
          </p:nvPr>
        </p:nvSpPr>
        <p:spPr/>
        <p:txBody>
          <a:bodyPr/>
          <a:lstStyle/>
          <a:p>
            <a:fld id="{7FBB3AFF-B6F0-4DF8-8924-246311CF120B}" type="datetime1">
              <a:rPr lang="en-US" smtClean="0"/>
              <a:t>8/1/2022</a:t>
            </a:fld>
            <a:endParaRPr lang="en-US"/>
          </a:p>
        </p:txBody>
      </p:sp>
      <p:sp>
        <p:nvSpPr>
          <p:cNvPr id="5" name="Footer Placeholder 4">
            <a:extLst>
              <a:ext uri="{FF2B5EF4-FFF2-40B4-BE49-F238E27FC236}">
                <a16:creationId xmlns:a16="http://schemas.microsoft.com/office/drawing/2014/main" id="{6F8A90D0-A0FC-4EE3-92C0-678B1AC4B8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47499C-69F1-42BE-8855-77728C9FBFBB}"/>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608172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ACF629-A626-49D8-A69B-809FC42D780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4744B29-50E9-4DAE-A900-B57132C8E2E5}"/>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9D18F0C-35B5-44AE-AB7E-80797EDA26A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68678E-3E1F-40EB-99B2-01A6D1B4ADE5}"/>
              </a:ext>
            </a:extLst>
          </p:cNvPr>
          <p:cNvSpPr>
            <a:spLocks noGrp="1"/>
          </p:cNvSpPr>
          <p:nvPr>
            <p:ph type="dt" sz="half" idx="10"/>
          </p:nvPr>
        </p:nvSpPr>
        <p:spPr/>
        <p:txBody>
          <a:bodyPr/>
          <a:lstStyle/>
          <a:p>
            <a:fld id="{A6C93617-E1D1-405C-8382-AB6A7DABE5AB}" type="datetime1">
              <a:rPr lang="en-US" smtClean="0"/>
              <a:t>8/1/2022</a:t>
            </a:fld>
            <a:endParaRPr lang="en-US"/>
          </a:p>
        </p:txBody>
      </p:sp>
      <p:sp>
        <p:nvSpPr>
          <p:cNvPr id="6" name="Footer Placeholder 5">
            <a:extLst>
              <a:ext uri="{FF2B5EF4-FFF2-40B4-BE49-F238E27FC236}">
                <a16:creationId xmlns:a16="http://schemas.microsoft.com/office/drawing/2014/main" id="{B1A66802-8330-4C32-A3CD-17338697CAA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1F9D0FB-A428-4D1D-BF76-FABE32259179}"/>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8947192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32E2A7-CBF6-408D-8B97-C7FD41364A5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5FC419-3161-4DB1-A127-540380766B4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33C696B-75D3-4DC0-840C-09A8A4E0641C}"/>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83FEBEB-CF63-4B3D-85E8-F6554FCD7AB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11850CC-837F-4D9F-B21F-6145ED0B2D8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C1FA841-9FBA-4924-A160-5397A2570BC9}"/>
              </a:ext>
            </a:extLst>
          </p:cNvPr>
          <p:cNvSpPr>
            <a:spLocks noGrp="1"/>
          </p:cNvSpPr>
          <p:nvPr>
            <p:ph type="dt" sz="half" idx="10"/>
          </p:nvPr>
        </p:nvSpPr>
        <p:spPr/>
        <p:txBody>
          <a:bodyPr/>
          <a:lstStyle/>
          <a:p>
            <a:fld id="{FD915F70-DEF8-4F73-8EEC-74EC5CF7981B}" type="datetime1">
              <a:rPr lang="en-US" smtClean="0"/>
              <a:t>8/1/2022</a:t>
            </a:fld>
            <a:endParaRPr lang="en-US"/>
          </a:p>
        </p:txBody>
      </p:sp>
      <p:sp>
        <p:nvSpPr>
          <p:cNvPr id="8" name="Footer Placeholder 7">
            <a:extLst>
              <a:ext uri="{FF2B5EF4-FFF2-40B4-BE49-F238E27FC236}">
                <a16:creationId xmlns:a16="http://schemas.microsoft.com/office/drawing/2014/main" id="{61598A5A-C62C-4E1C-958D-86A1F565815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1C6625D-C73A-43A8-A769-85C03798BF25}"/>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24036350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249EC-FCA5-49BB-A387-D9E7500DB6F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5D0A71D-F9CB-4252-9908-57ACABF2911F}"/>
              </a:ext>
            </a:extLst>
          </p:cNvPr>
          <p:cNvSpPr>
            <a:spLocks noGrp="1"/>
          </p:cNvSpPr>
          <p:nvPr>
            <p:ph type="dt" sz="half" idx="10"/>
          </p:nvPr>
        </p:nvSpPr>
        <p:spPr/>
        <p:txBody>
          <a:bodyPr/>
          <a:lstStyle/>
          <a:p>
            <a:fld id="{83F443E4-44CF-4F27-91F2-D43819E0E0F4}" type="datetime1">
              <a:rPr lang="en-US" smtClean="0"/>
              <a:t>8/1/2022</a:t>
            </a:fld>
            <a:endParaRPr lang="en-US"/>
          </a:p>
        </p:txBody>
      </p:sp>
      <p:sp>
        <p:nvSpPr>
          <p:cNvPr id="4" name="Footer Placeholder 3">
            <a:extLst>
              <a:ext uri="{FF2B5EF4-FFF2-40B4-BE49-F238E27FC236}">
                <a16:creationId xmlns:a16="http://schemas.microsoft.com/office/drawing/2014/main" id="{F66ECE1F-A14F-4ACB-A7F7-79EB381654B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FB70CC1-C553-4DE1-8238-4B15FEF9D8ED}"/>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28921105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CED00D5-857A-4EEB-9362-EE29A8BC200C}"/>
              </a:ext>
            </a:extLst>
          </p:cNvPr>
          <p:cNvSpPr>
            <a:spLocks noGrp="1"/>
          </p:cNvSpPr>
          <p:nvPr>
            <p:ph type="dt" sz="half" idx="10"/>
          </p:nvPr>
        </p:nvSpPr>
        <p:spPr/>
        <p:txBody>
          <a:bodyPr/>
          <a:lstStyle/>
          <a:p>
            <a:fld id="{C8743B59-D511-432C-A53A-91806CCE83DE}" type="datetime1">
              <a:rPr lang="en-US" smtClean="0"/>
              <a:t>8/1/2022</a:t>
            </a:fld>
            <a:endParaRPr lang="en-US"/>
          </a:p>
        </p:txBody>
      </p:sp>
      <p:sp>
        <p:nvSpPr>
          <p:cNvPr id="3" name="Footer Placeholder 2">
            <a:extLst>
              <a:ext uri="{FF2B5EF4-FFF2-40B4-BE49-F238E27FC236}">
                <a16:creationId xmlns:a16="http://schemas.microsoft.com/office/drawing/2014/main" id="{60EFA4A0-4D0F-4C0E-BC17-CCED869C461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442A455-F0C4-4180-A2AB-FB392A69312D}"/>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414615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63FD70-5D67-4966-BC0A-62D42BF6617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26DE522-B7DF-477B-B611-D12A6DE47F6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15CA1BD-B459-48A2-B097-1D59CB7AA2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21E63E5-0F93-4F3C-9619-9276882A8681}"/>
              </a:ext>
            </a:extLst>
          </p:cNvPr>
          <p:cNvSpPr>
            <a:spLocks noGrp="1"/>
          </p:cNvSpPr>
          <p:nvPr>
            <p:ph type="dt" sz="half" idx="10"/>
          </p:nvPr>
        </p:nvSpPr>
        <p:spPr/>
        <p:txBody>
          <a:bodyPr/>
          <a:lstStyle/>
          <a:p>
            <a:fld id="{0E88A452-9745-43CE-B357-4EAD69ABD41B}" type="datetime1">
              <a:rPr lang="en-US" smtClean="0"/>
              <a:t>8/1/2022</a:t>
            </a:fld>
            <a:endParaRPr lang="en-US"/>
          </a:p>
        </p:txBody>
      </p:sp>
      <p:sp>
        <p:nvSpPr>
          <p:cNvPr id="6" name="Footer Placeholder 5">
            <a:extLst>
              <a:ext uri="{FF2B5EF4-FFF2-40B4-BE49-F238E27FC236}">
                <a16:creationId xmlns:a16="http://schemas.microsoft.com/office/drawing/2014/main" id="{92CB236C-DEB0-4FD2-8CE8-003575B467D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8819DB1-DE09-43B9-9C55-5B6D53421118}"/>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41120048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2A1ED-4C8F-4599-A634-20A76824B64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5E0A5A0-81B5-4ECB-B62A-393F764281A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EED8C3D-464A-4B68-9E49-96E38022810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850177C-DB5B-4292-99EB-9F330E2B03FA}"/>
              </a:ext>
            </a:extLst>
          </p:cNvPr>
          <p:cNvSpPr>
            <a:spLocks noGrp="1"/>
          </p:cNvSpPr>
          <p:nvPr>
            <p:ph type="dt" sz="half" idx="10"/>
          </p:nvPr>
        </p:nvSpPr>
        <p:spPr/>
        <p:txBody>
          <a:bodyPr/>
          <a:lstStyle/>
          <a:p>
            <a:fld id="{67F77DDA-7C49-422C-A950-8981F0E91E4B}" type="datetime1">
              <a:rPr lang="en-US" smtClean="0"/>
              <a:t>8/1/2022</a:t>
            </a:fld>
            <a:endParaRPr lang="en-US"/>
          </a:p>
        </p:txBody>
      </p:sp>
      <p:sp>
        <p:nvSpPr>
          <p:cNvPr id="6" name="Footer Placeholder 5">
            <a:extLst>
              <a:ext uri="{FF2B5EF4-FFF2-40B4-BE49-F238E27FC236}">
                <a16:creationId xmlns:a16="http://schemas.microsoft.com/office/drawing/2014/main" id="{8C4AFDD0-6DDB-4742-BE64-6FC7E8710F9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B700EDC-27A5-4D75-995D-4D140DF02845}"/>
              </a:ext>
            </a:extLst>
          </p:cNvPr>
          <p:cNvSpPr>
            <a:spLocks noGrp="1"/>
          </p:cNvSpPr>
          <p:nvPr>
            <p:ph type="sldNum" sz="quarter" idx="12"/>
          </p:nvPr>
        </p:nvSpPr>
        <p:spPr/>
        <p:txBody>
          <a:bodyPr/>
          <a:lstStyle/>
          <a:p>
            <a:fld id="{F38FC8B9-BCA2-4F51-A344-9525644822DC}" type="slidenum">
              <a:rPr lang="en-US" smtClean="0"/>
              <a:t>‹#›</a:t>
            </a:fld>
            <a:endParaRPr lang="en-US"/>
          </a:p>
        </p:txBody>
      </p:sp>
    </p:spTree>
    <p:extLst>
      <p:ext uri="{BB962C8B-B14F-4D97-AF65-F5344CB8AC3E}">
        <p14:creationId xmlns:p14="http://schemas.microsoft.com/office/powerpoint/2010/main" val="29819927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C5C90D1-BC33-4FBE-9A18-3F3098A03F4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C113402-873B-4CD8-8814-7445B02D721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4D5D7A-FD24-4BFA-AE2D-1D48EFA448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B5B9DC-0786-4631-85F3-2264809D7EAF}" type="datetime1">
              <a:rPr lang="en-US" smtClean="0"/>
              <a:t>8/1/2022</a:t>
            </a:fld>
            <a:endParaRPr lang="en-US"/>
          </a:p>
        </p:txBody>
      </p:sp>
      <p:sp>
        <p:nvSpPr>
          <p:cNvPr id="5" name="Footer Placeholder 4">
            <a:extLst>
              <a:ext uri="{FF2B5EF4-FFF2-40B4-BE49-F238E27FC236}">
                <a16:creationId xmlns:a16="http://schemas.microsoft.com/office/drawing/2014/main" id="{6B233040-1CFA-4F1C-82A5-967F7B32B3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D659897-E568-48C7-84AC-2916801653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8FC8B9-BCA2-4F51-A344-9525644822DC}" type="slidenum">
              <a:rPr lang="en-US" smtClean="0"/>
              <a:t>‹#›</a:t>
            </a:fld>
            <a:endParaRPr lang="en-US"/>
          </a:p>
        </p:txBody>
      </p:sp>
    </p:spTree>
    <p:extLst>
      <p:ext uri="{BB962C8B-B14F-4D97-AF65-F5344CB8AC3E}">
        <p14:creationId xmlns:p14="http://schemas.microsoft.com/office/powerpoint/2010/main" val="30140543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s://www.youtube.com/watch?v=uuDm8nxPtQU" TargetMode="External"/><Relationship Id="rId2" Type="http://schemas.openxmlformats.org/officeDocument/2006/relationships/hyperlink" Target="https://www.youtube.com/watch?v=u_3cQqhmVK0"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F42EE9F-5603-4701-9AC7-802B342143BF}"/>
              </a:ext>
            </a:extLst>
          </p:cNvPr>
          <p:cNvSpPr txBox="1"/>
          <p:nvPr/>
        </p:nvSpPr>
        <p:spPr>
          <a:xfrm>
            <a:off x="5500254" y="6562232"/>
            <a:ext cx="5486399" cy="276999"/>
          </a:xfrm>
          <a:prstGeom prst="rect">
            <a:avLst/>
          </a:prstGeom>
          <a:noFill/>
        </p:spPr>
        <p:txBody>
          <a:bodyPr wrap="square" rtlCol="0">
            <a:spAutoFit/>
          </a:bodyPr>
          <a:lstStyle/>
          <a:p>
            <a:r>
              <a:rPr lang="en-US" sz="1200" dirty="0">
                <a:latin typeface="Segoe UI" panose="020B0502040204020203" pitchFamily="34" charset="0"/>
                <a:cs typeface="Segoe UI" panose="020B0502040204020203" pitchFamily="34" charset="0"/>
              </a:rPr>
              <a:t> "Fundamentals of Cell Biology" (2020). </a:t>
            </a:r>
            <a:r>
              <a:rPr lang="en-US" sz="1200" i="1" dirty="0">
                <a:latin typeface="Segoe UI" panose="020B0502040204020203" pitchFamily="34" charset="0"/>
                <a:cs typeface="Segoe UI" panose="020B0502040204020203" pitchFamily="34" charset="0"/>
              </a:rPr>
              <a:t>Biological Sciences Open Textbooks</a:t>
            </a:r>
            <a:r>
              <a:rPr lang="en-US" sz="1200" dirty="0">
                <a:latin typeface="Segoe UI" panose="020B0502040204020203" pitchFamily="34" charset="0"/>
                <a:cs typeface="Segoe UI" panose="020B0502040204020203" pitchFamily="34" charset="0"/>
              </a:rPr>
              <a:t>. 22.</a:t>
            </a:r>
          </a:p>
        </p:txBody>
      </p:sp>
      <p:pic>
        <p:nvPicPr>
          <p:cNvPr id="3" name="Picture 2">
            <a:extLst>
              <a:ext uri="{FF2B5EF4-FFF2-40B4-BE49-F238E27FC236}">
                <a16:creationId xmlns:a16="http://schemas.microsoft.com/office/drawing/2014/main" id="{464AF2E7-F8E2-42ED-BA88-B8868A808756}"/>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3855" y="13855"/>
            <a:ext cx="5486400" cy="6860962"/>
          </a:xfrm>
          <a:prstGeom prst="rect">
            <a:avLst/>
          </a:prstGeom>
        </p:spPr>
      </p:pic>
      <p:sp>
        <p:nvSpPr>
          <p:cNvPr id="5" name="Subtitle 4"/>
          <p:cNvSpPr>
            <a:spLocks noGrp="1"/>
          </p:cNvSpPr>
          <p:nvPr>
            <p:ph type="subTitle" idx="1"/>
          </p:nvPr>
        </p:nvSpPr>
        <p:spPr>
          <a:xfrm>
            <a:off x="6781800" y="1755775"/>
            <a:ext cx="4141694" cy="1752600"/>
          </a:xfrm>
        </p:spPr>
        <p:txBody>
          <a:bodyPr/>
          <a:lstStyle/>
          <a:p>
            <a:r>
              <a:rPr lang="en-US" dirty="0">
                <a:solidFill>
                  <a:schemeClr val="bg1">
                    <a:lumMod val="50000"/>
                  </a:schemeClr>
                </a:solidFill>
              </a:rPr>
              <a:t>GPCRs and RTKs</a:t>
            </a:r>
          </a:p>
        </p:txBody>
      </p:sp>
      <p:sp>
        <p:nvSpPr>
          <p:cNvPr id="4" name="Title 3"/>
          <p:cNvSpPr>
            <a:spLocks noGrp="1"/>
          </p:cNvSpPr>
          <p:nvPr>
            <p:ph type="ctrTitle"/>
          </p:nvPr>
        </p:nvSpPr>
        <p:spPr>
          <a:xfrm>
            <a:off x="6096000" y="1"/>
            <a:ext cx="5029200" cy="1470025"/>
          </a:xfrm>
        </p:spPr>
        <p:txBody>
          <a:bodyPr/>
          <a:lstStyle/>
          <a:p>
            <a:r>
              <a:rPr lang="en-US" dirty="0"/>
              <a:t>Chapter 12</a:t>
            </a:r>
          </a:p>
        </p:txBody>
      </p:sp>
      <p:sp>
        <p:nvSpPr>
          <p:cNvPr id="8" name="Slide Number Placeholder 7">
            <a:extLst>
              <a:ext uri="{FF2B5EF4-FFF2-40B4-BE49-F238E27FC236}">
                <a16:creationId xmlns:a16="http://schemas.microsoft.com/office/drawing/2014/main" id="{61321279-8313-44AA-9199-FC6F97EDD9D0}"/>
              </a:ext>
            </a:extLst>
          </p:cNvPr>
          <p:cNvSpPr>
            <a:spLocks noGrp="1"/>
          </p:cNvSpPr>
          <p:nvPr>
            <p:ph type="sldNum" sz="quarter" idx="12"/>
          </p:nvPr>
        </p:nvSpPr>
        <p:spPr/>
        <p:txBody>
          <a:bodyPr/>
          <a:lstStyle/>
          <a:p>
            <a:fld id="{C93EF3D6-E668-4DE3-8128-3AEB1A6FE605}" type="slidenum">
              <a:rPr lang="en-US" smtClean="0"/>
              <a:pPr/>
              <a:t>1</a:t>
            </a:fld>
            <a:endParaRPr lang="en-US" dirty="0"/>
          </a:p>
        </p:txBody>
      </p:sp>
    </p:spTree>
    <p:extLst>
      <p:ext uri="{BB962C8B-B14F-4D97-AF65-F5344CB8AC3E}">
        <p14:creationId xmlns:p14="http://schemas.microsoft.com/office/powerpoint/2010/main" val="18176180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6EC079F-3701-45F3-BBF3-F95CA53AF8B5}"/>
              </a:ext>
            </a:extLst>
          </p:cNvPr>
          <p:cNvSpPr txBox="1"/>
          <p:nvPr/>
        </p:nvSpPr>
        <p:spPr>
          <a:xfrm>
            <a:off x="0" y="6592625"/>
            <a:ext cx="11006051" cy="276999"/>
          </a:xfrm>
          <a:prstGeom prst="rect">
            <a:avLst/>
          </a:prstGeom>
          <a:noFill/>
        </p:spPr>
        <p:txBody>
          <a:bodyPr wrap="square" rtlCol="0">
            <a:spAutoFit/>
          </a:bodyPr>
          <a:lstStyle/>
          <a:p>
            <a:r>
              <a:rPr lang="en-US" sz="1200" dirty="0"/>
              <a:t>Figure 12-4: The cAMP/PKA signal transduction pathway. Adopted and modified from work contributed to </a:t>
            </a:r>
            <a:r>
              <a:rPr lang="en-US" sz="1200" dirty="0" err="1"/>
              <a:t>Libretexts</a:t>
            </a:r>
            <a:r>
              <a:rPr lang="en-US" sz="1200" dirty="0"/>
              <a:t> by E. V. Wong CC BY-NC-SA 3.0.</a:t>
            </a:r>
          </a:p>
        </p:txBody>
      </p:sp>
      <p:pic>
        <p:nvPicPr>
          <p:cNvPr id="5" name="Content Placeholder 4" descr="Figure 12-4: The cAMP/PKA signal transduction pathway. A signaling molecule binds to a GPCR, leading to activation of the associated G-protein. The active G-protein binds to adenylyl cyclase (shown as adenylate cyclase above), stimulating the enzyme to convert ATP to the secondary messenger, cAMP. The cAMP binds to PKA, activating its kinase activity. Once active, PKA can phosphorylate several effectors to elicit different cellular responses.">
            <a:extLst>
              <a:ext uri="{FF2B5EF4-FFF2-40B4-BE49-F238E27FC236}">
                <a16:creationId xmlns:a16="http://schemas.microsoft.com/office/drawing/2014/main" id="{2C0C1CAC-5D3F-4731-BDF8-E380F04D437D}"/>
              </a:ext>
            </a:extLst>
          </p:cNvPr>
          <p:cNvPicPr>
            <a:picLocks noGrp="1" noChangeAspect="1"/>
          </p:cNvPicPr>
          <p:nvPr>
            <p:ph idx="1"/>
          </p:nvPr>
        </p:nvPicPr>
        <p:blipFill>
          <a:blip r:embed="rId3"/>
          <a:stretch>
            <a:fillRect/>
          </a:stretch>
        </p:blipFill>
        <p:spPr>
          <a:xfrm>
            <a:off x="2927794" y="1825625"/>
            <a:ext cx="6336411" cy="4351338"/>
          </a:xfrm>
          <a:prstGeom prst="rect">
            <a:avLst/>
          </a:prstGeom>
        </p:spPr>
      </p:pic>
      <p:sp>
        <p:nvSpPr>
          <p:cNvPr id="2" name="Title 1">
            <a:extLst>
              <a:ext uri="{FF2B5EF4-FFF2-40B4-BE49-F238E27FC236}">
                <a16:creationId xmlns:a16="http://schemas.microsoft.com/office/drawing/2014/main" id="{6DA0AB40-5578-4DDA-9362-C511467B7292}"/>
              </a:ext>
            </a:extLst>
          </p:cNvPr>
          <p:cNvSpPr>
            <a:spLocks noGrp="1"/>
          </p:cNvSpPr>
          <p:nvPr>
            <p:ph type="title"/>
          </p:nvPr>
        </p:nvSpPr>
        <p:spPr/>
        <p:txBody>
          <a:bodyPr/>
          <a:lstStyle/>
          <a:p>
            <a:r>
              <a:rPr lang="en-US" dirty="0"/>
              <a:t>Signal Transduction Pathway: cAMP/PKA</a:t>
            </a:r>
          </a:p>
        </p:txBody>
      </p:sp>
      <p:sp>
        <p:nvSpPr>
          <p:cNvPr id="4" name="Slide Number Placeholder 3">
            <a:extLst>
              <a:ext uri="{FF2B5EF4-FFF2-40B4-BE49-F238E27FC236}">
                <a16:creationId xmlns:a16="http://schemas.microsoft.com/office/drawing/2014/main" id="{A1FFED40-0A48-480B-B6A4-77C8473C82ED}"/>
              </a:ext>
            </a:extLst>
          </p:cNvPr>
          <p:cNvSpPr>
            <a:spLocks noGrp="1"/>
          </p:cNvSpPr>
          <p:nvPr>
            <p:ph type="sldNum" sz="quarter" idx="12"/>
          </p:nvPr>
        </p:nvSpPr>
        <p:spPr/>
        <p:txBody>
          <a:bodyPr/>
          <a:lstStyle/>
          <a:p>
            <a:fld id="{F38FC8B9-BCA2-4F51-A344-9525644822DC}" type="slidenum">
              <a:rPr lang="en-US" smtClean="0"/>
              <a:t>10</a:t>
            </a:fld>
            <a:endParaRPr lang="en-US"/>
          </a:p>
        </p:txBody>
      </p:sp>
    </p:spTree>
    <p:extLst>
      <p:ext uri="{BB962C8B-B14F-4D97-AF65-F5344CB8AC3E}">
        <p14:creationId xmlns:p14="http://schemas.microsoft.com/office/powerpoint/2010/main" val="27684055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6EC079F-3701-45F3-BBF3-F95CA53AF8B5}"/>
              </a:ext>
            </a:extLst>
          </p:cNvPr>
          <p:cNvSpPr txBox="1"/>
          <p:nvPr/>
        </p:nvSpPr>
        <p:spPr>
          <a:xfrm>
            <a:off x="0" y="6592625"/>
            <a:ext cx="11006051" cy="276999"/>
          </a:xfrm>
          <a:prstGeom prst="rect">
            <a:avLst/>
          </a:prstGeom>
          <a:noFill/>
        </p:spPr>
        <p:txBody>
          <a:bodyPr wrap="square" lIns="91440" tIns="45720" rIns="91440" bIns="45720" rtlCol="0" anchor="t">
            <a:spAutoFit/>
          </a:bodyPr>
          <a:lstStyle/>
          <a:p>
            <a:r>
              <a:rPr lang="en-US" sz="1200" dirty="0"/>
              <a:t>Figure 12-4A: The cAMP/PKA signal transduction pathway. Adopted and modified from work contributed to </a:t>
            </a:r>
            <a:r>
              <a:rPr lang="en-US" sz="1200" dirty="0" err="1"/>
              <a:t>Libretexts</a:t>
            </a:r>
            <a:r>
              <a:rPr lang="en-US" sz="1200" dirty="0"/>
              <a:t> by E. V. Wong CC BY-NC-SA 3.0.</a:t>
            </a:r>
          </a:p>
        </p:txBody>
      </p:sp>
      <p:pic>
        <p:nvPicPr>
          <p:cNvPr id="5" name="Content Placeholder 4" descr="Figure 12-4: The cAMP/PKA signal transduction pathway. A signaling molecule binds to a GPCR, leading to activation of the associated G-protein. ">
            <a:extLst>
              <a:ext uri="{FF2B5EF4-FFF2-40B4-BE49-F238E27FC236}">
                <a16:creationId xmlns:a16="http://schemas.microsoft.com/office/drawing/2014/main" id="{2C0C1CAC-5D3F-4731-BDF8-E380F04D437D}"/>
              </a:ext>
            </a:extLst>
          </p:cNvPr>
          <p:cNvPicPr>
            <a:picLocks noGrp="1" noChangeAspect="1"/>
          </p:cNvPicPr>
          <p:nvPr>
            <p:ph idx="1"/>
          </p:nvPr>
        </p:nvPicPr>
        <p:blipFill rotWithShape="1">
          <a:blip r:embed="rId3"/>
          <a:srcRect r="50000" b="63152"/>
          <a:stretch/>
        </p:blipFill>
        <p:spPr>
          <a:xfrm>
            <a:off x="2873441" y="1798118"/>
            <a:ext cx="6445118" cy="3261764"/>
          </a:xfrm>
          <a:prstGeom prst="rect">
            <a:avLst/>
          </a:prstGeom>
        </p:spPr>
      </p:pic>
      <p:sp>
        <p:nvSpPr>
          <p:cNvPr id="2" name="Title 1">
            <a:extLst>
              <a:ext uri="{FF2B5EF4-FFF2-40B4-BE49-F238E27FC236}">
                <a16:creationId xmlns:a16="http://schemas.microsoft.com/office/drawing/2014/main" id="{6DA0AB40-5578-4DDA-9362-C511467B7292}"/>
              </a:ext>
            </a:extLst>
          </p:cNvPr>
          <p:cNvSpPr>
            <a:spLocks noGrp="1"/>
          </p:cNvSpPr>
          <p:nvPr>
            <p:ph type="title"/>
          </p:nvPr>
        </p:nvSpPr>
        <p:spPr/>
        <p:txBody>
          <a:bodyPr/>
          <a:lstStyle/>
          <a:p>
            <a:r>
              <a:rPr lang="en-US" dirty="0"/>
              <a:t>Signal Transduction Pathway: cAMP/PKA</a:t>
            </a:r>
            <a:br>
              <a:rPr lang="en-US" dirty="0"/>
            </a:br>
            <a:r>
              <a:rPr lang="en-US" dirty="0"/>
              <a:t>Inactive State</a:t>
            </a:r>
          </a:p>
        </p:txBody>
      </p:sp>
      <p:sp>
        <p:nvSpPr>
          <p:cNvPr id="4" name="Slide Number Placeholder 3">
            <a:extLst>
              <a:ext uri="{FF2B5EF4-FFF2-40B4-BE49-F238E27FC236}">
                <a16:creationId xmlns:a16="http://schemas.microsoft.com/office/drawing/2014/main" id="{A1FFED40-0A48-480B-B6A4-77C8473C82ED}"/>
              </a:ext>
            </a:extLst>
          </p:cNvPr>
          <p:cNvSpPr>
            <a:spLocks noGrp="1"/>
          </p:cNvSpPr>
          <p:nvPr>
            <p:ph type="sldNum" sz="quarter" idx="12"/>
          </p:nvPr>
        </p:nvSpPr>
        <p:spPr/>
        <p:txBody>
          <a:bodyPr/>
          <a:lstStyle/>
          <a:p>
            <a:fld id="{F38FC8B9-BCA2-4F51-A344-9525644822DC}" type="slidenum">
              <a:rPr lang="en-US" smtClean="0"/>
              <a:t>11</a:t>
            </a:fld>
            <a:endParaRPr lang="en-US"/>
          </a:p>
        </p:txBody>
      </p:sp>
    </p:spTree>
    <p:extLst>
      <p:ext uri="{BB962C8B-B14F-4D97-AF65-F5344CB8AC3E}">
        <p14:creationId xmlns:p14="http://schemas.microsoft.com/office/powerpoint/2010/main" val="31940813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6EC079F-3701-45F3-BBF3-F95CA53AF8B5}"/>
              </a:ext>
            </a:extLst>
          </p:cNvPr>
          <p:cNvSpPr txBox="1"/>
          <p:nvPr/>
        </p:nvSpPr>
        <p:spPr>
          <a:xfrm>
            <a:off x="0" y="6592625"/>
            <a:ext cx="11006051" cy="276999"/>
          </a:xfrm>
          <a:prstGeom prst="rect">
            <a:avLst/>
          </a:prstGeom>
          <a:noFill/>
        </p:spPr>
        <p:txBody>
          <a:bodyPr wrap="square" lIns="91440" tIns="45720" rIns="91440" bIns="45720" rtlCol="0" anchor="t">
            <a:spAutoFit/>
          </a:bodyPr>
          <a:lstStyle/>
          <a:p>
            <a:r>
              <a:rPr lang="en-US" sz="1200" dirty="0"/>
              <a:t>Figure 12-4B: The cAMP/PKA signal transduction pathway. Adopted and modified from work contributed to </a:t>
            </a:r>
            <a:r>
              <a:rPr lang="en-US" sz="1200" dirty="0" err="1"/>
              <a:t>Libretexts</a:t>
            </a:r>
            <a:r>
              <a:rPr lang="en-US" sz="1200" dirty="0"/>
              <a:t> by E. V. Wong CC BY-NC-SA 3.0.</a:t>
            </a:r>
          </a:p>
        </p:txBody>
      </p:sp>
      <p:pic>
        <p:nvPicPr>
          <p:cNvPr id="5" name="Content Placeholder 4" descr="Figure 12-4: The cAMP/PKA signal transduction pathway.  The active G-protein binds to adenylyl cyclase (shown as adenylate cyclase above), stimulating the enzyme to convert ATP to the secondary messenger, cAMP. ">
            <a:extLst>
              <a:ext uri="{FF2B5EF4-FFF2-40B4-BE49-F238E27FC236}">
                <a16:creationId xmlns:a16="http://schemas.microsoft.com/office/drawing/2014/main" id="{2C0C1CAC-5D3F-4731-BDF8-E380F04D437D}"/>
              </a:ext>
            </a:extLst>
          </p:cNvPr>
          <p:cNvPicPr>
            <a:picLocks noGrp="1" noChangeAspect="1"/>
          </p:cNvPicPr>
          <p:nvPr>
            <p:ph idx="1"/>
          </p:nvPr>
        </p:nvPicPr>
        <p:blipFill rotWithShape="1">
          <a:blip r:embed="rId3"/>
          <a:srcRect l="50000" b="59427"/>
          <a:stretch/>
        </p:blipFill>
        <p:spPr>
          <a:xfrm>
            <a:off x="2719120" y="1646993"/>
            <a:ext cx="6753761" cy="3763514"/>
          </a:xfrm>
          <a:prstGeom prst="rect">
            <a:avLst/>
          </a:prstGeom>
        </p:spPr>
      </p:pic>
      <p:sp>
        <p:nvSpPr>
          <p:cNvPr id="2" name="Title 1">
            <a:extLst>
              <a:ext uri="{FF2B5EF4-FFF2-40B4-BE49-F238E27FC236}">
                <a16:creationId xmlns:a16="http://schemas.microsoft.com/office/drawing/2014/main" id="{6DA0AB40-5578-4DDA-9362-C511467B7292}"/>
              </a:ext>
            </a:extLst>
          </p:cNvPr>
          <p:cNvSpPr>
            <a:spLocks noGrp="1"/>
          </p:cNvSpPr>
          <p:nvPr>
            <p:ph type="title"/>
          </p:nvPr>
        </p:nvSpPr>
        <p:spPr/>
        <p:txBody>
          <a:bodyPr/>
          <a:lstStyle/>
          <a:p>
            <a:r>
              <a:rPr lang="en-US" dirty="0"/>
              <a:t>Signal Transduction Pathway: cAMP/PKA</a:t>
            </a:r>
            <a:br>
              <a:rPr lang="en-US" dirty="0"/>
            </a:br>
            <a:r>
              <a:rPr lang="en-US" dirty="0"/>
              <a:t>Ligand binds </a:t>
            </a:r>
          </a:p>
        </p:txBody>
      </p:sp>
      <p:sp>
        <p:nvSpPr>
          <p:cNvPr id="4" name="Slide Number Placeholder 3">
            <a:extLst>
              <a:ext uri="{FF2B5EF4-FFF2-40B4-BE49-F238E27FC236}">
                <a16:creationId xmlns:a16="http://schemas.microsoft.com/office/drawing/2014/main" id="{A1FFED40-0A48-480B-B6A4-77C8473C82ED}"/>
              </a:ext>
            </a:extLst>
          </p:cNvPr>
          <p:cNvSpPr>
            <a:spLocks noGrp="1"/>
          </p:cNvSpPr>
          <p:nvPr>
            <p:ph type="sldNum" sz="quarter" idx="12"/>
          </p:nvPr>
        </p:nvSpPr>
        <p:spPr/>
        <p:txBody>
          <a:bodyPr/>
          <a:lstStyle/>
          <a:p>
            <a:fld id="{F38FC8B9-BCA2-4F51-A344-9525644822DC}" type="slidenum">
              <a:rPr lang="en-US" smtClean="0"/>
              <a:t>12</a:t>
            </a:fld>
            <a:endParaRPr lang="en-US"/>
          </a:p>
        </p:txBody>
      </p:sp>
    </p:spTree>
    <p:extLst>
      <p:ext uri="{BB962C8B-B14F-4D97-AF65-F5344CB8AC3E}">
        <p14:creationId xmlns:p14="http://schemas.microsoft.com/office/powerpoint/2010/main" val="26449913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6EC079F-3701-45F3-BBF3-F95CA53AF8B5}"/>
              </a:ext>
            </a:extLst>
          </p:cNvPr>
          <p:cNvSpPr txBox="1"/>
          <p:nvPr/>
        </p:nvSpPr>
        <p:spPr>
          <a:xfrm>
            <a:off x="0" y="6592625"/>
            <a:ext cx="11006051" cy="276999"/>
          </a:xfrm>
          <a:prstGeom prst="rect">
            <a:avLst/>
          </a:prstGeom>
          <a:noFill/>
        </p:spPr>
        <p:txBody>
          <a:bodyPr wrap="square" lIns="91440" tIns="45720" rIns="91440" bIns="45720" rtlCol="0" anchor="t">
            <a:spAutoFit/>
          </a:bodyPr>
          <a:lstStyle/>
          <a:p>
            <a:r>
              <a:rPr lang="en-US" sz="1200" dirty="0"/>
              <a:t>Figure 12-4C: The cAMP/PKA signal transduction pathway. Adopted and modified from work contributed to </a:t>
            </a:r>
            <a:r>
              <a:rPr lang="en-US" sz="1200" dirty="0" err="1"/>
              <a:t>Libretexts</a:t>
            </a:r>
            <a:r>
              <a:rPr lang="en-US" sz="1200" dirty="0"/>
              <a:t> by E. V. Wong CC BY-NC-SA 3.0.</a:t>
            </a:r>
          </a:p>
        </p:txBody>
      </p:sp>
      <p:pic>
        <p:nvPicPr>
          <p:cNvPr id="5" name="Content Placeholder 4" descr="Figure 12-4: The cAMP/PKA signal transduction pathway. The cAMP binds to PKA, activating its kinase activity. Once active, PKA can phosphorylate several effectors to elicit different cellular responses.">
            <a:extLst>
              <a:ext uri="{FF2B5EF4-FFF2-40B4-BE49-F238E27FC236}">
                <a16:creationId xmlns:a16="http://schemas.microsoft.com/office/drawing/2014/main" id="{2C0C1CAC-5D3F-4731-BDF8-E380F04D437D}"/>
              </a:ext>
            </a:extLst>
          </p:cNvPr>
          <p:cNvPicPr>
            <a:picLocks noGrp="1" noChangeAspect="1"/>
          </p:cNvPicPr>
          <p:nvPr>
            <p:ph idx="1"/>
          </p:nvPr>
        </p:nvPicPr>
        <p:blipFill rotWithShape="1">
          <a:blip r:embed="rId3"/>
          <a:srcRect l="18077" t="40191" r="21051"/>
          <a:stretch/>
        </p:blipFill>
        <p:spPr>
          <a:xfrm>
            <a:off x="2676708" y="1562793"/>
            <a:ext cx="6838584" cy="4614170"/>
          </a:xfrm>
          <a:prstGeom prst="rect">
            <a:avLst/>
          </a:prstGeom>
        </p:spPr>
      </p:pic>
      <p:sp>
        <p:nvSpPr>
          <p:cNvPr id="2" name="Title 1">
            <a:extLst>
              <a:ext uri="{FF2B5EF4-FFF2-40B4-BE49-F238E27FC236}">
                <a16:creationId xmlns:a16="http://schemas.microsoft.com/office/drawing/2014/main" id="{6DA0AB40-5578-4DDA-9362-C511467B7292}"/>
              </a:ext>
            </a:extLst>
          </p:cNvPr>
          <p:cNvSpPr>
            <a:spLocks noGrp="1"/>
          </p:cNvSpPr>
          <p:nvPr>
            <p:ph type="title"/>
          </p:nvPr>
        </p:nvSpPr>
        <p:spPr/>
        <p:txBody>
          <a:bodyPr/>
          <a:lstStyle/>
          <a:p>
            <a:r>
              <a:rPr lang="en-US" dirty="0"/>
              <a:t>Signal Transduction Pathway: cAMP/PKA</a:t>
            </a:r>
            <a:br>
              <a:rPr lang="en-US" dirty="0"/>
            </a:br>
            <a:r>
              <a:rPr lang="en-US" dirty="0"/>
              <a:t>cAMP activates PKA</a:t>
            </a:r>
          </a:p>
        </p:txBody>
      </p:sp>
      <p:sp>
        <p:nvSpPr>
          <p:cNvPr id="4" name="Slide Number Placeholder 3">
            <a:extLst>
              <a:ext uri="{FF2B5EF4-FFF2-40B4-BE49-F238E27FC236}">
                <a16:creationId xmlns:a16="http://schemas.microsoft.com/office/drawing/2014/main" id="{A1FFED40-0A48-480B-B6A4-77C8473C82ED}"/>
              </a:ext>
            </a:extLst>
          </p:cNvPr>
          <p:cNvSpPr>
            <a:spLocks noGrp="1"/>
          </p:cNvSpPr>
          <p:nvPr>
            <p:ph type="sldNum" sz="quarter" idx="12"/>
          </p:nvPr>
        </p:nvSpPr>
        <p:spPr/>
        <p:txBody>
          <a:bodyPr/>
          <a:lstStyle/>
          <a:p>
            <a:fld id="{F38FC8B9-BCA2-4F51-A344-9525644822DC}" type="slidenum">
              <a:rPr lang="en-US" smtClean="0"/>
              <a:t>13</a:t>
            </a:fld>
            <a:endParaRPr lang="en-US"/>
          </a:p>
        </p:txBody>
      </p:sp>
    </p:spTree>
    <p:extLst>
      <p:ext uri="{BB962C8B-B14F-4D97-AF65-F5344CB8AC3E}">
        <p14:creationId xmlns:p14="http://schemas.microsoft.com/office/powerpoint/2010/main" val="42609696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25632B8-384A-42DF-8FFB-D3926973CD95}"/>
              </a:ext>
            </a:extLst>
          </p:cNvPr>
          <p:cNvSpPr txBox="1"/>
          <p:nvPr/>
        </p:nvSpPr>
        <p:spPr>
          <a:xfrm>
            <a:off x="0" y="6409715"/>
            <a:ext cx="10515600" cy="461665"/>
          </a:xfrm>
          <a:prstGeom prst="rect">
            <a:avLst/>
          </a:prstGeom>
          <a:noFill/>
        </p:spPr>
        <p:txBody>
          <a:bodyPr wrap="square" rtlCol="0">
            <a:spAutoFit/>
          </a:bodyPr>
          <a:lstStyle/>
          <a:p>
            <a:r>
              <a:rPr lang="en-US" sz="1200" dirty="0"/>
              <a:t>Figure 12-5: PIP2, IP3, and DAG. Adapted without change from Concepts of Biology from Open </a:t>
            </a:r>
            <a:r>
              <a:rPr lang="en-US" sz="1200" dirty="0" err="1"/>
              <a:t>Stax</a:t>
            </a:r>
            <a:r>
              <a:rPr lang="en-US" sz="1200" dirty="0"/>
              <a:t> by Samantha Fowler, Rebecca Roush, James Wise, and other contributors. Concepts of Biology by OpenStax is licensed under Creative Commons Attribution License v4.0</a:t>
            </a:r>
          </a:p>
        </p:txBody>
      </p:sp>
      <p:pic>
        <p:nvPicPr>
          <p:cNvPr id="6" name="Content Placeholder 5" descr="Figure 12-5: PIP2, IP3, and DAG. In response to G-protein activation, phospholipase C (PLC) cleaves the membrane lipid PIP2 in DAG and IP3, the latter two serving as secondary messengers in signaling.&#10;">
            <a:extLst>
              <a:ext uri="{FF2B5EF4-FFF2-40B4-BE49-F238E27FC236}">
                <a16:creationId xmlns:a16="http://schemas.microsoft.com/office/drawing/2014/main" id="{85E3FE4B-0C1B-4111-85AF-65759E37C2C9}"/>
              </a:ext>
            </a:extLst>
          </p:cNvPr>
          <p:cNvPicPr>
            <a:picLocks noGrp="1" noChangeAspect="1"/>
          </p:cNvPicPr>
          <p:nvPr>
            <p:ph idx="1"/>
          </p:nvPr>
        </p:nvPicPr>
        <p:blipFill>
          <a:blip r:embed="rId3"/>
          <a:stretch>
            <a:fillRect/>
          </a:stretch>
        </p:blipFill>
        <p:spPr>
          <a:xfrm>
            <a:off x="3753422" y="1825625"/>
            <a:ext cx="4685155" cy="4351338"/>
          </a:xfrm>
          <a:prstGeom prst="rect">
            <a:avLst/>
          </a:prstGeom>
        </p:spPr>
      </p:pic>
      <p:sp>
        <p:nvSpPr>
          <p:cNvPr id="2" name="Title 1">
            <a:extLst>
              <a:ext uri="{FF2B5EF4-FFF2-40B4-BE49-F238E27FC236}">
                <a16:creationId xmlns:a16="http://schemas.microsoft.com/office/drawing/2014/main" id="{335F5A84-D54B-43A2-AB97-909D0AE505FF}"/>
              </a:ext>
            </a:extLst>
          </p:cNvPr>
          <p:cNvSpPr>
            <a:spLocks noGrp="1"/>
          </p:cNvSpPr>
          <p:nvPr>
            <p:ph type="title"/>
          </p:nvPr>
        </p:nvSpPr>
        <p:spPr/>
        <p:txBody>
          <a:bodyPr/>
          <a:lstStyle/>
          <a:p>
            <a:r>
              <a:rPr lang="en-US" dirty="0"/>
              <a:t>Conversion of PIP</a:t>
            </a:r>
            <a:r>
              <a:rPr lang="en-US" baseline="-25000" dirty="0"/>
              <a:t>2</a:t>
            </a:r>
            <a:r>
              <a:rPr lang="en-US" dirty="0"/>
              <a:t> into DAG and IP</a:t>
            </a:r>
            <a:r>
              <a:rPr lang="en-US" baseline="-25000" dirty="0"/>
              <a:t>3</a:t>
            </a:r>
            <a:r>
              <a:rPr lang="en-US" dirty="0"/>
              <a:t> by Phospholipase C</a:t>
            </a:r>
          </a:p>
        </p:txBody>
      </p:sp>
      <p:sp>
        <p:nvSpPr>
          <p:cNvPr id="4" name="Slide Number Placeholder 3">
            <a:extLst>
              <a:ext uri="{FF2B5EF4-FFF2-40B4-BE49-F238E27FC236}">
                <a16:creationId xmlns:a16="http://schemas.microsoft.com/office/drawing/2014/main" id="{429589A5-5E7B-435B-9EB5-AC43F819C9C5}"/>
              </a:ext>
            </a:extLst>
          </p:cNvPr>
          <p:cNvSpPr>
            <a:spLocks noGrp="1"/>
          </p:cNvSpPr>
          <p:nvPr>
            <p:ph type="sldNum" sz="quarter" idx="12"/>
          </p:nvPr>
        </p:nvSpPr>
        <p:spPr/>
        <p:txBody>
          <a:bodyPr/>
          <a:lstStyle/>
          <a:p>
            <a:fld id="{F38FC8B9-BCA2-4F51-A344-9525644822DC}" type="slidenum">
              <a:rPr lang="en-US" smtClean="0"/>
              <a:t>14</a:t>
            </a:fld>
            <a:endParaRPr lang="en-US"/>
          </a:p>
        </p:txBody>
      </p:sp>
    </p:spTree>
    <p:extLst>
      <p:ext uri="{BB962C8B-B14F-4D97-AF65-F5344CB8AC3E}">
        <p14:creationId xmlns:p14="http://schemas.microsoft.com/office/powerpoint/2010/main" val="33595656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A62F5CA-8984-4E82-A037-3EB4A8BE4656}"/>
              </a:ext>
            </a:extLst>
          </p:cNvPr>
          <p:cNvSpPr txBox="1"/>
          <p:nvPr/>
        </p:nvSpPr>
        <p:spPr>
          <a:xfrm>
            <a:off x="0" y="6592625"/>
            <a:ext cx="11006051" cy="276999"/>
          </a:xfrm>
          <a:prstGeom prst="rect">
            <a:avLst/>
          </a:prstGeom>
          <a:noFill/>
        </p:spPr>
        <p:txBody>
          <a:bodyPr wrap="square" rtlCol="0">
            <a:spAutoFit/>
          </a:bodyPr>
          <a:lstStyle/>
          <a:p>
            <a:r>
              <a:rPr lang="en-US" sz="1200" dirty="0"/>
              <a:t>Figure 12-6: The PIP2/Ca++ Signal Transduction. Adopted and modified from work contributed to </a:t>
            </a:r>
            <a:r>
              <a:rPr lang="en-US" sz="1200" dirty="0" err="1"/>
              <a:t>Libretexts</a:t>
            </a:r>
            <a:r>
              <a:rPr lang="en-US" sz="1200" dirty="0"/>
              <a:t> by E. V. Wong CC BY-NC-SA 3.0.</a:t>
            </a:r>
          </a:p>
        </p:txBody>
      </p:sp>
      <p:pic>
        <p:nvPicPr>
          <p:cNvPr id="5" name="Content Placeholder 4" descr="Figure 12-6: The PIP2/Ca++ Signal Transduction. (A) The G-protein is inactive with GDP bound. (B) Upon ligand binding, G-protein binds to the receptor, exchanges GDP for GTP, and Ga dissociates. (C) Ga-GTP activates PLC, which metabolizes the membrane lipid PIP2 (note: this is abbreviated as “PI” in the figure above) into DAG and IP3. The latter induces Ca2+ release into the cytoplasm and, together with DAG, activates PKC.">
            <a:extLst>
              <a:ext uri="{FF2B5EF4-FFF2-40B4-BE49-F238E27FC236}">
                <a16:creationId xmlns:a16="http://schemas.microsoft.com/office/drawing/2014/main" id="{CB0C28AF-47C7-491B-A1BD-1317517C0A32}"/>
              </a:ext>
            </a:extLst>
          </p:cNvPr>
          <p:cNvPicPr>
            <a:picLocks noGrp="1" noChangeAspect="1"/>
          </p:cNvPicPr>
          <p:nvPr>
            <p:ph idx="1"/>
          </p:nvPr>
        </p:nvPicPr>
        <p:blipFill>
          <a:blip r:embed="rId3"/>
          <a:stretch>
            <a:fillRect/>
          </a:stretch>
        </p:blipFill>
        <p:spPr>
          <a:xfrm>
            <a:off x="3287472" y="1825625"/>
            <a:ext cx="5617056" cy="4351338"/>
          </a:xfrm>
          <a:prstGeom prst="rect">
            <a:avLst/>
          </a:prstGeom>
        </p:spPr>
      </p:pic>
      <p:sp>
        <p:nvSpPr>
          <p:cNvPr id="2" name="Title 1">
            <a:extLst>
              <a:ext uri="{FF2B5EF4-FFF2-40B4-BE49-F238E27FC236}">
                <a16:creationId xmlns:a16="http://schemas.microsoft.com/office/drawing/2014/main" id="{AC2473AA-0F0C-4D31-AD09-9D884DB7AEFF}"/>
              </a:ext>
            </a:extLst>
          </p:cNvPr>
          <p:cNvSpPr>
            <a:spLocks noGrp="1"/>
          </p:cNvSpPr>
          <p:nvPr>
            <p:ph type="title"/>
          </p:nvPr>
        </p:nvSpPr>
        <p:spPr/>
        <p:txBody>
          <a:bodyPr/>
          <a:lstStyle/>
          <a:p>
            <a:r>
              <a:rPr lang="en-US" dirty="0"/>
              <a:t>Signal Transduction Pathway: PIP</a:t>
            </a:r>
            <a:r>
              <a:rPr lang="en-US" baseline="-25000" dirty="0"/>
              <a:t>2</a:t>
            </a:r>
            <a:r>
              <a:rPr lang="en-US" dirty="0"/>
              <a:t>/Ca</a:t>
            </a:r>
            <a:r>
              <a:rPr lang="en-US" baseline="30000" dirty="0"/>
              <a:t>++</a:t>
            </a:r>
            <a:endParaRPr lang="en-US" dirty="0"/>
          </a:p>
        </p:txBody>
      </p:sp>
      <p:sp>
        <p:nvSpPr>
          <p:cNvPr id="4" name="Slide Number Placeholder 3">
            <a:extLst>
              <a:ext uri="{FF2B5EF4-FFF2-40B4-BE49-F238E27FC236}">
                <a16:creationId xmlns:a16="http://schemas.microsoft.com/office/drawing/2014/main" id="{50DF5FDD-E659-4EEC-A64E-3468470F11B5}"/>
              </a:ext>
            </a:extLst>
          </p:cNvPr>
          <p:cNvSpPr>
            <a:spLocks noGrp="1"/>
          </p:cNvSpPr>
          <p:nvPr>
            <p:ph type="sldNum" sz="quarter" idx="12"/>
          </p:nvPr>
        </p:nvSpPr>
        <p:spPr/>
        <p:txBody>
          <a:bodyPr/>
          <a:lstStyle/>
          <a:p>
            <a:fld id="{F38FC8B9-BCA2-4F51-A344-9525644822DC}" type="slidenum">
              <a:rPr lang="en-US" smtClean="0"/>
              <a:t>15</a:t>
            </a:fld>
            <a:endParaRPr lang="en-US"/>
          </a:p>
        </p:txBody>
      </p:sp>
    </p:spTree>
    <p:extLst>
      <p:ext uri="{BB962C8B-B14F-4D97-AF65-F5344CB8AC3E}">
        <p14:creationId xmlns:p14="http://schemas.microsoft.com/office/powerpoint/2010/main" val="4038911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A62F5CA-8984-4E82-A037-3EB4A8BE4656}"/>
              </a:ext>
            </a:extLst>
          </p:cNvPr>
          <p:cNvSpPr txBox="1"/>
          <p:nvPr/>
        </p:nvSpPr>
        <p:spPr>
          <a:xfrm>
            <a:off x="0" y="6592625"/>
            <a:ext cx="11006051" cy="276999"/>
          </a:xfrm>
          <a:prstGeom prst="rect">
            <a:avLst/>
          </a:prstGeom>
          <a:noFill/>
        </p:spPr>
        <p:txBody>
          <a:bodyPr wrap="square" lIns="91440" tIns="45720" rIns="91440" bIns="45720" rtlCol="0" anchor="t">
            <a:spAutoFit/>
          </a:bodyPr>
          <a:lstStyle/>
          <a:p>
            <a:r>
              <a:rPr lang="en-US" sz="1200" dirty="0"/>
              <a:t>Figure 12-6A: The PIP2/Ca++ Signal Transduction. Adopted and modified from work contributed to </a:t>
            </a:r>
            <a:r>
              <a:rPr lang="en-US" sz="1200" dirty="0" err="1"/>
              <a:t>Libretexts</a:t>
            </a:r>
            <a:r>
              <a:rPr lang="en-US" sz="1200" dirty="0"/>
              <a:t> by E. V. Wong CC BY-NC-SA 3.0.</a:t>
            </a:r>
          </a:p>
        </p:txBody>
      </p:sp>
      <p:pic>
        <p:nvPicPr>
          <p:cNvPr id="5" name="Content Placeholder 4" descr="Figure 12-6: The PIP2/Ca++ Signal Transduction. (A) The G-protein is inactive with GDP bound.">
            <a:extLst>
              <a:ext uri="{FF2B5EF4-FFF2-40B4-BE49-F238E27FC236}">
                <a16:creationId xmlns:a16="http://schemas.microsoft.com/office/drawing/2014/main" id="{CB0C28AF-47C7-491B-A1BD-1317517C0A32}"/>
              </a:ext>
            </a:extLst>
          </p:cNvPr>
          <p:cNvPicPr>
            <a:picLocks noGrp="1" noChangeAspect="1"/>
          </p:cNvPicPr>
          <p:nvPr>
            <p:ph idx="1"/>
          </p:nvPr>
        </p:nvPicPr>
        <p:blipFill rotWithShape="1">
          <a:blip r:embed="rId3"/>
          <a:srcRect r="50000" b="63152"/>
          <a:stretch/>
        </p:blipFill>
        <p:spPr>
          <a:xfrm>
            <a:off x="2496686" y="1825625"/>
            <a:ext cx="7198628" cy="4109662"/>
          </a:xfrm>
          <a:prstGeom prst="rect">
            <a:avLst/>
          </a:prstGeom>
        </p:spPr>
      </p:pic>
      <p:sp>
        <p:nvSpPr>
          <p:cNvPr id="2" name="Title 1">
            <a:extLst>
              <a:ext uri="{FF2B5EF4-FFF2-40B4-BE49-F238E27FC236}">
                <a16:creationId xmlns:a16="http://schemas.microsoft.com/office/drawing/2014/main" id="{AC2473AA-0F0C-4D31-AD09-9D884DB7AEFF}"/>
              </a:ext>
            </a:extLst>
          </p:cNvPr>
          <p:cNvSpPr>
            <a:spLocks noGrp="1"/>
          </p:cNvSpPr>
          <p:nvPr>
            <p:ph type="title"/>
          </p:nvPr>
        </p:nvSpPr>
        <p:spPr/>
        <p:txBody>
          <a:bodyPr/>
          <a:lstStyle/>
          <a:p>
            <a:r>
              <a:rPr lang="en-US" dirty="0"/>
              <a:t>Signal Transduction Pathway: PIP</a:t>
            </a:r>
            <a:r>
              <a:rPr lang="en-US" baseline="-25000" dirty="0"/>
              <a:t>2</a:t>
            </a:r>
            <a:r>
              <a:rPr lang="en-US" dirty="0"/>
              <a:t>/Ca</a:t>
            </a:r>
            <a:r>
              <a:rPr lang="en-US" baseline="30000" dirty="0"/>
              <a:t>++</a:t>
            </a:r>
            <a:br>
              <a:rPr lang="en-US" baseline="30000" dirty="0"/>
            </a:br>
            <a:r>
              <a:rPr lang="en-US" dirty="0"/>
              <a:t>Inactive State</a:t>
            </a:r>
          </a:p>
        </p:txBody>
      </p:sp>
      <p:sp>
        <p:nvSpPr>
          <p:cNvPr id="4" name="Slide Number Placeholder 3">
            <a:extLst>
              <a:ext uri="{FF2B5EF4-FFF2-40B4-BE49-F238E27FC236}">
                <a16:creationId xmlns:a16="http://schemas.microsoft.com/office/drawing/2014/main" id="{50DF5FDD-E659-4EEC-A64E-3468470F11B5}"/>
              </a:ext>
            </a:extLst>
          </p:cNvPr>
          <p:cNvSpPr>
            <a:spLocks noGrp="1"/>
          </p:cNvSpPr>
          <p:nvPr>
            <p:ph type="sldNum" sz="quarter" idx="12"/>
          </p:nvPr>
        </p:nvSpPr>
        <p:spPr/>
        <p:txBody>
          <a:bodyPr/>
          <a:lstStyle/>
          <a:p>
            <a:fld id="{F38FC8B9-BCA2-4F51-A344-9525644822DC}" type="slidenum">
              <a:rPr lang="en-US" smtClean="0"/>
              <a:t>16</a:t>
            </a:fld>
            <a:endParaRPr lang="en-US"/>
          </a:p>
        </p:txBody>
      </p:sp>
    </p:spTree>
    <p:extLst>
      <p:ext uri="{BB962C8B-B14F-4D97-AF65-F5344CB8AC3E}">
        <p14:creationId xmlns:p14="http://schemas.microsoft.com/office/powerpoint/2010/main" val="5145192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A62F5CA-8984-4E82-A037-3EB4A8BE4656}"/>
              </a:ext>
            </a:extLst>
          </p:cNvPr>
          <p:cNvSpPr txBox="1"/>
          <p:nvPr/>
        </p:nvSpPr>
        <p:spPr>
          <a:xfrm>
            <a:off x="0" y="6592625"/>
            <a:ext cx="11006051" cy="276999"/>
          </a:xfrm>
          <a:prstGeom prst="rect">
            <a:avLst/>
          </a:prstGeom>
          <a:noFill/>
        </p:spPr>
        <p:txBody>
          <a:bodyPr wrap="square" lIns="91440" tIns="45720" rIns="91440" bIns="45720" rtlCol="0" anchor="t">
            <a:spAutoFit/>
          </a:bodyPr>
          <a:lstStyle/>
          <a:p>
            <a:r>
              <a:rPr lang="en-US" sz="1200" dirty="0"/>
              <a:t>Figure 12-6B: The PIP2/Ca++ Signal Transduction. Adopted and modified from work contributed to </a:t>
            </a:r>
            <a:r>
              <a:rPr lang="en-US" sz="1200" dirty="0" err="1"/>
              <a:t>Libretexts</a:t>
            </a:r>
            <a:r>
              <a:rPr lang="en-US" sz="1200" dirty="0"/>
              <a:t> by E. V. Wong CC BY-NC-SA 3.0.</a:t>
            </a:r>
          </a:p>
        </p:txBody>
      </p:sp>
      <p:pic>
        <p:nvPicPr>
          <p:cNvPr id="5" name="Content Placeholder 4" descr="Figure 12-6: The PIP2/Ca++ Signal Transduction. (B) Upon ligand binding, G-protein binds to the receptor, exchanges GDP for GTP, and Ga dissociates. ">
            <a:extLst>
              <a:ext uri="{FF2B5EF4-FFF2-40B4-BE49-F238E27FC236}">
                <a16:creationId xmlns:a16="http://schemas.microsoft.com/office/drawing/2014/main" id="{CB0C28AF-47C7-491B-A1BD-1317517C0A32}"/>
              </a:ext>
            </a:extLst>
          </p:cNvPr>
          <p:cNvPicPr>
            <a:picLocks noGrp="1" noChangeAspect="1"/>
          </p:cNvPicPr>
          <p:nvPr>
            <p:ph idx="1"/>
          </p:nvPr>
        </p:nvPicPr>
        <p:blipFill rotWithShape="1">
          <a:blip r:embed="rId3"/>
          <a:srcRect l="50395" b="64394"/>
          <a:stretch/>
        </p:blipFill>
        <p:spPr>
          <a:xfrm>
            <a:off x="2558137" y="1825625"/>
            <a:ext cx="7075727" cy="3934422"/>
          </a:xfrm>
          <a:prstGeom prst="rect">
            <a:avLst/>
          </a:prstGeom>
        </p:spPr>
      </p:pic>
      <p:sp>
        <p:nvSpPr>
          <p:cNvPr id="2" name="Title 1">
            <a:extLst>
              <a:ext uri="{FF2B5EF4-FFF2-40B4-BE49-F238E27FC236}">
                <a16:creationId xmlns:a16="http://schemas.microsoft.com/office/drawing/2014/main" id="{AC2473AA-0F0C-4D31-AD09-9D884DB7AEFF}"/>
              </a:ext>
            </a:extLst>
          </p:cNvPr>
          <p:cNvSpPr>
            <a:spLocks noGrp="1"/>
          </p:cNvSpPr>
          <p:nvPr>
            <p:ph type="title"/>
          </p:nvPr>
        </p:nvSpPr>
        <p:spPr/>
        <p:txBody>
          <a:bodyPr/>
          <a:lstStyle/>
          <a:p>
            <a:r>
              <a:rPr lang="en-US" dirty="0"/>
              <a:t>Signal Transduction Pathway: PIP</a:t>
            </a:r>
            <a:r>
              <a:rPr lang="en-US" baseline="-25000" dirty="0"/>
              <a:t>2</a:t>
            </a:r>
            <a:r>
              <a:rPr lang="en-US" dirty="0"/>
              <a:t>/Ca</a:t>
            </a:r>
            <a:r>
              <a:rPr lang="en-US" baseline="30000" dirty="0"/>
              <a:t>++</a:t>
            </a:r>
            <a:br>
              <a:rPr lang="en-US" dirty="0"/>
            </a:br>
            <a:r>
              <a:rPr lang="en-US" dirty="0"/>
              <a:t>Ligand Binds</a:t>
            </a:r>
          </a:p>
        </p:txBody>
      </p:sp>
      <p:sp>
        <p:nvSpPr>
          <p:cNvPr id="4" name="Slide Number Placeholder 3">
            <a:extLst>
              <a:ext uri="{FF2B5EF4-FFF2-40B4-BE49-F238E27FC236}">
                <a16:creationId xmlns:a16="http://schemas.microsoft.com/office/drawing/2014/main" id="{50DF5FDD-E659-4EEC-A64E-3468470F11B5}"/>
              </a:ext>
            </a:extLst>
          </p:cNvPr>
          <p:cNvSpPr>
            <a:spLocks noGrp="1"/>
          </p:cNvSpPr>
          <p:nvPr>
            <p:ph type="sldNum" sz="quarter" idx="12"/>
          </p:nvPr>
        </p:nvSpPr>
        <p:spPr/>
        <p:txBody>
          <a:bodyPr/>
          <a:lstStyle/>
          <a:p>
            <a:fld id="{F38FC8B9-BCA2-4F51-A344-9525644822DC}" type="slidenum">
              <a:rPr lang="en-US" smtClean="0"/>
              <a:t>17</a:t>
            </a:fld>
            <a:endParaRPr lang="en-US"/>
          </a:p>
        </p:txBody>
      </p:sp>
    </p:spTree>
    <p:extLst>
      <p:ext uri="{BB962C8B-B14F-4D97-AF65-F5344CB8AC3E}">
        <p14:creationId xmlns:p14="http://schemas.microsoft.com/office/powerpoint/2010/main" val="25078176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A62F5CA-8984-4E82-A037-3EB4A8BE4656}"/>
              </a:ext>
            </a:extLst>
          </p:cNvPr>
          <p:cNvSpPr txBox="1"/>
          <p:nvPr/>
        </p:nvSpPr>
        <p:spPr>
          <a:xfrm>
            <a:off x="0" y="6592625"/>
            <a:ext cx="11006051" cy="276999"/>
          </a:xfrm>
          <a:prstGeom prst="rect">
            <a:avLst/>
          </a:prstGeom>
          <a:noFill/>
        </p:spPr>
        <p:txBody>
          <a:bodyPr wrap="square" lIns="91440" tIns="45720" rIns="91440" bIns="45720" rtlCol="0" anchor="t">
            <a:spAutoFit/>
          </a:bodyPr>
          <a:lstStyle/>
          <a:p>
            <a:r>
              <a:rPr lang="en-US" sz="1200" dirty="0"/>
              <a:t>Figure 12-6B: The PIP2/Ca++ Signal Transduction. Adopted and modified from work contributed to </a:t>
            </a:r>
            <a:r>
              <a:rPr lang="en-US" sz="1200" dirty="0" err="1"/>
              <a:t>Libretexts</a:t>
            </a:r>
            <a:r>
              <a:rPr lang="en-US" sz="1200" dirty="0"/>
              <a:t> by E. V. Wong CC BY-NC-SA 3.0.</a:t>
            </a:r>
          </a:p>
        </p:txBody>
      </p:sp>
      <p:pic>
        <p:nvPicPr>
          <p:cNvPr id="5" name="Content Placeholder 4" descr="Figure 12-6: The PIP2/Ca++ Signal Transduction. (C) Ga-GTP activates PLC, which metabolizes the membrane lipid PIP2 (note: this is abbreviated as “PI” in the figure above) into DAG and IP3. The latter induces Ca2+ release into the cytoplasm and, together with DAG, activates PKC.">
            <a:extLst>
              <a:ext uri="{FF2B5EF4-FFF2-40B4-BE49-F238E27FC236}">
                <a16:creationId xmlns:a16="http://schemas.microsoft.com/office/drawing/2014/main" id="{CB0C28AF-47C7-491B-A1BD-1317517C0A32}"/>
              </a:ext>
            </a:extLst>
          </p:cNvPr>
          <p:cNvPicPr>
            <a:picLocks noGrp="1" noChangeAspect="1"/>
          </p:cNvPicPr>
          <p:nvPr>
            <p:ph idx="1"/>
          </p:nvPr>
        </p:nvPicPr>
        <p:blipFill rotWithShape="1">
          <a:blip r:embed="rId3"/>
          <a:srcRect l="8661" t="38663" r="6391"/>
          <a:stretch/>
        </p:blipFill>
        <p:spPr>
          <a:xfrm>
            <a:off x="2565940" y="1945186"/>
            <a:ext cx="7060119" cy="3949152"/>
          </a:xfrm>
          <a:prstGeom prst="rect">
            <a:avLst/>
          </a:prstGeom>
        </p:spPr>
      </p:pic>
      <p:sp>
        <p:nvSpPr>
          <p:cNvPr id="2" name="Title 1">
            <a:extLst>
              <a:ext uri="{FF2B5EF4-FFF2-40B4-BE49-F238E27FC236}">
                <a16:creationId xmlns:a16="http://schemas.microsoft.com/office/drawing/2014/main" id="{AC2473AA-0F0C-4D31-AD09-9D884DB7AEFF}"/>
              </a:ext>
            </a:extLst>
          </p:cNvPr>
          <p:cNvSpPr>
            <a:spLocks noGrp="1"/>
          </p:cNvSpPr>
          <p:nvPr>
            <p:ph type="title"/>
          </p:nvPr>
        </p:nvSpPr>
        <p:spPr/>
        <p:txBody>
          <a:bodyPr/>
          <a:lstStyle/>
          <a:p>
            <a:r>
              <a:rPr lang="en-US" dirty="0"/>
              <a:t>Signal Transduction Pathway: PIP</a:t>
            </a:r>
            <a:r>
              <a:rPr lang="en-US" baseline="-25000" dirty="0"/>
              <a:t>2</a:t>
            </a:r>
            <a:r>
              <a:rPr lang="en-US" dirty="0"/>
              <a:t>/Ca</a:t>
            </a:r>
            <a:r>
              <a:rPr lang="en-US" baseline="30000" dirty="0"/>
              <a:t>++</a:t>
            </a:r>
            <a:br>
              <a:rPr lang="en-US" dirty="0"/>
            </a:br>
            <a:r>
              <a:rPr lang="en-US" dirty="0"/>
              <a:t>Calcium is released and PKC is activated</a:t>
            </a:r>
          </a:p>
        </p:txBody>
      </p:sp>
      <p:sp>
        <p:nvSpPr>
          <p:cNvPr id="4" name="Slide Number Placeholder 3">
            <a:extLst>
              <a:ext uri="{FF2B5EF4-FFF2-40B4-BE49-F238E27FC236}">
                <a16:creationId xmlns:a16="http://schemas.microsoft.com/office/drawing/2014/main" id="{50DF5FDD-E659-4EEC-A64E-3468470F11B5}"/>
              </a:ext>
            </a:extLst>
          </p:cNvPr>
          <p:cNvSpPr>
            <a:spLocks noGrp="1"/>
          </p:cNvSpPr>
          <p:nvPr>
            <p:ph type="sldNum" sz="quarter" idx="12"/>
          </p:nvPr>
        </p:nvSpPr>
        <p:spPr/>
        <p:txBody>
          <a:bodyPr/>
          <a:lstStyle/>
          <a:p>
            <a:fld id="{F38FC8B9-BCA2-4F51-A344-9525644822DC}" type="slidenum">
              <a:rPr lang="en-US" smtClean="0"/>
              <a:t>18</a:t>
            </a:fld>
            <a:endParaRPr lang="en-US"/>
          </a:p>
        </p:txBody>
      </p:sp>
    </p:spTree>
    <p:extLst>
      <p:ext uri="{BB962C8B-B14F-4D97-AF65-F5344CB8AC3E}">
        <p14:creationId xmlns:p14="http://schemas.microsoft.com/office/powerpoint/2010/main" val="35009390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D2DBEEA-E134-42BA-8205-F0AA00F66BA4}"/>
              </a:ext>
            </a:extLst>
          </p:cNvPr>
          <p:cNvSpPr txBox="1"/>
          <p:nvPr/>
        </p:nvSpPr>
        <p:spPr>
          <a:xfrm>
            <a:off x="0" y="6406225"/>
            <a:ext cx="10515600" cy="461665"/>
          </a:xfrm>
          <a:prstGeom prst="rect">
            <a:avLst/>
          </a:prstGeom>
          <a:noFill/>
        </p:spPr>
        <p:txBody>
          <a:bodyPr wrap="square" rtlCol="0">
            <a:spAutoFit/>
          </a:bodyPr>
          <a:lstStyle/>
          <a:p>
            <a:r>
              <a:rPr lang="en-US" sz="1200" dirty="0"/>
              <a:t>Figure 12-7: RTK Activation. Adapted without change from Concepts of Biology from Open </a:t>
            </a:r>
            <a:r>
              <a:rPr lang="en-US" sz="1200" dirty="0" err="1"/>
              <a:t>Stax</a:t>
            </a:r>
            <a:r>
              <a:rPr lang="en-US" sz="1200" dirty="0"/>
              <a:t> by Samantha Fowler, Rebecca Roush, James Wise, and other contributors. Concepts of Biology by OpenStax is licensed under Creative Commons Attribution License v4.0</a:t>
            </a:r>
          </a:p>
        </p:txBody>
      </p:sp>
      <p:pic>
        <p:nvPicPr>
          <p:cNvPr id="6" name="Content Placeholder 5" descr="Figure 12-7: RTK Activation. A receptor tyrosine kinase (RTK) is an enzyme-linked receptor comprised of two protein subunits. Binding of a signaling molecule to the extracellular domain causes the receptor to dimerize. Tyrosine residues on the intracellular domain are then autophosphorylated, triggering a downstream cellular response. The signal is terminated by a phosphatase that removes the phosphates from the phosphotyrosine residues.&#10;">
            <a:extLst>
              <a:ext uri="{FF2B5EF4-FFF2-40B4-BE49-F238E27FC236}">
                <a16:creationId xmlns:a16="http://schemas.microsoft.com/office/drawing/2014/main" id="{354C1005-A448-4CE0-BC3D-990069F74AE8}"/>
              </a:ext>
            </a:extLst>
          </p:cNvPr>
          <p:cNvPicPr>
            <a:picLocks noGrp="1" noChangeAspect="1"/>
          </p:cNvPicPr>
          <p:nvPr>
            <p:ph idx="1"/>
          </p:nvPr>
        </p:nvPicPr>
        <p:blipFill>
          <a:blip r:embed="rId3"/>
          <a:stretch>
            <a:fillRect/>
          </a:stretch>
        </p:blipFill>
        <p:spPr>
          <a:xfrm>
            <a:off x="4924486" y="1825625"/>
            <a:ext cx="2343028" cy="4351338"/>
          </a:xfrm>
          <a:prstGeom prst="rect">
            <a:avLst/>
          </a:prstGeom>
        </p:spPr>
      </p:pic>
      <p:sp>
        <p:nvSpPr>
          <p:cNvPr id="2" name="Title 1">
            <a:extLst>
              <a:ext uri="{FF2B5EF4-FFF2-40B4-BE49-F238E27FC236}">
                <a16:creationId xmlns:a16="http://schemas.microsoft.com/office/drawing/2014/main" id="{F2AD2DDB-3C6C-40B0-8A97-3BED48154225}"/>
              </a:ext>
            </a:extLst>
          </p:cNvPr>
          <p:cNvSpPr>
            <a:spLocks noGrp="1"/>
          </p:cNvSpPr>
          <p:nvPr>
            <p:ph type="title"/>
          </p:nvPr>
        </p:nvSpPr>
        <p:spPr/>
        <p:txBody>
          <a:bodyPr/>
          <a:lstStyle/>
          <a:p>
            <a:r>
              <a:rPr lang="en-US" dirty="0"/>
              <a:t>Signal Transduction Pathway: Receptor Tyrosine Kinase</a:t>
            </a:r>
          </a:p>
        </p:txBody>
      </p:sp>
      <p:sp>
        <p:nvSpPr>
          <p:cNvPr id="4" name="Slide Number Placeholder 3">
            <a:extLst>
              <a:ext uri="{FF2B5EF4-FFF2-40B4-BE49-F238E27FC236}">
                <a16:creationId xmlns:a16="http://schemas.microsoft.com/office/drawing/2014/main" id="{ABF97AAC-E08F-4396-B9CA-FFB562943ED4}"/>
              </a:ext>
            </a:extLst>
          </p:cNvPr>
          <p:cNvSpPr>
            <a:spLocks noGrp="1"/>
          </p:cNvSpPr>
          <p:nvPr>
            <p:ph type="sldNum" sz="quarter" idx="12"/>
          </p:nvPr>
        </p:nvSpPr>
        <p:spPr/>
        <p:txBody>
          <a:bodyPr/>
          <a:lstStyle/>
          <a:p>
            <a:fld id="{F38FC8B9-BCA2-4F51-A344-9525644822DC}" type="slidenum">
              <a:rPr lang="en-US" smtClean="0"/>
              <a:t>19</a:t>
            </a:fld>
            <a:endParaRPr lang="en-US"/>
          </a:p>
        </p:txBody>
      </p:sp>
    </p:spTree>
    <p:extLst>
      <p:ext uri="{BB962C8B-B14F-4D97-AF65-F5344CB8AC3E}">
        <p14:creationId xmlns:p14="http://schemas.microsoft.com/office/powerpoint/2010/main" val="36380378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defRPr/>
            </a:pPr>
            <a:r>
              <a:rPr lang="en-US" dirty="0"/>
              <a:t>Compare and contrast the structure and function of G-protein coupled receptors (GPCRs) and receptor tyrosine kinases (RTKs). </a:t>
            </a:r>
          </a:p>
          <a:p>
            <a:pPr>
              <a:defRPr/>
            </a:pPr>
            <a:r>
              <a:rPr lang="en-US" dirty="0"/>
              <a:t>Describe the mechanism of action and signaling pathways that are a result in activation of these receptors.   </a:t>
            </a:r>
          </a:p>
        </p:txBody>
      </p:sp>
      <p:sp>
        <p:nvSpPr>
          <p:cNvPr id="2" name="Title 1"/>
          <p:cNvSpPr>
            <a:spLocks noGrp="1"/>
          </p:cNvSpPr>
          <p:nvPr>
            <p:ph type="title"/>
          </p:nvPr>
        </p:nvSpPr>
        <p:spPr/>
        <p:txBody>
          <a:bodyPr>
            <a:normAutofit/>
          </a:bodyPr>
          <a:lstStyle/>
          <a:p>
            <a:r>
              <a:rPr lang="en-US" dirty="0"/>
              <a:t>Chapter 12 Learning Objectives</a:t>
            </a:r>
          </a:p>
        </p:txBody>
      </p:sp>
      <p:sp>
        <p:nvSpPr>
          <p:cNvPr id="4" name="Slide Number Placeholder 3">
            <a:extLst>
              <a:ext uri="{FF2B5EF4-FFF2-40B4-BE49-F238E27FC236}">
                <a16:creationId xmlns:a16="http://schemas.microsoft.com/office/drawing/2014/main" id="{082BDA0F-4026-462A-8922-D223007DA106}"/>
              </a:ext>
            </a:extLst>
          </p:cNvPr>
          <p:cNvSpPr>
            <a:spLocks noGrp="1"/>
          </p:cNvSpPr>
          <p:nvPr>
            <p:ph type="sldNum" sz="quarter" idx="12"/>
          </p:nvPr>
        </p:nvSpPr>
        <p:spPr/>
        <p:txBody>
          <a:bodyPr/>
          <a:lstStyle/>
          <a:p>
            <a:fld id="{C93EF3D6-E668-4DE3-8128-3AEB1A6FE605}" type="slidenum">
              <a:rPr lang="en-US" smtClean="0"/>
              <a:t>2</a:t>
            </a:fld>
            <a:endParaRPr lang="en-US"/>
          </a:p>
        </p:txBody>
      </p:sp>
    </p:spTree>
    <p:extLst>
      <p:ext uri="{BB962C8B-B14F-4D97-AF65-F5344CB8AC3E}">
        <p14:creationId xmlns:p14="http://schemas.microsoft.com/office/powerpoint/2010/main" val="4559752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0981978-41D7-4EA7-A65B-58FD52EB9D39}"/>
              </a:ext>
            </a:extLst>
          </p:cNvPr>
          <p:cNvSpPr txBox="1"/>
          <p:nvPr/>
        </p:nvSpPr>
        <p:spPr>
          <a:xfrm>
            <a:off x="0" y="6589100"/>
            <a:ext cx="10515600" cy="276999"/>
          </a:xfrm>
          <a:prstGeom prst="rect">
            <a:avLst/>
          </a:prstGeom>
          <a:noFill/>
        </p:spPr>
        <p:txBody>
          <a:bodyPr wrap="square" rtlCol="0">
            <a:spAutoFit/>
          </a:bodyPr>
          <a:lstStyle/>
          <a:p>
            <a:r>
              <a:rPr lang="en-US" sz="1200" dirty="0"/>
              <a:t>Figure 12-8: The MAP Kinase Signaling Cascade. Created by Jennifer Hurst-Kennedy CC-NC-SA 4.0.</a:t>
            </a:r>
          </a:p>
        </p:txBody>
      </p:sp>
      <p:pic>
        <p:nvPicPr>
          <p:cNvPr id="5" name="Content Placeholder 4" descr="Figure 12-8: The MAP Kinase Signaling Cascade. The MAP Kinase signaling cascade begins the Ras GTPase. Ras-GTP activates MAPKKK (MAP Kinase Kinase Kinase), which in turn phosphorylates and activates MAPKK (MAP Kinase Kinase). MAPKK then phosphorylates and activates MAPK (MAP Kinase). MAPKs activate effector proteins, such as transcription factors, to initiate cell division.">
            <a:extLst>
              <a:ext uri="{FF2B5EF4-FFF2-40B4-BE49-F238E27FC236}">
                <a16:creationId xmlns:a16="http://schemas.microsoft.com/office/drawing/2014/main" id="{0BF353DB-E690-4DB4-847D-06DA6545BCA2}"/>
              </a:ext>
            </a:extLst>
          </p:cNvPr>
          <p:cNvPicPr>
            <a:picLocks noGrp="1" noChangeAspect="1"/>
          </p:cNvPicPr>
          <p:nvPr>
            <p:ph idx="1"/>
          </p:nvPr>
        </p:nvPicPr>
        <p:blipFill>
          <a:blip r:embed="rId3"/>
          <a:stretch>
            <a:fillRect/>
          </a:stretch>
        </p:blipFill>
        <p:spPr>
          <a:xfrm>
            <a:off x="2419954" y="1825625"/>
            <a:ext cx="7352091" cy="4351338"/>
          </a:xfrm>
          <a:prstGeom prst="rect">
            <a:avLst/>
          </a:prstGeom>
        </p:spPr>
      </p:pic>
      <p:sp>
        <p:nvSpPr>
          <p:cNvPr id="2" name="Title 1">
            <a:extLst>
              <a:ext uri="{FF2B5EF4-FFF2-40B4-BE49-F238E27FC236}">
                <a16:creationId xmlns:a16="http://schemas.microsoft.com/office/drawing/2014/main" id="{86A40812-93E3-4D71-974D-03756846AEEE}"/>
              </a:ext>
            </a:extLst>
          </p:cNvPr>
          <p:cNvSpPr>
            <a:spLocks noGrp="1"/>
          </p:cNvSpPr>
          <p:nvPr>
            <p:ph type="title"/>
          </p:nvPr>
        </p:nvSpPr>
        <p:spPr/>
        <p:txBody>
          <a:bodyPr/>
          <a:lstStyle/>
          <a:p>
            <a:r>
              <a:rPr lang="en-US" dirty="0"/>
              <a:t>Signal Transduction Pathway: MAP Kinase</a:t>
            </a:r>
          </a:p>
        </p:txBody>
      </p:sp>
      <p:sp>
        <p:nvSpPr>
          <p:cNvPr id="4" name="Slide Number Placeholder 3">
            <a:extLst>
              <a:ext uri="{FF2B5EF4-FFF2-40B4-BE49-F238E27FC236}">
                <a16:creationId xmlns:a16="http://schemas.microsoft.com/office/drawing/2014/main" id="{F6A20D63-C468-448D-AF3D-F37E6AD6C79A}"/>
              </a:ext>
            </a:extLst>
          </p:cNvPr>
          <p:cNvSpPr>
            <a:spLocks noGrp="1"/>
          </p:cNvSpPr>
          <p:nvPr>
            <p:ph type="sldNum" sz="quarter" idx="12"/>
          </p:nvPr>
        </p:nvSpPr>
        <p:spPr/>
        <p:txBody>
          <a:bodyPr/>
          <a:lstStyle/>
          <a:p>
            <a:fld id="{F38FC8B9-BCA2-4F51-A344-9525644822DC}" type="slidenum">
              <a:rPr lang="en-US" smtClean="0"/>
              <a:t>20</a:t>
            </a:fld>
            <a:endParaRPr lang="en-US"/>
          </a:p>
        </p:txBody>
      </p:sp>
    </p:spTree>
    <p:extLst>
      <p:ext uri="{BB962C8B-B14F-4D97-AF65-F5344CB8AC3E}">
        <p14:creationId xmlns:p14="http://schemas.microsoft.com/office/powerpoint/2010/main" val="16587024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EE63F3A-4E3E-488E-AAC2-895B120DBB36}"/>
              </a:ext>
            </a:extLst>
          </p:cNvPr>
          <p:cNvSpPr txBox="1"/>
          <p:nvPr/>
        </p:nvSpPr>
        <p:spPr>
          <a:xfrm>
            <a:off x="0" y="6400802"/>
            <a:ext cx="10573789" cy="461665"/>
          </a:xfrm>
          <a:prstGeom prst="rect">
            <a:avLst/>
          </a:prstGeom>
          <a:noFill/>
        </p:spPr>
        <p:txBody>
          <a:bodyPr wrap="square" rtlCol="0">
            <a:spAutoFit/>
          </a:bodyPr>
          <a:lstStyle/>
          <a:p>
            <a:r>
              <a:rPr lang="en-US" sz="1200" dirty="0"/>
              <a:t>Figure 12-9: EGFR and Cancer. Adapted without change from Concepts of Biology from Open </a:t>
            </a:r>
            <a:r>
              <a:rPr lang="en-US" sz="1200" dirty="0" err="1"/>
              <a:t>Stax</a:t>
            </a:r>
            <a:r>
              <a:rPr lang="en-US" sz="1200" dirty="0"/>
              <a:t> by Samantha Fowler, Rebecca Roush, James Wise, and other contributors. Concepts of Biology by OpenStax is licensed under Creative Commons Attribution License v4.0</a:t>
            </a:r>
          </a:p>
        </p:txBody>
      </p:sp>
      <p:pic>
        <p:nvPicPr>
          <p:cNvPr id="5" name="Content Placeholder 4" descr="Figure 12-9: EGFR and Cancer. The epidermal growth factor (EGF) receptor (EGFR) is a receptor tyrosine kinase involved in the regulation of cell growth, wound healing, and tissue repair. When EGF binds to the EGFR, a cascade of downstream events causes the cell to grow and divide. If EGFR is activated at inappropriate times, uncontrolled cell growth (cancer) may occur.">
            <a:extLst>
              <a:ext uri="{FF2B5EF4-FFF2-40B4-BE49-F238E27FC236}">
                <a16:creationId xmlns:a16="http://schemas.microsoft.com/office/drawing/2014/main" id="{FD3C26F3-D5A9-410A-A5B3-DAA9E6459367}"/>
              </a:ext>
            </a:extLst>
          </p:cNvPr>
          <p:cNvPicPr>
            <a:picLocks noGrp="1" noChangeAspect="1"/>
          </p:cNvPicPr>
          <p:nvPr>
            <p:ph idx="1"/>
          </p:nvPr>
        </p:nvPicPr>
        <p:blipFill>
          <a:blip r:embed="rId3"/>
          <a:stretch>
            <a:fillRect/>
          </a:stretch>
        </p:blipFill>
        <p:spPr>
          <a:xfrm>
            <a:off x="5005841" y="1825625"/>
            <a:ext cx="2180317" cy="4351338"/>
          </a:xfrm>
          <a:prstGeom prst="rect">
            <a:avLst/>
          </a:prstGeom>
        </p:spPr>
      </p:pic>
      <p:sp>
        <p:nvSpPr>
          <p:cNvPr id="2" name="Title 1">
            <a:extLst>
              <a:ext uri="{FF2B5EF4-FFF2-40B4-BE49-F238E27FC236}">
                <a16:creationId xmlns:a16="http://schemas.microsoft.com/office/drawing/2014/main" id="{732D07B2-AA0B-4148-84E5-B7CF3F4A1A76}"/>
              </a:ext>
            </a:extLst>
          </p:cNvPr>
          <p:cNvSpPr>
            <a:spLocks noGrp="1"/>
          </p:cNvSpPr>
          <p:nvPr>
            <p:ph type="title"/>
          </p:nvPr>
        </p:nvSpPr>
        <p:spPr/>
        <p:txBody>
          <a:bodyPr/>
          <a:lstStyle/>
          <a:p>
            <a:r>
              <a:rPr lang="en-US" dirty="0"/>
              <a:t>Epidermal Growth Factor Receptor and Cancer</a:t>
            </a:r>
          </a:p>
        </p:txBody>
      </p:sp>
      <p:sp>
        <p:nvSpPr>
          <p:cNvPr id="4" name="Slide Number Placeholder 3">
            <a:extLst>
              <a:ext uri="{FF2B5EF4-FFF2-40B4-BE49-F238E27FC236}">
                <a16:creationId xmlns:a16="http://schemas.microsoft.com/office/drawing/2014/main" id="{787A2E68-1820-4F74-AD5E-6BD819793D14}"/>
              </a:ext>
            </a:extLst>
          </p:cNvPr>
          <p:cNvSpPr>
            <a:spLocks noGrp="1"/>
          </p:cNvSpPr>
          <p:nvPr>
            <p:ph type="sldNum" sz="quarter" idx="12"/>
          </p:nvPr>
        </p:nvSpPr>
        <p:spPr/>
        <p:txBody>
          <a:bodyPr/>
          <a:lstStyle/>
          <a:p>
            <a:fld id="{F38FC8B9-BCA2-4F51-A344-9525644822DC}" type="slidenum">
              <a:rPr lang="en-US" smtClean="0"/>
              <a:t>21</a:t>
            </a:fld>
            <a:endParaRPr lang="en-US"/>
          </a:p>
        </p:txBody>
      </p:sp>
    </p:spTree>
    <p:extLst>
      <p:ext uri="{BB962C8B-B14F-4D97-AF65-F5344CB8AC3E}">
        <p14:creationId xmlns:p14="http://schemas.microsoft.com/office/powerpoint/2010/main" val="13119957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0904A84-FD84-4183-8CCE-F5F0807E5001}"/>
              </a:ext>
            </a:extLst>
          </p:cNvPr>
          <p:cNvSpPr txBox="1"/>
          <p:nvPr/>
        </p:nvSpPr>
        <p:spPr>
          <a:xfrm>
            <a:off x="0" y="6409750"/>
            <a:ext cx="10515601" cy="461665"/>
          </a:xfrm>
          <a:prstGeom prst="rect">
            <a:avLst/>
          </a:prstGeom>
          <a:noFill/>
        </p:spPr>
        <p:txBody>
          <a:bodyPr wrap="square" rtlCol="0">
            <a:spAutoFit/>
          </a:bodyPr>
          <a:lstStyle/>
          <a:p>
            <a:r>
              <a:rPr lang="en-US" sz="1200" dirty="0"/>
              <a:t>Figure 12-10: Interconnecting signaling pathways. Adapted without change from Wikimedia. By </a:t>
            </a:r>
            <a:r>
              <a:rPr lang="en-US" sz="1200" dirty="0" err="1"/>
              <a:t>K.murphy</a:t>
            </a:r>
            <a:r>
              <a:rPr lang="en-US" sz="1200" dirty="0"/>
              <a:t> at English Wikipedia - Transferred from </a:t>
            </a:r>
            <a:r>
              <a:rPr lang="en-US" sz="1200" dirty="0" err="1"/>
              <a:t>en.wikipedia</a:t>
            </a:r>
            <a:r>
              <a:rPr lang="en-US" sz="1200" dirty="0"/>
              <a:t> to Commons, Public Domain, https://commons.wikimedia.org/w/index.php?curid=37705101</a:t>
            </a:r>
          </a:p>
        </p:txBody>
      </p:sp>
      <p:pic>
        <p:nvPicPr>
          <p:cNvPr id="6" name="Content Placeholder 5" descr="Figure 12-10: Interconnecting signaling pathways. Often, multiple signaling pathways, such as GPCR and RTK pathways, converge in cell communication.&#10;">
            <a:extLst>
              <a:ext uri="{FF2B5EF4-FFF2-40B4-BE49-F238E27FC236}">
                <a16:creationId xmlns:a16="http://schemas.microsoft.com/office/drawing/2014/main" id="{D92830A1-D757-4232-984D-659BBF79D3E0}"/>
              </a:ext>
            </a:extLst>
          </p:cNvPr>
          <p:cNvPicPr>
            <a:picLocks noGrp="1" noChangeAspect="1"/>
          </p:cNvPicPr>
          <p:nvPr>
            <p:ph idx="1"/>
          </p:nvPr>
        </p:nvPicPr>
        <p:blipFill>
          <a:blip r:embed="rId3"/>
          <a:stretch>
            <a:fillRect/>
          </a:stretch>
        </p:blipFill>
        <p:spPr>
          <a:xfrm>
            <a:off x="2903743" y="1428968"/>
            <a:ext cx="6760294" cy="4977638"/>
          </a:xfrm>
          <a:prstGeom prst="rect">
            <a:avLst/>
          </a:prstGeom>
        </p:spPr>
      </p:pic>
      <p:sp>
        <p:nvSpPr>
          <p:cNvPr id="2" name="Title 1">
            <a:extLst>
              <a:ext uri="{FF2B5EF4-FFF2-40B4-BE49-F238E27FC236}">
                <a16:creationId xmlns:a16="http://schemas.microsoft.com/office/drawing/2014/main" id="{A69BAE21-7012-44C4-814E-41A93A8306BF}"/>
              </a:ext>
            </a:extLst>
          </p:cNvPr>
          <p:cNvSpPr>
            <a:spLocks noGrp="1"/>
          </p:cNvSpPr>
          <p:nvPr>
            <p:ph type="title"/>
          </p:nvPr>
        </p:nvSpPr>
        <p:spPr/>
        <p:txBody>
          <a:bodyPr/>
          <a:lstStyle/>
          <a:p>
            <a:r>
              <a:rPr lang="en-US" dirty="0"/>
              <a:t>Interconnecting Signaling Pathways</a:t>
            </a:r>
          </a:p>
        </p:txBody>
      </p:sp>
      <p:sp>
        <p:nvSpPr>
          <p:cNvPr id="4" name="Slide Number Placeholder 3">
            <a:extLst>
              <a:ext uri="{FF2B5EF4-FFF2-40B4-BE49-F238E27FC236}">
                <a16:creationId xmlns:a16="http://schemas.microsoft.com/office/drawing/2014/main" id="{DBA7CB75-F7B1-4960-B590-9F376B55DC90}"/>
              </a:ext>
            </a:extLst>
          </p:cNvPr>
          <p:cNvSpPr>
            <a:spLocks noGrp="1"/>
          </p:cNvSpPr>
          <p:nvPr>
            <p:ph type="sldNum" sz="quarter" idx="12"/>
          </p:nvPr>
        </p:nvSpPr>
        <p:spPr/>
        <p:txBody>
          <a:bodyPr/>
          <a:lstStyle/>
          <a:p>
            <a:fld id="{F38FC8B9-BCA2-4F51-A344-9525644822DC}" type="slidenum">
              <a:rPr lang="en-US" smtClean="0"/>
              <a:t>22</a:t>
            </a:fld>
            <a:endParaRPr lang="en-US"/>
          </a:p>
        </p:txBody>
      </p:sp>
    </p:spTree>
    <p:extLst>
      <p:ext uri="{BB962C8B-B14F-4D97-AF65-F5344CB8AC3E}">
        <p14:creationId xmlns:p14="http://schemas.microsoft.com/office/powerpoint/2010/main" val="5650246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63C3C248-B760-440C-A1FA-52C28894E4D6}"/>
              </a:ext>
            </a:extLst>
          </p:cNvPr>
          <p:cNvSpPr>
            <a:spLocks noGrp="1"/>
          </p:cNvSpPr>
          <p:nvPr>
            <p:ph idx="1"/>
          </p:nvPr>
        </p:nvSpPr>
        <p:spPr/>
        <p:txBody>
          <a:bodyPr>
            <a:normAutofit/>
          </a:bodyPr>
          <a:lstStyle/>
          <a:p>
            <a:pPr marL="514350" lvl="0" indent="-514350">
              <a:buFont typeface="+mj-lt"/>
              <a:buAutoNum type="arabicPeriod"/>
            </a:pPr>
            <a:r>
              <a:rPr lang="en-US" dirty="0"/>
              <a:t>When a G-protein coupled receptor (GPCR) is activated, ______.</a:t>
            </a:r>
            <a:endParaRPr lang="en-US" sz="2400" dirty="0"/>
          </a:p>
          <a:p>
            <a:pPr marL="914400" lvl="1" indent="-457200">
              <a:buFont typeface="+mj-lt"/>
              <a:buAutoNum type="alphaLcPeriod"/>
            </a:pPr>
            <a:r>
              <a:rPr lang="en-US" dirty="0"/>
              <a:t>all three G-protein subunits are together</a:t>
            </a:r>
            <a:endParaRPr lang="en-US" sz="2000" dirty="0"/>
          </a:p>
          <a:p>
            <a:pPr marL="914400" lvl="1" indent="-457200">
              <a:buFont typeface="+mj-lt"/>
              <a:buAutoNum type="alphaLcPeriod"/>
            </a:pPr>
            <a:r>
              <a:rPr lang="en-US" dirty="0"/>
              <a:t>the beta subunit is separated from alpha and gamma</a:t>
            </a:r>
            <a:endParaRPr lang="en-US" sz="2000" dirty="0"/>
          </a:p>
          <a:p>
            <a:pPr marL="914400" lvl="1" indent="-457200">
              <a:buFont typeface="+mj-lt"/>
              <a:buAutoNum type="alphaLcPeriod"/>
            </a:pPr>
            <a:r>
              <a:rPr lang="en-US" dirty="0"/>
              <a:t>the gamma subunit is separated from alpha and beta</a:t>
            </a:r>
            <a:endParaRPr lang="en-US" sz="2000" dirty="0"/>
          </a:p>
          <a:p>
            <a:pPr marL="914400" lvl="1" indent="-457200">
              <a:buFont typeface="+mj-lt"/>
              <a:buAutoNum type="alphaLcPeriod"/>
            </a:pPr>
            <a:r>
              <a:rPr lang="en-US" dirty="0"/>
              <a:t>the alpha subunit is separated from beta and gamma</a:t>
            </a:r>
            <a:endParaRPr lang="en-US" sz="2400" dirty="0"/>
          </a:p>
          <a:p>
            <a:pPr lvl="0"/>
            <a:endParaRPr lang="en-US" dirty="0"/>
          </a:p>
        </p:txBody>
      </p:sp>
      <p:sp>
        <p:nvSpPr>
          <p:cNvPr id="4" name="Title 3">
            <a:extLst>
              <a:ext uri="{FF2B5EF4-FFF2-40B4-BE49-F238E27FC236}">
                <a16:creationId xmlns:a16="http://schemas.microsoft.com/office/drawing/2014/main" id="{C8EA6EDB-F860-4900-9192-3D91E9E52FEF}"/>
              </a:ext>
            </a:extLst>
          </p:cNvPr>
          <p:cNvSpPr>
            <a:spLocks noGrp="1"/>
          </p:cNvSpPr>
          <p:nvPr>
            <p:ph type="title"/>
          </p:nvPr>
        </p:nvSpPr>
        <p:spPr/>
        <p:txBody>
          <a:bodyPr/>
          <a:lstStyle/>
          <a:p>
            <a:r>
              <a:rPr lang="en-US" dirty="0"/>
              <a:t>Concept Check Question 1</a:t>
            </a:r>
          </a:p>
        </p:txBody>
      </p:sp>
      <p:sp>
        <p:nvSpPr>
          <p:cNvPr id="2" name="Slide Number Placeholder 1">
            <a:extLst>
              <a:ext uri="{FF2B5EF4-FFF2-40B4-BE49-F238E27FC236}">
                <a16:creationId xmlns:a16="http://schemas.microsoft.com/office/drawing/2014/main" id="{55893271-D675-41F8-9694-E2CEE68B49D4}"/>
              </a:ext>
            </a:extLst>
          </p:cNvPr>
          <p:cNvSpPr>
            <a:spLocks noGrp="1"/>
          </p:cNvSpPr>
          <p:nvPr>
            <p:ph type="sldNum" sz="quarter" idx="12"/>
          </p:nvPr>
        </p:nvSpPr>
        <p:spPr/>
        <p:txBody>
          <a:bodyPr/>
          <a:lstStyle/>
          <a:p>
            <a:fld id="{F38FC8B9-BCA2-4F51-A344-9525644822DC}" type="slidenum">
              <a:rPr lang="en-US" smtClean="0"/>
              <a:t>23</a:t>
            </a:fld>
            <a:endParaRPr lang="en-US"/>
          </a:p>
        </p:txBody>
      </p:sp>
    </p:spTree>
    <p:extLst>
      <p:ext uri="{BB962C8B-B14F-4D97-AF65-F5344CB8AC3E}">
        <p14:creationId xmlns:p14="http://schemas.microsoft.com/office/powerpoint/2010/main" val="26529886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63C3C248-B760-440C-A1FA-52C28894E4D6}"/>
              </a:ext>
            </a:extLst>
          </p:cNvPr>
          <p:cNvSpPr>
            <a:spLocks noGrp="1"/>
          </p:cNvSpPr>
          <p:nvPr>
            <p:ph idx="1"/>
          </p:nvPr>
        </p:nvSpPr>
        <p:spPr/>
        <p:txBody>
          <a:bodyPr>
            <a:normAutofit/>
          </a:bodyPr>
          <a:lstStyle/>
          <a:p>
            <a:pPr marL="514350" lvl="0" indent="-514350">
              <a:buFont typeface="+mj-lt"/>
              <a:buAutoNum type="arabicPeriod"/>
            </a:pPr>
            <a:r>
              <a:rPr lang="en-US" dirty="0"/>
              <a:t>When a G-protein coupled receptor (GPCR) is activated, ______.</a:t>
            </a:r>
            <a:endParaRPr lang="en-US" sz="2400" dirty="0"/>
          </a:p>
          <a:p>
            <a:pPr marL="914400" lvl="1" indent="-457200">
              <a:buFont typeface="+mj-lt"/>
              <a:buAutoNum type="alphaLcPeriod"/>
            </a:pPr>
            <a:r>
              <a:rPr lang="en-US" dirty="0"/>
              <a:t>all three G-protein subunits are together</a:t>
            </a:r>
            <a:endParaRPr lang="en-US" sz="2000" dirty="0"/>
          </a:p>
          <a:p>
            <a:pPr marL="914400" lvl="1" indent="-457200">
              <a:buFont typeface="+mj-lt"/>
              <a:buAutoNum type="alphaLcPeriod"/>
            </a:pPr>
            <a:r>
              <a:rPr lang="en-US" dirty="0"/>
              <a:t>the beta subunit is separated from alpha and gamma</a:t>
            </a:r>
            <a:endParaRPr lang="en-US" sz="2000" dirty="0"/>
          </a:p>
          <a:p>
            <a:pPr marL="914400" lvl="1" indent="-457200">
              <a:buFont typeface="+mj-lt"/>
              <a:buAutoNum type="alphaLcPeriod"/>
            </a:pPr>
            <a:r>
              <a:rPr lang="en-US" dirty="0"/>
              <a:t>the gamma subunit is separated from alpha and beta</a:t>
            </a:r>
            <a:endParaRPr lang="en-US" sz="2000" dirty="0"/>
          </a:p>
          <a:p>
            <a:pPr marL="914400" lvl="1" indent="-457200">
              <a:buFont typeface="+mj-lt"/>
              <a:buAutoNum type="alphaLcPeriod"/>
            </a:pPr>
            <a:r>
              <a:rPr lang="en-US" b="1" dirty="0"/>
              <a:t>the alpha subunit is separated from beta and gamma</a:t>
            </a:r>
            <a:endParaRPr lang="en-US" sz="2400" b="1" dirty="0"/>
          </a:p>
          <a:p>
            <a:pPr lvl="0"/>
            <a:endParaRPr lang="en-US" dirty="0"/>
          </a:p>
        </p:txBody>
      </p:sp>
      <p:sp>
        <p:nvSpPr>
          <p:cNvPr id="4" name="Title 3">
            <a:extLst>
              <a:ext uri="{FF2B5EF4-FFF2-40B4-BE49-F238E27FC236}">
                <a16:creationId xmlns:a16="http://schemas.microsoft.com/office/drawing/2014/main" id="{C8EA6EDB-F860-4900-9192-3D91E9E52FEF}"/>
              </a:ext>
            </a:extLst>
          </p:cNvPr>
          <p:cNvSpPr>
            <a:spLocks noGrp="1"/>
          </p:cNvSpPr>
          <p:nvPr>
            <p:ph type="title"/>
          </p:nvPr>
        </p:nvSpPr>
        <p:spPr/>
        <p:txBody>
          <a:bodyPr/>
          <a:lstStyle/>
          <a:p>
            <a:r>
              <a:rPr lang="en-US" dirty="0"/>
              <a:t>Concept Check Question 1 Answer</a:t>
            </a:r>
          </a:p>
        </p:txBody>
      </p:sp>
      <p:sp>
        <p:nvSpPr>
          <p:cNvPr id="2" name="Slide Number Placeholder 1">
            <a:extLst>
              <a:ext uri="{FF2B5EF4-FFF2-40B4-BE49-F238E27FC236}">
                <a16:creationId xmlns:a16="http://schemas.microsoft.com/office/drawing/2014/main" id="{55893271-D675-41F8-9694-E2CEE68B49D4}"/>
              </a:ext>
            </a:extLst>
          </p:cNvPr>
          <p:cNvSpPr>
            <a:spLocks noGrp="1"/>
          </p:cNvSpPr>
          <p:nvPr>
            <p:ph type="sldNum" sz="quarter" idx="12"/>
          </p:nvPr>
        </p:nvSpPr>
        <p:spPr/>
        <p:txBody>
          <a:bodyPr/>
          <a:lstStyle/>
          <a:p>
            <a:fld id="{F38FC8B9-BCA2-4F51-A344-9525644822DC}" type="slidenum">
              <a:rPr lang="en-US" smtClean="0"/>
              <a:t>24</a:t>
            </a:fld>
            <a:endParaRPr lang="en-US"/>
          </a:p>
        </p:txBody>
      </p:sp>
    </p:spTree>
    <p:extLst>
      <p:ext uri="{BB962C8B-B14F-4D97-AF65-F5344CB8AC3E}">
        <p14:creationId xmlns:p14="http://schemas.microsoft.com/office/powerpoint/2010/main" val="5084960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63C3C248-B760-440C-A1FA-52C28894E4D6}"/>
              </a:ext>
            </a:extLst>
          </p:cNvPr>
          <p:cNvSpPr>
            <a:spLocks noGrp="1"/>
          </p:cNvSpPr>
          <p:nvPr>
            <p:ph idx="1"/>
          </p:nvPr>
        </p:nvSpPr>
        <p:spPr/>
        <p:txBody>
          <a:bodyPr>
            <a:normAutofit/>
          </a:bodyPr>
          <a:lstStyle/>
          <a:p>
            <a:pPr marL="514350" lvl="0" indent="-514350">
              <a:buFont typeface="+mj-lt"/>
              <a:buAutoNum type="arabicPeriod" startAt="2"/>
            </a:pPr>
            <a:r>
              <a:rPr lang="en-US" dirty="0"/>
              <a:t>After adrenaline binds to its GPCR receptor on liver cells, cellular levels of cAMP (cyclic AMP) rise. Why is this important?</a:t>
            </a:r>
            <a:endParaRPr lang="en-US" sz="2400" dirty="0"/>
          </a:p>
          <a:p>
            <a:pPr marL="914400" lvl="1" indent="-457200">
              <a:buFont typeface="+mj-lt"/>
              <a:buAutoNum type="alphaLcPeriod"/>
            </a:pPr>
            <a:r>
              <a:rPr lang="en-US" dirty="0"/>
              <a:t>It amplifies the cellular response to adrenaline.</a:t>
            </a:r>
            <a:endParaRPr lang="en-US" sz="2000" dirty="0"/>
          </a:p>
          <a:p>
            <a:pPr marL="914400" lvl="1" indent="-457200">
              <a:buFont typeface="+mj-lt"/>
              <a:buAutoNum type="alphaLcPeriod"/>
            </a:pPr>
            <a:r>
              <a:rPr lang="en-US" dirty="0"/>
              <a:t>It decreases glucose inside the cell.</a:t>
            </a:r>
            <a:endParaRPr lang="en-US" sz="2000" dirty="0"/>
          </a:p>
          <a:p>
            <a:pPr marL="914400" lvl="1" indent="-457200">
              <a:buFont typeface="+mj-lt"/>
              <a:buAutoNum type="alphaLcPeriod"/>
            </a:pPr>
            <a:r>
              <a:rPr lang="en-US" dirty="0"/>
              <a:t>It activated the adrenaline receptor’s G-protein.</a:t>
            </a:r>
            <a:endParaRPr lang="en-US" sz="2000" dirty="0"/>
          </a:p>
          <a:p>
            <a:pPr marL="914400" lvl="1" indent="-457200">
              <a:buFont typeface="+mj-lt"/>
              <a:buAutoNum type="alphaLcPeriod"/>
            </a:pPr>
            <a:r>
              <a:rPr lang="en-US" dirty="0"/>
              <a:t>It inactivates adenylyl cyclase.</a:t>
            </a:r>
            <a:endParaRPr lang="en-US" sz="2000" dirty="0"/>
          </a:p>
        </p:txBody>
      </p:sp>
      <p:sp>
        <p:nvSpPr>
          <p:cNvPr id="4" name="Title 3">
            <a:extLst>
              <a:ext uri="{FF2B5EF4-FFF2-40B4-BE49-F238E27FC236}">
                <a16:creationId xmlns:a16="http://schemas.microsoft.com/office/drawing/2014/main" id="{C8EA6EDB-F860-4900-9192-3D91E9E52FEF}"/>
              </a:ext>
            </a:extLst>
          </p:cNvPr>
          <p:cNvSpPr>
            <a:spLocks noGrp="1"/>
          </p:cNvSpPr>
          <p:nvPr>
            <p:ph type="title"/>
          </p:nvPr>
        </p:nvSpPr>
        <p:spPr/>
        <p:txBody>
          <a:bodyPr/>
          <a:lstStyle/>
          <a:p>
            <a:r>
              <a:rPr lang="en-US" dirty="0"/>
              <a:t>Concept Check Question 2</a:t>
            </a:r>
          </a:p>
        </p:txBody>
      </p:sp>
      <p:sp>
        <p:nvSpPr>
          <p:cNvPr id="2" name="Slide Number Placeholder 1">
            <a:extLst>
              <a:ext uri="{FF2B5EF4-FFF2-40B4-BE49-F238E27FC236}">
                <a16:creationId xmlns:a16="http://schemas.microsoft.com/office/drawing/2014/main" id="{55893271-D675-41F8-9694-E2CEE68B49D4}"/>
              </a:ext>
            </a:extLst>
          </p:cNvPr>
          <p:cNvSpPr>
            <a:spLocks noGrp="1"/>
          </p:cNvSpPr>
          <p:nvPr>
            <p:ph type="sldNum" sz="quarter" idx="12"/>
          </p:nvPr>
        </p:nvSpPr>
        <p:spPr/>
        <p:txBody>
          <a:bodyPr/>
          <a:lstStyle/>
          <a:p>
            <a:fld id="{F38FC8B9-BCA2-4F51-A344-9525644822DC}" type="slidenum">
              <a:rPr lang="en-US" smtClean="0"/>
              <a:t>25</a:t>
            </a:fld>
            <a:endParaRPr lang="en-US"/>
          </a:p>
        </p:txBody>
      </p:sp>
    </p:spTree>
    <p:extLst>
      <p:ext uri="{BB962C8B-B14F-4D97-AF65-F5344CB8AC3E}">
        <p14:creationId xmlns:p14="http://schemas.microsoft.com/office/powerpoint/2010/main" val="2609478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63C3C248-B760-440C-A1FA-52C28894E4D6}"/>
              </a:ext>
            </a:extLst>
          </p:cNvPr>
          <p:cNvSpPr>
            <a:spLocks noGrp="1"/>
          </p:cNvSpPr>
          <p:nvPr>
            <p:ph idx="1"/>
          </p:nvPr>
        </p:nvSpPr>
        <p:spPr/>
        <p:txBody>
          <a:bodyPr>
            <a:normAutofit/>
          </a:bodyPr>
          <a:lstStyle/>
          <a:p>
            <a:pPr marL="514350" lvl="0" indent="-514350">
              <a:buFont typeface="+mj-lt"/>
              <a:buAutoNum type="arabicPeriod" startAt="2"/>
            </a:pPr>
            <a:r>
              <a:rPr lang="en-US" dirty="0"/>
              <a:t>After adrenaline binds to its GPCR receptor on liver cells, cellular levels of cAMP (cyclic AMP) rise. Why is this important?</a:t>
            </a:r>
            <a:endParaRPr lang="en-US" sz="2400" dirty="0"/>
          </a:p>
          <a:p>
            <a:pPr marL="914400" lvl="1" indent="-457200">
              <a:buFont typeface="+mj-lt"/>
              <a:buAutoNum type="alphaLcPeriod"/>
            </a:pPr>
            <a:r>
              <a:rPr lang="en-US" b="1" dirty="0"/>
              <a:t>It amplifies the cellular response to adrenaline.</a:t>
            </a:r>
            <a:endParaRPr lang="en-US" sz="2000" b="1" dirty="0"/>
          </a:p>
          <a:p>
            <a:pPr marL="914400" lvl="1" indent="-457200">
              <a:buFont typeface="+mj-lt"/>
              <a:buAutoNum type="alphaLcPeriod"/>
            </a:pPr>
            <a:r>
              <a:rPr lang="en-US" dirty="0"/>
              <a:t>It decreases glucose inside the cell.</a:t>
            </a:r>
            <a:endParaRPr lang="en-US" sz="2000" dirty="0"/>
          </a:p>
          <a:p>
            <a:pPr marL="914400" lvl="1" indent="-457200">
              <a:buFont typeface="+mj-lt"/>
              <a:buAutoNum type="alphaLcPeriod"/>
            </a:pPr>
            <a:r>
              <a:rPr lang="en-US" dirty="0"/>
              <a:t>It activated the adrenaline receptor’s G-protein.</a:t>
            </a:r>
            <a:endParaRPr lang="en-US" sz="2000" dirty="0"/>
          </a:p>
          <a:p>
            <a:pPr marL="914400" lvl="1" indent="-457200">
              <a:buFont typeface="+mj-lt"/>
              <a:buAutoNum type="alphaLcPeriod"/>
            </a:pPr>
            <a:r>
              <a:rPr lang="en-US" dirty="0"/>
              <a:t>It inactivates adenylyl cyclase.</a:t>
            </a:r>
            <a:endParaRPr lang="en-US" sz="2000" dirty="0"/>
          </a:p>
        </p:txBody>
      </p:sp>
      <p:sp>
        <p:nvSpPr>
          <p:cNvPr id="4" name="Title 3">
            <a:extLst>
              <a:ext uri="{FF2B5EF4-FFF2-40B4-BE49-F238E27FC236}">
                <a16:creationId xmlns:a16="http://schemas.microsoft.com/office/drawing/2014/main" id="{C8EA6EDB-F860-4900-9192-3D91E9E52FEF}"/>
              </a:ext>
            </a:extLst>
          </p:cNvPr>
          <p:cNvSpPr>
            <a:spLocks noGrp="1"/>
          </p:cNvSpPr>
          <p:nvPr>
            <p:ph type="title"/>
          </p:nvPr>
        </p:nvSpPr>
        <p:spPr/>
        <p:txBody>
          <a:bodyPr/>
          <a:lstStyle/>
          <a:p>
            <a:r>
              <a:rPr lang="en-US" dirty="0"/>
              <a:t>Concept Check Question 2 Answer</a:t>
            </a:r>
          </a:p>
        </p:txBody>
      </p:sp>
      <p:sp>
        <p:nvSpPr>
          <p:cNvPr id="2" name="Slide Number Placeholder 1">
            <a:extLst>
              <a:ext uri="{FF2B5EF4-FFF2-40B4-BE49-F238E27FC236}">
                <a16:creationId xmlns:a16="http://schemas.microsoft.com/office/drawing/2014/main" id="{55893271-D675-41F8-9694-E2CEE68B49D4}"/>
              </a:ext>
            </a:extLst>
          </p:cNvPr>
          <p:cNvSpPr>
            <a:spLocks noGrp="1"/>
          </p:cNvSpPr>
          <p:nvPr>
            <p:ph type="sldNum" sz="quarter" idx="12"/>
          </p:nvPr>
        </p:nvSpPr>
        <p:spPr/>
        <p:txBody>
          <a:bodyPr/>
          <a:lstStyle/>
          <a:p>
            <a:fld id="{F38FC8B9-BCA2-4F51-A344-9525644822DC}" type="slidenum">
              <a:rPr lang="en-US" smtClean="0"/>
              <a:t>26</a:t>
            </a:fld>
            <a:endParaRPr lang="en-US"/>
          </a:p>
        </p:txBody>
      </p:sp>
    </p:spTree>
    <p:extLst>
      <p:ext uri="{BB962C8B-B14F-4D97-AF65-F5344CB8AC3E}">
        <p14:creationId xmlns:p14="http://schemas.microsoft.com/office/powerpoint/2010/main" val="37440995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63C3C248-B760-440C-A1FA-52C28894E4D6}"/>
              </a:ext>
            </a:extLst>
          </p:cNvPr>
          <p:cNvSpPr>
            <a:spLocks noGrp="1"/>
          </p:cNvSpPr>
          <p:nvPr>
            <p:ph idx="1"/>
          </p:nvPr>
        </p:nvSpPr>
        <p:spPr/>
        <p:txBody>
          <a:bodyPr>
            <a:normAutofit/>
          </a:bodyPr>
          <a:lstStyle/>
          <a:p>
            <a:pPr marL="514350" lvl="0" indent="-514350">
              <a:buFont typeface="+mj-lt"/>
              <a:buAutoNum type="arabicPeriod" startAt="3"/>
            </a:pPr>
            <a:r>
              <a:rPr lang="en-US" dirty="0"/>
              <a:t>Which of the following happens first during the activation of a receptor tyrosine kinase (RTK)?</a:t>
            </a:r>
            <a:endParaRPr lang="en-US" sz="2400" dirty="0"/>
          </a:p>
          <a:p>
            <a:pPr marL="914400" lvl="1" indent="-457200">
              <a:buFont typeface="+mj-lt"/>
              <a:buAutoNum type="alphaLcPeriod"/>
            </a:pPr>
            <a:r>
              <a:rPr lang="en-US" dirty="0"/>
              <a:t>recruitment of adaptor proteins</a:t>
            </a:r>
            <a:endParaRPr lang="en-US" sz="2000" dirty="0"/>
          </a:p>
          <a:p>
            <a:pPr marL="914400" lvl="1" indent="-457200">
              <a:buFont typeface="+mj-lt"/>
              <a:buAutoNum type="alphaLcPeriod"/>
            </a:pPr>
            <a:r>
              <a:rPr lang="en-US" dirty="0"/>
              <a:t>dimerization</a:t>
            </a:r>
            <a:endParaRPr lang="en-US" sz="2000" dirty="0"/>
          </a:p>
          <a:p>
            <a:pPr marL="914400" lvl="1" indent="-457200">
              <a:buFont typeface="+mj-lt"/>
              <a:buAutoNum type="alphaLcPeriod"/>
            </a:pPr>
            <a:r>
              <a:rPr lang="en-US" dirty="0"/>
              <a:t>auto-phosphorylation</a:t>
            </a:r>
            <a:endParaRPr lang="en-US" sz="2000" dirty="0"/>
          </a:p>
        </p:txBody>
      </p:sp>
      <p:sp>
        <p:nvSpPr>
          <p:cNvPr id="4" name="Title 3">
            <a:extLst>
              <a:ext uri="{FF2B5EF4-FFF2-40B4-BE49-F238E27FC236}">
                <a16:creationId xmlns:a16="http://schemas.microsoft.com/office/drawing/2014/main" id="{C8EA6EDB-F860-4900-9192-3D91E9E52FEF}"/>
              </a:ext>
            </a:extLst>
          </p:cNvPr>
          <p:cNvSpPr>
            <a:spLocks noGrp="1"/>
          </p:cNvSpPr>
          <p:nvPr>
            <p:ph type="title"/>
          </p:nvPr>
        </p:nvSpPr>
        <p:spPr/>
        <p:txBody>
          <a:bodyPr/>
          <a:lstStyle/>
          <a:p>
            <a:r>
              <a:rPr lang="en-US" dirty="0"/>
              <a:t>Concept Check Question 3</a:t>
            </a:r>
          </a:p>
        </p:txBody>
      </p:sp>
      <p:sp>
        <p:nvSpPr>
          <p:cNvPr id="2" name="Slide Number Placeholder 1">
            <a:extLst>
              <a:ext uri="{FF2B5EF4-FFF2-40B4-BE49-F238E27FC236}">
                <a16:creationId xmlns:a16="http://schemas.microsoft.com/office/drawing/2014/main" id="{55893271-D675-41F8-9694-E2CEE68B49D4}"/>
              </a:ext>
            </a:extLst>
          </p:cNvPr>
          <p:cNvSpPr>
            <a:spLocks noGrp="1"/>
          </p:cNvSpPr>
          <p:nvPr>
            <p:ph type="sldNum" sz="quarter" idx="12"/>
          </p:nvPr>
        </p:nvSpPr>
        <p:spPr/>
        <p:txBody>
          <a:bodyPr/>
          <a:lstStyle/>
          <a:p>
            <a:fld id="{F38FC8B9-BCA2-4F51-A344-9525644822DC}" type="slidenum">
              <a:rPr lang="en-US" smtClean="0"/>
              <a:t>27</a:t>
            </a:fld>
            <a:endParaRPr lang="en-US"/>
          </a:p>
        </p:txBody>
      </p:sp>
    </p:spTree>
    <p:extLst>
      <p:ext uri="{BB962C8B-B14F-4D97-AF65-F5344CB8AC3E}">
        <p14:creationId xmlns:p14="http://schemas.microsoft.com/office/powerpoint/2010/main" val="27095307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63C3C248-B760-440C-A1FA-52C28894E4D6}"/>
              </a:ext>
            </a:extLst>
          </p:cNvPr>
          <p:cNvSpPr>
            <a:spLocks noGrp="1"/>
          </p:cNvSpPr>
          <p:nvPr>
            <p:ph idx="1"/>
          </p:nvPr>
        </p:nvSpPr>
        <p:spPr/>
        <p:txBody>
          <a:bodyPr>
            <a:normAutofit/>
          </a:bodyPr>
          <a:lstStyle/>
          <a:p>
            <a:pPr marL="514350" lvl="0" indent="-514350">
              <a:buFont typeface="+mj-lt"/>
              <a:buAutoNum type="arabicPeriod" startAt="3"/>
            </a:pPr>
            <a:r>
              <a:rPr lang="en-US" dirty="0"/>
              <a:t>Which of the following happens first during the activation of a receptor tyrosine kinase (RTK)?</a:t>
            </a:r>
            <a:endParaRPr lang="en-US" sz="2400" dirty="0"/>
          </a:p>
          <a:p>
            <a:pPr marL="914400" lvl="1" indent="-457200">
              <a:buFont typeface="+mj-lt"/>
              <a:buAutoNum type="alphaLcPeriod"/>
            </a:pPr>
            <a:r>
              <a:rPr lang="en-US" dirty="0"/>
              <a:t>recruitment of adaptor proteins</a:t>
            </a:r>
            <a:endParaRPr lang="en-US" sz="2000" dirty="0"/>
          </a:p>
          <a:p>
            <a:pPr marL="914400" lvl="1" indent="-457200">
              <a:buFont typeface="+mj-lt"/>
              <a:buAutoNum type="alphaLcPeriod"/>
            </a:pPr>
            <a:r>
              <a:rPr lang="en-US" b="1" dirty="0"/>
              <a:t>dimerization</a:t>
            </a:r>
            <a:endParaRPr lang="en-US" sz="2000" b="1" dirty="0"/>
          </a:p>
          <a:p>
            <a:pPr marL="914400" lvl="1" indent="-457200">
              <a:buFont typeface="+mj-lt"/>
              <a:buAutoNum type="alphaLcPeriod"/>
            </a:pPr>
            <a:r>
              <a:rPr lang="en-US" dirty="0"/>
              <a:t>auto-phosphorylation</a:t>
            </a:r>
          </a:p>
        </p:txBody>
      </p:sp>
      <p:sp>
        <p:nvSpPr>
          <p:cNvPr id="4" name="Title 3">
            <a:extLst>
              <a:ext uri="{FF2B5EF4-FFF2-40B4-BE49-F238E27FC236}">
                <a16:creationId xmlns:a16="http://schemas.microsoft.com/office/drawing/2014/main" id="{C8EA6EDB-F860-4900-9192-3D91E9E52FEF}"/>
              </a:ext>
            </a:extLst>
          </p:cNvPr>
          <p:cNvSpPr>
            <a:spLocks noGrp="1"/>
          </p:cNvSpPr>
          <p:nvPr>
            <p:ph type="title"/>
          </p:nvPr>
        </p:nvSpPr>
        <p:spPr/>
        <p:txBody>
          <a:bodyPr/>
          <a:lstStyle/>
          <a:p>
            <a:r>
              <a:rPr lang="en-US" dirty="0"/>
              <a:t>Concept Check Question 3 Answer</a:t>
            </a:r>
          </a:p>
        </p:txBody>
      </p:sp>
      <p:sp>
        <p:nvSpPr>
          <p:cNvPr id="2" name="Slide Number Placeholder 1">
            <a:extLst>
              <a:ext uri="{FF2B5EF4-FFF2-40B4-BE49-F238E27FC236}">
                <a16:creationId xmlns:a16="http://schemas.microsoft.com/office/drawing/2014/main" id="{55893271-D675-41F8-9694-E2CEE68B49D4}"/>
              </a:ext>
            </a:extLst>
          </p:cNvPr>
          <p:cNvSpPr>
            <a:spLocks noGrp="1"/>
          </p:cNvSpPr>
          <p:nvPr>
            <p:ph type="sldNum" sz="quarter" idx="12"/>
          </p:nvPr>
        </p:nvSpPr>
        <p:spPr/>
        <p:txBody>
          <a:bodyPr/>
          <a:lstStyle/>
          <a:p>
            <a:fld id="{F38FC8B9-BCA2-4F51-A344-9525644822DC}" type="slidenum">
              <a:rPr lang="en-US" smtClean="0"/>
              <a:t>28</a:t>
            </a:fld>
            <a:endParaRPr lang="en-US"/>
          </a:p>
        </p:txBody>
      </p:sp>
    </p:spTree>
    <p:extLst>
      <p:ext uri="{BB962C8B-B14F-4D97-AF65-F5344CB8AC3E}">
        <p14:creationId xmlns:p14="http://schemas.microsoft.com/office/powerpoint/2010/main" val="38825646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63C3C248-B760-440C-A1FA-52C28894E4D6}"/>
              </a:ext>
            </a:extLst>
          </p:cNvPr>
          <p:cNvSpPr>
            <a:spLocks noGrp="1"/>
          </p:cNvSpPr>
          <p:nvPr>
            <p:ph idx="1"/>
          </p:nvPr>
        </p:nvSpPr>
        <p:spPr/>
        <p:txBody>
          <a:bodyPr/>
          <a:lstStyle/>
          <a:p>
            <a:pPr marL="514350" lvl="0" indent="-514350">
              <a:buFont typeface="+mj-lt"/>
              <a:buAutoNum type="arabicPeriod" startAt="4"/>
            </a:pPr>
            <a:r>
              <a:rPr lang="en-US" dirty="0"/>
              <a:t>Which of the following would most likely cause cells to grow and divide slower?</a:t>
            </a:r>
            <a:endParaRPr lang="en-US" sz="2400" dirty="0"/>
          </a:p>
          <a:p>
            <a:pPr marL="914400" lvl="1" indent="-457200">
              <a:buFont typeface="+mj-lt"/>
              <a:buAutoNum type="alphaLcPeriod"/>
            </a:pPr>
            <a:r>
              <a:rPr lang="en-US" dirty="0"/>
              <a:t>a mutated Ras that can only bind GDP</a:t>
            </a:r>
            <a:endParaRPr lang="en-US" sz="2000" dirty="0"/>
          </a:p>
          <a:p>
            <a:pPr marL="914400" lvl="1" indent="-457200">
              <a:buFont typeface="+mj-lt"/>
              <a:buAutoNum type="alphaLcPeriod"/>
            </a:pPr>
            <a:r>
              <a:rPr lang="en-US" dirty="0"/>
              <a:t>over-activation of RTKs</a:t>
            </a:r>
            <a:endParaRPr lang="en-US" sz="2000" dirty="0"/>
          </a:p>
          <a:p>
            <a:pPr marL="914400" lvl="1" indent="-457200">
              <a:buFont typeface="+mj-lt"/>
              <a:buAutoNum type="alphaLcPeriod"/>
            </a:pPr>
            <a:r>
              <a:rPr lang="en-US" dirty="0"/>
              <a:t>increased MAPK activity</a:t>
            </a:r>
          </a:p>
          <a:p>
            <a:endParaRPr lang="en-US" dirty="0"/>
          </a:p>
        </p:txBody>
      </p:sp>
      <p:sp>
        <p:nvSpPr>
          <p:cNvPr id="4" name="Title 3">
            <a:extLst>
              <a:ext uri="{FF2B5EF4-FFF2-40B4-BE49-F238E27FC236}">
                <a16:creationId xmlns:a16="http://schemas.microsoft.com/office/drawing/2014/main" id="{C8EA6EDB-F860-4900-9192-3D91E9E52FEF}"/>
              </a:ext>
            </a:extLst>
          </p:cNvPr>
          <p:cNvSpPr>
            <a:spLocks noGrp="1"/>
          </p:cNvSpPr>
          <p:nvPr>
            <p:ph type="title"/>
          </p:nvPr>
        </p:nvSpPr>
        <p:spPr/>
        <p:txBody>
          <a:bodyPr/>
          <a:lstStyle/>
          <a:p>
            <a:r>
              <a:rPr lang="en-US" dirty="0"/>
              <a:t>Concept Check Question 4</a:t>
            </a:r>
          </a:p>
        </p:txBody>
      </p:sp>
      <p:sp>
        <p:nvSpPr>
          <p:cNvPr id="2" name="Slide Number Placeholder 1">
            <a:extLst>
              <a:ext uri="{FF2B5EF4-FFF2-40B4-BE49-F238E27FC236}">
                <a16:creationId xmlns:a16="http://schemas.microsoft.com/office/drawing/2014/main" id="{55893271-D675-41F8-9694-E2CEE68B49D4}"/>
              </a:ext>
            </a:extLst>
          </p:cNvPr>
          <p:cNvSpPr>
            <a:spLocks noGrp="1"/>
          </p:cNvSpPr>
          <p:nvPr>
            <p:ph type="sldNum" sz="quarter" idx="12"/>
          </p:nvPr>
        </p:nvSpPr>
        <p:spPr/>
        <p:txBody>
          <a:bodyPr/>
          <a:lstStyle/>
          <a:p>
            <a:fld id="{F38FC8B9-BCA2-4F51-A344-9525644822DC}" type="slidenum">
              <a:rPr lang="en-US" smtClean="0"/>
              <a:t>29</a:t>
            </a:fld>
            <a:endParaRPr lang="en-US"/>
          </a:p>
        </p:txBody>
      </p:sp>
    </p:spTree>
    <p:extLst>
      <p:ext uri="{BB962C8B-B14F-4D97-AF65-F5344CB8AC3E}">
        <p14:creationId xmlns:p14="http://schemas.microsoft.com/office/powerpoint/2010/main" val="34245593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4D68CC0-4591-4802-BE5C-FCAE11668BB9}"/>
              </a:ext>
            </a:extLst>
          </p:cNvPr>
          <p:cNvSpPr txBox="1"/>
          <p:nvPr/>
        </p:nvSpPr>
        <p:spPr>
          <a:xfrm>
            <a:off x="0" y="6584168"/>
            <a:ext cx="11208327" cy="276999"/>
          </a:xfrm>
          <a:prstGeom prst="rect">
            <a:avLst/>
          </a:prstGeom>
          <a:noFill/>
        </p:spPr>
        <p:txBody>
          <a:bodyPr wrap="square" rtlCol="0">
            <a:spAutoFit/>
          </a:bodyPr>
          <a:lstStyle/>
          <a:p>
            <a:r>
              <a:rPr lang="en-US" sz="1200" dirty="0"/>
              <a:t>Figure 12-1: GPCRs. Adopted without change from work contributed to </a:t>
            </a:r>
            <a:r>
              <a:rPr lang="en-US" sz="1200" dirty="0" err="1"/>
              <a:t>Libretexts</a:t>
            </a:r>
            <a:r>
              <a:rPr lang="en-US" sz="1200" dirty="0"/>
              <a:t> by E. V. Wong. </a:t>
            </a:r>
            <a:r>
              <a:rPr lang="en-US" sz="1200" dirty="0" err="1"/>
              <a:t>LibreTexts</a:t>
            </a:r>
            <a:r>
              <a:rPr lang="en-US" sz="1200" dirty="0"/>
              <a:t> content is licensed by CC BY-NC-SA 3.0.</a:t>
            </a:r>
          </a:p>
        </p:txBody>
      </p:sp>
      <p:pic>
        <p:nvPicPr>
          <p:cNvPr id="3" name="Content Placeholder 2" descr="Figure 12-1: GPCRs. G-protein coupled receptors (GPCRs) have seven transmembrane domains and are associated with an intracellular G-protein (not shown in figure).">
            <a:extLst>
              <a:ext uri="{FF2B5EF4-FFF2-40B4-BE49-F238E27FC236}">
                <a16:creationId xmlns:a16="http://schemas.microsoft.com/office/drawing/2014/main" id="{DB5A8127-26CC-43FB-A87A-1482B38DB545}"/>
              </a:ext>
            </a:extLst>
          </p:cNvPr>
          <p:cNvPicPr>
            <a:picLocks noGrp="1" noChangeAspect="1"/>
          </p:cNvPicPr>
          <p:nvPr>
            <p:ph idx="1"/>
          </p:nvPr>
        </p:nvPicPr>
        <p:blipFill>
          <a:blip r:embed="rId3"/>
          <a:stretch>
            <a:fillRect/>
          </a:stretch>
        </p:blipFill>
        <p:spPr>
          <a:xfrm>
            <a:off x="2961837" y="2367528"/>
            <a:ext cx="6268325" cy="3267531"/>
          </a:xfrm>
          <a:prstGeom prst="rect">
            <a:avLst/>
          </a:prstGeom>
        </p:spPr>
      </p:pic>
      <p:sp>
        <p:nvSpPr>
          <p:cNvPr id="2" name="Title 1">
            <a:extLst>
              <a:ext uri="{FF2B5EF4-FFF2-40B4-BE49-F238E27FC236}">
                <a16:creationId xmlns:a16="http://schemas.microsoft.com/office/drawing/2014/main" id="{E9D36E02-17FF-4317-929C-F544E0E250B2}"/>
              </a:ext>
            </a:extLst>
          </p:cNvPr>
          <p:cNvSpPr>
            <a:spLocks noGrp="1"/>
          </p:cNvSpPr>
          <p:nvPr>
            <p:ph type="title"/>
          </p:nvPr>
        </p:nvSpPr>
        <p:spPr/>
        <p:txBody>
          <a:bodyPr/>
          <a:lstStyle/>
          <a:p>
            <a:r>
              <a:rPr lang="en-US" dirty="0"/>
              <a:t>Seven-Transmembrane Receptor (GPCR)</a:t>
            </a:r>
          </a:p>
        </p:txBody>
      </p:sp>
      <p:sp>
        <p:nvSpPr>
          <p:cNvPr id="6" name="Slide Number Placeholder 5">
            <a:extLst>
              <a:ext uri="{FF2B5EF4-FFF2-40B4-BE49-F238E27FC236}">
                <a16:creationId xmlns:a16="http://schemas.microsoft.com/office/drawing/2014/main" id="{9AF0D05C-E184-4303-AECB-1C2EA5B55011}"/>
              </a:ext>
            </a:extLst>
          </p:cNvPr>
          <p:cNvSpPr>
            <a:spLocks noGrp="1"/>
          </p:cNvSpPr>
          <p:nvPr>
            <p:ph type="sldNum" sz="quarter" idx="12"/>
          </p:nvPr>
        </p:nvSpPr>
        <p:spPr/>
        <p:txBody>
          <a:bodyPr/>
          <a:lstStyle/>
          <a:p>
            <a:fld id="{F38FC8B9-BCA2-4F51-A344-9525644822DC}" type="slidenum">
              <a:rPr lang="en-US" smtClean="0"/>
              <a:t>3</a:t>
            </a:fld>
            <a:endParaRPr lang="en-US"/>
          </a:p>
        </p:txBody>
      </p:sp>
    </p:spTree>
    <p:extLst>
      <p:ext uri="{BB962C8B-B14F-4D97-AF65-F5344CB8AC3E}">
        <p14:creationId xmlns:p14="http://schemas.microsoft.com/office/powerpoint/2010/main" val="40341150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63C3C248-B760-440C-A1FA-52C28894E4D6}"/>
              </a:ext>
            </a:extLst>
          </p:cNvPr>
          <p:cNvSpPr>
            <a:spLocks noGrp="1"/>
          </p:cNvSpPr>
          <p:nvPr>
            <p:ph idx="1"/>
          </p:nvPr>
        </p:nvSpPr>
        <p:spPr/>
        <p:txBody>
          <a:bodyPr/>
          <a:lstStyle/>
          <a:p>
            <a:pPr marL="514350" lvl="0" indent="-514350">
              <a:buFont typeface="+mj-lt"/>
              <a:buAutoNum type="arabicPeriod" startAt="4"/>
            </a:pPr>
            <a:r>
              <a:rPr lang="en-US" dirty="0"/>
              <a:t>Which of the following would most likely cause cells to grow and divide slower?</a:t>
            </a:r>
            <a:endParaRPr lang="en-US" sz="2400" dirty="0"/>
          </a:p>
          <a:p>
            <a:pPr marL="914400" lvl="1" indent="-457200">
              <a:buFont typeface="+mj-lt"/>
              <a:buAutoNum type="alphaLcPeriod"/>
            </a:pPr>
            <a:r>
              <a:rPr lang="en-US" b="1" dirty="0"/>
              <a:t>a mutated Ras that can only bind GDP</a:t>
            </a:r>
            <a:endParaRPr lang="en-US" sz="2000" b="1" dirty="0"/>
          </a:p>
          <a:p>
            <a:pPr marL="914400" lvl="1" indent="-457200">
              <a:buFont typeface="+mj-lt"/>
              <a:buAutoNum type="alphaLcPeriod"/>
            </a:pPr>
            <a:r>
              <a:rPr lang="en-US" dirty="0"/>
              <a:t>over-activation of RTKs</a:t>
            </a:r>
            <a:endParaRPr lang="en-US" sz="2000" dirty="0"/>
          </a:p>
          <a:p>
            <a:pPr marL="914400" lvl="1" indent="-457200">
              <a:buFont typeface="+mj-lt"/>
              <a:buAutoNum type="alphaLcPeriod"/>
            </a:pPr>
            <a:r>
              <a:rPr lang="en-US" dirty="0"/>
              <a:t>increased MAPK activity</a:t>
            </a:r>
          </a:p>
          <a:p>
            <a:endParaRPr lang="en-US" dirty="0"/>
          </a:p>
        </p:txBody>
      </p:sp>
      <p:sp>
        <p:nvSpPr>
          <p:cNvPr id="4" name="Title 3">
            <a:extLst>
              <a:ext uri="{FF2B5EF4-FFF2-40B4-BE49-F238E27FC236}">
                <a16:creationId xmlns:a16="http://schemas.microsoft.com/office/drawing/2014/main" id="{C8EA6EDB-F860-4900-9192-3D91E9E52FEF}"/>
              </a:ext>
            </a:extLst>
          </p:cNvPr>
          <p:cNvSpPr>
            <a:spLocks noGrp="1"/>
          </p:cNvSpPr>
          <p:nvPr>
            <p:ph type="title"/>
          </p:nvPr>
        </p:nvSpPr>
        <p:spPr/>
        <p:txBody>
          <a:bodyPr/>
          <a:lstStyle/>
          <a:p>
            <a:r>
              <a:rPr lang="en-US" dirty="0"/>
              <a:t>Concept Check Question 4 Answer</a:t>
            </a:r>
          </a:p>
        </p:txBody>
      </p:sp>
      <p:sp>
        <p:nvSpPr>
          <p:cNvPr id="2" name="Slide Number Placeholder 1">
            <a:extLst>
              <a:ext uri="{FF2B5EF4-FFF2-40B4-BE49-F238E27FC236}">
                <a16:creationId xmlns:a16="http://schemas.microsoft.com/office/drawing/2014/main" id="{55893271-D675-41F8-9694-E2CEE68B49D4}"/>
              </a:ext>
            </a:extLst>
          </p:cNvPr>
          <p:cNvSpPr>
            <a:spLocks noGrp="1"/>
          </p:cNvSpPr>
          <p:nvPr>
            <p:ph type="sldNum" sz="quarter" idx="12"/>
          </p:nvPr>
        </p:nvSpPr>
        <p:spPr/>
        <p:txBody>
          <a:bodyPr/>
          <a:lstStyle/>
          <a:p>
            <a:fld id="{F38FC8B9-BCA2-4F51-A344-9525644822DC}" type="slidenum">
              <a:rPr lang="en-US" smtClean="0"/>
              <a:t>30</a:t>
            </a:fld>
            <a:endParaRPr lang="en-US"/>
          </a:p>
        </p:txBody>
      </p:sp>
    </p:spTree>
    <p:extLst>
      <p:ext uri="{BB962C8B-B14F-4D97-AF65-F5344CB8AC3E}">
        <p14:creationId xmlns:p14="http://schemas.microsoft.com/office/powerpoint/2010/main" val="13814383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806CA72-A9EE-48EE-B8EC-26A409F78336}"/>
              </a:ext>
            </a:extLst>
          </p:cNvPr>
          <p:cNvSpPr>
            <a:spLocks noGrp="1"/>
          </p:cNvSpPr>
          <p:nvPr>
            <p:ph idx="1"/>
          </p:nvPr>
        </p:nvSpPr>
        <p:spPr/>
        <p:txBody>
          <a:bodyPr/>
          <a:lstStyle/>
          <a:p>
            <a:r>
              <a:rPr lang="en-US" dirty="0">
                <a:hlinkClick r:id="rId2"/>
              </a:rPr>
              <a:t>Just Pharmacology, G-Protein Coupled Receptor GPCR Structure and functioning</a:t>
            </a:r>
            <a:endParaRPr lang="en-US" dirty="0"/>
          </a:p>
          <a:p>
            <a:r>
              <a:rPr lang="en-US" dirty="0">
                <a:hlinkClick r:id="rId3"/>
              </a:rPr>
              <a:t>Neural Academy, IP3 DAG Calcium Pathway</a:t>
            </a:r>
            <a:endParaRPr lang="en-US" dirty="0"/>
          </a:p>
        </p:txBody>
      </p:sp>
      <p:sp>
        <p:nvSpPr>
          <p:cNvPr id="2" name="Title 1">
            <a:extLst>
              <a:ext uri="{FF2B5EF4-FFF2-40B4-BE49-F238E27FC236}">
                <a16:creationId xmlns:a16="http://schemas.microsoft.com/office/drawing/2014/main" id="{4FD3469A-4D88-44F5-B1F2-FBD74FFBFC9E}"/>
              </a:ext>
            </a:extLst>
          </p:cNvPr>
          <p:cNvSpPr>
            <a:spLocks noGrp="1"/>
          </p:cNvSpPr>
          <p:nvPr>
            <p:ph type="title"/>
          </p:nvPr>
        </p:nvSpPr>
        <p:spPr/>
        <p:txBody>
          <a:bodyPr/>
          <a:lstStyle/>
          <a:p>
            <a:r>
              <a:rPr lang="en-US" dirty="0"/>
              <a:t>Video Links</a:t>
            </a:r>
          </a:p>
        </p:txBody>
      </p:sp>
      <p:sp>
        <p:nvSpPr>
          <p:cNvPr id="4" name="Slide Number Placeholder 3">
            <a:extLst>
              <a:ext uri="{FF2B5EF4-FFF2-40B4-BE49-F238E27FC236}">
                <a16:creationId xmlns:a16="http://schemas.microsoft.com/office/drawing/2014/main" id="{738E5DE2-758E-44A7-8145-5757A7EBD393}"/>
              </a:ext>
            </a:extLst>
          </p:cNvPr>
          <p:cNvSpPr>
            <a:spLocks noGrp="1"/>
          </p:cNvSpPr>
          <p:nvPr>
            <p:ph type="sldNum" sz="quarter" idx="12"/>
          </p:nvPr>
        </p:nvSpPr>
        <p:spPr/>
        <p:txBody>
          <a:bodyPr/>
          <a:lstStyle/>
          <a:p>
            <a:fld id="{F38FC8B9-BCA2-4F51-A344-9525644822DC}" type="slidenum">
              <a:rPr lang="en-US" smtClean="0"/>
              <a:t>31</a:t>
            </a:fld>
            <a:endParaRPr lang="en-US"/>
          </a:p>
        </p:txBody>
      </p:sp>
    </p:spTree>
    <p:extLst>
      <p:ext uri="{BB962C8B-B14F-4D97-AF65-F5344CB8AC3E}">
        <p14:creationId xmlns:p14="http://schemas.microsoft.com/office/powerpoint/2010/main" val="7355472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2731203-D787-4C15-A8D5-B77094D92173}"/>
              </a:ext>
            </a:extLst>
          </p:cNvPr>
          <p:cNvSpPr txBox="1"/>
          <p:nvPr/>
        </p:nvSpPr>
        <p:spPr>
          <a:xfrm>
            <a:off x="0" y="6400803"/>
            <a:ext cx="10515600" cy="461665"/>
          </a:xfrm>
          <a:prstGeom prst="rect">
            <a:avLst/>
          </a:prstGeom>
          <a:noFill/>
        </p:spPr>
        <p:txBody>
          <a:bodyPr wrap="square" rtlCol="0">
            <a:spAutoFit/>
          </a:bodyPr>
          <a:lstStyle/>
          <a:p>
            <a:r>
              <a:rPr lang="en-US" sz="1200" dirty="0"/>
              <a:t>Figure 12-2: G-protein Activation and Inactivation. Adapted without change from Concepts of Biology from Open </a:t>
            </a:r>
            <a:r>
              <a:rPr lang="en-US" sz="1200" dirty="0" err="1"/>
              <a:t>Stax</a:t>
            </a:r>
            <a:r>
              <a:rPr lang="en-US" sz="1200" dirty="0"/>
              <a:t> by Samantha Fowler, Rebecca Roush, James Wise, and other contributors. Concepts of Biology by OpenStax is licensed under Creative Commons Attribution License v4.0</a:t>
            </a:r>
          </a:p>
        </p:txBody>
      </p:sp>
      <p:pic>
        <p:nvPicPr>
          <p:cNvPr id="6" name="Content Placeholder 5" descr="Figure 12-2: G-protein Activation and Inactivation. GPCRs are linked to a heterotrimeric G-protein. In a resting (inactive) state, the alpha (α), beta (β), and gamma (γ) subunits are associated and the alpha subunit is bound to GDP. When a signaling molecule activates the associated GPCR, GTP is exchanged for GDP on the alpha subunit. Additionally, the beta and gamma subunit dissociates from the alpha subunit. To deactivate the signaling pathway, the alpha subunit hydrolyzes GTP to GDP. Furthermore, the beta and gamma subunit re-associate with the alpha subunit.">
            <a:extLst>
              <a:ext uri="{FF2B5EF4-FFF2-40B4-BE49-F238E27FC236}">
                <a16:creationId xmlns:a16="http://schemas.microsoft.com/office/drawing/2014/main" id="{AFD3AC31-7C20-443D-A22F-6EDA453CE7E1}"/>
              </a:ext>
            </a:extLst>
          </p:cNvPr>
          <p:cNvPicPr>
            <a:picLocks noGrp="1" noChangeAspect="1"/>
          </p:cNvPicPr>
          <p:nvPr>
            <p:ph idx="1"/>
          </p:nvPr>
        </p:nvPicPr>
        <p:blipFill>
          <a:blip r:embed="rId3"/>
          <a:stretch>
            <a:fillRect/>
          </a:stretch>
        </p:blipFill>
        <p:spPr>
          <a:xfrm>
            <a:off x="4162072" y="1825625"/>
            <a:ext cx="3867856" cy="4351338"/>
          </a:xfrm>
          <a:prstGeom prst="rect">
            <a:avLst/>
          </a:prstGeo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G-protein Activation and Inactivation</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4</a:t>
            </a:fld>
            <a:endParaRPr lang="en-US"/>
          </a:p>
        </p:txBody>
      </p:sp>
    </p:spTree>
    <p:extLst>
      <p:ext uri="{BB962C8B-B14F-4D97-AF65-F5344CB8AC3E}">
        <p14:creationId xmlns:p14="http://schemas.microsoft.com/office/powerpoint/2010/main" val="21264105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2731203-D787-4C15-A8D5-B77094D92173}"/>
              </a:ext>
            </a:extLst>
          </p:cNvPr>
          <p:cNvSpPr txBox="1"/>
          <p:nvPr/>
        </p:nvSpPr>
        <p:spPr>
          <a:xfrm>
            <a:off x="0" y="6400803"/>
            <a:ext cx="10515600" cy="461665"/>
          </a:xfrm>
          <a:prstGeom prst="rect">
            <a:avLst/>
          </a:prstGeom>
          <a:noFill/>
        </p:spPr>
        <p:txBody>
          <a:bodyPr wrap="square" rtlCol="0">
            <a:spAutoFit/>
          </a:bodyPr>
          <a:lstStyle/>
          <a:p>
            <a:r>
              <a:rPr lang="en-US" sz="1200" dirty="0"/>
              <a:t>Figure 12-2: G-protein Activation and Inactivation. Adapted without change from Concepts of Biology from Open </a:t>
            </a:r>
            <a:r>
              <a:rPr lang="en-US" sz="1200" dirty="0" err="1"/>
              <a:t>Stax</a:t>
            </a:r>
            <a:r>
              <a:rPr lang="en-US" sz="1200" dirty="0"/>
              <a:t> by Samantha Fowler, Rebecca Roush, James Wise, and other contributors. Concepts of Biology by OpenStax is licensed under Creative Commons Attribution License v4.0</a:t>
            </a:r>
          </a:p>
        </p:txBody>
      </p:sp>
      <p:pic>
        <p:nvPicPr>
          <p:cNvPr id="6" name="Content Placeholder 5" descr="Figure 12-2: G-protein Activation and Inactivation. GPCRs are linked to a heterotrimeric G-protein. In a resting (inactive) state, the alpha (α), beta (β), and gamma (γ) subunits are associated and the alpha subunit is bound to GDP. ">
            <a:extLst>
              <a:ext uri="{FF2B5EF4-FFF2-40B4-BE49-F238E27FC236}">
                <a16:creationId xmlns:a16="http://schemas.microsoft.com/office/drawing/2014/main" id="{AFD3AC31-7C20-443D-A22F-6EDA453CE7E1}"/>
              </a:ext>
            </a:extLst>
          </p:cNvPr>
          <p:cNvPicPr>
            <a:picLocks noGrp="1" noChangeAspect="1"/>
          </p:cNvPicPr>
          <p:nvPr>
            <p:ph idx="1"/>
          </p:nvPr>
        </p:nvPicPr>
        <p:blipFill rotWithShape="1">
          <a:blip r:embed="rId3"/>
          <a:srcRect l="11643" r="31212" b="66686"/>
          <a:stretch/>
        </p:blipFill>
        <p:spPr>
          <a:xfrm>
            <a:off x="3097877" y="1825624"/>
            <a:ext cx="5996247" cy="3932635"/>
          </a:xfrm>
          <a:prstGeom prst="rect">
            <a:avLst/>
          </a:prstGeom>
        </p:spPr>
      </p:pic>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G-protein Activation and Inactivation: Inactive State</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5</a:t>
            </a:fld>
            <a:endParaRPr lang="en-US"/>
          </a:p>
        </p:txBody>
      </p:sp>
    </p:spTree>
    <p:extLst>
      <p:ext uri="{BB962C8B-B14F-4D97-AF65-F5344CB8AC3E}">
        <p14:creationId xmlns:p14="http://schemas.microsoft.com/office/powerpoint/2010/main" val="8646548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2731203-D787-4C15-A8D5-B77094D92173}"/>
              </a:ext>
            </a:extLst>
          </p:cNvPr>
          <p:cNvSpPr txBox="1"/>
          <p:nvPr/>
        </p:nvSpPr>
        <p:spPr>
          <a:xfrm>
            <a:off x="0" y="6400803"/>
            <a:ext cx="10515600" cy="461665"/>
          </a:xfrm>
          <a:prstGeom prst="rect">
            <a:avLst/>
          </a:prstGeom>
          <a:noFill/>
        </p:spPr>
        <p:txBody>
          <a:bodyPr wrap="square" rtlCol="0">
            <a:spAutoFit/>
          </a:bodyPr>
          <a:lstStyle/>
          <a:p>
            <a:r>
              <a:rPr lang="en-US" sz="1200" dirty="0"/>
              <a:t>Figure 12-2: G-protein Activation and Inactivation. Adapted without change from Concepts of Biology from Open </a:t>
            </a:r>
            <a:r>
              <a:rPr lang="en-US" sz="1200" dirty="0" err="1"/>
              <a:t>Stax</a:t>
            </a:r>
            <a:r>
              <a:rPr lang="en-US" sz="1200" dirty="0"/>
              <a:t> by Samantha Fowler, Rebecca Roush, James Wise, and other contributors. Concepts of Biology by OpenStax is licensed under Creative Commons Attribution License v4.0</a:t>
            </a:r>
          </a:p>
        </p:txBody>
      </p:sp>
      <p:pic>
        <p:nvPicPr>
          <p:cNvPr id="6" name="Content Placeholder 5" descr="Figure 12-2: G-protein Activation and Inactivation. When a signaling molecule activates the associated GPCR, GTP is exchanged for GDP on the alpha subunit. ">
            <a:extLst>
              <a:ext uri="{FF2B5EF4-FFF2-40B4-BE49-F238E27FC236}">
                <a16:creationId xmlns:a16="http://schemas.microsoft.com/office/drawing/2014/main" id="{AFD3AC31-7C20-443D-A22F-6EDA453CE7E1}"/>
              </a:ext>
            </a:extLst>
          </p:cNvPr>
          <p:cNvPicPr>
            <a:picLocks noGrp="1" noChangeAspect="1"/>
          </p:cNvPicPr>
          <p:nvPr>
            <p:ph idx="1"/>
          </p:nvPr>
        </p:nvPicPr>
        <p:blipFill rotWithShape="1">
          <a:blip r:embed="rId3"/>
          <a:srcRect l="62194" t="5833" r="-771" b="34894"/>
          <a:stretch/>
        </p:blipFill>
        <p:spPr>
          <a:xfrm>
            <a:off x="4724400" y="1698172"/>
            <a:ext cx="2743200" cy="4741817"/>
          </a:xfrm>
          <a:prstGeom prst="rect">
            <a:avLst/>
          </a:prstGeom>
        </p:spPr>
      </p:pic>
      <p:sp>
        <p:nvSpPr>
          <p:cNvPr id="3" name="Rectangle 2">
            <a:extLst>
              <a:ext uri="{FF2B5EF4-FFF2-40B4-BE49-F238E27FC236}">
                <a16:creationId xmlns:a16="http://schemas.microsoft.com/office/drawing/2014/main" id="{E08BAD96-725D-4B60-AEDE-47C57DCCD016}"/>
              </a:ext>
              <a:ext uri="{C183D7F6-B498-43B3-948B-1728B52AA6E4}">
                <adec:decorative xmlns:adec="http://schemas.microsoft.com/office/drawing/2017/decorative" val="1"/>
              </a:ext>
            </a:extLst>
          </p:cNvPr>
          <p:cNvSpPr/>
          <p:nvPr/>
        </p:nvSpPr>
        <p:spPr>
          <a:xfrm>
            <a:off x="4493038" y="1700193"/>
            <a:ext cx="676102" cy="21472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G-protein Activation and Inactivation: Signaling Molecule binds</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6</a:t>
            </a:fld>
            <a:endParaRPr lang="en-US"/>
          </a:p>
        </p:txBody>
      </p:sp>
    </p:spTree>
    <p:extLst>
      <p:ext uri="{BB962C8B-B14F-4D97-AF65-F5344CB8AC3E}">
        <p14:creationId xmlns:p14="http://schemas.microsoft.com/office/powerpoint/2010/main" val="39544603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G-protein Activation and Inactivation: Beta and Gamma Subunits Dissociate</a:t>
            </a:r>
          </a:p>
        </p:txBody>
      </p:sp>
      <p:pic>
        <p:nvPicPr>
          <p:cNvPr id="6" name="Content Placeholder 5" descr="Figure 12-2: G-protein Activation and Inactivation. Additionally, the beta and gamma subunit dissociates from the alpha subunit. ">
            <a:extLst>
              <a:ext uri="{FF2B5EF4-FFF2-40B4-BE49-F238E27FC236}">
                <a16:creationId xmlns:a16="http://schemas.microsoft.com/office/drawing/2014/main" id="{AFD3AC31-7C20-443D-A22F-6EDA453CE7E1}"/>
              </a:ext>
            </a:extLst>
          </p:cNvPr>
          <p:cNvPicPr>
            <a:picLocks noGrp="1" noChangeAspect="1"/>
          </p:cNvPicPr>
          <p:nvPr>
            <p:ph idx="1"/>
          </p:nvPr>
        </p:nvPicPr>
        <p:blipFill rotWithShape="1">
          <a:blip r:embed="rId3"/>
          <a:srcRect l="30891" t="66445" r="53" b="-274"/>
          <a:stretch/>
        </p:blipFill>
        <p:spPr>
          <a:xfrm>
            <a:off x="2528055" y="1911931"/>
            <a:ext cx="7135890" cy="3932526"/>
          </a:xfrm>
          <a:prstGeom prst="rect">
            <a:avLst/>
          </a:prstGeom>
        </p:spPr>
      </p:pic>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7</a:t>
            </a:fld>
            <a:endParaRPr lang="en-US"/>
          </a:p>
        </p:txBody>
      </p:sp>
      <p:sp>
        <p:nvSpPr>
          <p:cNvPr id="5" name="TextBox 4">
            <a:extLst>
              <a:ext uri="{FF2B5EF4-FFF2-40B4-BE49-F238E27FC236}">
                <a16:creationId xmlns:a16="http://schemas.microsoft.com/office/drawing/2014/main" id="{62731203-D787-4C15-A8D5-B77094D92173}"/>
              </a:ext>
            </a:extLst>
          </p:cNvPr>
          <p:cNvSpPr txBox="1"/>
          <p:nvPr/>
        </p:nvSpPr>
        <p:spPr>
          <a:xfrm>
            <a:off x="0" y="6400803"/>
            <a:ext cx="10515600" cy="461665"/>
          </a:xfrm>
          <a:prstGeom prst="rect">
            <a:avLst/>
          </a:prstGeom>
          <a:noFill/>
        </p:spPr>
        <p:txBody>
          <a:bodyPr wrap="square" rtlCol="0">
            <a:spAutoFit/>
          </a:bodyPr>
          <a:lstStyle/>
          <a:p>
            <a:r>
              <a:rPr lang="en-US" sz="1200" dirty="0"/>
              <a:t>Figure 12-2: G-protein Activation and Inactivation. Adapted without change from Concepts of Biology from Open </a:t>
            </a:r>
            <a:r>
              <a:rPr lang="en-US" sz="1200" dirty="0" err="1"/>
              <a:t>Stax</a:t>
            </a:r>
            <a:r>
              <a:rPr lang="en-US" sz="1200" dirty="0"/>
              <a:t> by Samantha Fowler, Rebecca Roush, James Wise, and other contributors. Concepts of Biology by OpenStax is licensed under Creative Commons Attribution License v4.0</a:t>
            </a:r>
          </a:p>
        </p:txBody>
      </p:sp>
    </p:spTree>
    <p:extLst>
      <p:ext uri="{BB962C8B-B14F-4D97-AF65-F5344CB8AC3E}">
        <p14:creationId xmlns:p14="http://schemas.microsoft.com/office/powerpoint/2010/main" val="14254652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2731203-D787-4C15-A8D5-B77094D92173}"/>
              </a:ext>
            </a:extLst>
          </p:cNvPr>
          <p:cNvSpPr txBox="1"/>
          <p:nvPr/>
        </p:nvSpPr>
        <p:spPr>
          <a:xfrm>
            <a:off x="0" y="6400803"/>
            <a:ext cx="10515600" cy="461665"/>
          </a:xfrm>
          <a:prstGeom prst="rect">
            <a:avLst/>
          </a:prstGeom>
          <a:noFill/>
        </p:spPr>
        <p:txBody>
          <a:bodyPr wrap="square" rtlCol="0">
            <a:spAutoFit/>
          </a:bodyPr>
          <a:lstStyle/>
          <a:p>
            <a:r>
              <a:rPr lang="en-US" sz="1200" dirty="0"/>
              <a:t>Figure 12-2: G-protein Activation and Inactivation. Adapted without change from Concepts of Biology from Open </a:t>
            </a:r>
            <a:r>
              <a:rPr lang="en-US" sz="1200" dirty="0" err="1"/>
              <a:t>Stax</a:t>
            </a:r>
            <a:r>
              <a:rPr lang="en-US" sz="1200" dirty="0"/>
              <a:t> by Samantha Fowler, Rebecca Roush, James Wise, and other contributors. Concepts of Biology by OpenStax is licensed under Creative Commons Attribution License v4.0</a:t>
            </a:r>
          </a:p>
        </p:txBody>
      </p:sp>
      <p:pic>
        <p:nvPicPr>
          <p:cNvPr id="6" name="Content Placeholder 5" descr="Figure 12-2: G-protein Activation and Inactivation. To deactivate the signaling pathway, the alpha subunit hydrolyzes GTP to GDP. Furthermore, the beta and gamma subunit re-associate with the alpha subunit.">
            <a:extLst>
              <a:ext uri="{FF2B5EF4-FFF2-40B4-BE49-F238E27FC236}">
                <a16:creationId xmlns:a16="http://schemas.microsoft.com/office/drawing/2014/main" id="{AFD3AC31-7C20-443D-A22F-6EDA453CE7E1}"/>
              </a:ext>
            </a:extLst>
          </p:cNvPr>
          <p:cNvPicPr>
            <a:picLocks noGrp="1" noChangeAspect="1"/>
          </p:cNvPicPr>
          <p:nvPr>
            <p:ph idx="1"/>
          </p:nvPr>
        </p:nvPicPr>
        <p:blipFill rotWithShape="1">
          <a:blip r:embed="rId3"/>
          <a:srcRect l="-1397" t="33059" r="63058" b="17578"/>
          <a:stretch/>
        </p:blipFill>
        <p:spPr>
          <a:xfrm>
            <a:off x="4305994" y="1691047"/>
            <a:ext cx="3175462" cy="4599592"/>
          </a:xfrm>
          <a:prstGeom prst="rect">
            <a:avLst/>
          </a:prstGeom>
        </p:spPr>
      </p:pic>
      <p:sp>
        <p:nvSpPr>
          <p:cNvPr id="3" name="Rectangle 2">
            <a:extLst>
              <a:ext uri="{FF2B5EF4-FFF2-40B4-BE49-F238E27FC236}">
                <a16:creationId xmlns:a16="http://schemas.microsoft.com/office/drawing/2014/main" id="{90C0D1C0-517B-4F74-85BC-19F4294AF9D2}"/>
              </a:ext>
              <a:ext uri="{C183D7F6-B498-43B3-948B-1728B52AA6E4}">
                <adec:decorative xmlns:adec="http://schemas.microsoft.com/office/drawing/2017/decorative" val="1"/>
              </a:ext>
            </a:extLst>
          </p:cNvPr>
          <p:cNvSpPr/>
          <p:nvPr/>
        </p:nvSpPr>
        <p:spPr>
          <a:xfrm>
            <a:off x="6949440" y="4931151"/>
            <a:ext cx="665018" cy="13255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5DC6886-99EA-4D3B-8BF4-D9325E7E9A12}"/>
              </a:ext>
            </a:extLst>
          </p:cNvPr>
          <p:cNvSpPr>
            <a:spLocks noGrp="1"/>
          </p:cNvSpPr>
          <p:nvPr>
            <p:ph type="title"/>
          </p:nvPr>
        </p:nvSpPr>
        <p:spPr/>
        <p:txBody>
          <a:bodyPr/>
          <a:lstStyle/>
          <a:p>
            <a:r>
              <a:rPr lang="en-US" dirty="0"/>
              <a:t>G-protein Activation and Inactivation: GTP is Hydrolyzed to GDP</a:t>
            </a:r>
          </a:p>
        </p:txBody>
      </p:sp>
      <p:sp>
        <p:nvSpPr>
          <p:cNvPr id="4" name="Slide Number Placeholder 3">
            <a:extLst>
              <a:ext uri="{FF2B5EF4-FFF2-40B4-BE49-F238E27FC236}">
                <a16:creationId xmlns:a16="http://schemas.microsoft.com/office/drawing/2014/main" id="{7F342F51-35E0-4AD1-9A9A-6A16D5E1ABF3}"/>
              </a:ext>
            </a:extLst>
          </p:cNvPr>
          <p:cNvSpPr>
            <a:spLocks noGrp="1"/>
          </p:cNvSpPr>
          <p:nvPr>
            <p:ph type="sldNum" sz="quarter" idx="12"/>
          </p:nvPr>
        </p:nvSpPr>
        <p:spPr/>
        <p:txBody>
          <a:bodyPr/>
          <a:lstStyle/>
          <a:p>
            <a:fld id="{F38FC8B9-BCA2-4F51-A344-9525644822DC}" type="slidenum">
              <a:rPr lang="en-US" smtClean="0"/>
              <a:t>8</a:t>
            </a:fld>
            <a:endParaRPr lang="en-US"/>
          </a:p>
        </p:txBody>
      </p:sp>
    </p:spTree>
    <p:extLst>
      <p:ext uri="{BB962C8B-B14F-4D97-AF65-F5344CB8AC3E}">
        <p14:creationId xmlns:p14="http://schemas.microsoft.com/office/powerpoint/2010/main" val="858718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FB88A5A-A64E-426C-982F-DF68D6CF0A89}"/>
              </a:ext>
            </a:extLst>
          </p:cNvPr>
          <p:cNvSpPr txBox="1"/>
          <p:nvPr/>
        </p:nvSpPr>
        <p:spPr>
          <a:xfrm>
            <a:off x="0" y="6406225"/>
            <a:ext cx="10515600" cy="461665"/>
          </a:xfrm>
          <a:prstGeom prst="rect">
            <a:avLst/>
          </a:prstGeom>
          <a:noFill/>
        </p:spPr>
        <p:txBody>
          <a:bodyPr wrap="square" rtlCol="0">
            <a:spAutoFit/>
          </a:bodyPr>
          <a:lstStyle/>
          <a:p>
            <a:r>
              <a:rPr lang="en-US" sz="1200" dirty="0"/>
              <a:t>Figure 12-3: cAMP. Adapted without change from Concepts of Biology from Open </a:t>
            </a:r>
            <a:r>
              <a:rPr lang="en-US" sz="1200" dirty="0" err="1"/>
              <a:t>Stax</a:t>
            </a:r>
            <a:r>
              <a:rPr lang="en-US" sz="1200" dirty="0"/>
              <a:t> by Samantha Fowler, Rebecca Roush, James Wise, and other contributors. Concepts of Biology by OpenStax is licensed under Creative Commons Attribution License v4.0</a:t>
            </a:r>
          </a:p>
        </p:txBody>
      </p:sp>
      <p:pic>
        <p:nvPicPr>
          <p:cNvPr id="5" name="Content Placeholder 4" descr="Figure 12-3: cAMP. Adenylyl cyclase metabolizes ATP into cyclic AMP (cAMP). cAMP is a secondary major, which serves to amplify the cellular response to the primary signaling molecule. Termination of the signal occurs when an enzyme called phosphodiesterase converts cAMP into AMP.">
            <a:extLst>
              <a:ext uri="{FF2B5EF4-FFF2-40B4-BE49-F238E27FC236}">
                <a16:creationId xmlns:a16="http://schemas.microsoft.com/office/drawing/2014/main" id="{B99219DD-DBB2-4C48-8744-C824C290DC24}"/>
              </a:ext>
            </a:extLst>
          </p:cNvPr>
          <p:cNvPicPr>
            <a:picLocks noGrp="1" noChangeAspect="1"/>
          </p:cNvPicPr>
          <p:nvPr>
            <p:ph idx="1"/>
          </p:nvPr>
        </p:nvPicPr>
        <p:blipFill>
          <a:blip r:embed="rId3"/>
          <a:stretch>
            <a:fillRect/>
          </a:stretch>
        </p:blipFill>
        <p:spPr>
          <a:xfrm>
            <a:off x="2286000" y="2305844"/>
            <a:ext cx="7620000" cy="3390900"/>
          </a:xfrm>
          <a:prstGeom prst="rect">
            <a:avLst/>
          </a:prstGeom>
        </p:spPr>
      </p:pic>
      <p:sp>
        <p:nvSpPr>
          <p:cNvPr id="2" name="Title 1">
            <a:extLst>
              <a:ext uri="{FF2B5EF4-FFF2-40B4-BE49-F238E27FC236}">
                <a16:creationId xmlns:a16="http://schemas.microsoft.com/office/drawing/2014/main" id="{FD4CA5E4-85EB-422C-9915-0F2FD3BBD214}"/>
              </a:ext>
            </a:extLst>
          </p:cNvPr>
          <p:cNvSpPr>
            <a:spLocks noGrp="1"/>
          </p:cNvSpPr>
          <p:nvPr>
            <p:ph type="title"/>
          </p:nvPr>
        </p:nvSpPr>
        <p:spPr/>
        <p:txBody>
          <a:bodyPr/>
          <a:lstStyle/>
          <a:p>
            <a:r>
              <a:rPr lang="en-US" dirty="0"/>
              <a:t>Adenylyl Cyclase Converts ATP into cAMP</a:t>
            </a:r>
          </a:p>
        </p:txBody>
      </p:sp>
      <p:sp>
        <p:nvSpPr>
          <p:cNvPr id="4" name="Slide Number Placeholder 3">
            <a:extLst>
              <a:ext uri="{FF2B5EF4-FFF2-40B4-BE49-F238E27FC236}">
                <a16:creationId xmlns:a16="http://schemas.microsoft.com/office/drawing/2014/main" id="{B7AB43CF-0411-410D-8B69-C77EB25002E6}"/>
              </a:ext>
            </a:extLst>
          </p:cNvPr>
          <p:cNvSpPr>
            <a:spLocks noGrp="1"/>
          </p:cNvSpPr>
          <p:nvPr>
            <p:ph type="sldNum" sz="quarter" idx="12"/>
          </p:nvPr>
        </p:nvSpPr>
        <p:spPr/>
        <p:txBody>
          <a:bodyPr/>
          <a:lstStyle/>
          <a:p>
            <a:fld id="{F38FC8B9-BCA2-4F51-A344-9525644822DC}" type="slidenum">
              <a:rPr lang="en-US" smtClean="0"/>
              <a:t>9</a:t>
            </a:fld>
            <a:endParaRPr lang="en-US"/>
          </a:p>
        </p:txBody>
      </p:sp>
    </p:spTree>
    <p:extLst>
      <p:ext uri="{BB962C8B-B14F-4D97-AF65-F5344CB8AC3E}">
        <p14:creationId xmlns:p14="http://schemas.microsoft.com/office/powerpoint/2010/main" val="183370303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sz="1200" dirty="0"/>
        </a:defPPr>
      </a:lstStyle>
    </a:txDef>
  </a:objectDefaults>
  <a:extraClrSchemeLst/>
  <a:extLst>
    <a:ext uri="{05A4C25C-085E-4340-85A3-A5531E510DB2}">
      <thm15:themeFamily xmlns:thm15="http://schemas.microsoft.com/office/thememl/2012/main" name="Presentation1" id="{48A5CF14-20BE-4CBA-A151-BA5F1045CAEC}" vid="{9B61A80E-AEB3-4241-B568-6FFE3E6DF8D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For Chapter PPTs</Template>
  <TotalTime>326</TotalTime>
  <Words>3022</Words>
  <Application>Microsoft Office PowerPoint</Application>
  <PresentationFormat>Widescreen</PresentationFormat>
  <Paragraphs>169</Paragraphs>
  <Slides>31</Slides>
  <Notes>22</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Office Theme</vt:lpstr>
      <vt:lpstr>Chapter 12</vt:lpstr>
      <vt:lpstr>Chapter 12 Learning Objectives</vt:lpstr>
      <vt:lpstr>Seven-Transmembrane Receptor (GPCR)</vt:lpstr>
      <vt:lpstr>G-protein Activation and Inactivation</vt:lpstr>
      <vt:lpstr>G-protein Activation and Inactivation: Inactive State</vt:lpstr>
      <vt:lpstr>G-protein Activation and Inactivation: Signaling Molecule binds</vt:lpstr>
      <vt:lpstr>G-protein Activation and Inactivation: Beta and Gamma Subunits Dissociate</vt:lpstr>
      <vt:lpstr>G-protein Activation and Inactivation: GTP is Hydrolyzed to GDP</vt:lpstr>
      <vt:lpstr>Adenylyl Cyclase Converts ATP into cAMP</vt:lpstr>
      <vt:lpstr>Signal Transduction Pathway: cAMP/PKA</vt:lpstr>
      <vt:lpstr>Signal Transduction Pathway: cAMP/PKA Inactive State</vt:lpstr>
      <vt:lpstr>Signal Transduction Pathway: cAMP/PKA Ligand binds </vt:lpstr>
      <vt:lpstr>Signal Transduction Pathway: cAMP/PKA cAMP activates PKA</vt:lpstr>
      <vt:lpstr>Conversion of PIP2 into DAG and IP3 by Phospholipase C</vt:lpstr>
      <vt:lpstr>Signal Transduction Pathway: PIP2/Ca++</vt:lpstr>
      <vt:lpstr>Signal Transduction Pathway: PIP2/Ca++ Inactive State</vt:lpstr>
      <vt:lpstr>Signal Transduction Pathway: PIP2/Ca++ Ligand Binds</vt:lpstr>
      <vt:lpstr>Signal Transduction Pathway: PIP2/Ca++ Calcium is released and PKC is activated</vt:lpstr>
      <vt:lpstr>Signal Transduction Pathway: Receptor Tyrosine Kinase</vt:lpstr>
      <vt:lpstr>Signal Transduction Pathway: MAP Kinase</vt:lpstr>
      <vt:lpstr>Epidermal Growth Factor Receptor and Cancer</vt:lpstr>
      <vt:lpstr>Interconnecting Signaling Pathways</vt:lpstr>
      <vt:lpstr>Concept Check Question 1</vt:lpstr>
      <vt:lpstr>Concept Check Question 1 Answer</vt:lpstr>
      <vt:lpstr>Concept Check Question 2</vt:lpstr>
      <vt:lpstr>Concept Check Question 2 Answer</vt:lpstr>
      <vt:lpstr>Concept Check Question 3</vt:lpstr>
      <vt:lpstr>Concept Check Question 3 Answer</vt:lpstr>
      <vt:lpstr>Concept Check Question 4</vt:lpstr>
      <vt:lpstr>Concept Check Question 4 Answer</vt:lpstr>
      <vt:lpstr>Video Links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12</dc:title>
  <dc:creator>Jennell Talley</dc:creator>
  <cp:lastModifiedBy>Jennell Talley</cp:lastModifiedBy>
  <cp:revision>19</cp:revision>
  <dcterms:created xsi:type="dcterms:W3CDTF">2022-06-27T21:57:26Z</dcterms:created>
  <dcterms:modified xsi:type="dcterms:W3CDTF">2022-08-01T14:48:28Z</dcterms:modified>
</cp:coreProperties>
</file>