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81" r:id="rId2"/>
    <p:sldId id="382" r:id="rId3"/>
    <p:sldId id="383" r:id="rId4"/>
    <p:sldId id="384" r:id="rId5"/>
    <p:sldId id="385" r:id="rId6"/>
    <p:sldId id="387" r:id="rId7"/>
    <p:sldId id="388" r:id="rId8"/>
    <p:sldId id="389" r:id="rId9"/>
    <p:sldId id="390" r:id="rId10"/>
    <p:sldId id="391" r:id="rId11"/>
    <p:sldId id="392" r:id="rId12"/>
    <p:sldId id="393" r:id="rId13"/>
    <p:sldId id="394" r:id="rId14"/>
    <p:sldId id="395" r:id="rId15"/>
    <p:sldId id="396" r:id="rId16"/>
    <p:sldId id="397" r:id="rId17"/>
    <p:sldId id="398" r:id="rId18"/>
    <p:sldId id="399" r:id="rId19"/>
    <p:sldId id="400" r:id="rId20"/>
    <p:sldId id="401" r:id="rId21"/>
    <p:sldId id="405" r:id="rId22"/>
    <p:sldId id="402" r:id="rId23"/>
    <p:sldId id="408" r:id="rId24"/>
    <p:sldId id="403" r:id="rId25"/>
    <p:sldId id="406" r:id="rId26"/>
    <p:sldId id="404" r:id="rId27"/>
    <p:sldId id="40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1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3C4078-58FA-464C-BBC6-908891504CDD}" v="28" dt="2022-08-01T14:46:34.394"/>
    <p1510:client id="{6F50FB4A-8415-4B7F-9C5B-D699DAF7D9DD}" v="91" dt="2022-08-01T13:48:21.576"/>
    <p1510:client id="{96C3E35E-C698-45DF-9317-D54FAB250190}" v="38" dt="2022-08-01T13:38:10.1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3794" autoAdjust="0"/>
  </p:normalViewPr>
  <p:slideViewPr>
    <p:cSldViewPr snapToGrid="0">
      <p:cViewPr varScale="1">
        <p:scale>
          <a:sx n="67" d="100"/>
          <a:sy n="67" d="100"/>
        </p:scale>
        <p:origin x="90" y="180"/>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96C3E35E-C698-45DF-9317-D54FAB250190}"/>
    <pc:docChg chg="modSld">
      <pc:chgData name="Alessandra Barrera" userId="WHBI7HWLWuyOvCjv8DdXorw3+Itsdc1p78kF2LQ3DMg=" providerId="None" clId="Web-{96C3E35E-C698-45DF-9317-D54FAB250190}" dt="2022-08-01T13:38:10.119" v="34"/>
      <pc:docMkLst>
        <pc:docMk/>
      </pc:docMkLst>
      <pc:sldChg chg="addSp delSp modSp">
        <pc:chgData name="Alessandra Barrera" userId="WHBI7HWLWuyOvCjv8DdXorw3+Itsdc1p78kF2LQ3DMg=" providerId="None" clId="Web-{96C3E35E-C698-45DF-9317-D54FAB250190}" dt="2022-08-01T13:38:10.119" v="34"/>
        <pc:sldMkLst>
          <pc:docMk/>
          <pc:sldMk cId="997364131" sldId="385"/>
        </pc:sldMkLst>
        <pc:spChg chg="mod">
          <ac:chgData name="Alessandra Barrera" userId="WHBI7HWLWuyOvCjv8DdXorw3+Itsdc1p78kF2LQ3DMg=" providerId="None" clId="Web-{96C3E35E-C698-45DF-9317-D54FAB250190}" dt="2022-08-01T13:30:48.122" v="1" actId="20577"/>
          <ac:spMkLst>
            <pc:docMk/>
            <pc:sldMk cId="997364131" sldId="385"/>
            <ac:spMk id="6" creationId="{7F23EC2D-8B95-4E77-9ED9-D8F751A32AF1}"/>
          </ac:spMkLst>
        </pc:spChg>
        <pc:grpChg chg="add del mod">
          <ac:chgData name="Alessandra Barrera" userId="WHBI7HWLWuyOvCjv8DdXorw3+Itsdc1p78kF2LQ3DMg=" providerId="None" clId="Web-{96C3E35E-C698-45DF-9317-D54FAB250190}" dt="2022-08-01T13:38:10.119" v="34"/>
          <ac:grpSpMkLst>
            <pc:docMk/>
            <pc:sldMk cId="997364131" sldId="385"/>
            <ac:grpSpMk id="9" creationId="{42617FC4-CC01-C84D-3EFF-49142ED69B90}"/>
          </ac:grpSpMkLst>
        </pc:grpChg>
        <pc:picChg chg="mod modCrop">
          <ac:chgData name="Alessandra Barrera" userId="WHBI7HWLWuyOvCjv8DdXorw3+Itsdc1p78kF2LQ3DMg=" providerId="None" clId="Web-{96C3E35E-C698-45DF-9317-D54FAB250190}" dt="2022-08-01T13:34:57.583" v="28"/>
          <ac:picMkLst>
            <pc:docMk/>
            <pc:sldMk cId="997364131" sldId="385"/>
            <ac:picMk id="5" creationId="{2AE3C497-3990-4A3D-A4A1-686BE57D21A4}"/>
          </ac:picMkLst>
        </pc:picChg>
        <pc:picChg chg="add mod topLvl modCrop">
          <ac:chgData name="Alessandra Barrera" userId="WHBI7HWLWuyOvCjv8DdXorw3+Itsdc1p78kF2LQ3DMg=" providerId="None" clId="Web-{96C3E35E-C698-45DF-9317-D54FAB250190}" dt="2022-08-01T13:38:10.119" v="34"/>
          <ac:picMkLst>
            <pc:docMk/>
            <pc:sldMk cId="997364131" sldId="385"/>
            <ac:picMk id="7" creationId="{09C32391-44A4-57F4-EB84-C10387E34A3F}"/>
          </ac:picMkLst>
        </pc:picChg>
        <pc:picChg chg="add mod topLvl modCrop">
          <ac:chgData name="Alessandra Barrera" userId="WHBI7HWLWuyOvCjv8DdXorw3+Itsdc1p78kF2LQ3DMg=" providerId="None" clId="Web-{96C3E35E-C698-45DF-9317-D54FAB250190}" dt="2022-08-01T13:38:10.119" v="34"/>
          <ac:picMkLst>
            <pc:docMk/>
            <pc:sldMk cId="997364131" sldId="385"/>
            <ac:picMk id="8" creationId="{A9051942-8ABF-9C30-D79A-6BF2B16D5B9F}"/>
          </ac:picMkLst>
        </pc:picChg>
        <pc:picChg chg="add mod modCrop">
          <ac:chgData name="Alessandra Barrera" userId="WHBI7HWLWuyOvCjv8DdXorw3+Itsdc1p78kF2LQ3DMg=" providerId="None" clId="Web-{96C3E35E-C698-45DF-9317-D54FAB250190}" dt="2022-08-01T13:35:04.911" v="29" actId="1076"/>
          <ac:picMkLst>
            <pc:docMk/>
            <pc:sldMk cId="997364131" sldId="385"/>
            <ac:picMk id="11" creationId="{80990745-590A-F684-FD60-E6A94B1B2657}"/>
          </ac:picMkLst>
        </pc:picChg>
        <pc:picChg chg="add del mod">
          <ac:chgData name="Alessandra Barrera" userId="WHBI7HWLWuyOvCjv8DdXorw3+Itsdc1p78kF2LQ3DMg=" providerId="None" clId="Web-{96C3E35E-C698-45DF-9317-D54FAB250190}" dt="2022-08-01T13:37:49.681" v="32"/>
          <ac:picMkLst>
            <pc:docMk/>
            <pc:sldMk cId="997364131" sldId="385"/>
            <ac:picMk id="12" creationId="{EAAF5D74-4013-3026-A797-5DC34CD00DAD}"/>
          </ac:picMkLst>
        </pc:picChg>
      </pc:sldChg>
    </pc:docChg>
  </pc:docChgLst>
  <pc:docChgLst>
    <pc:chgData name="Alessandra Barrera" userId="WHBI7HWLWuyOvCjv8DdXorw3+Itsdc1p78kF2LQ3DMg=" providerId="None" clId="Web-{423C4078-58FA-464C-BBC6-908891504CDD}"/>
    <pc:docChg chg="modSld">
      <pc:chgData name="Alessandra Barrera" userId="WHBI7HWLWuyOvCjv8DdXorw3+Itsdc1p78kF2LQ3DMg=" providerId="None" clId="Web-{423C4078-58FA-464C-BBC6-908891504CDD}" dt="2022-08-01T14:46:31.800" v="11" actId="20577"/>
      <pc:docMkLst>
        <pc:docMk/>
      </pc:docMkLst>
      <pc:sldChg chg="modSp modNotes">
        <pc:chgData name="Alessandra Barrera" userId="WHBI7HWLWuyOvCjv8DdXorw3+Itsdc1p78kF2LQ3DMg=" providerId="None" clId="Web-{423C4078-58FA-464C-BBC6-908891504CDD}" dt="2022-08-01T14:45:45.002" v="3"/>
        <pc:sldMkLst>
          <pc:docMk/>
          <pc:sldMk cId="3484868603" sldId="387"/>
        </pc:sldMkLst>
        <pc:spChg chg="mod">
          <ac:chgData name="Alessandra Barrera" userId="WHBI7HWLWuyOvCjv8DdXorw3+Itsdc1p78kF2LQ3DMg=" providerId="None" clId="Web-{423C4078-58FA-464C-BBC6-908891504CDD}" dt="2022-08-01T14:45:42.799" v="2" actId="20577"/>
          <ac:spMkLst>
            <pc:docMk/>
            <pc:sldMk cId="3484868603" sldId="387"/>
            <ac:spMk id="7" creationId="{AC85BB44-36BB-445C-B8D0-EC25752D9A84}"/>
          </ac:spMkLst>
        </pc:spChg>
      </pc:sldChg>
      <pc:sldChg chg="modSp modNotes">
        <pc:chgData name="Alessandra Barrera" userId="WHBI7HWLWuyOvCjv8DdXorw3+Itsdc1p78kF2LQ3DMg=" providerId="None" clId="Web-{423C4078-58FA-464C-BBC6-908891504CDD}" dt="2022-08-01T14:45:53.955" v="5" actId="20577"/>
        <pc:sldMkLst>
          <pc:docMk/>
          <pc:sldMk cId="812264971" sldId="388"/>
        </pc:sldMkLst>
        <pc:spChg chg="mod">
          <ac:chgData name="Alessandra Barrera" userId="WHBI7HWLWuyOvCjv8DdXorw3+Itsdc1p78kF2LQ3DMg=" providerId="None" clId="Web-{423C4078-58FA-464C-BBC6-908891504CDD}" dt="2022-08-01T14:45:53.955" v="5" actId="20577"/>
          <ac:spMkLst>
            <pc:docMk/>
            <pc:sldMk cId="812264971" sldId="388"/>
            <ac:spMk id="7" creationId="{A54DFBDB-B875-4452-90D1-297A30398BE8}"/>
          </ac:spMkLst>
        </pc:spChg>
      </pc:sldChg>
      <pc:sldChg chg="modSp modNotes">
        <pc:chgData name="Alessandra Barrera" userId="WHBI7HWLWuyOvCjv8DdXorw3+Itsdc1p78kF2LQ3DMg=" providerId="None" clId="Web-{423C4078-58FA-464C-BBC6-908891504CDD}" dt="2022-08-01T14:46:19.362" v="7"/>
        <pc:sldMkLst>
          <pc:docMk/>
          <pc:sldMk cId="484231242" sldId="394"/>
        </pc:sldMkLst>
        <pc:spChg chg="mod">
          <ac:chgData name="Alessandra Barrera" userId="WHBI7HWLWuyOvCjv8DdXorw3+Itsdc1p78kF2LQ3DMg=" providerId="None" clId="Web-{423C4078-58FA-464C-BBC6-908891504CDD}" dt="2022-08-01T14:46:15.456" v="6" actId="20577"/>
          <ac:spMkLst>
            <pc:docMk/>
            <pc:sldMk cId="484231242" sldId="394"/>
            <ac:spMk id="5" creationId="{72AB6AF8-4551-4660-BAC4-897A1BAB6662}"/>
          </ac:spMkLst>
        </pc:spChg>
      </pc:sldChg>
      <pc:sldChg chg="modSp modNotes">
        <pc:chgData name="Alessandra Barrera" userId="WHBI7HWLWuyOvCjv8DdXorw3+Itsdc1p78kF2LQ3DMg=" providerId="None" clId="Web-{423C4078-58FA-464C-BBC6-908891504CDD}" dt="2022-08-01T14:46:26.050" v="9"/>
        <pc:sldMkLst>
          <pc:docMk/>
          <pc:sldMk cId="2611931118" sldId="395"/>
        </pc:sldMkLst>
        <pc:spChg chg="mod">
          <ac:chgData name="Alessandra Barrera" userId="WHBI7HWLWuyOvCjv8DdXorw3+Itsdc1p78kF2LQ3DMg=" providerId="None" clId="Web-{423C4078-58FA-464C-BBC6-908891504CDD}" dt="2022-08-01T14:46:21.769" v="8" actId="20577"/>
          <ac:spMkLst>
            <pc:docMk/>
            <pc:sldMk cId="2611931118" sldId="395"/>
            <ac:spMk id="5" creationId="{72AB6AF8-4551-4660-BAC4-897A1BAB6662}"/>
          </ac:spMkLst>
        </pc:spChg>
      </pc:sldChg>
      <pc:sldChg chg="modSp modNotes">
        <pc:chgData name="Alessandra Barrera" userId="WHBI7HWLWuyOvCjv8DdXorw3+Itsdc1p78kF2LQ3DMg=" providerId="None" clId="Web-{423C4078-58FA-464C-BBC6-908891504CDD}" dt="2022-08-01T14:46:31.800" v="11" actId="20577"/>
        <pc:sldMkLst>
          <pc:docMk/>
          <pc:sldMk cId="4146321121" sldId="396"/>
        </pc:sldMkLst>
        <pc:spChg chg="mod">
          <ac:chgData name="Alessandra Barrera" userId="WHBI7HWLWuyOvCjv8DdXorw3+Itsdc1p78kF2LQ3DMg=" providerId="None" clId="Web-{423C4078-58FA-464C-BBC6-908891504CDD}" dt="2022-08-01T14:46:31.800" v="11" actId="20577"/>
          <ac:spMkLst>
            <pc:docMk/>
            <pc:sldMk cId="4146321121" sldId="396"/>
            <ac:spMk id="5" creationId="{72AB6AF8-4551-4660-BAC4-897A1BAB6662}"/>
          </ac:spMkLst>
        </pc:spChg>
      </pc:sldChg>
    </pc:docChg>
  </pc:docChgLst>
  <pc:docChgLst>
    <pc:chgData name="Alessandra Barrera" userId="WHBI7HWLWuyOvCjv8DdXorw3+Itsdc1p78kF2LQ3DMg=" providerId="None" clId="Web-{6F50FB4A-8415-4B7F-9C5B-D699DAF7D9DD}"/>
    <pc:docChg chg="delSld modSld">
      <pc:chgData name="Alessandra Barrera" userId="WHBI7HWLWuyOvCjv8DdXorw3+Itsdc1p78kF2LQ3DMg=" providerId="None" clId="Web-{6F50FB4A-8415-4B7F-9C5B-D699DAF7D9DD}" dt="2022-08-01T13:48:20.998" v="79"/>
      <pc:docMkLst>
        <pc:docMk/>
      </pc:docMkLst>
      <pc:sldChg chg="addSp delSp modSp">
        <pc:chgData name="Alessandra Barrera" userId="WHBI7HWLWuyOvCjv8DdXorw3+Itsdc1p78kF2LQ3DMg=" providerId="None" clId="Web-{6F50FB4A-8415-4B7F-9C5B-D699DAF7D9DD}" dt="2022-08-01T13:41:21.768" v="11" actId="1076"/>
        <pc:sldMkLst>
          <pc:docMk/>
          <pc:sldMk cId="997364131" sldId="385"/>
        </pc:sldMkLst>
        <pc:spChg chg="add del mod">
          <ac:chgData name="Alessandra Barrera" userId="WHBI7HWLWuyOvCjv8DdXorw3+Itsdc1p78kF2LQ3DMg=" providerId="None" clId="Web-{6F50FB4A-8415-4B7F-9C5B-D699DAF7D9DD}" dt="2022-08-01T13:41:03.596" v="4"/>
          <ac:spMkLst>
            <pc:docMk/>
            <pc:sldMk cId="997364131" sldId="385"/>
            <ac:spMk id="10" creationId="{4A2CC420-F05E-1291-7770-E07D34CBC97B}"/>
          </ac:spMkLst>
        </pc:spChg>
        <pc:picChg chg="add mod">
          <ac:chgData name="Alessandra Barrera" userId="WHBI7HWLWuyOvCjv8DdXorw3+Itsdc1p78kF2LQ3DMg=" providerId="None" clId="Web-{6F50FB4A-8415-4B7F-9C5B-D699DAF7D9DD}" dt="2022-08-01T13:41:21.768" v="11" actId="1076"/>
          <ac:picMkLst>
            <pc:docMk/>
            <pc:sldMk cId="997364131" sldId="385"/>
            <ac:picMk id="3" creationId="{7A4C52FA-5F6A-4C43-A5BD-4353D76205D5}"/>
          </ac:picMkLst>
        </pc:picChg>
        <pc:picChg chg="del">
          <ac:chgData name="Alessandra Barrera" userId="WHBI7HWLWuyOvCjv8DdXorw3+Itsdc1p78kF2LQ3DMg=" providerId="None" clId="Web-{6F50FB4A-8415-4B7F-9C5B-D699DAF7D9DD}" dt="2022-08-01T13:41:00.705" v="3"/>
          <ac:picMkLst>
            <pc:docMk/>
            <pc:sldMk cId="997364131" sldId="385"/>
            <ac:picMk id="5" creationId="{2AE3C497-3990-4A3D-A4A1-686BE57D21A4}"/>
          </ac:picMkLst>
        </pc:picChg>
        <pc:picChg chg="del">
          <ac:chgData name="Alessandra Barrera" userId="WHBI7HWLWuyOvCjv8DdXorw3+Itsdc1p78kF2LQ3DMg=" providerId="None" clId="Web-{6F50FB4A-8415-4B7F-9C5B-D699DAF7D9DD}" dt="2022-08-01T13:41:04.705" v="5"/>
          <ac:picMkLst>
            <pc:docMk/>
            <pc:sldMk cId="997364131" sldId="385"/>
            <ac:picMk id="7" creationId="{09C32391-44A4-57F4-EB84-C10387E34A3F}"/>
          </ac:picMkLst>
        </pc:picChg>
        <pc:picChg chg="del">
          <ac:chgData name="Alessandra Barrera" userId="WHBI7HWLWuyOvCjv8DdXorw3+Itsdc1p78kF2LQ3DMg=" providerId="None" clId="Web-{6F50FB4A-8415-4B7F-9C5B-D699DAF7D9DD}" dt="2022-08-01T13:41:05.674" v="6"/>
          <ac:picMkLst>
            <pc:docMk/>
            <pc:sldMk cId="997364131" sldId="385"/>
            <ac:picMk id="8" creationId="{A9051942-8ABF-9C30-D79A-6BF2B16D5B9F}"/>
          </ac:picMkLst>
        </pc:picChg>
        <pc:picChg chg="del">
          <ac:chgData name="Alessandra Barrera" userId="WHBI7HWLWuyOvCjv8DdXorw3+Itsdc1p78kF2LQ3DMg=" providerId="None" clId="Web-{6F50FB4A-8415-4B7F-9C5B-D699DAF7D9DD}" dt="2022-08-01T13:41:06.487" v="7"/>
          <ac:picMkLst>
            <pc:docMk/>
            <pc:sldMk cId="997364131" sldId="385"/>
            <ac:picMk id="11" creationId="{80990745-590A-F684-FD60-E6A94B1B2657}"/>
          </ac:picMkLst>
        </pc:picChg>
      </pc:sldChg>
      <pc:sldChg chg="del">
        <pc:chgData name="Alessandra Barrera" userId="WHBI7HWLWuyOvCjv8DdXorw3+Itsdc1p78kF2LQ3DMg=" providerId="None" clId="Web-{6F50FB4A-8415-4B7F-9C5B-D699DAF7D9DD}" dt="2022-08-01T13:41:25.237" v="12"/>
        <pc:sldMkLst>
          <pc:docMk/>
          <pc:sldMk cId="335451655" sldId="386"/>
        </pc:sldMkLst>
      </pc:sldChg>
      <pc:sldChg chg="addSp delSp modSp">
        <pc:chgData name="Alessandra Barrera" userId="WHBI7HWLWuyOvCjv8DdXorw3+Itsdc1p78kF2LQ3DMg=" providerId="None" clId="Web-{6F50FB4A-8415-4B7F-9C5B-D699DAF7D9DD}" dt="2022-08-01T13:42:12.629" v="28" actId="1076"/>
        <pc:sldMkLst>
          <pc:docMk/>
          <pc:sldMk cId="3484868603" sldId="387"/>
        </pc:sldMkLst>
        <pc:spChg chg="add del mod">
          <ac:chgData name="Alessandra Barrera" userId="WHBI7HWLWuyOvCjv8DdXorw3+Itsdc1p78kF2LQ3DMg=" providerId="None" clId="Web-{6F50FB4A-8415-4B7F-9C5B-D699DAF7D9DD}" dt="2022-08-01T13:41:40.894" v="16"/>
          <ac:spMkLst>
            <pc:docMk/>
            <pc:sldMk cId="3484868603" sldId="387"/>
            <ac:spMk id="9" creationId="{A65D3238-EEDC-2B5A-D0E1-BB79A323CF62}"/>
          </ac:spMkLst>
        </pc:spChg>
        <pc:picChg chg="del">
          <ac:chgData name="Alessandra Barrera" userId="WHBI7HWLWuyOvCjv8DdXorw3+Itsdc1p78kF2LQ3DMg=" providerId="None" clId="Web-{6F50FB4A-8415-4B7F-9C5B-D699DAF7D9DD}" dt="2022-08-01T13:41:37.503" v="15"/>
          <ac:picMkLst>
            <pc:docMk/>
            <pc:sldMk cId="3484868603" sldId="387"/>
            <ac:picMk id="5" creationId="{2AE3C497-3990-4A3D-A4A1-686BE57D21A4}"/>
          </ac:picMkLst>
        </pc:picChg>
        <pc:picChg chg="add mod modCrop">
          <ac:chgData name="Alessandra Barrera" userId="WHBI7HWLWuyOvCjv8DdXorw3+Itsdc1p78kF2LQ3DMg=" providerId="None" clId="Web-{6F50FB4A-8415-4B7F-9C5B-D699DAF7D9DD}" dt="2022-08-01T13:42:12.629" v="28" actId="1076"/>
          <ac:picMkLst>
            <pc:docMk/>
            <pc:sldMk cId="3484868603" sldId="387"/>
            <ac:picMk id="6" creationId="{88501BB7-9431-43F6-0A2B-8EF020C7917A}"/>
          </ac:picMkLst>
        </pc:picChg>
      </pc:sldChg>
      <pc:sldChg chg="addSp delSp modSp">
        <pc:chgData name="Alessandra Barrera" userId="WHBI7HWLWuyOvCjv8DdXorw3+Itsdc1p78kF2LQ3DMg=" providerId="None" clId="Web-{6F50FB4A-8415-4B7F-9C5B-D699DAF7D9DD}" dt="2022-08-01T13:47:34.544" v="78"/>
        <pc:sldMkLst>
          <pc:docMk/>
          <pc:sldMk cId="812264971" sldId="388"/>
        </pc:sldMkLst>
        <pc:spChg chg="add del mod">
          <ac:chgData name="Alessandra Barrera" userId="WHBI7HWLWuyOvCjv8DdXorw3+Itsdc1p78kF2LQ3DMg=" providerId="None" clId="Web-{6F50FB4A-8415-4B7F-9C5B-D699DAF7D9DD}" dt="2022-08-01T13:42:22.020" v="32"/>
          <ac:spMkLst>
            <pc:docMk/>
            <pc:sldMk cId="812264971" sldId="388"/>
            <ac:spMk id="6" creationId="{495A3BA6-8A75-D01F-70A9-E036C1EA694A}"/>
          </ac:spMkLst>
        </pc:spChg>
        <pc:spChg chg="mod">
          <ac:chgData name="Alessandra Barrera" userId="WHBI7HWLWuyOvCjv8DdXorw3+Itsdc1p78kF2LQ3DMg=" providerId="None" clId="Web-{6F50FB4A-8415-4B7F-9C5B-D699DAF7D9DD}" dt="2022-08-01T13:42:21.270" v="31" actId="20577"/>
          <ac:spMkLst>
            <pc:docMk/>
            <pc:sldMk cId="812264971" sldId="388"/>
            <ac:spMk id="7" creationId="{A54DFBDB-B875-4452-90D1-297A30398BE8}"/>
          </ac:spMkLst>
        </pc:spChg>
        <pc:picChg chg="del">
          <ac:chgData name="Alessandra Barrera" userId="WHBI7HWLWuyOvCjv8DdXorw3+Itsdc1p78kF2LQ3DMg=" providerId="None" clId="Web-{6F50FB4A-8415-4B7F-9C5B-D699DAF7D9DD}" dt="2022-08-01T13:42:16.660" v="29"/>
          <ac:picMkLst>
            <pc:docMk/>
            <pc:sldMk cId="812264971" sldId="388"/>
            <ac:picMk id="5" creationId="{2AE3C497-3990-4A3D-A4A1-686BE57D21A4}"/>
          </ac:picMkLst>
        </pc:picChg>
        <pc:picChg chg="add mod modCrop">
          <ac:chgData name="Alessandra Barrera" userId="WHBI7HWLWuyOvCjv8DdXorw3+Itsdc1p78kF2LQ3DMg=" providerId="None" clId="Web-{6F50FB4A-8415-4B7F-9C5B-D699DAF7D9DD}" dt="2022-08-01T13:42:46.177" v="39" actId="1076"/>
          <ac:picMkLst>
            <pc:docMk/>
            <pc:sldMk cId="812264971" sldId="388"/>
            <ac:picMk id="8" creationId="{315D3C54-6A47-1FFF-F413-280DB3640CA7}"/>
          </ac:picMkLst>
        </pc:picChg>
        <pc:picChg chg="add del mod">
          <ac:chgData name="Alessandra Barrera" userId="WHBI7HWLWuyOvCjv8DdXorw3+Itsdc1p78kF2LQ3DMg=" providerId="None" clId="Web-{6F50FB4A-8415-4B7F-9C5B-D699DAF7D9DD}" dt="2022-08-01T13:47:34.544" v="78"/>
          <ac:picMkLst>
            <pc:docMk/>
            <pc:sldMk cId="812264971" sldId="388"/>
            <ac:picMk id="9" creationId="{4E74DAE6-0E67-CF95-3749-B5D62A2A1697}"/>
          </ac:picMkLst>
        </pc:picChg>
      </pc:sldChg>
      <pc:sldChg chg="addSp delSp modSp">
        <pc:chgData name="Alessandra Barrera" userId="WHBI7HWLWuyOvCjv8DdXorw3+Itsdc1p78kF2LQ3DMg=" providerId="None" clId="Web-{6F50FB4A-8415-4B7F-9C5B-D699DAF7D9DD}" dt="2022-08-01T13:48:20.998" v="79"/>
        <pc:sldMkLst>
          <pc:docMk/>
          <pc:sldMk cId="3010251442" sldId="389"/>
        </pc:sldMkLst>
        <pc:spChg chg="add del mod">
          <ac:chgData name="Alessandra Barrera" userId="WHBI7HWLWuyOvCjv8DdXorw3+Itsdc1p78kF2LQ3DMg=" providerId="None" clId="Web-{6F50FB4A-8415-4B7F-9C5B-D699DAF7D9DD}" dt="2022-08-01T13:47:23.231" v="75"/>
          <ac:spMkLst>
            <pc:docMk/>
            <pc:sldMk cId="3010251442" sldId="389"/>
            <ac:spMk id="3" creationId="{F76C3737-70D8-FC50-1175-6C12D95CDAF2}"/>
          </ac:spMkLst>
        </pc:spChg>
        <pc:spChg chg="add del mod">
          <ac:chgData name="Alessandra Barrera" userId="WHBI7HWLWuyOvCjv8DdXorw3+Itsdc1p78kF2LQ3DMg=" providerId="None" clId="Web-{6F50FB4A-8415-4B7F-9C5B-D699DAF7D9DD}" dt="2022-08-01T13:47:23.231" v="74"/>
          <ac:spMkLst>
            <pc:docMk/>
            <pc:sldMk cId="3010251442" sldId="389"/>
            <ac:spMk id="7" creationId="{8480B77D-1040-1EB4-D432-A400AFAAE229}"/>
          </ac:spMkLst>
        </pc:spChg>
        <pc:spChg chg="add del mod">
          <ac:chgData name="Alessandra Barrera" userId="WHBI7HWLWuyOvCjv8DdXorw3+Itsdc1p78kF2LQ3DMg=" providerId="None" clId="Web-{6F50FB4A-8415-4B7F-9C5B-D699DAF7D9DD}" dt="2022-08-01T13:48:20.998" v="79"/>
          <ac:spMkLst>
            <pc:docMk/>
            <pc:sldMk cId="3010251442" sldId="389"/>
            <ac:spMk id="9" creationId="{69FE1557-CFB4-E01D-7489-13F83D22AC1C}"/>
          </ac:spMkLst>
        </pc:spChg>
        <pc:picChg chg="del">
          <ac:chgData name="Alessandra Barrera" userId="WHBI7HWLWuyOvCjv8DdXorw3+Itsdc1p78kF2LQ3DMg=" providerId="None" clId="Web-{6F50FB4A-8415-4B7F-9C5B-D699DAF7D9DD}" dt="2022-08-01T13:47:23.246" v="76"/>
          <ac:picMkLst>
            <pc:docMk/>
            <pc:sldMk cId="3010251442" sldId="389"/>
            <ac:picMk id="5" creationId="{675AF917-DEBD-4671-9CFC-B01EBF03D16F}"/>
          </ac:picMkLst>
        </pc:picChg>
        <pc:picChg chg="add mod ord">
          <ac:chgData name="Alessandra Barrera" userId="WHBI7HWLWuyOvCjv8DdXorw3+Itsdc1p78kF2LQ3DMg=" providerId="None" clId="Web-{6F50FB4A-8415-4B7F-9C5B-D699DAF7D9DD}" dt="2022-08-01T13:48:20.998" v="79"/>
          <ac:picMkLst>
            <pc:docMk/>
            <pc:sldMk cId="3010251442" sldId="389"/>
            <ac:picMk id="10" creationId="{10888828-6B96-8365-7259-AB80975F36DB}"/>
          </ac:picMkLst>
        </pc:picChg>
      </pc:sldChg>
      <pc:sldChg chg="addSp delSp modSp">
        <pc:chgData name="Alessandra Barrera" userId="WHBI7HWLWuyOvCjv8DdXorw3+Itsdc1p78kF2LQ3DMg=" providerId="None" clId="Web-{6F50FB4A-8415-4B7F-9C5B-D699DAF7D9DD}" dt="2022-08-01T13:45:36.212" v="61" actId="1076"/>
        <pc:sldMkLst>
          <pc:docMk/>
          <pc:sldMk cId="1329562752" sldId="390"/>
        </pc:sldMkLst>
        <pc:spChg chg="add del mod">
          <ac:chgData name="Alessandra Barrera" userId="WHBI7HWLWuyOvCjv8DdXorw3+Itsdc1p78kF2LQ3DMg=" providerId="None" clId="Web-{6F50FB4A-8415-4B7F-9C5B-D699DAF7D9DD}" dt="2022-08-01T13:45:23.134" v="55"/>
          <ac:spMkLst>
            <pc:docMk/>
            <pc:sldMk cId="1329562752" sldId="390"/>
            <ac:spMk id="3" creationId="{C3F8FF89-DBF3-CF70-BF5E-40B8370149D5}"/>
          </ac:spMkLst>
        </pc:spChg>
        <pc:spChg chg="add del mod">
          <ac:chgData name="Alessandra Barrera" userId="WHBI7HWLWuyOvCjv8DdXorw3+Itsdc1p78kF2LQ3DMg=" providerId="None" clId="Web-{6F50FB4A-8415-4B7F-9C5B-D699DAF7D9DD}" dt="2022-08-01T13:45:24.134" v="56"/>
          <ac:spMkLst>
            <pc:docMk/>
            <pc:sldMk cId="1329562752" sldId="390"/>
            <ac:spMk id="9" creationId="{A069B776-B491-5AC3-2258-ACBAB8199C0A}"/>
          </ac:spMkLst>
        </pc:spChg>
        <pc:spChg chg="add del mod">
          <ac:chgData name="Alessandra Barrera" userId="WHBI7HWLWuyOvCjv8DdXorw3+Itsdc1p78kF2LQ3DMg=" providerId="None" clId="Web-{6F50FB4A-8415-4B7F-9C5B-D699DAF7D9DD}" dt="2022-08-01T13:45:21.634" v="54"/>
          <ac:spMkLst>
            <pc:docMk/>
            <pc:sldMk cId="1329562752" sldId="390"/>
            <ac:spMk id="11" creationId="{BD8D07DF-3F8F-8142-8F28-C109432FF1B9}"/>
          </ac:spMkLst>
        </pc:spChg>
        <pc:picChg chg="del mod">
          <ac:chgData name="Alessandra Barrera" userId="WHBI7HWLWuyOvCjv8DdXorw3+Itsdc1p78kF2LQ3DMg=" providerId="None" clId="Web-{6F50FB4A-8415-4B7F-9C5B-D699DAF7D9DD}" dt="2022-08-01T13:45:19.087" v="53"/>
          <ac:picMkLst>
            <pc:docMk/>
            <pc:sldMk cId="1329562752" sldId="390"/>
            <ac:picMk id="5" creationId="{1CA16B5C-4557-4C82-A397-2C1A63A60A2B}"/>
          </ac:picMkLst>
        </pc:picChg>
        <pc:picChg chg="add del mod">
          <ac:chgData name="Alessandra Barrera" userId="WHBI7HWLWuyOvCjv8DdXorw3+Itsdc1p78kF2LQ3DMg=" providerId="None" clId="Web-{6F50FB4A-8415-4B7F-9C5B-D699DAF7D9DD}" dt="2022-08-01T13:44:30.633" v="48"/>
          <ac:picMkLst>
            <pc:docMk/>
            <pc:sldMk cId="1329562752" sldId="390"/>
            <ac:picMk id="7" creationId="{F419BAC3-7C47-EB00-F4F0-8449971E50B4}"/>
          </ac:picMkLst>
        </pc:picChg>
        <pc:picChg chg="add del mod">
          <ac:chgData name="Alessandra Barrera" userId="WHBI7HWLWuyOvCjv8DdXorw3+Itsdc1p78kF2LQ3DMg=" providerId="None" clId="Web-{6F50FB4A-8415-4B7F-9C5B-D699DAF7D9DD}" dt="2022-08-01T13:44:36.336" v="50"/>
          <ac:picMkLst>
            <pc:docMk/>
            <pc:sldMk cId="1329562752" sldId="390"/>
            <ac:picMk id="8" creationId="{4FFF93FA-D449-5975-6CC2-800F399881CF}"/>
          </ac:picMkLst>
        </pc:picChg>
        <pc:picChg chg="add mod">
          <ac:chgData name="Alessandra Barrera" userId="WHBI7HWLWuyOvCjv8DdXorw3+Itsdc1p78kF2LQ3DMg=" providerId="None" clId="Web-{6F50FB4A-8415-4B7F-9C5B-D699DAF7D9DD}" dt="2022-08-01T13:45:36.212" v="61" actId="1076"/>
          <ac:picMkLst>
            <pc:docMk/>
            <pc:sldMk cId="1329562752" sldId="390"/>
            <ac:picMk id="12" creationId="{DAF18CDB-D3F6-3956-7D60-C00D4B47FBC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10-6: Overview of </a:t>
            </a:r>
            <a:r>
              <a:rPr lang="en-US" sz="1200" b="1" i="0" kern="1200" dirty="0" err="1">
                <a:solidFill>
                  <a:schemeClr val="tx1"/>
                </a:solidFill>
                <a:effectLst/>
                <a:latin typeface="+mn-lt"/>
                <a:ea typeface="+mn-ea"/>
                <a:cs typeface="+mn-cs"/>
              </a:rPr>
              <a:t>clathrin</a:t>
            </a:r>
            <a:r>
              <a:rPr lang="en-US" sz="1200" b="1" i="0" kern="1200" dirty="0">
                <a:solidFill>
                  <a:schemeClr val="tx1"/>
                </a:solidFill>
                <a:effectLst/>
                <a:latin typeface="+mn-lt"/>
                <a:ea typeface="+mn-ea"/>
                <a:cs typeface="+mn-cs"/>
              </a:rPr>
              <a:t>-based receptor-mediated endocytosis of LDL particles.</a:t>
            </a:r>
            <a:r>
              <a:rPr lang="en-US" sz="1200" b="0" i="0" kern="1200" dirty="0">
                <a:solidFill>
                  <a:schemeClr val="tx1"/>
                </a:solidFill>
                <a:effectLst/>
                <a:latin typeface="+mn-lt"/>
                <a:ea typeface="+mn-ea"/>
                <a:cs typeface="+mn-cs"/>
              </a:rPr>
              <a:t> The </a:t>
            </a:r>
            <a:r>
              <a:rPr lang="en-US" sz="1200" b="0" i="0" kern="1200" dirty="0" err="1">
                <a:solidFill>
                  <a:schemeClr val="tx1"/>
                </a:solidFill>
                <a:effectLst/>
                <a:latin typeface="+mn-lt"/>
                <a:ea typeface="+mn-ea"/>
                <a:cs typeface="+mn-cs"/>
              </a:rPr>
              <a:t>ApoB</a:t>
            </a:r>
            <a:r>
              <a:rPr lang="en-US" sz="1200" b="0" i="0" kern="1200" dirty="0">
                <a:solidFill>
                  <a:schemeClr val="tx1"/>
                </a:solidFill>
                <a:effectLst/>
                <a:latin typeface="+mn-lt"/>
                <a:ea typeface="+mn-ea"/>
                <a:cs typeface="+mn-cs"/>
              </a:rPr>
              <a:t> proteins embedded in the lipoprotein coat, bind noncovalently to the membrane-bound LDL receptor. This stimulates the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pathway to bring in the cargo into the cell. The uncoated vesicle is directed to the early endosome, where an embedded hydrogen pump moves H+ ions into the organelle. This decrease in pH breaks the noncovalent bonds between the receptor and cargo. A vesicle is formed to take the released LDL receptors back to the plasma membrane, while the LDL cargo is transported to the lysosome.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152603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10-7:</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Vesicle fusion.</a:t>
            </a:r>
            <a:r>
              <a:rPr lang="en-US" sz="1200" b="0" i="0" kern="1200" dirty="0">
                <a:solidFill>
                  <a:schemeClr val="tx1"/>
                </a:solidFill>
                <a:effectLst/>
                <a:latin typeface="+mn-lt"/>
                <a:ea typeface="+mn-ea"/>
                <a:cs typeface="+mn-cs"/>
              </a:rPr>
              <a:t> A) </a:t>
            </a:r>
            <a:r>
              <a:rPr lang="en-US" sz="1200" b="0" i="0" kern="1200" dirty="0" err="1">
                <a:solidFill>
                  <a:schemeClr val="tx1"/>
                </a:solidFill>
                <a:effectLst/>
                <a:latin typeface="+mn-lt"/>
                <a:ea typeface="+mn-ea"/>
                <a:cs typeface="+mn-cs"/>
              </a:rPr>
              <a:t>Rab</a:t>
            </a:r>
            <a:r>
              <a:rPr lang="en-US" sz="1200" b="0" i="0" kern="1200" dirty="0">
                <a:solidFill>
                  <a:schemeClr val="tx1"/>
                </a:solidFill>
                <a:effectLst/>
                <a:latin typeface="+mn-lt"/>
                <a:ea typeface="+mn-ea"/>
                <a:cs typeface="+mn-cs"/>
              </a:rPr>
              <a:t> on the surface of vesicles first interact with tethering proteins on the target membrane, which acts as a recognition event. B) and C) SNAREs can then interact, and if they match, then they will begin to twist around each other, ratcheting the two membranes closer as they twist, resulting in vesicle fusion.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3165275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10-7A</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Vesicle fusion.</a:t>
            </a:r>
            <a:r>
              <a:rPr lang="en-US" sz="1200" b="0" i="0" kern="1200" dirty="0">
                <a:solidFill>
                  <a:schemeClr val="tx1"/>
                </a:solidFill>
                <a:effectLst/>
                <a:latin typeface="+mn-lt"/>
                <a:ea typeface="+mn-ea"/>
                <a:cs typeface="+mn-cs"/>
              </a:rPr>
              <a:t> A) Rab on the surface of vesicles first interact with tethering proteins on the target membrane, which acts as a recognition event. B) and C) SNAREs can then interact, and if they match, then they will begin to twist around each other, ratcheting the two membranes closer as they twist, resulting in vesicle fusion.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2827930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10-7B</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Vesicle fusion.</a:t>
            </a:r>
            <a:r>
              <a:rPr lang="en-US" sz="1200" b="0" i="0" kern="1200" dirty="0">
                <a:solidFill>
                  <a:schemeClr val="tx1"/>
                </a:solidFill>
                <a:effectLst/>
                <a:latin typeface="+mn-lt"/>
                <a:ea typeface="+mn-ea"/>
                <a:cs typeface="+mn-cs"/>
              </a:rPr>
              <a:t> A) Rab on the surface of vesicles first interact with tethering proteins on the target membrane, which acts as a recognition event. B) and C) SNAREs can then interact, and if they match, then they will begin to twist around each other, ratcheting the two membranes closer as they twist, resulting in vesicle fusion.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a:p>
        </p:txBody>
      </p:sp>
    </p:spTree>
    <p:extLst>
      <p:ext uri="{BB962C8B-B14F-4D97-AF65-F5344CB8AC3E}">
        <p14:creationId xmlns:p14="http://schemas.microsoft.com/office/powerpoint/2010/main" val="356200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10-7C</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Vesicle fusion.</a:t>
            </a:r>
            <a:r>
              <a:rPr lang="en-US" sz="1200" b="0" i="0" kern="1200" dirty="0">
                <a:solidFill>
                  <a:schemeClr val="tx1"/>
                </a:solidFill>
                <a:effectLst/>
                <a:latin typeface="+mn-lt"/>
                <a:ea typeface="+mn-ea"/>
                <a:cs typeface="+mn-cs"/>
              </a:rPr>
              <a:t> A) Rab on the surface of vesicles first interact with tethering proteins on the target membrane, which acts as a recognition event. B) and C) SNAREs can then interact, and if they match, then they will begin to twist around each other, ratcheting the two membranes closer as they twist, resulting in vesicle fusion.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a:p>
        </p:txBody>
      </p:sp>
    </p:spTree>
    <p:extLst>
      <p:ext uri="{BB962C8B-B14F-4D97-AF65-F5344CB8AC3E}">
        <p14:creationId xmlns:p14="http://schemas.microsoft.com/office/powerpoint/2010/main" val="3562410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10-8: Vesicle release in the synapse.</a:t>
            </a:r>
            <a:r>
              <a:rPr lang="en-US" sz="1200" b="0" i="0" kern="1200" dirty="0">
                <a:solidFill>
                  <a:schemeClr val="tx1"/>
                </a:solidFill>
                <a:effectLst/>
                <a:latin typeface="+mn-lt"/>
                <a:ea typeface="+mn-ea"/>
                <a:cs typeface="+mn-cs"/>
              </a:rPr>
              <a:t> Release of neurotransmitters (small circles) from presynaptic neuron A to postsynaptic neuron B. 1 = Mitochondrion, 2 = Synaptic vesicle with neurotransmitter, 3 = </a:t>
            </a:r>
            <a:r>
              <a:rPr lang="en-US" sz="1200" b="0" i="0" kern="1200" dirty="0" err="1">
                <a:solidFill>
                  <a:schemeClr val="tx1"/>
                </a:solidFill>
                <a:effectLst/>
                <a:latin typeface="+mn-lt"/>
                <a:ea typeface="+mn-ea"/>
                <a:cs typeface="+mn-cs"/>
              </a:rPr>
              <a:t>Autoreceptor</a:t>
            </a:r>
            <a:r>
              <a:rPr lang="en-US" sz="1200" b="0" i="0" kern="1200" dirty="0">
                <a:solidFill>
                  <a:schemeClr val="tx1"/>
                </a:solidFill>
                <a:effectLst/>
                <a:latin typeface="+mn-lt"/>
                <a:ea typeface="+mn-ea"/>
                <a:cs typeface="+mn-cs"/>
              </a:rPr>
              <a:t>, 4 = Synaptic cleft, 5 = Neurotransmitter receptor, 6 = Calcium channel, 7 = Fused vesicle releasing neurotransmitter, and 8 = Neurotransmitter reuptake pump.</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a:p>
        </p:txBody>
      </p:sp>
    </p:spTree>
    <p:extLst>
      <p:ext uri="{BB962C8B-B14F-4D97-AF65-F5344CB8AC3E}">
        <p14:creationId xmlns:p14="http://schemas.microsoft.com/office/powerpoint/2010/main" val="1376499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10-9: Mechanisms of botulinum and tetanus toxins.</a:t>
            </a:r>
            <a:r>
              <a:rPr lang="en-US" sz="1200" b="0" i="0" kern="1200" dirty="0">
                <a:solidFill>
                  <a:schemeClr val="tx1"/>
                </a:solidFill>
                <a:effectLst/>
                <a:latin typeface="+mn-lt"/>
                <a:ea typeface="+mn-ea"/>
                <a:cs typeface="+mn-cs"/>
              </a:rPr>
              <a:t>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a:p>
        </p:txBody>
      </p:sp>
    </p:spTree>
    <p:extLst>
      <p:ext uri="{BB962C8B-B14F-4D97-AF65-F5344CB8AC3E}">
        <p14:creationId xmlns:p14="http://schemas.microsoft.com/office/powerpoint/2010/main" val="180003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10-9: Mechanisms of botulinum and tetanus toxins.</a:t>
            </a:r>
            <a:r>
              <a:rPr lang="en-US" sz="1200" b="0" i="0" kern="1200" dirty="0">
                <a:solidFill>
                  <a:schemeClr val="tx1"/>
                </a:solidFill>
                <a:effectLst/>
                <a:latin typeface="+mn-lt"/>
                <a:ea typeface="+mn-ea"/>
                <a:cs typeface="+mn-cs"/>
              </a:rPr>
              <a:t>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a:p>
        </p:txBody>
      </p:sp>
    </p:spTree>
    <p:extLst>
      <p:ext uri="{BB962C8B-B14F-4D97-AF65-F5344CB8AC3E}">
        <p14:creationId xmlns:p14="http://schemas.microsoft.com/office/powerpoint/2010/main" val="3873303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10-9: Mechanisms of botulinum and tetanus toxins.</a:t>
            </a:r>
            <a:r>
              <a:rPr lang="en-US" sz="1200" b="0" i="0" kern="1200" dirty="0">
                <a:solidFill>
                  <a:schemeClr val="tx1"/>
                </a:solidFill>
                <a:effectLst/>
                <a:latin typeface="+mn-lt"/>
                <a:ea typeface="+mn-ea"/>
                <a:cs typeface="+mn-cs"/>
              </a:rPr>
              <a:t>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a:p>
        </p:txBody>
      </p:sp>
    </p:spTree>
    <p:extLst>
      <p:ext uri="{BB962C8B-B14F-4D97-AF65-F5344CB8AC3E}">
        <p14:creationId xmlns:p14="http://schemas.microsoft.com/office/powerpoint/2010/main" val="4253575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10-1: The endomembrane system.</a:t>
            </a:r>
            <a:r>
              <a:rPr lang="en-US" sz="1200" b="0" i="0" kern="1200" dirty="0">
                <a:solidFill>
                  <a:schemeClr val="tx1"/>
                </a:solidFill>
                <a:effectLst/>
                <a:latin typeface="+mn-lt"/>
                <a:ea typeface="+mn-ea"/>
                <a:cs typeface="+mn-cs"/>
              </a:rPr>
              <a:t> Vesicles bud from the endoplasmic reticulum and merge to form ERGIC (ER-Golgi Intermediate Compartment), which matures into the cis Golgi, then the medial Golgi, and finally, the trans-Golgi. Vesicles may also bud from any of these other compartments to other organelles or the plasma membrane.</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Table 10-1: Coat Proteins.</a:t>
            </a:r>
            <a:r>
              <a:rPr lang="en-US" sz="1200" b="0" i="0" kern="1200" dirty="0">
                <a:solidFill>
                  <a:schemeClr val="tx1"/>
                </a:solidFill>
                <a:effectLst/>
                <a:latin typeface="+mn-lt"/>
                <a:ea typeface="+mn-ea"/>
                <a:cs typeface="+mn-cs"/>
              </a:rPr>
              <a:t> Direction of movement of vesicles when coated with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COPI or COPII.</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10-2: </a:t>
            </a:r>
            <a:r>
              <a:rPr lang="en-US" sz="1200" b="1" i="0" kern="1200" dirty="0" err="1">
                <a:solidFill>
                  <a:schemeClr val="tx1"/>
                </a:solidFill>
                <a:effectLst/>
                <a:latin typeface="+mn-lt"/>
                <a:ea typeface="+mn-ea"/>
                <a:cs typeface="+mn-cs"/>
              </a:rPr>
              <a:t>Clathrin</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 A single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triskelion is composed of three heavy chains and three light chains. (B) The </a:t>
            </a:r>
            <a:r>
              <a:rPr lang="en-US" sz="1200" b="0" i="0" kern="1200" dirty="0" err="1">
                <a:solidFill>
                  <a:schemeClr val="tx1"/>
                </a:solidFill>
                <a:effectLst/>
                <a:latin typeface="+mn-lt"/>
                <a:ea typeface="+mn-ea"/>
                <a:cs typeface="+mn-cs"/>
              </a:rPr>
              <a:t>triskelions</a:t>
            </a:r>
            <a:r>
              <a:rPr lang="en-US" sz="1200" b="0" i="0" kern="1200" dirty="0">
                <a:solidFill>
                  <a:schemeClr val="tx1"/>
                </a:solidFill>
                <a:effectLst/>
                <a:latin typeface="+mn-lt"/>
                <a:ea typeface="+mn-ea"/>
                <a:cs typeface="+mn-cs"/>
              </a:rPr>
              <a:t> self-assemble into a roughly spherical construct without the need for any additional energy or enzymes.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3377439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10-2A</a:t>
            </a:r>
            <a:r>
              <a:rPr lang="en-US" sz="1200" b="1" i="0" kern="1200" dirty="0">
                <a:solidFill>
                  <a:schemeClr val="tx1"/>
                </a:solidFill>
                <a:effectLst/>
                <a:latin typeface="+mn-lt"/>
                <a:ea typeface="+mn-ea"/>
                <a:cs typeface="+mn-cs"/>
              </a:rPr>
              <a:t>: </a:t>
            </a:r>
            <a:r>
              <a:rPr lang="en-US" sz="1200" b="1" i="0" kern="1200" dirty="0" err="1">
                <a:solidFill>
                  <a:schemeClr val="tx1"/>
                </a:solidFill>
                <a:effectLst/>
                <a:latin typeface="+mn-lt"/>
                <a:ea typeface="+mn-ea"/>
                <a:cs typeface="+mn-cs"/>
              </a:rPr>
              <a:t>Clathrin</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 A single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triskelion is composed of three heavy chains and three light chains. (B) The </a:t>
            </a:r>
            <a:r>
              <a:rPr lang="en-US" sz="1200" b="0" i="0" kern="1200" dirty="0" err="1">
                <a:solidFill>
                  <a:schemeClr val="tx1"/>
                </a:solidFill>
                <a:effectLst/>
                <a:latin typeface="+mn-lt"/>
                <a:ea typeface="+mn-ea"/>
                <a:cs typeface="+mn-cs"/>
              </a:rPr>
              <a:t>triskelions</a:t>
            </a:r>
            <a:r>
              <a:rPr lang="en-US" sz="1200" b="0" i="0" kern="1200" dirty="0">
                <a:solidFill>
                  <a:schemeClr val="tx1"/>
                </a:solidFill>
                <a:effectLst/>
                <a:latin typeface="+mn-lt"/>
                <a:ea typeface="+mn-ea"/>
                <a:cs typeface="+mn-cs"/>
              </a:rPr>
              <a:t> self-assemble into a roughly spherical construct without the need for any additional energy or enzymes.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1581746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10-2B</a:t>
            </a:r>
            <a:r>
              <a:rPr lang="en-US" sz="1200" b="1" i="0" kern="1200" dirty="0">
                <a:solidFill>
                  <a:schemeClr val="tx1"/>
                </a:solidFill>
                <a:effectLst/>
                <a:latin typeface="+mn-lt"/>
                <a:ea typeface="+mn-ea"/>
                <a:cs typeface="+mn-cs"/>
              </a:rPr>
              <a:t>: </a:t>
            </a:r>
            <a:r>
              <a:rPr lang="en-US" sz="1200" b="1" i="0" kern="1200" dirty="0" err="1">
                <a:solidFill>
                  <a:schemeClr val="tx1"/>
                </a:solidFill>
                <a:effectLst/>
                <a:latin typeface="+mn-lt"/>
                <a:ea typeface="+mn-ea"/>
                <a:cs typeface="+mn-cs"/>
              </a:rPr>
              <a:t>Clathrin</a:t>
            </a:r>
            <a:r>
              <a:rPr lang="en-US" sz="1200" b="1" i="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 A single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triskelion is composed of three heavy chains and three light chains. (B) The </a:t>
            </a:r>
            <a:r>
              <a:rPr lang="en-US" sz="1200" b="0" i="0" kern="1200" dirty="0" err="1">
                <a:solidFill>
                  <a:schemeClr val="tx1"/>
                </a:solidFill>
                <a:effectLst/>
                <a:latin typeface="+mn-lt"/>
                <a:ea typeface="+mn-ea"/>
                <a:cs typeface="+mn-cs"/>
              </a:rPr>
              <a:t>triskelions</a:t>
            </a:r>
            <a:r>
              <a:rPr lang="en-US" sz="1200" b="0" i="0" kern="1200" dirty="0">
                <a:solidFill>
                  <a:schemeClr val="tx1"/>
                </a:solidFill>
                <a:effectLst/>
                <a:latin typeface="+mn-lt"/>
                <a:ea typeface="+mn-ea"/>
                <a:cs typeface="+mn-cs"/>
              </a:rPr>
              <a:t> self-assemble into a roughly spherical construct without the need for any additional energy or enzymes.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3839343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10-3: </a:t>
            </a:r>
            <a:r>
              <a:rPr lang="en-US" sz="1200" b="1" i="0" kern="1200" dirty="0" err="1">
                <a:solidFill>
                  <a:schemeClr val="tx1"/>
                </a:solidFill>
                <a:effectLst/>
                <a:latin typeface="+mn-lt"/>
                <a:ea typeface="+mn-ea"/>
                <a:cs typeface="+mn-cs"/>
              </a:rPr>
              <a:t>Clathrin</a:t>
            </a:r>
            <a:r>
              <a:rPr lang="en-US" sz="1200" b="1" i="0" kern="1200" dirty="0">
                <a:solidFill>
                  <a:schemeClr val="tx1"/>
                </a:solidFill>
                <a:effectLst/>
                <a:latin typeface="+mn-lt"/>
                <a:ea typeface="+mn-ea"/>
                <a:cs typeface="+mn-cs"/>
              </a:rPr>
              <a:t>-mediated endocytosis of receptors.</a:t>
            </a:r>
            <a:r>
              <a:rPr lang="en-US" sz="1200" b="0" i="0" kern="1200" dirty="0">
                <a:solidFill>
                  <a:schemeClr val="tx1"/>
                </a:solidFill>
                <a:effectLst/>
                <a:latin typeface="+mn-lt"/>
                <a:ea typeface="+mn-ea"/>
                <a:cs typeface="+mn-cs"/>
              </a:rPr>
              <a:t> Membrane-bound receptors are black; </a:t>
            </a:r>
            <a:r>
              <a:rPr lang="en-US" sz="1200" b="0" i="0" kern="1200" dirty="0" err="1">
                <a:solidFill>
                  <a:schemeClr val="tx1"/>
                </a:solidFill>
                <a:effectLst/>
                <a:latin typeface="+mn-lt"/>
                <a:ea typeface="+mn-ea"/>
                <a:cs typeface="+mn-cs"/>
              </a:rPr>
              <a:t>adaptin</a:t>
            </a:r>
            <a:r>
              <a:rPr lang="en-US" sz="1200" b="0" i="0" kern="1200" dirty="0">
                <a:solidFill>
                  <a:schemeClr val="tx1"/>
                </a:solidFill>
                <a:effectLst/>
                <a:latin typeface="+mn-lt"/>
                <a:ea typeface="+mn-ea"/>
                <a:cs typeface="+mn-cs"/>
              </a:rPr>
              <a:t> proteins are in pink, and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is in blue. Binding of the cargo molecule to the receptor stimulates the pathway of sequential protein binding. First, </a:t>
            </a:r>
            <a:r>
              <a:rPr lang="en-US" sz="1200" b="0" i="0" kern="1200" dirty="0" err="1">
                <a:solidFill>
                  <a:schemeClr val="tx1"/>
                </a:solidFill>
                <a:effectLst/>
                <a:latin typeface="+mn-lt"/>
                <a:ea typeface="+mn-ea"/>
                <a:cs typeface="+mn-cs"/>
              </a:rPr>
              <a:t>adaptin</a:t>
            </a:r>
            <a:r>
              <a:rPr lang="en-US" sz="1200" b="0" i="0" kern="1200" dirty="0">
                <a:solidFill>
                  <a:schemeClr val="tx1"/>
                </a:solidFill>
                <a:effectLst/>
                <a:latin typeface="+mn-lt"/>
                <a:ea typeface="+mn-ea"/>
                <a:cs typeface="+mn-cs"/>
              </a:rPr>
              <a:t> binds to the bound receptor, then </a:t>
            </a:r>
            <a:r>
              <a:rPr lang="en-US" sz="1200" b="0" i="0" kern="1200" dirty="0" err="1">
                <a:solidFill>
                  <a:schemeClr val="tx1"/>
                </a:solidFill>
                <a:effectLst/>
                <a:latin typeface="+mn-lt"/>
                <a:ea typeface="+mn-ea"/>
                <a:cs typeface="+mn-cs"/>
              </a:rPr>
              <a:t>clathrin</a:t>
            </a:r>
            <a:r>
              <a:rPr lang="en-US" sz="1200" b="0" i="0" kern="1200" dirty="0">
                <a:solidFill>
                  <a:schemeClr val="tx1"/>
                </a:solidFill>
                <a:effectLst/>
                <a:latin typeface="+mn-lt"/>
                <a:ea typeface="+mn-ea"/>
                <a:cs typeface="+mn-cs"/>
              </a:rPr>
              <a:t> binds and bends the membrane; lastly, dynamin separates the vesicle from the plasma membrane. Once the vesicle is in the cytoplasm, it </a:t>
            </a:r>
            <a:r>
              <a:rPr lang="en-US" sz="1200" b="0" i="0" kern="1200" dirty="0" err="1">
                <a:solidFill>
                  <a:schemeClr val="tx1"/>
                </a:solidFill>
                <a:effectLst/>
                <a:latin typeface="+mn-lt"/>
                <a:ea typeface="+mn-ea"/>
                <a:cs typeface="+mn-cs"/>
              </a:rPr>
              <a:t>uncoats</a:t>
            </a:r>
            <a:r>
              <a:rPr lang="en-US" sz="1200" b="0" i="0" kern="1200" dirty="0">
                <a:solidFill>
                  <a:schemeClr val="tx1"/>
                </a:solidFill>
                <a:effectLst/>
                <a:latin typeface="+mn-lt"/>
                <a:ea typeface="+mn-ea"/>
                <a:cs typeface="+mn-cs"/>
              </a:rPr>
              <a:t> and moves to the early endosome.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4024875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10-4: Release of vesicles.</a:t>
            </a:r>
            <a:r>
              <a:rPr lang="en-US" sz="1200" b="0" i="0" kern="1200" dirty="0">
                <a:solidFill>
                  <a:schemeClr val="tx1"/>
                </a:solidFill>
                <a:effectLst/>
                <a:latin typeface="+mn-lt"/>
                <a:ea typeface="+mn-ea"/>
                <a:cs typeface="+mn-cs"/>
              </a:rPr>
              <a:t> Dynamin monomers, each of which is a GTPase, polymerizes around the neck of the vesicle. With the hydrolysis of the GTP to GDP, the dynamin “noose” tightens and pinches off the vesicle.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2505053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10-5: General structure of a lipoprotein.</a:t>
            </a:r>
            <a:r>
              <a:rPr lang="en-US" sz="1200" b="0" i="0" kern="1200" dirty="0">
                <a:solidFill>
                  <a:schemeClr val="tx1"/>
                </a:solidFill>
                <a:effectLst/>
                <a:latin typeface="+mn-lt"/>
                <a:ea typeface="+mn-ea"/>
                <a:cs typeface="+mn-cs"/>
              </a:rPr>
              <a:t> Lipoproteins form from a single layer of phospholipids and cholesterol. Apolipoproteins are embedded in that monolayer and are specific to their cargo. The cargo is within the core and maybe cholesterol, triglycerides, or fatty acids. For example, </a:t>
            </a:r>
            <a:r>
              <a:rPr lang="en-US" sz="1200" b="0" i="0" kern="1200" dirty="0" err="1">
                <a:solidFill>
                  <a:schemeClr val="tx1"/>
                </a:solidFill>
                <a:effectLst/>
                <a:latin typeface="+mn-lt"/>
                <a:ea typeface="+mn-ea"/>
                <a:cs typeface="+mn-cs"/>
              </a:rPr>
              <a:t>ApoB</a:t>
            </a:r>
            <a:r>
              <a:rPr lang="en-US" sz="1200" b="0" i="0" kern="1200" dirty="0">
                <a:solidFill>
                  <a:schemeClr val="tx1"/>
                </a:solidFill>
                <a:effectLst/>
                <a:latin typeface="+mn-lt"/>
                <a:ea typeface="+mn-ea"/>
                <a:cs typeface="+mn-cs"/>
              </a:rPr>
              <a:t> is embedded in lipoproteins that carry cholesterol in the core. Other types of apolipoproteins are embedded in the surface coat of lipoproteins that transport triglycerides or fatty acids.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625207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Vesicles in the Endomembrane System</a:t>
            </a:r>
          </a:p>
        </p:txBody>
      </p:sp>
      <p:sp>
        <p:nvSpPr>
          <p:cNvPr id="4" name="Title 3"/>
          <p:cNvSpPr>
            <a:spLocks noGrp="1"/>
          </p:cNvSpPr>
          <p:nvPr>
            <p:ph type="ctrTitle"/>
          </p:nvPr>
        </p:nvSpPr>
        <p:spPr>
          <a:xfrm>
            <a:off x="6096000" y="1"/>
            <a:ext cx="5029200" cy="1470025"/>
          </a:xfrm>
        </p:spPr>
        <p:txBody>
          <a:bodyPr/>
          <a:lstStyle/>
          <a:p>
            <a:r>
              <a:rPr lang="en-US" dirty="0"/>
              <a:t>Chapter 10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764324-50FB-4217-A8A3-B342F24D3A14}"/>
              </a:ext>
            </a:extLst>
          </p:cNvPr>
          <p:cNvSpPr txBox="1"/>
          <p:nvPr/>
        </p:nvSpPr>
        <p:spPr>
          <a:xfrm>
            <a:off x="0" y="6397294"/>
            <a:ext cx="10515600" cy="461665"/>
          </a:xfrm>
          <a:prstGeom prst="rect">
            <a:avLst/>
          </a:prstGeom>
          <a:noFill/>
        </p:spPr>
        <p:txBody>
          <a:bodyPr wrap="square" rtlCol="0">
            <a:spAutoFit/>
          </a:bodyPr>
          <a:lstStyle/>
          <a:p>
            <a:r>
              <a:rPr lang="en-US" sz="1200" dirty="0"/>
              <a:t>Figure 10-5: General structure of a lipoprotein. Adopted without change from Wikimedia Commons from works contributed to Wikimedia Commons by </a:t>
            </a:r>
            <a:r>
              <a:rPr lang="en-US" sz="1200" dirty="0" err="1"/>
              <a:t>AntiSense</a:t>
            </a:r>
            <a:r>
              <a:rPr lang="en-US" sz="1200" dirty="0"/>
              <a:t>. This file is licensed by CC BY-SA 3.0.</a:t>
            </a:r>
          </a:p>
        </p:txBody>
      </p:sp>
      <p:pic>
        <p:nvPicPr>
          <p:cNvPr id="5" name="Content Placeholder 4" descr="Figure 10-5: General structure of a lipoprotein. Lipoproteins form from a single layer of phospholipids and cholesterol. Apolipoproteins are embedded in that monolayer and are specific to their cargo. The cargo is within the core and maybe cholesterol, triglycerides, or fatty acids. For example, ApoB is embedded in lipoproteins that carry cholesterol in the core. Other types of apolipoproteins are embedded in the surface coat of lipoproteins that transport triglycerides or fatty acids.">
            <a:extLst>
              <a:ext uri="{FF2B5EF4-FFF2-40B4-BE49-F238E27FC236}">
                <a16:creationId xmlns:a16="http://schemas.microsoft.com/office/drawing/2014/main" id="{CFBC0D82-CCED-464E-83AA-059AEB202FAB}"/>
              </a:ext>
            </a:extLst>
          </p:cNvPr>
          <p:cNvPicPr>
            <a:picLocks noGrp="1" noChangeAspect="1"/>
          </p:cNvPicPr>
          <p:nvPr>
            <p:ph idx="1"/>
          </p:nvPr>
        </p:nvPicPr>
        <p:blipFill>
          <a:blip r:embed="rId3"/>
          <a:stretch>
            <a:fillRect/>
          </a:stretch>
        </p:blipFill>
        <p:spPr>
          <a:xfrm>
            <a:off x="838200" y="1952565"/>
            <a:ext cx="10515600" cy="4097458"/>
          </a:xfrm>
          <a:prstGeom prst="rect">
            <a:avLst/>
          </a:prstGeom>
        </p:spPr>
      </p:pic>
      <p:sp>
        <p:nvSpPr>
          <p:cNvPr id="2" name="Title 1">
            <a:extLst>
              <a:ext uri="{FF2B5EF4-FFF2-40B4-BE49-F238E27FC236}">
                <a16:creationId xmlns:a16="http://schemas.microsoft.com/office/drawing/2014/main" id="{D3CDF749-0470-4C4A-AC5B-87BF995A65BC}"/>
              </a:ext>
            </a:extLst>
          </p:cNvPr>
          <p:cNvSpPr>
            <a:spLocks noGrp="1"/>
          </p:cNvSpPr>
          <p:nvPr>
            <p:ph type="title"/>
          </p:nvPr>
        </p:nvSpPr>
        <p:spPr/>
        <p:txBody>
          <a:bodyPr/>
          <a:lstStyle/>
          <a:p>
            <a:r>
              <a:rPr lang="en-US" dirty="0"/>
              <a:t>General Structure of a Lipoprotein</a:t>
            </a:r>
          </a:p>
        </p:txBody>
      </p:sp>
      <p:sp>
        <p:nvSpPr>
          <p:cNvPr id="4" name="Slide Number Placeholder 3">
            <a:extLst>
              <a:ext uri="{FF2B5EF4-FFF2-40B4-BE49-F238E27FC236}">
                <a16:creationId xmlns:a16="http://schemas.microsoft.com/office/drawing/2014/main" id="{1ABFB24B-5B3E-4AFB-B04C-171C4C14677B}"/>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234407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752D903-F0EB-43A2-A072-1A5ED1D96B84}"/>
              </a:ext>
            </a:extLst>
          </p:cNvPr>
          <p:cNvSpPr txBox="1"/>
          <p:nvPr/>
        </p:nvSpPr>
        <p:spPr>
          <a:xfrm>
            <a:off x="0" y="6397294"/>
            <a:ext cx="10515600" cy="461665"/>
          </a:xfrm>
          <a:prstGeom prst="rect">
            <a:avLst/>
          </a:prstGeom>
          <a:noFill/>
        </p:spPr>
        <p:txBody>
          <a:bodyPr wrap="square" rtlCol="0">
            <a:spAutoFit/>
          </a:bodyPr>
          <a:lstStyle/>
          <a:p>
            <a:r>
              <a:rPr lang="en-US" sz="1200" dirty="0"/>
              <a:t>Figure 10-6: Overview of </a:t>
            </a:r>
            <a:r>
              <a:rPr lang="en-US" sz="1200" dirty="0" err="1"/>
              <a:t>clathrin</a:t>
            </a:r>
            <a:r>
              <a:rPr lang="en-US" sz="1200" dirty="0"/>
              <a:t>-based receptor-mediated endocytosis of LDL particles. Adopted without change from works contributed to </a:t>
            </a:r>
            <a:r>
              <a:rPr lang="en-US" sz="1200" dirty="0" err="1"/>
              <a:t>Libretexts</a:t>
            </a:r>
            <a:r>
              <a:rPr lang="en-US" sz="1200" dirty="0"/>
              <a:t> by John W. Kimball. </a:t>
            </a:r>
            <a:r>
              <a:rPr lang="en-US" sz="1200" dirty="0" err="1"/>
              <a:t>LibreTexts</a:t>
            </a:r>
            <a:r>
              <a:rPr lang="en-US" sz="1200" dirty="0"/>
              <a:t> content is licensed by CC BY-NC-SA 3.0.</a:t>
            </a:r>
          </a:p>
        </p:txBody>
      </p:sp>
      <p:pic>
        <p:nvPicPr>
          <p:cNvPr id="5" name="Content Placeholder 4" descr="Figure 10-6: Overview of clathrin-based receptor-mediated endocytosis of LDL particles. The ApoB proteins embedded in the lipoprotein coat, bind noncovalently to the membrane-bound LDL receptor. This stimulates the clathrin pathway to bring in the cargo into the cell. The uncoated vesicle is directed to the early endosome, where an embedded hydrogen pump moves H+ ions into the organelle. This decrease in pH breaks the noncovalent bonds between the receptor and cargo. A vesicle is formed to take the released LDL receptors back to the plasma membrane, while the LDL cargo is transported to the lysosome.">
            <a:extLst>
              <a:ext uri="{FF2B5EF4-FFF2-40B4-BE49-F238E27FC236}">
                <a16:creationId xmlns:a16="http://schemas.microsoft.com/office/drawing/2014/main" id="{76FC9EE3-7AD0-4CD5-AB6C-ED4436AF0432}"/>
              </a:ext>
            </a:extLst>
          </p:cNvPr>
          <p:cNvPicPr>
            <a:picLocks noGrp="1" noChangeAspect="1"/>
          </p:cNvPicPr>
          <p:nvPr>
            <p:ph idx="1"/>
          </p:nvPr>
        </p:nvPicPr>
        <p:blipFill>
          <a:blip r:embed="rId3"/>
          <a:stretch>
            <a:fillRect/>
          </a:stretch>
        </p:blipFill>
        <p:spPr>
          <a:xfrm>
            <a:off x="4743450" y="1943894"/>
            <a:ext cx="2705100" cy="4114800"/>
          </a:xfrm>
          <a:prstGeom prst="rect">
            <a:avLst/>
          </a:prstGeom>
        </p:spPr>
      </p:pic>
      <p:sp>
        <p:nvSpPr>
          <p:cNvPr id="2" name="Title 1">
            <a:extLst>
              <a:ext uri="{FF2B5EF4-FFF2-40B4-BE49-F238E27FC236}">
                <a16:creationId xmlns:a16="http://schemas.microsoft.com/office/drawing/2014/main" id="{12CF9963-F740-41D9-A9CF-EB5DB0FFD548}"/>
              </a:ext>
            </a:extLst>
          </p:cNvPr>
          <p:cNvSpPr>
            <a:spLocks noGrp="1"/>
          </p:cNvSpPr>
          <p:nvPr>
            <p:ph type="title"/>
          </p:nvPr>
        </p:nvSpPr>
        <p:spPr/>
        <p:txBody>
          <a:bodyPr/>
          <a:lstStyle/>
          <a:p>
            <a:r>
              <a:rPr lang="en-US" dirty="0" err="1"/>
              <a:t>Clathrin</a:t>
            </a:r>
            <a:r>
              <a:rPr lang="en-US" dirty="0"/>
              <a:t>-Based Receptor-Mediated Endocytosis of LDL Particles</a:t>
            </a:r>
          </a:p>
        </p:txBody>
      </p:sp>
      <p:sp>
        <p:nvSpPr>
          <p:cNvPr id="4" name="Slide Number Placeholder 3">
            <a:extLst>
              <a:ext uri="{FF2B5EF4-FFF2-40B4-BE49-F238E27FC236}">
                <a16:creationId xmlns:a16="http://schemas.microsoft.com/office/drawing/2014/main" id="{37BD04DE-1A74-4B94-89C1-F0837B5F94C1}"/>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2516030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2AB6AF8-4551-4660-BAC4-897A1BAB6662}"/>
              </a:ext>
            </a:extLst>
          </p:cNvPr>
          <p:cNvSpPr txBox="1"/>
          <p:nvPr/>
        </p:nvSpPr>
        <p:spPr>
          <a:xfrm>
            <a:off x="0" y="6397294"/>
            <a:ext cx="10244667" cy="461665"/>
          </a:xfrm>
          <a:prstGeom prst="rect">
            <a:avLst/>
          </a:prstGeom>
          <a:noFill/>
        </p:spPr>
        <p:txBody>
          <a:bodyPr wrap="square" rtlCol="0">
            <a:spAutoFit/>
          </a:bodyPr>
          <a:lstStyle/>
          <a:p>
            <a:r>
              <a:rPr lang="en-US" sz="1200" dirty="0"/>
              <a:t>Figure 10-7: Vesicle fusion. Adopted with modifications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pic>
        <p:nvPicPr>
          <p:cNvPr id="16" name="Content Placeholder 15" descr="Figure 10-7: Vesicle fusion. A) Rab on the surface of vesicles first interact with tethering proteins on the target membrane, which acts as a recognition event. B) and C) SNAREs can then interact, and if they match, then they will begin to twist around each other, ratcheting the two membranes closer as they twist, resulting in vesicle fusion.">
            <a:extLst>
              <a:ext uri="{FF2B5EF4-FFF2-40B4-BE49-F238E27FC236}">
                <a16:creationId xmlns:a16="http://schemas.microsoft.com/office/drawing/2014/main" id="{DFBA7A3C-8EDF-43C5-A47A-B3DFFF2120AA}"/>
              </a:ext>
            </a:extLst>
          </p:cNvPr>
          <p:cNvPicPr>
            <a:picLocks noGrp="1" noChangeAspect="1"/>
          </p:cNvPicPr>
          <p:nvPr>
            <p:ph idx="1"/>
          </p:nvPr>
        </p:nvPicPr>
        <p:blipFill>
          <a:blip r:embed="rId3"/>
          <a:stretch>
            <a:fillRect/>
          </a:stretch>
        </p:blipFill>
        <p:spPr>
          <a:xfrm>
            <a:off x="2890392" y="1825625"/>
            <a:ext cx="6411215" cy="4351338"/>
          </a:xfrm>
          <a:prstGeom prst="rect">
            <a:avLst/>
          </a:prstGeom>
        </p:spPr>
      </p:pic>
      <p:sp>
        <p:nvSpPr>
          <p:cNvPr id="2" name="Title 1">
            <a:extLst>
              <a:ext uri="{FF2B5EF4-FFF2-40B4-BE49-F238E27FC236}">
                <a16:creationId xmlns:a16="http://schemas.microsoft.com/office/drawing/2014/main" id="{6B7005AD-4C01-42B0-AA0B-35B80848A828}"/>
              </a:ext>
            </a:extLst>
          </p:cNvPr>
          <p:cNvSpPr>
            <a:spLocks noGrp="1"/>
          </p:cNvSpPr>
          <p:nvPr>
            <p:ph type="title"/>
          </p:nvPr>
        </p:nvSpPr>
        <p:spPr>
          <a:xfrm>
            <a:off x="838200" y="365125"/>
            <a:ext cx="10515600" cy="1325563"/>
          </a:xfrm>
        </p:spPr>
        <p:txBody>
          <a:bodyPr/>
          <a:lstStyle/>
          <a:p>
            <a:r>
              <a:rPr lang="en-US" dirty="0"/>
              <a:t>Vesicle Fusion</a:t>
            </a:r>
          </a:p>
        </p:txBody>
      </p:sp>
      <p:sp>
        <p:nvSpPr>
          <p:cNvPr id="4" name="Slide Number Placeholder 3">
            <a:extLst>
              <a:ext uri="{FF2B5EF4-FFF2-40B4-BE49-F238E27FC236}">
                <a16:creationId xmlns:a16="http://schemas.microsoft.com/office/drawing/2014/main" id="{6619C960-D73A-4608-8A1A-91B44DE2BAD2}"/>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178740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2AB6AF8-4551-4660-BAC4-897A1BAB6662}"/>
              </a:ext>
            </a:extLst>
          </p:cNvPr>
          <p:cNvSpPr txBox="1"/>
          <p:nvPr/>
        </p:nvSpPr>
        <p:spPr>
          <a:xfrm>
            <a:off x="0" y="6397294"/>
            <a:ext cx="10244667" cy="461665"/>
          </a:xfrm>
          <a:prstGeom prst="rect">
            <a:avLst/>
          </a:prstGeom>
          <a:noFill/>
        </p:spPr>
        <p:txBody>
          <a:bodyPr wrap="square" lIns="91440" tIns="45720" rIns="91440" bIns="45720" rtlCol="0" anchor="t">
            <a:spAutoFit/>
          </a:bodyPr>
          <a:lstStyle/>
          <a:p>
            <a:r>
              <a:rPr lang="en-US" sz="1200" dirty="0"/>
              <a:t>Figure 10-7A: Vesicle fusion. Adopted with modifications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pic>
        <p:nvPicPr>
          <p:cNvPr id="15" name="Content Placeholder 14" descr="Figure 10-7: Vesicle fusion. A) Rab on the surface of vesicles first interact with tethering proteins on the target membrane, which acts as a recognition event. ">
            <a:extLst>
              <a:ext uri="{FF2B5EF4-FFF2-40B4-BE49-F238E27FC236}">
                <a16:creationId xmlns:a16="http://schemas.microsoft.com/office/drawing/2014/main" id="{93462F6F-69FD-435B-8988-B38DA6AEF7DE}"/>
              </a:ext>
            </a:extLst>
          </p:cNvPr>
          <p:cNvPicPr>
            <a:picLocks noGrp="1" noChangeAspect="1"/>
          </p:cNvPicPr>
          <p:nvPr>
            <p:ph idx="1"/>
          </p:nvPr>
        </p:nvPicPr>
        <p:blipFill>
          <a:blip r:embed="rId3"/>
          <a:stretch>
            <a:fillRect/>
          </a:stretch>
        </p:blipFill>
        <p:spPr>
          <a:xfrm>
            <a:off x="3371192" y="1825625"/>
            <a:ext cx="5449617" cy="4351338"/>
          </a:xfrm>
          <a:prstGeom prst="rect">
            <a:avLst/>
          </a:prstGeom>
        </p:spPr>
      </p:pic>
      <p:sp>
        <p:nvSpPr>
          <p:cNvPr id="2" name="Title 1">
            <a:extLst>
              <a:ext uri="{FF2B5EF4-FFF2-40B4-BE49-F238E27FC236}">
                <a16:creationId xmlns:a16="http://schemas.microsoft.com/office/drawing/2014/main" id="{6B7005AD-4C01-42B0-AA0B-35B80848A828}"/>
              </a:ext>
            </a:extLst>
          </p:cNvPr>
          <p:cNvSpPr>
            <a:spLocks noGrp="1"/>
          </p:cNvSpPr>
          <p:nvPr>
            <p:ph type="title"/>
          </p:nvPr>
        </p:nvSpPr>
        <p:spPr/>
        <p:txBody>
          <a:bodyPr/>
          <a:lstStyle/>
          <a:p>
            <a:r>
              <a:rPr lang="en-US" dirty="0"/>
              <a:t>Vesicle Fusion: Vesicle </a:t>
            </a:r>
            <a:r>
              <a:rPr lang="en-US" dirty="0" err="1"/>
              <a:t>Teathering</a:t>
            </a:r>
            <a:endParaRPr lang="en-US" dirty="0"/>
          </a:p>
        </p:txBody>
      </p:sp>
      <p:sp>
        <p:nvSpPr>
          <p:cNvPr id="4" name="Slide Number Placeholder 3">
            <a:extLst>
              <a:ext uri="{FF2B5EF4-FFF2-40B4-BE49-F238E27FC236}">
                <a16:creationId xmlns:a16="http://schemas.microsoft.com/office/drawing/2014/main" id="{6619C960-D73A-4608-8A1A-91B44DE2BAD2}"/>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484231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2AB6AF8-4551-4660-BAC4-897A1BAB6662}"/>
              </a:ext>
            </a:extLst>
          </p:cNvPr>
          <p:cNvSpPr txBox="1"/>
          <p:nvPr/>
        </p:nvSpPr>
        <p:spPr>
          <a:xfrm>
            <a:off x="0" y="6397294"/>
            <a:ext cx="10244667" cy="461665"/>
          </a:xfrm>
          <a:prstGeom prst="rect">
            <a:avLst/>
          </a:prstGeom>
          <a:noFill/>
        </p:spPr>
        <p:txBody>
          <a:bodyPr wrap="square" lIns="91440" tIns="45720" rIns="91440" bIns="45720" rtlCol="0" anchor="t">
            <a:spAutoFit/>
          </a:bodyPr>
          <a:lstStyle/>
          <a:p>
            <a:r>
              <a:rPr lang="en-US" sz="1200" dirty="0"/>
              <a:t>Figure 10-7B: Vesicle fusion. Adopted with modifications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pic>
        <p:nvPicPr>
          <p:cNvPr id="6" name="Content Placeholder 5" descr="Figure 10-7: Vesicle fusion. B) and C) SNAREs can then interact, and if they match, then they will begin to twist around each other, ratcheting the two membranes closer as they twist, resulting in vesicle fusion.">
            <a:extLst>
              <a:ext uri="{FF2B5EF4-FFF2-40B4-BE49-F238E27FC236}">
                <a16:creationId xmlns:a16="http://schemas.microsoft.com/office/drawing/2014/main" id="{E73CDC9D-C23F-4E45-9F50-AE2D6D40DC7E}"/>
              </a:ext>
            </a:extLst>
          </p:cNvPr>
          <p:cNvPicPr>
            <a:picLocks noGrp="1" noChangeAspect="1"/>
          </p:cNvPicPr>
          <p:nvPr>
            <p:ph idx="1"/>
          </p:nvPr>
        </p:nvPicPr>
        <p:blipFill rotWithShape="1">
          <a:blip r:embed="rId3"/>
          <a:srcRect l="51751" b="46921"/>
          <a:stretch/>
        </p:blipFill>
        <p:spPr>
          <a:xfrm>
            <a:off x="3376860" y="1825625"/>
            <a:ext cx="5438279" cy="4061794"/>
          </a:xfrm>
          <a:prstGeom prst="rect">
            <a:avLst/>
          </a:prstGeom>
        </p:spPr>
      </p:pic>
      <p:sp>
        <p:nvSpPr>
          <p:cNvPr id="2" name="Title 1">
            <a:extLst>
              <a:ext uri="{FF2B5EF4-FFF2-40B4-BE49-F238E27FC236}">
                <a16:creationId xmlns:a16="http://schemas.microsoft.com/office/drawing/2014/main" id="{6B7005AD-4C01-42B0-AA0B-35B80848A828}"/>
              </a:ext>
            </a:extLst>
          </p:cNvPr>
          <p:cNvSpPr>
            <a:spLocks noGrp="1"/>
          </p:cNvSpPr>
          <p:nvPr>
            <p:ph type="title"/>
          </p:nvPr>
        </p:nvSpPr>
        <p:spPr/>
        <p:txBody>
          <a:bodyPr/>
          <a:lstStyle/>
          <a:p>
            <a:r>
              <a:rPr lang="en-US" dirty="0"/>
              <a:t>Vesicle Fusion: Twisting of SNARE Complex</a:t>
            </a:r>
          </a:p>
        </p:txBody>
      </p:sp>
      <p:sp>
        <p:nvSpPr>
          <p:cNvPr id="4" name="Slide Number Placeholder 3">
            <a:extLst>
              <a:ext uri="{FF2B5EF4-FFF2-40B4-BE49-F238E27FC236}">
                <a16:creationId xmlns:a16="http://schemas.microsoft.com/office/drawing/2014/main" id="{6619C960-D73A-4608-8A1A-91B44DE2BAD2}"/>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2611931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2AB6AF8-4551-4660-BAC4-897A1BAB6662}"/>
              </a:ext>
            </a:extLst>
          </p:cNvPr>
          <p:cNvSpPr txBox="1"/>
          <p:nvPr/>
        </p:nvSpPr>
        <p:spPr>
          <a:xfrm>
            <a:off x="0" y="6397294"/>
            <a:ext cx="10244667" cy="461665"/>
          </a:xfrm>
          <a:prstGeom prst="rect">
            <a:avLst/>
          </a:prstGeom>
          <a:noFill/>
        </p:spPr>
        <p:txBody>
          <a:bodyPr wrap="square" lIns="91440" tIns="45720" rIns="91440" bIns="45720" rtlCol="0" anchor="t">
            <a:spAutoFit/>
          </a:bodyPr>
          <a:lstStyle/>
          <a:p>
            <a:r>
              <a:rPr lang="en-US" sz="1200" dirty="0"/>
              <a:t>Figure 10-7C: Vesicle fusion. Adopted with modifications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pic>
        <p:nvPicPr>
          <p:cNvPr id="6" name="Content Placeholder 5" descr="Figure 10-7: Vesicle fusion. B) and C) SNAREs can then interact, and if they match, then they will begin to twist around each other, ratcheting the two membranes closer as they twist, resulting in vesicle fusion.">
            <a:extLst>
              <a:ext uri="{FF2B5EF4-FFF2-40B4-BE49-F238E27FC236}">
                <a16:creationId xmlns:a16="http://schemas.microsoft.com/office/drawing/2014/main" id="{E73CDC9D-C23F-4E45-9F50-AE2D6D40DC7E}"/>
              </a:ext>
            </a:extLst>
          </p:cNvPr>
          <p:cNvPicPr>
            <a:picLocks noGrp="1" noChangeAspect="1"/>
          </p:cNvPicPr>
          <p:nvPr>
            <p:ph idx="1"/>
          </p:nvPr>
        </p:nvPicPr>
        <p:blipFill rotWithShape="1">
          <a:blip r:embed="rId3"/>
          <a:srcRect l="20898" t="56723" r="20330"/>
          <a:stretch/>
        </p:blipFill>
        <p:spPr>
          <a:xfrm>
            <a:off x="2538884" y="1828796"/>
            <a:ext cx="7114232" cy="3556593"/>
          </a:xfrm>
          <a:prstGeom prst="rect">
            <a:avLst/>
          </a:prstGeom>
        </p:spPr>
      </p:pic>
      <p:sp>
        <p:nvSpPr>
          <p:cNvPr id="2" name="Title 1">
            <a:extLst>
              <a:ext uri="{FF2B5EF4-FFF2-40B4-BE49-F238E27FC236}">
                <a16:creationId xmlns:a16="http://schemas.microsoft.com/office/drawing/2014/main" id="{6B7005AD-4C01-42B0-AA0B-35B80848A828}"/>
              </a:ext>
            </a:extLst>
          </p:cNvPr>
          <p:cNvSpPr>
            <a:spLocks noGrp="1"/>
          </p:cNvSpPr>
          <p:nvPr>
            <p:ph type="title"/>
          </p:nvPr>
        </p:nvSpPr>
        <p:spPr/>
        <p:txBody>
          <a:bodyPr/>
          <a:lstStyle/>
          <a:p>
            <a:r>
              <a:rPr lang="en-US" dirty="0"/>
              <a:t>Vesicle Fusion: The Membranes Fuse</a:t>
            </a:r>
          </a:p>
        </p:txBody>
      </p:sp>
      <p:sp>
        <p:nvSpPr>
          <p:cNvPr id="4" name="Slide Number Placeholder 3">
            <a:extLst>
              <a:ext uri="{FF2B5EF4-FFF2-40B4-BE49-F238E27FC236}">
                <a16:creationId xmlns:a16="http://schemas.microsoft.com/office/drawing/2014/main" id="{6619C960-D73A-4608-8A1A-91B44DE2BAD2}"/>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4146321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B5A228E-B9A2-4846-9583-FC16D4FA4569}"/>
              </a:ext>
            </a:extLst>
          </p:cNvPr>
          <p:cNvSpPr txBox="1"/>
          <p:nvPr/>
        </p:nvSpPr>
        <p:spPr>
          <a:xfrm>
            <a:off x="0" y="6400797"/>
            <a:ext cx="10515600" cy="461665"/>
          </a:xfrm>
          <a:prstGeom prst="rect">
            <a:avLst/>
          </a:prstGeom>
          <a:noFill/>
        </p:spPr>
        <p:txBody>
          <a:bodyPr wrap="square" rtlCol="0">
            <a:spAutoFit/>
          </a:bodyPr>
          <a:lstStyle/>
          <a:p>
            <a:r>
              <a:rPr lang="en-US" sz="1200" dirty="0"/>
              <a:t>Figure 10-8: Vesicle release in the synapse. Adopted without change from Wikipedia from works contributed to </a:t>
            </a:r>
            <a:r>
              <a:rPr lang="en-US" sz="1200" dirty="0" err="1"/>
              <a:t>Libretexts</a:t>
            </a:r>
            <a:r>
              <a:rPr lang="en-US" sz="1200" dirty="0"/>
              <a:t> by Kevin Ahern, Indira Rajagopal, and </a:t>
            </a:r>
            <a:r>
              <a:rPr lang="en-US" sz="1200" dirty="0" err="1"/>
              <a:t>Taralyn</a:t>
            </a:r>
            <a:r>
              <a:rPr lang="en-US" sz="1200" dirty="0"/>
              <a:t> Tan. </a:t>
            </a:r>
            <a:r>
              <a:rPr lang="en-US" sz="1200" dirty="0" err="1"/>
              <a:t>LibreTexts</a:t>
            </a:r>
            <a:r>
              <a:rPr lang="en-US" sz="1200" dirty="0"/>
              <a:t> content is licensed by CC BY-NC-SA 3.0.</a:t>
            </a:r>
          </a:p>
        </p:txBody>
      </p:sp>
      <p:pic>
        <p:nvPicPr>
          <p:cNvPr id="5" name="Content Placeholder 4" descr="Figure 10-8: Vesicle release in the synapse. Release of neurotransmitters (small circles) from presynaptic neuron A to postsynaptic neuron B. 1 = Mitochondrion, 2 = Synaptic vesicle with neurotransmitter, 3 = Autoreceptor, 4 = Synaptic cleft, 5 = Neurotransmitter receptor, 6 = Calcium channel, 7 = Fused vesicle releasing neurotransmitter, and 8 = Neurotransmitter reuptake pump.">
            <a:extLst>
              <a:ext uri="{FF2B5EF4-FFF2-40B4-BE49-F238E27FC236}">
                <a16:creationId xmlns:a16="http://schemas.microsoft.com/office/drawing/2014/main" id="{482B9426-4CD7-4507-A3E8-61C9DB2A47E5}"/>
              </a:ext>
            </a:extLst>
          </p:cNvPr>
          <p:cNvPicPr>
            <a:picLocks noGrp="1" noChangeAspect="1"/>
          </p:cNvPicPr>
          <p:nvPr>
            <p:ph idx="1"/>
          </p:nvPr>
        </p:nvPicPr>
        <p:blipFill>
          <a:blip r:embed="rId3"/>
          <a:stretch>
            <a:fillRect/>
          </a:stretch>
        </p:blipFill>
        <p:spPr>
          <a:xfrm>
            <a:off x="4369279" y="1825625"/>
            <a:ext cx="3453442" cy="4351338"/>
          </a:xfrm>
          <a:prstGeom prst="rect">
            <a:avLst/>
          </a:prstGeom>
        </p:spPr>
      </p:pic>
      <p:sp>
        <p:nvSpPr>
          <p:cNvPr id="2" name="Title 1">
            <a:extLst>
              <a:ext uri="{FF2B5EF4-FFF2-40B4-BE49-F238E27FC236}">
                <a16:creationId xmlns:a16="http://schemas.microsoft.com/office/drawing/2014/main" id="{8EEAC102-C2CF-48FD-9661-9B2370684FF4}"/>
              </a:ext>
            </a:extLst>
          </p:cNvPr>
          <p:cNvSpPr>
            <a:spLocks noGrp="1"/>
          </p:cNvSpPr>
          <p:nvPr>
            <p:ph type="title"/>
          </p:nvPr>
        </p:nvSpPr>
        <p:spPr/>
        <p:txBody>
          <a:bodyPr/>
          <a:lstStyle/>
          <a:p>
            <a:r>
              <a:rPr lang="en-US" dirty="0"/>
              <a:t>Vesicle Release in the Synapse</a:t>
            </a:r>
          </a:p>
        </p:txBody>
      </p:sp>
      <p:sp>
        <p:nvSpPr>
          <p:cNvPr id="4" name="Slide Number Placeholder 3">
            <a:extLst>
              <a:ext uri="{FF2B5EF4-FFF2-40B4-BE49-F238E27FC236}">
                <a16:creationId xmlns:a16="http://schemas.microsoft.com/office/drawing/2014/main" id="{9317C819-E7DA-4F9B-B246-72D5C6703A35}"/>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1636557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1204CF9-630D-4246-A5DF-099F8137652F}"/>
              </a:ext>
            </a:extLst>
          </p:cNvPr>
          <p:cNvSpPr txBox="1"/>
          <p:nvPr/>
        </p:nvSpPr>
        <p:spPr>
          <a:xfrm>
            <a:off x="0" y="6397294"/>
            <a:ext cx="10515600" cy="461665"/>
          </a:xfrm>
          <a:prstGeom prst="rect">
            <a:avLst/>
          </a:prstGeom>
          <a:noFill/>
        </p:spPr>
        <p:txBody>
          <a:bodyPr wrap="square" rtlCol="0">
            <a:spAutoFit/>
          </a:bodyPr>
          <a:lstStyle/>
          <a:p>
            <a:r>
              <a:rPr lang="en-US" sz="1200" dirty="0"/>
              <a:t>Figure 10-9: Mechanisms of botulinum and tetanus toxins. Adopted without change from the Centers From Disease Control and Prevention from works contributed to OpenStax by Microbiology. This file is licensed under the Creative Commons Attribution 4.0 International license.</a:t>
            </a:r>
          </a:p>
        </p:txBody>
      </p:sp>
      <p:pic>
        <p:nvPicPr>
          <p:cNvPr id="6" name="Content Placeholder 5" descr="Figure 10-9: Mechanisms of botulinum and tetanus toxins.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10;">
            <a:extLst>
              <a:ext uri="{FF2B5EF4-FFF2-40B4-BE49-F238E27FC236}">
                <a16:creationId xmlns:a16="http://schemas.microsoft.com/office/drawing/2014/main" id="{DF86073F-E732-4BF1-8824-107F4CD5E588}"/>
              </a:ext>
            </a:extLst>
          </p:cNvPr>
          <p:cNvPicPr>
            <a:picLocks noGrp="1" noChangeAspect="1"/>
          </p:cNvPicPr>
          <p:nvPr>
            <p:ph idx="1"/>
          </p:nvPr>
        </p:nvPicPr>
        <p:blipFill>
          <a:blip r:embed="rId3"/>
          <a:stretch>
            <a:fillRect/>
          </a:stretch>
        </p:blipFill>
        <p:spPr>
          <a:xfrm>
            <a:off x="3158960" y="1825625"/>
            <a:ext cx="5874080" cy="4351338"/>
          </a:xfrm>
          <a:prstGeom prst="rect">
            <a:avLst/>
          </a:prstGeom>
        </p:spPr>
      </p:pic>
      <p:sp>
        <p:nvSpPr>
          <p:cNvPr id="2" name="Title 1">
            <a:extLst>
              <a:ext uri="{FF2B5EF4-FFF2-40B4-BE49-F238E27FC236}">
                <a16:creationId xmlns:a16="http://schemas.microsoft.com/office/drawing/2014/main" id="{AE8518A6-1E70-4423-8460-E33F5FF13263}"/>
              </a:ext>
            </a:extLst>
          </p:cNvPr>
          <p:cNvSpPr>
            <a:spLocks noGrp="1"/>
          </p:cNvSpPr>
          <p:nvPr>
            <p:ph type="title"/>
          </p:nvPr>
        </p:nvSpPr>
        <p:spPr/>
        <p:txBody>
          <a:bodyPr/>
          <a:lstStyle/>
          <a:p>
            <a:r>
              <a:rPr lang="en-US" dirty="0"/>
              <a:t>Mechanisms of Botulinum and Tetanus Toxins</a:t>
            </a:r>
          </a:p>
        </p:txBody>
      </p:sp>
      <p:sp>
        <p:nvSpPr>
          <p:cNvPr id="4" name="Slide Number Placeholder 3">
            <a:extLst>
              <a:ext uri="{FF2B5EF4-FFF2-40B4-BE49-F238E27FC236}">
                <a16:creationId xmlns:a16="http://schemas.microsoft.com/office/drawing/2014/main" id="{90896050-5843-4812-8DB2-441DB5B118CA}"/>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3712968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1204CF9-630D-4246-A5DF-099F8137652F}"/>
              </a:ext>
            </a:extLst>
          </p:cNvPr>
          <p:cNvSpPr txBox="1"/>
          <p:nvPr/>
        </p:nvSpPr>
        <p:spPr>
          <a:xfrm>
            <a:off x="0" y="6397294"/>
            <a:ext cx="10515600" cy="461665"/>
          </a:xfrm>
          <a:prstGeom prst="rect">
            <a:avLst/>
          </a:prstGeom>
          <a:noFill/>
        </p:spPr>
        <p:txBody>
          <a:bodyPr wrap="square" rtlCol="0">
            <a:spAutoFit/>
          </a:bodyPr>
          <a:lstStyle/>
          <a:p>
            <a:r>
              <a:rPr lang="en-US" sz="1200" dirty="0"/>
              <a:t>Figure 10-9: Mechanisms of botulinum and tetanus toxins. Adopted without change from the Centers From Disease Control and Prevention from works contributed to OpenStax by Microbiology. This file is licensed under the Creative Commons Attribution 4.0 International license.</a:t>
            </a:r>
          </a:p>
        </p:txBody>
      </p:sp>
      <p:pic>
        <p:nvPicPr>
          <p:cNvPr id="6" name="Content Placeholder 5" descr="Figure 10-9: Mechanisms of botulinum and tetanus toxins.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10;">
            <a:extLst>
              <a:ext uri="{FF2B5EF4-FFF2-40B4-BE49-F238E27FC236}">
                <a16:creationId xmlns:a16="http://schemas.microsoft.com/office/drawing/2014/main" id="{DF86073F-E732-4BF1-8824-107F4CD5E588}"/>
              </a:ext>
            </a:extLst>
          </p:cNvPr>
          <p:cNvPicPr>
            <a:picLocks noGrp="1" noChangeAspect="1"/>
          </p:cNvPicPr>
          <p:nvPr>
            <p:ph idx="1"/>
          </p:nvPr>
        </p:nvPicPr>
        <p:blipFill rotWithShape="1">
          <a:blip r:embed="rId3"/>
          <a:srcRect b="52567"/>
          <a:stretch/>
        </p:blipFill>
        <p:spPr>
          <a:xfrm>
            <a:off x="1571575" y="1839244"/>
            <a:ext cx="9048850" cy="3179512"/>
          </a:xfrm>
          <a:prstGeom prst="rect">
            <a:avLst/>
          </a:prstGeom>
        </p:spPr>
      </p:pic>
      <p:sp>
        <p:nvSpPr>
          <p:cNvPr id="2" name="Title 1">
            <a:extLst>
              <a:ext uri="{FF2B5EF4-FFF2-40B4-BE49-F238E27FC236}">
                <a16:creationId xmlns:a16="http://schemas.microsoft.com/office/drawing/2014/main" id="{AE8518A6-1E70-4423-8460-E33F5FF13263}"/>
              </a:ext>
            </a:extLst>
          </p:cNvPr>
          <p:cNvSpPr>
            <a:spLocks noGrp="1"/>
          </p:cNvSpPr>
          <p:nvPr>
            <p:ph type="title"/>
          </p:nvPr>
        </p:nvSpPr>
        <p:spPr/>
        <p:txBody>
          <a:bodyPr/>
          <a:lstStyle/>
          <a:p>
            <a:r>
              <a:rPr lang="en-US" dirty="0"/>
              <a:t>Mechanism of Botulinum Toxin: </a:t>
            </a:r>
          </a:p>
        </p:txBody>
      </p:sp>
      <p:sp>
        <p:nvSpPr>
          <p:cNvPr id="4" name="Slide Number Placeholder 3">
            <a:extLst>
              <a:ext uri="{FF2B5EF4-FFF2-40B4-BE49-F238E27FC236}">
                <a16:creationId xmlns:a16="http://schemas.microsoft.com/office/drawing/2014/main" id="{90896050-5843-4812-8DB2-441DB5B118CA}"/>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38217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1204CF9-630D-4246-A5DF-099F8137652F}"/>
              </a:ext>
            </a:extLst>
          </p:cNvPr>
          <p:cNvSpPr txBox="1"/>
          <p:nvPr/>
        </p:nvSpPr>
        <p:spPr>
          <a:xfrm>
            <a:off x="0" y="6397294"/>
            <a:ext cx="10515600" cy="461665"/>
          </a:xfrm>
          <a:prstGeom prst="rect">
            <a:avLst/>
          </a:prstGeom>
          <a:noFill/>
        </p:spPr>
        <p:txBody>
          <a:bodyPr wrap="square" rtlCol="0">
            <a:spAutoFit/>
          </a:bodyPr>
          <a:lstStyle/>
          <a:p>
            <a:r>
              <a:rPr lang="en-US" sz="1200" dirty="0"/>
              <a:t>Figure 10-9: Mechanisms of botulinum and tetanus toxins. Adopted without change from the Centers From Disease Control and Prevention from works contributed to OpenStax by Microbiology. This file is licensed under the Creative Commons Attribution 4.0 International license.</a:t>
            </a:r>
          </a:p>
        </p:txBody>
      </p:sp>
      <p:pic>
        <p:nvPicPr>
          <p:cNvPr id="6" name="Content Placeholder 5" descr="Figure 10-9: Mechanisms of botulinum and tetanus toxins. Botulinum toxin stops the release of acetylcholine vesicles, thus preventing contraction of the muscle cell. The tetanus toxin prevents the release of the neurotransmitter (GABA) that signals relaxation of the muscle, therefore affected individuals may have uncontrolled contractions or spasms of the muscle.&#10;">
            <a:extLst>
              <a:ext uri="{FF2B5EF4-FFF2-40B4-BE49-F238E27FC236}">
                <a16:creationId xmlns:a16="http://schemas.microsoft.com/office/drawing/2014/main" id="{DF86073F-E732-4BF1-8824-107F4CD5E588}"/>
              </a:ext>
            </a:extLst>
          </p:cNvPr>
          <p:cNvPicPr>
            <a:picLocks noGrp="1" noChangeAspect="1"/>
          </p:cNvPicPr>
          <p:nvPr>
            <p:ph idx="1"/>
          </p:nvPr>
        </p:nvPicPr>
        <p:blipFill rotWithShape="1">
          <a:blip r:embed="rId3"/>
          <a:srcRect t="50212"/>
          <a:stretch/>
        </p:blipFill>
        <p:spPr>
          <a:xfrm>
            <a:off x="1658329" y="1792329"/>
            <a:ext cx="8875341" cy="3273341"/>
          </a:xfrm>
          <a:prstGeom prst="rect">
            <a:avLst/>
          </a:prstGeom>
        </p:spPr>
      </p:pic>
      <p:sp>
        <p:nvSpPr>
          <p:cNvPr id="2" name="Title 1">
            <a:extLst>
              <a:ext uri="{FF2B5EF4-FFF2-40B4-BE49-F238E27FC236}">
                <a16:creationId xmlns:a16="http://schemas.microsoft.com/office/drawing/2014/main" id="{AE8518A6-1E70-4423-8460-E33F5FF13263}"/>
              </a:ext>
            </a:extLst>
          </p:cNvPr>
          <p:cNvSpPr>
            <a:spLocks noGrp="1"/>
          </p:cNvSpPr>
          <p:nvPr>
            <p:ph type="title"/>
          </p:nvPr>
        </p:nvSpPr>
        <p:spPr/>
        <p:txBody>
          <a:bodyPr/>
          <a:lstStyle/>
          <a:p>
            <a:r>
              <a:rPr lang="en-US" dirty="0"/>
              <a:t>Mechanisms of Tetanus Toxin</a:t>
            </a:r>
          </a:p>
        </p:txBody>
      </p:sp>
      <p:sp>
        <p:nvSpPr>
          <p:cNvPr id="4" name="Slide Number Placeholder 3">
            <a:extLst>
              <a:ext uri="{FF2B5EF4-FFF2-40B4-BE49-F238E27FC236}">
                <a16:creationId xmlns:a16="http://schemas.microsoft.com/office/drawing/2014/main" id="{90896050-5843-4812-8DB2-441DB5B118CA}"/>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1162421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Describe the process of vesicle formation (endocytosis and exocytosis) including the proteins and the process that allow vesicle sorting and docking to appropriate locations and describe receptor mediated endocytosis.</a:t>
            </a:r>
          </a:p>
        </p:txBody>
      </p:sp>
      <p:sp>
        <p:nvSpPr>
          <p:cNvPr id="2" name="Title 1"/>
          <p:cNvSpPr>
            <a:spLocks noGrp="1"/>
          </p:cNvSpPr>
          <p:nvPr>
            <p:ph type="title"/>
          </p:nvPr>
        </p:nvSpPr>
        <p:spPr/>
        <p:txBody>
          <a:bodyPr>
            <a:normAutofit/>
          </a:bodyPr>
          <a:lstStyle/>
          <a:p>
            <a:r>
              <a:rPr lang="en-US" dirty="0"/>
              <a:t>Chapter 10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a:pPr>
            <a:r>
              <a:rPr lang="en-US" dirty="0"/>
              <a:t>Transmembrane proteins are made in the ER and transported to the plasma membrane via the _______ pathway.</a:t>
            </a:r>
            <a:endParaRPr lang="en-US" sz="2400" dirty="0"/>
          </a:p>
          <a:p>
            <a:pPr marL="914400" lvl="1" indent="-457200">
              <a:buFont typeface="+mj-lt"/>
              <a:buAutoNum type="alphaLcPeriod"/>
            </a:pPr>
            <a:r>
              <a:rPr lang="en-US" dirty="0"/>
              <a:t>secretory</a:t>
            </a:r>
            <a:endParaRPr lang="en-US" sz="2000" dirty="0"/>
          </a:p>
          <a:p>
            <a:pPr marL="914400" lvl="1" indent="-457200">
              <a:buFont typeface="+mj-lt"/>
              <a:buAutoNum type="alphaLcPeriod"/>
            </a:pPr>
            <a:r>
              <a:rPr lang="en-US" dirty="0"/>
              <a:t>endocytic</a:t>
            </a:r>
            <a:endParaRPr lang="en-US" sz="2000" dirty="0"/>
          </a:p>
          <a:p>
            <a:pPr marL="914400" lvl="1" indent="-457200">
              <a:buFont typeface="+mj-lt"/>
              <a:buAutoNum type="alphaLcPeriod"/>
            </a:pPr>
            <a:r>
              <a:rPr lang="en-US" dirty="0"/>
              <a:t>recycling</a:t>
            </a:r>
            <a:endParaRPr lang="en-US" sz="2400"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Questions 1</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578237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a:pPr>
            <a:r>
              <a:rPr lang="en-US" dirty="0"/>
              <a:t>Transmembrane proteins are made in the ER and transported to the plasma membrane via the _______ pathway.</a:t>
            </a:r>
            <a:endParaRPr lang="en-US" sz="2400" dirty="0"/>
          </a:p>
          <a:p>
            <a:pPr marL="914400" lvl="1" indent="-457200">
              <a:buFont typeface="+mj-lt"/>
              <a:buAutoNum type="alphaLcPeriod"/>
            </a:pPr>
            <a:r>
              <a:rPr lang="en-US" b="1" dirty="0"/>
              <a:t>secretory</a:t>
            </a:r>
            <a:endParaRPr lang="en-US" sz="2000" b="1" dirty="0"/>
          </a:p>
          <a:p>
            <a:pPr marL="914400" lvl="1" indent="-457200">
              <a:buFont typeface="+mj-lt"/>
              <a:buAutoNum type="alphaLcPeriod"/>
            </a:pPr>
            <a:r>
              <a:rPr lang="en-US" dirty="0"/>
              <a:t>endocytic</a:t>
            </a:r>
            <a:endParaRPr lang="en-US" sz="2000" dirty="0"/>
          </a:p>
          <a:p>
            <a:pPr marL="914400" lvl="1" indent="-457200">
              <a:buFont typeface="+mj-lt"/>
              <a:buAutoNum type="alphaLcPeriod"/>
            </a:pPr>
            <a:r>
              <a:rPr lang="en-US" dirty="0"/>
              <a:t>recycling</a:t>
            </a:r>
            <a:endParaRPr lang="en-US" sz="2400"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571963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startAt="2"/>
            </a:pPr>
            <a:r>
              <a:rPr lang="en-US" dirty="0"/>
              <a:t>Which of the following proteins act </a:t>
            </a:r>
            <a:r>
              <a:rPr lang="en-US" u="sng" dirty="0"/>
              <a:t>last </a:t>
            </a:r>
            <a:r>
              <a:rPr lang="en-US" dirty="0"/>
              <a:t>in vesicle formation (also called vesicle budding)?</a:t>
            </a:r>
          </a:p>
          <a:p>
            <a:pPr marL="914400" lvl="1" indent="-457200">
              <a:buFont typeface="+mj-lt"/>
              <a:buAutoNum type="alphaLcPeriod"/>
            </a:pPr>
            <a:r>
              <a:rPr lang="en-US" dirty="0" err="1"/>
              <a:t>Clathrin</a:t>
            </a:r>
            <a:endParaRPr lang="en-US" dirty="0"/>
          </a:p>
          <a:p>
            <a:pPr marL="914400" lvl="1" indent="-457200">
              <a:buFont typeface="+mj-lt"/>
              <a:buAutoNum type="alphaLcPeriod"/>
            </a:pPr>
            <a:r>
              <a:rPr lang="en-US" dirty="0"/>
              <a:t>V-Snare</a:t>
            </a:r>
          </a:p>
          <a:p>
            <a:pPr marL="914400" lvl="1" indent="-457200">
              <a:buFont typeface="+mj-lt"/>
              <a:buAutoNum type="alphaLcPeriod"/>
            </a:pPr>
            <a:r>
              <a:rPr lang="en-US" dirty="0"/>
              <a:t>Dynamin</a:t>
            </a:r>
          </a:p>
          <a:p>
            <a:pPr marL="914400" lvl="1" indent="-457200">
              <a:buFont typeface="+mj-lt"/>
              <a:buAutoNum type="alphaLcPeriod"/>
            </a:pPr>
            <a:r>
              <a:rPr lang="en-US" dirty="0" err="1"/>
              <a:t>Adaptin</a:t>
            </a:r>
            <a:endParaRPr lang="en-US"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2 </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3166321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startAt="2"/>
            </a:pPr>
            <a:r>
              <a:rPr lang="en-US" dirty="0"/>
              <a:t>Which of the following proteins act </a:t>
            </a:r>
            <a:r>
              <a:rPr lang="en-US" u="sng" dirty="0"/>
              <a:t>last </a:t>
            </a:r>
            <a:r>
              <a:rPr lang="en-US" dirty="0"/>
              <a:t>in vesicle formation (also called vesicle budding)?</a:t>
            </a:r>
          </a:p>
          <a:p>
            <a:pPr marL="914400" lvl="1" indent="-457200">
              <a:buFont typeface="+mj-lt"/>
              <a:buAutoNum type="alphaLcPeriod"/>
            </a:pPr>
            <a:r>
              <a:rPr lang="en-US" dirty="0" err="1"/>
              <a:t>Clathrin</a:t>
            </a:r>
            <a:endParaRPr lang="en-US" dirty="0"/>
          </a:p>
          <a:p>
            <a:pPr marL="914400" lvl="1" indent="-457200">
              <a:buFont typeface="+mj-lt"/>
              <a:buAutoNum type="alphaLcPeriod"/>
            </a:pPr>
            <a:r>
              <a:rPr lang="en-US" dirty="0"/>
              <a:t>V-Snare</a:t>
            </a:r>
          </a:p>
          <a:p>
            <a:pPr marL="914400" lvl="1" indent="-457200">
              <a:buFont typeface="+mj-lt"/>
              <a:buAutoNum type="alphaLcPeriod"/>
            </a:pPr>
            <a:r>
              <a:rPr lang="en-US" b="1" dirty="0"/>
              <a:t>Dynamin</a:t>
            </a:r>
          </a:p>
          <a:p>
            <a:pPr marL="914400" lvl="1" indent="-457200">
              <a:buFont typeface="+mj-lt"/>
              <a:buAutoNum type="alphaLcPeriod"/>
            </a:pPr>
            <a:r>
              <a:rPr lang="en-US" dirty="0" err="1"/>
              <a:t>Adaptin</a:t>
            </a:r>
            <a:endParaRPr lang="en-US"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1453276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startAt="3"/>
            </a:pPr>
            <a:r>
              <a:rPr lang="en-US" dirty="0"/>
              <a:t>In receptor-mediated endocytosis, endocytosed vesicles travel to the __________ first.</a:t>
            </a:r>
            <a:endParaRPr lang="en-US" sz="2400" dirty="0"/>
          </a:p>
          <a:p>
            <a:pPr marL="914400" lvl="1" indent="-457200">
              <a:buFont typeface="+mj-lt"/>
              <a:buAutoNum type="alphaLcPeriod"/>
            </a:pPr>
            <a:r>
              <a:rPr lang="en-US" dirty="0"/>
              <a:t>lysosome</a:t>
            </a:r>
            <a:endParaRPr lang="en-US" sz="2000" dirty="0"/>
          </a:p>
          <a:p>
            <a:pPr marL="914400" lvl="1" indent="-457200">
              <a:buFont typeface="+mj-lt"/>
              <a:buAutoNum type="alphaLcPeriod"/>
            </a:pPr>
            <a:r>
              <a:rPr lang="en-US" dirty="0"/>
              <a:t>nucleus</a:t>
            </a:r>
            <a:endParaRPr lang="en-US" sz="2000" dirty="0"/>
          </a:p>
          <a:p>
            <a:pPr marL="914400" lvl="1" indent="-457200">
              <a:buFont typeface="+mj-lt"/>
              <a:buAutoNum type="alphaLcPeriod"/>
            </a:pPr>
            <a:r>
              <a:rPr lang="en-US" dirty="0"/>
              <a:t>endosome</a:t>
            </a:r>
            <a:endParaRPr lang="en-US" sz="2000" dirty="0"/>
          </a:p>
          <a:p>
            <a:pPr marL="914400" lvl="1" indent="-457200">
              <a:buFont typeface="+mj-lt"/>
              <a:buAutoNum type="alphaLcPeriod"/>
            </a:pPr>
            <a:r>
              <a:rPr lang="en-US" dirty="0"/>
              <a:t>Golgi </a:t>
            </a:r>
            <a:endParaRPr lang="en-US" sz="2400"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1927507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normAutofit/>
          </a:bodyPr>
          <a:lstStyle/>
          <a:p>
            <a:pPr marL="514350" lvl="0" indent="-514350">
              <a:buFont typeface="+mj-lt"/>
              <a:buAutoNum type="arabicPeriod" startAt="3"/>
            </a:pPr>
            <a:r>
              <a:rPr lang="en-US" dirty="0"/>
              <a:t>In receptor-mediated endocytosis, endocytosed vesicles travel to the __________ first.</a:t>
            </a:r>
            <a:endParaRPr lang="en-US" sz="2400" dirty="0"/>
          </a:p>
          <a:p>
            <a:pPr marL="914400" lvl="1" indent="-457200">
              <a:buFont typeface="+mj-lt"/>
              <a:buAutoNum type="alphaLcPeriod"/>
            </a:pPr>
            <a:r>
              <a:rPr lang="en-US" dirty="0"/>
              <a:t>lysosome</a:t>
            </a:r>
            <a:endParaRPr lang="en-US" sz="2000" dirty="0"/>
          </a:p>
          <a:p>
            <a:pPr marL="914400" lvl="1" indent="-457200">
              <a:buFont typeface="+mj-lt"/>
              <a:buAutoNum type="alphaLcPeriod"/>
            </a:pPr>
            <a:r>
              <a:rPr lang="en-US" dirty="0"/>
              <a:t>nucleus</a:t>
            </a:r>
            <a:endParaRPr lang="en-US" sz="2000" dirty="0"/>
          </a:p>
          <a:p>
            <a:pPr marL="914400" lvl="1" indent="-457200">
              <a:buFont typeface="+mj-lt"/>
              <a:buAutoNum type="alphaLcPeriod"/>
            </a:pPr>
            <a:r>
              <a:rPr lang="en-US" b="1" dirty="0"/>
              <a:t>endosome</a:t>
            </a:r>
            <a:endParaRPr lang="en-US" sz="2000" b="1" dirty="0"/>
          </a:p>
          <a:p>
            <a:pPr marL="914400" lvl="1" indent="-457200">
              <a:buFont typeface="+mj-lt"/>
              <a:buAutoNum type="alphaLcPeriod"/>
            </a:pPr>
            <a:r>
              <a:rPr lang="en-US" dirty="0"/>
              <a:t>Golgi </a:t>
            </a:r>
            <a:endParaRPr lang="en-US" sz="2400"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25</a:t>
            </a:fld>
            <a:endParaRPr lang="en-US"/>
          </a:p>
        </p:txBody>
      </p:sp>
    </p:spTree>
    <p:extLst>
      <p:ext uri="{BB962C8B-B14F-4D97-AF65-F5344CB8AC3E}">
        <p14:creationId xmlns:p14="http://schemas.microsoft.com/office/powerpoint/2010/main" val="348111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lstStyle/>
          <a:p>
            <a:pPr marL="514350" lvl="0" indent="-514350">
              <a:buFont typeface="+mj-lt"/>
              <a:buAutoNum type="arabicPeriod" startAt="4"/>
            </a:pPr>
            <a:r>
              <a:rPr lang="en-US" dirty="0"/>
              <a:t>During vesicle docking and fusion, target membranes must have _______.</a:t>
            </a:r>
            <a:endParaRPr lang="en-US" sz="2400" dirty="0"/>
          </a:p>
          <a:p>
            <a:pPr marL="914400" lvl="1" indent="-457200">
              <a:buFont typeface="+mj-lt"/>
              <a:buAutoNum type="alphaLcPeriod"/>
            </a:pPr>
            <a:r>
              <a:rPr lang="en-US" dirty="0"/>
              <a:t>a v-SNARE and </a:t>
            </a:r>
            <a:r>
              <a:rPr lang="en-US" dirty="0" err="1"/>
              <a:t>Rab</a:t>
            </a:r>
            <a:endParaRPr lang="en-US" sz="2000" dirty="0"/>
          </a:p>
          <a:p>
            <a:pPr marL="914400" lvl="1" indent="-457200">
              <a:buFont typeface="+mj-lt"/>
              <a:buAutoNum type="alphaLcPeriod"/>
            </a:pPr>
            <a:r>
              <a:rPr lang="en-US" dirty="0"/>
              <a:t>a t-SNARE and </a:t>
            </a:r>
            <a:r>
              <a:rPr lang="en-US" dirty="0" err="1"/>
              <a:t>Rab</a:t>
            </a:r>
            <a:endParaRPr lang="en-US" sz="2000" dirty="0"/>
          </a:p>
          <a:p>
            <a:pPr marL="914400" lvl="1" indent="-457200">
              <a:buFont typeface="+mj-lt"/>
              <a:buAutoNum type="alphaLcPeriod"/>
            </a:pPr>
            <a:r>
              <a:rPr lang="en-US" dirty="0"/>
              <a:t>a v-SNARE and a tethering protein</a:t>
            </a:r>
            <a:endParaRPr lang="en-US" sz="2000" dirty="0"/>
          </a:p>
          <a:p>
            <a:pPr marL="914400" lvl="1" indent="-457200">
              <a:buFont typeface="+mj-lt"/>
              <a:buAutoNum type="alphaLcPeriod"/>
            </a:pPr>
            <a:r>
              <a:rPr lang="en-US" dirty="0"/>
              <a:t>a t-SNARE and a tethering protein</a:t>
            </a:r>
            <a:endParaRPr lang="en-US" sz="2000"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90580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9126B-DA6A-4B93-A7E4-07950A97DBBD}"/>
              </a:ext>
            </a:extLst>
          </p:cNvPr>
          <p:cNvSpPr>
            <a:spLocks noGrp="1"/>
          </p:cNvSpPr>
          <p:nvPr>
            <p:ph idx="1"/>
          </p:nvPr>
        </p:nvSpPr>
        <p:spPr/>
        <p:txBody>
          <a:bodyPr/>
          <a:lstStyle/>
          <a:p>
            <a:pPr marL="514350" lvl="0" indent="-514350">
              <a:buFont typeface="+mj-lt"/>
              <a:buAutoNum type="arabicPeriod" startAt="4"/>
            </a:pPr>
            <a:r>
              <a:rPr lang="en-US" dirty="0"/>
              <a:t>During vesicle docking and fusion, target membranes must have _______.</a:t>
            </a:r>
            <a:endParaRPr lang="en-US" sz="2400" dirty="0"/>
          </a:p>
          <a:p>
            <a:pPr marL="914400" lvl="1" indent="-457200">
              <a:buFont typeface="+mj-lt"/>
              <a:buAutoNum type="alphaLcPeriod"/>
            </a:pPr>
            <a:r>
              <a:rPr lang="en-US" dirty="0"/>
              <a:t>a v-SNARE and </a:t>
            </a:r>
            <a:r>
              <a:rPr lang="en-US" dirty="0" err="1"/>
              <a:t>Rab</a:t>
            </a:r>
            <a:endParaRPr lang="en-US" sz="2000" dirty="0"/>
          </a:p>
          <a:p>
            <a:pPr marL="914400" lvl="1" indent="-457200">
              <a:buFont typeface="+mj-lt"/>
              <a:buAutoNum type="alphaLcPeriod"/>
            </a:pPr>
            <a:r>
              <a:rPr lang="en-US" dirty="0"/>
              <a:t>a t-SNARE and </a:t>
            </a:r>
            <a:r>
              <a:rPr lang="en-US" dirty="0" err="1"/>
              <a:t>Rab</a:t>
            </a:r>
            <a:endParaRPr lang="en-US" sz="2000" dirty="0"/>
          </a:p>
          <a:p>
            <a:pPr marL="914400" lvl="1" indent="-457200">
              <a:buFont typeface="+mj-lt"/>
              <a:buAutoNum type="alphaLcPeriod"/>
            </a:pPr>
            <a:r>
              <a:rPr lang="en-US" dirty="0"/>
              <a:t>a v-SNARE and a tethering protein</a:t>
            </a:r>
            <a:endParaRPr lang="en-US" sz="2000" dirty="0"/>
          </a:p>
          <a:p>
            <a:pPr marL="914400" lvl="1" indent="-457200">
              <a:buFont typeface="+mj-lt"/>
              <a:buAutoNum type="alphaLcPeriod"/>
            </a:pPr>
            <a:r>
              <a:rPr lang="en-US" b="1" dirty="0"/>
              <a:t>a t-SNARE and a tethering protein</a:t>
            </a:r>
            <a:endParaRPr lang="en-US" sz="2000" b="1" dirty="0"/>
          </a:p>
          <a:p>
            <a:endParaRPr lang="en-US" dirty="0"/>
          </a:p>
        </p:txBody>
      </p:sp>
      <p:sp>
        <p:nvSpPr>
          <p:cNvPr id="2" name="Title 1">
            <a:extLst>
              <a:ext uri="{FF2B5EF4-FFF2-40B4-BE49-F238E27FC236}">
                <a16:creationId xmlns:a16="http://schemas.microsoft.com/office/drawing/2014/main" id="{A38CC7E9-8897-44B0-8B1A-E8ADC1530742}"/>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B1432238-AAEA-485D-8198-5FB263E55B73}"/>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1236368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1" y="6400257"/>
            <a:ext cx="10276764" cy="461665"/>
          </a:xfrm>
          <a:prstGeom prst="rect">
            <a:avLst/>
          </a:prstGeom>
          <a:noFill/>
        </p:spPr>
        <p:txBody>
          <a:bodyPr wrap="square" rtlCol="0">
            <a:spAutoFit/>
          </a:bodyPr>
          <a:lstStyle/>
          <a:p>
            <a:r>
              <a:rPr lang="en-US" sz="1200" dirty="0"/>
              <a:t>Figure 10-1: The endomembrane system. Adopted without change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pic>
        <p:nvPicPr>
          <p:cNvPr id="3" name="Content Placeholder 2" descr="Figure 10-1: The endomembrane system. Vesicles bud from the endoplasmic reticulum and merge to form ERGIC (ER-Golgi Intermediate Compartment), which matures into the cis Golgi, then the medial Golgi, and finally, the trans-Golgi. Vesicles may also bud from any of these other compartments to other organelles or the plasma membrane.">
            <a:extLst>
              <a:ext uri="{FF2B5EF4-FFF2-40B4-BE49-F238E27FC236}">
                <a16:creationId xmlns:a16="http://schemas.microsoft.com/office/drawing/2014/main" id="{FA0643BD-BC07-4485-B396-411ACF50F621}"/>
              </a:ext>
            </a:extLst>
          </p:cNvPr>
          <p:cNvPicPr>
            <a:picLocks noGrp="1" noChangeAspect="1"/>
          </p:cNvPicPr>
          <p:nvPr>
            <p:ph idx="1"/>
          </p:nvPr>
        </p:nvPicPr>
        <p:blipFill>
          <a:blip r:embed="rId3"/>
          <a:stretch>
            <a:fillRect/>
          </a:stretch>
        </p:blipFill>
        <p:spPr>
          <a:xfrm>
            <a:off x="3759170" y="1825625"/>
            <a:ext cx="4673659"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The Endomembrane System</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429469-4526-40F9-AD76-6151FCEF034C}"/>
              </a:ext>
            </a:extLst>
          </p:cNvPr>
          <p:cNvSpPr txBox="1"/>
          <p:nvPr/>
        </p:nvSpPr>
        <p:spPr>
          <a:xfrm>
            <a:off x="0" y="6538912"/>
            <a:ext cx="10905067" cy="276999"/>
          </a:xfrm>
          <a:prstGeom prst="rect">
            <a:avLst/>
          </a:prstGeom>
          <a:noFill/>
        </p:spPr>
        <p:txBody>
          <a:bodyPr wrap="square" rtlCol="0">
            <a:spAutoFit/>
          </a:bodyPr>
          <a:lstStyle/>
          <a:p>
            <a:r>
              <a:rPr lang="en-US" sz="1200" dirty="0"/>
              <a:t>Table 10-1: Coat Proteins. </a:t>
            </a:r>
          </a:p>
        </p:txBody>
      </p:sp>
      <p:graphicFrame>
        <p:nvGraphicFramePr>
          <p:cNvPr id="5" name="Content Placeholder 4" descr="Table 10-1: Coat Proteins. Direction of movement of vesicles when coated with Clathrin, COPI or COPII.">
            <a:extLst>
              <a:ext uri="{FF2B5EF4-FFF2-40B4-BE49-F238E27FC236}">
                <a16:creationId xmlns:a16="http://schemas.microsoft.com/office/drawing/2014/main" id="{F99D9351-4FFD-407C-A889-5B765ECE3789}"/>
              </a:ext>
            </a:extLst>
          </p:cNvPr>
          <p:cNvGraphicFramePr>
            <a:graphicFrameLocks noGrp="1"/>
          </p:cNvGraphicFramePr>
          <p:nvPr>
            <p:ph idx="1"/>
            <p:extLst>
              <p:ext uri="{D42A27DB-BD31-4B8C-83A1-F6EECF244321}">
                <p14:modId xmlns:p14="http://schemas.microsoft.com/office/powerpoint/2010/main" val="418570601"/>
              </p:ext>
            </p:extLst>
          </p:nvPr>
        </p:nvGraphicFramePr>
        <p:xfrm>
          <a:off x="2857500" y="2316480"/>
          <a:ext cx="6477001" cy="2225040"/>
        </p:xfrm>
        <a:graphic>
          <a:graphicData uri="http://schemas.openxmlformats.org/drawingml/2006/table">
            <a:tbl>
              <a:tblPr firstRow="1" bandRow="1">
                <a:tableStyleId>{5C22544A-7EE6-4342-B048-85BDC9FD1C3A}</a:tableStyleId>
              </a:tblPr>
              <a:tblGrid>
                <a:gridCol w="1598386">
                  <a:extLst>
                    <a:ext uri="{9D8B030D-6E8A-4147-A177-3AD203B41FA5}">
                      <a16:colId xmlns:a16="http://schemas.microsoft.com/office/drawing/2014/main" val="2763163194"/>
                    </a:ext>
                  </a:extLst>
                </a:gridCol>
                <a:gridCol w="4878615">
                  <a:extLst>
                    <a:ext uri="{9D8B030D-6E8A-4147-A177-3AD203B41FA5}">
                      <a16:colId xmlns:a16="http://schemas.microsoft.com/office/drawing/2014/main" val="517401032"/>
                    </a:ext>
                  </a:extLst>
                </a:gridCol>
              </a:tblGrid>
              <a:tr h="370840">
                <a:tc>
                  <a:txBody>
                    <a:bodyPr/>
                    <a:lstStyle/>
                    <a:p>
                      <a:r>
                        <a:rPr lang="en-US" dirty="0"/>
                        <a:t>Coat Protein</a:t>
                      </a:r>
                    </a:p>
                  </a:txBody>
                  <a:tcPr/>
                </a:tc>
                <a:tc>
                  <a:txBody>
                    <a:bodyPr/>
                    <a:lstStyle/>
                    <a:p>
                      <a:r>
                        <a:rPr lang="en-US" dirty="0"/>
                        <a:t>Direction of Movement</a:t>
                      </a:r>
                    </a:p>
                  </a:txBody>
                  <a:tcPr/>
                </a:tc>
                <a:extLst>
                  <a:ext uri="{0D108BD9-81ED-4DB2-BD59-A6C34878D82A}">
                    <a16:rowId xmlns:a16="http://schemas.microsoft.com/office/drawing/2014/main" val="731629250"/>
                  </a:ext>
                </a:extLst>
              </a:tr>
              <a:tr h="370840">
                <a:tc rowSpan="2">
                  <a:txBody>
                    <a:bodyPr/>
                    <a:lstStyle/>
                    <a:p>
                      <a:pPr algn="l"/>
                      <a:r>
                        <a:rPr lang="en-US" dirty="0" err="1"/>
                        <a:t>Clathrin</a:t>
                      </a:r>
                      <a:endParaRPr lang="en-US" dirty="0"/>
                    </a:p>
                  </a:txBody>
                  <a:tcPr anchor="ctr"/>
                </a:tc>
                <a:tc>
                  <a:txBody>
                    <a:bodyPr/>
                    <a:lstStyle/>
                    <a:p>
                      <a:r>
                        <a:rPr lang="en-US" dirty="0"/>
                        <a:t>Trans-Golgi cisternae </a:t>
                      </a:r>
                      <a:r>
                        <a:rPr lang="en-US" dirty="0">
                          <a:sym typeface="Wingdings" panose="05000000000000000000" pitchFamily="2" charset="2"/>
                        </a:rPr>
                        <a:t> plasma membrane</a:t>
                      </a:r>
                      <a:endParaRPr lang="en-US" dirty="0"/>
                    </a:p>
                  </a:txBody>
                  <a:tcPr/>
                </a:tc>
                <a:extLst>
                  <a:ext uri="{0D108BD9-81ED-4DB2-BD59-A6C34878D82A}">
                    <a16:rowId xmlns:a16="http://schemas.microsoft.com/office/drawing/2014/main" val="4192522416"/>
                  </a:ext>
                </a:extLst>
              </a:tr>
              <a:tr h="370840">
                <a:tc vMerge="1">
                  <a:txBody>
                    <a:bodyPr/>
                    <a:lstStyle/>
                    <a:p>
                      <a:endParaRPr lang="en-US" dirty="0"/>
                    </a:p>
                  </a:txBody>
                  <a:tcPr/>
                </a:tc>
                <a:tc>
                  <a:txBody>
                    <a:bodyPr/>
                    <a:lstStyle/>
                    <a:p>
                      <a:r>
                        <a:rPr lang="en-US" dirty="0"/>
                        <a:t>Plasma membrane </a:t>
                      </a:r>
                      <a:r>
                        <a:rPr lang="en-US" dirty="0">
                          <a:sym typeface="Wingdings" panose="05000000000000000000" pitchFamily="2" charset="2"/>
                        </a:rPr>
                        <a:t> Golgi</a:t>
                      </a:r>
                      <a:endParaRPr lang="en-US" dirty="0"/>
                    </a:p>
                  </a:txBody>
                  <a:tcPr/>
                </a:tc>
                <a:extLst>
                  <a:ext uri="{0D108BD9-81ED-4DB2-BD59-A6C34878D82A}">
                    <a16:rowId xmlns:a16="http://schemas.microsoft.com/office/drawing/2014/main" val="3373615141"/>
                  </a:ext>
                </a:extLst>
              </a:tr>
              <a:tr h="370840">
                <a:tc rowSpan="2">
                  <a:txBody>
                    <a:bodyPr/>
                    <a:lstStyle/>
                    <a:p>
                      <a:pPr algn="l"/>
                      <a:r>
                        <a:rPr lang="en-US" dirty="0"/>
                        <a:t>COPI</a:t>
                      </a:r>
                    </a:p>
                  </a:txBody>
                  <a:tcPr anchor="ctr"/>
                </a:tc>
                <a:tc>
                  <a:txBody>
                    <a:bodyPr/>
                    <a:lstStyle/>
                    <a:p>
                      <a:r>
                        <a:rPr lang="en-US" dirty="0"/>
                        <a:t>Golgi cisternae </a:t>
                      </a:r>
                      <a:r>
                        <a:rPr lang="en-US" dirty="0">
                          <a:sym typeface="Wingdings" panose="05000000000000000000" pitchFamily="2" charset="2"/>
                        </a:rPr>
                        <a:t> Golgi cisternae</a:t>
                      </a:r>
                      <a:endParaRPr lang="en-US" dirty="0"/>
                    </a:p>
                  </a:txBody>
                  <a:tcPr/>
                </a:tc>
                <a:extLst>
                  <a:ext uri="{0D108BD9-81ED-4DB2-BD59-A6C34878D82A}">
                    <a16:rowId xmlns:a16="http://schemas.microsoft.com/office/drawing/2014/main" val="259306449"/>
                  </a:ext>
                </a:extLst>
              </a:tr>
              <a:tr h="370840">
                <a:tc vMerge="1">
                  <a:txBody>
                    <a:bodyPr/>
                    <a:lstStyle/>
                    <a:p>
                      <a:endParaRPr lang="en-US" dirty="0"/>
                    </a:p>
                  </a:txBody>
                  <a:tcPr/>
                </a:tc>
                <a:tc>
                  <a:txBody>
                    <a:bodyPr/>
                    <a:lstStyle/>
                    <a:p>
                      <a:r>
                        <a:rPr lang="en-US" dirty="0"/>
                        <a:t>Cis-Golgi cisternae </a:t>
                      </a:r>
                      <a:r>
                        <a:rPr lang="en-US" dirty="0">
                          <a:sym typeface="Wingdings" panose="05000000000000000000" pitchFamily="2" charset="2"/>
                        </a:rPr>
                        <a:t> ER</a:t>
                      </a:r>
                      <a:endParaRPr lang="en-US" dirty="0"/>
                    </a:p>
                  </a:txBody>
                  <a:tcPr/>
                </a:tc>
                <a:extLst>
                  <a:ext uri="{0D108BD9-81ED-4DB2-BD59-A6C34878D82A}">
                    <a16:rowId xmlns:a16="http://schemas.microsoft.com/office/drawing/2014/main" val="1776744446"/>
                  </a:ext>
                </a:extLst>
              </a:tr>
              <a:tr h="370840">
                <a:tc>
                  <a:txBody>
                    <a:bodyPr/>
                    <a:lstStyle/>
                    <a:p>
                      <a:pPr algn="l"/>
                      <a:r>
                        <a:rPr lang="en-US" dirty="0"/>
                        <a:t>COPII</a:t>
                      </a:r>
                    </a:p>
                  </a:txBody>
                  <a:tcPr anchor="ctr"/>
                </a:tc>
                <a:tc>
                  <a:txBody>
                    <a:bodyPr/>
                    <a:lstStyle/>
                    <a:p>
                      <a:r>
                        <a:rPr lang="en-US" dirty="0"/>
                        <a:t>ER </a:t>
                      </a:r>
                      <a:r>
                        <a:rPr lang="en-US" dirty="0">
                          <a:sym typeface="Wingdings" panose="05000000000000000000" pitchFamily="2" charset="2"/>
                        </a:rPr>
                        <a:t> Cis-Golgi cisternae</a:t>
                      </a:r>
                      <a:endParaRPr lang="en-US" dirty="0"/>
                    </a:p>
                  </a:txBody>
                  <a:tcPr/>
                </a:tc>
                <a:extLst>
                  <a:ext uri="{0D108BD9-81ED-4DB2-BD59-A6C34878D82A}">
                    <a16:rowId xmlns:a16="http://schemas.microsoft.com/office/drawing/2014/main" val="2086916295"/>
                  </a:ext>
                </a:extLst>
              </a:tr>
            </a:tbl>
          </a:graphicData>
        </a:graphic>
      </p:graphicFrame>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Direction of Movement of Vesicles Coated with Different Proteins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F23EC2D-8B95-4E77-9ED9-D8F751A32AF1}"/>
              </a:ext>
            </a:extLst>
          </p:cNvPr>
          <p:cNvSpPr txBox="1"/>
          <p:nvPr/>
        </p:nvSpPr>
        <p:spPr>
          <a:xfrm>
            <a:off x="0" y="6586012"/>
            <a:ext cx="11208327" cy="276999"/>
          </a:xfrm>
          <a:prstGeom prst="rect">
            <a:avLst/>
          </a:prstGeom>
          <a:noFill/>
        </p:spPr>
        <p:txBody>
          <a:bodyPr wrap="square" lIns="91440" tIns="45720" rIns="91440" bIns="45720" rtlCol="0" anchor="t">
            <a:spAutoFit/>
          </a:bodyPr>
          <a:lstStyle/>
          <a:p>
            <a:r>
              <a:rPr lang="en-US" sz="1200" dirty="0"/>
              <a:t>Figure 10-2: </a:t>
            </a:r>
            <a:r>
              <a:rPr lang="en-US" sz="1200" dirty="0" err="1"/>
              <a:t>Clathrin</a:t>
            </a:r>
            <a:r>
              <a:rPr lang="en-US" sz="1200" dirty="0"/>
              <a:t>. Adopted without change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sp>
        <p:nvSpPr>
          <p:cNvPr id="2" name="Title 1">
            <a:extLst>
              <a:ext uri="{FF2B5EF4-FFF2-40B4-BE49-F238E27FC236}">
                <a16:creationId xmlns:a16="http://schemas.microsoft.com/office/drawing/2014/main" id="{1C6FED14-CCF4-4E62-A0F1-10877865FED9}"/>
              </a:ext>
            </a:extLst>
          </p:cNvPr>
          <p:cNvSpPr>
            <a:spLocks noGrp="1"/>
          </p:cNvSpPr>
          <p:nvPr>
            <p:ph type="title"/>
          </p:nvPr>
        </p:nvSpPr>
        <p:spPr/>
        <p:txBody>
          <a:bodyPr/>
          <a:lstStyle/>
          <a:p>
            <a:r>
              <a:rPr lang="en-US" dirty="0"/>
              <a:t>Coat Protein: </a:t>
            </a:r>
            <a:r>
              <a:rPr lang="en-US" dirty="0" err="1"/>
              <a:t>Clathrin</a:t>
            </a:r>
            <a:endParaRPr lang="en-US" dirty="0"/>
          </a:p>
        </p:txBody>
      </p:sp>
      <p:sp>
        <p:nvSpPr>
          <p:cNvPr id="4" name="Slide Number Placeholder 3">
            <a:extLst>
              <a:ext uri="{FF2B5EF4-FFF2-40B4-BE49-F238E27FC236}">
                <a16:creationId xmlns:a16="http://schemas.microsoft.com/office/drawing/2014/main" id="{574A1C31-E5FE-4F2C-8830-55333F1AFC02}"/>
              </a:ext>
            </a:extLst>
          </p:cNvPr>
          <p:cNvSpPr>
            <a:spLocks noGrp="1"/>
          </p:cNvSpPr>
          <p:nvPr>
            <p:ph type="sldNum" sz="quarter" idx="12"/>
          </p:nvPr>
        </p:nvSpPr>
        <p:spPr/>
        <p:txBody>
          <a:bodyPr/>
          <a:lstStyle/>
          <a:p>
            <a:fld id="{F38FC8B9-BCA2-4F51-A344-9525644822DC}" type="slidenum">
              <a:rPr lang="en-US" smtClean="0"/>
              <a:t>5</a:t>
            </a:fld>
            <a:endParaRPr lang="en-US"/>
          </a:p>
        </p:txBody>
      </p:sp>
      <p:pic>
        <p:nvPicPr>
          <p:cNvPr id="3" name="Picture 8" descr="A picture containing application&#10;&#10;Description automatically generated">
            <a:extLst>
              <a:ext uri="{FF2B5EF4-FFF2-40B4-BE49-F238E27FC236}">
                <a16:creationId xmlns:a16="http://schemas.microsoft.com/office/drawing/2014/main" id="{7A4C52FA-5F6A-4C43-A5BD-4353D76205D5}"/>
              </a:ext>
            </a:extLst>
          </p:cNvPr>
          <p:cNvPicPr>
            <a:picLocks noChangeAspect="1"/>
          </p:cNvPicPr>
          <p:nvPr/>
        </p:nvPicPr>
        <p:blipFill>
          <a:blip r:embed="rId3"/>
          <a:stretch>
            <a:fillRect/>
          </a:stretch>
        </p:blipFill>
        <p:spPr>
          <a:xfrm>
            <a:off x="2153797" y="1960477"/>
            <a:ext cx="7645705" cy="3983648"/>
          </a:xfrm>
          <a:prstGeom prst="rect">
            <a:avLst/>
          </a:prstGeom>
        </p:spPr>
      </p:pic>
    </p:spTree>
    <p:extLst>
      <p:ext uri="{BB962C8B-B14F-4D97-AF65-F5344CB8AC3E}">
        <p14:creationId xmlns:p14="http://schemas.microsoft.com/office/powerpoint/2010/main" val="997364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C85BB44-36BB-445C-B8D0-EC25752D9A84}"/>
              </a:ext>
            </a:extLst>
          </p:cNvPr>
          <p:cNvSpPr txBox="1"/>
          <p:nvPr/>
        </p:nvSpPr>
        <p:spPr>
          <a:xfrm>
            <a:off x="0" y="6586012"/>
            <a:ext cx="11208327" cy="276999"/>
          </a:xfrm>
          <a:prstGeom prst="rect">
            <a:avLst/>
          </a:prstGeom>
          <a:noFill/>
        </p:spPr>
        <p:txBody>
          <a:bodyPr wrap="square" lIns="91440" tIns="45720" rIns="91440" bIns="45720" rtlCol="0" anchor="t">
            <a:spAutoFit/>
          </a:bodyPr>
          <a:lstStyle/>
          <a:p>
            <a:r>
              <a:rPr lang="en-US" sz="1200" dirty="0"/>
              <a:t>Figure 10-2A: </a:t>
            </a:r>
            <a:r>
              <a:rPr lang="en-US" sz="1200" dirty="0" err="1"/>
              <a:t>Clathrin</a:t>
            </a:r>
            <a:r>
              <a:rPr lang="en-US" sz="1200" dirty="0"/>
              <a:t>. Adopted without change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sp>
        <p:nvSpPr>
          <p:cNvPr id="3" name="Rectangle 2">
            <a:extLst>
              <a:ext uri="{FF2B5EF4-FFF2-40B4-BE49-F238E27FC236}">
                <a16:creationId xmlns:a16="http://schemas.microsoft.com/office/drawing/2014/main" id="{B611674D-FD54-4754-9EB0-AF0B0F0F47FF}"/>
              </a:ext>
              <a:ext uri="{C183D7F6-B498-43B3-948B-1728B52AA6E4}">
                <adec:decorative xmlns:adec="http://schemas.microsoft.com/office/drawing/2017/decorative" val="1"/>
              </a:ext>
            </a:extLst>
          </p:cNvPr>
          <p:cNvSpPr/>
          <p:nvPr/>
        </p:nvSpPr>
        <p:spPr>
          <a:xfrm>
            <a:off x="3725333" y="4080933"/>
            <a:ext cx="592667" cy="1676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C6FED14-CCF4-4E62-A0F1-10877865FED9}"/>
              </a:ext>
            </a:extLst>
          </p:cNvPr>
          <p:cNvSpPr>
            <a:spLocks noGrp="1"/>
          </p:cNvSpPr>
          <p:nvPr>
            <p:ph type="title"/>
          </p:nvPr>
        </p:nvSpPr>
        <p:spPr/>
        <p:txBody>
          <a:bodyPr/>
          <a:lstStyle/>
          <a:p>
            <a:r>
              <a:rPr lang="en-US" dirty="0"/>
              <a:t>Coat Protein: </a:t>
            </a:r>
            <a:r>
              <a:rPr lang="en-US" dirty="0" err="1"/>
              <a:t>Clathrin</a:t>
            </a:r>
            <a:r>
              <a:rPr lang="en-US" dirty="0"/>
              <a:t> Light and Heavy Chains</a:t>
            </a:r>
          </a:p>
        </p:txBody>
      </p:sp>
      <p:sp>
        <p:nvSpPr>
          <p:cNvPr id="4" name="Slide Number Placeholder 3">
            <a:extLst>
              <a:ext uri="{FF2B5EF4-FFF2-40B4-BE49-F238E27FC236}">
                <a16:creationId xmlns:a16="http://schemas.microsoft.com/office/drawing/2014/main" id="{574A1C31-E5FE-4F2C-8830-55333F1AFC02}"/>
              </a:ext>
            </a:extLst>
          </p:cNvPr>
          <p:cNvSpPr>
            <a:spLocks noGrp="1"/>
          </p:cNvSpPr>
          <p:nvPr>
            <p:ph type="sldNum" sz="quarter" idx="12"/>
          </p:nvPr>
        </p:nvSpPr>
        <p:spPr/>
        <p:txBody>
          <a:bodyPr/>
          <a:lstStyle/>
          <a:p>
            <a:fld id="{F38FC8B9-BCA2-4F51-A344-9525644822DC}" type="slidenum">
              <a:rPr lang="en-US" smtClean="0"/>
              <a:t>6</a:t>
            </a:fld>
            <a:endParaRPr lang="en-US"/>
          </a:p>
        </p:txBody>
      </p:sp>
      <p:pic>
        <p:nvPicPr>
          <p:cNvPr id="6" name="Picture 7" descr="A picture containing application&#10;&#10;Description automatically generated">
            <a:extLst>
              <a:ext uri="{FF2B5EF4-FFF2-40B4-BE49-F238E27FC236}">
                <a16:creationId xmlns:a16="http://schemas.microsoft.com/office/drawing/2014/main" id="{88501BB7-9431-43F6-0A2B-8EF020C7917A}"/>
              </a:ext>
            </a:extLst>
          </p:cNvPr>
          <p:cNvPicPr>
            <a:picLocks noChangeAspect="1"/>
          </p:cNvPicPr>
          <p:nvPr/>
        </p:nvPicPr>
        <p:blipFill rotWithShape="1">
          <a:blip r:embed="rId3"/>
          <a:srcRect l="3944" t="11804" r="59165" b="8248"/>
          <a:stretch/>
        </p:blipFill>
        <p:spPr>
          <a:xfrm>
            <a:off x="3879773" y="1960477"/>
            <a:ext cx="3901102" cy="4405838"/>
          </a:xfrm>
          <a:prstGeom prst="rect">
            <a:avLst/>
          </a:prstGeom>
        </p:spPr>
      </p:pic>
    </p:spTree>
    <p:extLst>
      <p:ext uri="{BB962C8B-B14F-4D97-AF65-F5344CB8AC3E}">
        <p14:creationId xmlns:p14="http://schemas.microsoft.com/office/powerpoint/2010/main" val="3484868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54DFBDB-B875-4452-90D1-297A30398BE8}"/>
              </a:ext>
            </a:extLst>
          </p:cNvPr>
          <p:cNvSpPr txBox="1"/>
          <p:nvPr/>
        </p:nvSpPr>
        <p:spPr>
          <a:xfrm>
            <a:off x="0" y="6586012"/>
            <a:ext cx="11208327" cy="276999"/>
          </a:xfrm>
          <a:prstGeom prst="rect">
            <a:avLst/>
          </a:prstGeom>
          <a:noFill/>
        </p:spPr>
        <p:txBody>
          <a:bodyPr wrap="square" lIns="91440" tIns="45720" rIns="91440" bIns="45720" rtlCol="0" anchor="t">
            <a:spAutoFit/>
          </a:bodyPr>
          <a:lstStyle/>
          <a:p>
            <a:r>
              <a:rPr lang="en-US" sz="1200" dirty="0"/>
              <a:t>Figure 10-2B: </a:t>
            </a:r>
            <a:r>
              <a:rPr lang="en-US" sz="1200" dirty="0" err="1"/>
              <a:t>Clathrin</a:t>
            </a:r>
            <a:r>
              <a:rPr lang="en-US" sz="1200" dirty="0"/>
              <a:t>. Adopted without change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sp>
        <p:nvSpPr>
          <p:cNvPr id="2" name="Title 1">
            <a:extLst>
              <a:ext uri="{FF2B5EF4-FFF2-40B4-BE49-F238E27FC236}">
                <a16:creationId xmlns:a16="http://schemas.microsoft.com/office/drawing/2014/main" id="{1C6FED14-CCF4-4E62-A0F1-10877865FED9}"/>
              </a:ext>
            </a:extLst>
          </p:cNvPr>
          <p:cNvSpPr>
            <a:spLocks noGrp="1"/>
          </p:cNvSpPr>
          <p:nvPr>
            <p:ph type="title"/>
          </p:nvPr>
        </p:nvSpPr>
        <p:spPr/>
        <p:txBody>
          <a:bodyPr/>
          <a:lstStyle/>
          <a:p>
            <a:r>
              <a:rPr lang="en-US" dirty="0"/>
              <a:t>Coat Protein: </a:t>
            </a:r>
            <a:r>
              <a:rPr lang="en-US" dirty="0" err="1"/>
              <a:t>Clathrin</a:t>
            </a:r>
            <a:r>
              <a:rPr lang="en-US" dirty="0"/>
              <a:t>-Coated Cargo</a:t>
            </a:r>
          </a:p>
        </p:txBody>
      </p:sp>
      <p:sp>
        <p:nvSpPr>
          <p:cNvPr id="4" name="Slide Number Placeholder 3">
            <a:extLst>
              <a:ext uri="{FF2B5EF4-FFF2-40B4-BE49-F238E27FC236}">
                <a16:creationId xmlns:a16="http://schemas.microsoft.com/office/drawing/2014/main" id="{574A1C31-E5FE-4F2C-8830-55333F1AFC02}"/>
              </a:ext>
            </a:extLst>
          </p:cNvPr>
          <p:cNvSpPr>
            <a:spLocks noGrp="1"/>
          </p:cNvSpPr>
          <p:nvPr>
            <p:ph type="sldNum" sz="quarter" idx="12"/>
          </p:nvPr>
        </p:nvSpPr>
        <p:spPr/>
        <p:txBody>
          <a:bodyPr/>
          <a:lstStyle/>
          <a:p>
            <a:fld id="{F38FC8B9-BCA2-4F51-A344-9525644822DC}" type="slidenum">
              <a:rPr lang="en-US" smtClean="0"/>
              <a:t>7</a:t>
            </a:fld>
            <a:endParaRPr lang="en-US"/>
          </a:p>
        </p:txBody>
      </p:sp>
      <p:pic>
        <p:nvPicPr>
          <p:cNvPr id="8" name="Picture 8" descr="A picture containing application&#10;&#10;Description automatically generated">
            <a:extLst>
              <a:ext uri="{FF2B5EF4-FFF2-40B4-BE49-F238E27FC236}">
                <a16:creationId xmlns:a16="http://schemas.microsoft.com/office/drawing/2014/main" id="{315D3C54-6A47-1FFF-F413-280DB3640CA7}"/>
              </a:ext>
            </a:extLst>
          </p:cNvPr>
          <p:cNvPicPr>
            <a:picLocks noChangeAspect="1"/>
          </p:cNvPicPr>
          <p:nvPr/>
        </p:nvPicPr>
        <p:blipFill rotWithShape="1">
          <a:blip r:embed="rId3"/>
          <a:srcRect l="43478" t="7051" r="4348" b="7692"/>
          <a:stretch/>
        </p:blipFill>
        <p:spPr>
          <a:xfrm>
            <a:off x="3521725" y="1868670"/>
            <a:ext cx="4919912" cy="4194922"/>
          </a:xfrm>
          <a:prstGeom prst="rect">
            <a:avLst/>
          </a:prstGeom>
        </p:spPr>
      </p:pic>
    </p:spTree>
    <p:extLst>
      <p:ext uri="{BB962C8B-B14F-4D97-AF65-F5344CB8AC3E}">
        <p14:creationId xmlns:p14="http://schemas.microsoft.com/office/powerpoint/2010/main" val="812264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02973C-6A03-4198-82CE-6F237685DF83}"/>
              </a:ext>
            </a:extLst>
          </p:cNvPr>
          <p:cNvSpPr txBox="1"/>
          <p:nvPr/>
        </p:nvSpPr>
        <p:spPr>
          <a:xfrm>
            <a:off x="0" y="6391277"/>
            <a:ext cx="10515600" cy="461665"/>
          </a:xfrm>
          <a:prstGeom prst="rect">
            <a:avLst/>
          </a:prstGeom>
          <a:noFill/>
        </p:spPr>
        <p:txBody>
          <a:bodyPr wrap="square" rtlCol="0">
            <a:spAutoFit/>
          </a:bodyPr>
          <a:lstStyle/>
          <a:p>
            <a:r>
              <a:rPr lang="en-US" sz="1200" dirty="0"/>
              <a:t>Figure 10-3: </a:t>
            </a:r>
            <a:r>
              <a:rPr lang="en-US" sz="1200" dirty="0" err="1"/>
              <a:t>Clathrin</a:t>
            </a:r>
            <a:r>
              <a:rPr lang="en-US" sz="1200" dirty="0"/>
              <a:t>-mediated endocytosis of receptors. Adopted without change from Wikipedia from works contributed to </a:t>
            </a:r>
            <a:r>
              <a:rPr lang="en-US" sz="1200" dirty="0" err="1"/>
              <a:t>Libretexts</a:t>
            </a:r>
            <a:r>
              <a:rPr lang="en-US" sz="1200" dirty="0"/>
              <a:t> by Kevin Ahern, Indira Rajagopal, and </a:t>
            </a:r>
            <a:r>
              <a:rPr lang="en-US" sz="1200" dirty="0" err="1"/>
              <a:t>Taralyn</a:t>
            </a:r>
            <a:r>
              <a:rPr lang="en-US" sz="1200" dirty="0"/>
              <a:t> Tan. </a:t>
            </a:r>
            <a:r>
              <a:rPr lang="en-US" sz="1200" dirty="0" err="1"/>
              <a:t>LibreTexts</a:t>
            </a:r>
            <a:r>
              <a:rPr lang="en-US" sz="1200" dirty="0"/>
              <a:t> content is licensed by CC BY-NC-SA 3.0.</a:t>
            </a:r>
          </a:p>
        </p:txBody>
      </p:sp>
      <p:sp>
        <p:nvSpPr>
          <p:cNvPr id="2" name="Title 1">
            <a:extLst>
              <a:ext uri="{FF2B5EF4-FFF2-40B4-BE49-F238E27FC236}">
                <a16:creationId xmlns:a16="http://schemas.microsoft.com/office/drawing/2014/main" id="{E301126A-F646-4A8C-896A-CFAB9EB91E4E}"/>
              </a:ext>
            </a:extLst>
          </p:cNvPr>
          <p:cNvSpPr>
            <a:spLocks noGrp="1"/>
          </p:cNvSpPr>
          <p:nvPr>
            <p:ph type="title"/>
          </p:nvPr>
        </p:nvSpPr>
        <p:spPr/>
        <p:txBody>
          <a:bodyPr/>
          <a:lstStyle/>
          <a:p>
            <a:r>
              <a:rPr lang="en-US" dirty="0" err="1"/>
              <a:t>Clathrin</a:t>
            </a:r>
            <a:r>
              <a:rPr lang="en-US" dirty="0"/>
              <a:t>-Mediated Endocytosis of Receptors</a:t>
            </a:r>
          </a:p>
        </p:txBody>
      </p:sp>
      <p:sp>
        <p:nvSpPr>
          <p:cNvPr id="4" name="Slide Number Placeholder 3">
            <a:extLst>
              <a:ext uri="{FF2B5EF4-FFF2-40B4-BE49-F238E27FC236}">
                <a16:creationId xmlns:a16="http://schemas.microsoft.com/office/drawing/2014/main" id="{571DC298-6BF7-436F-80A4-293BD2DF7252}"/>
              </a:ext>
            </a:extLst>
          </p:cNvPr>
          <p:cNvSpPr>
            <a:spLocks noGrp="1"/>
          </p:cNvSpPr>
          <p:nvPr>
            <p:ph type="sldNum" sz="quarter" idx="12"/>
          </p:nvPr>
        </p:nvSpPr>
        <p:spPr/>
        <p:txBody>
          <a:bodyPr/>
          <a:lstStyle/>
          <a:p>
            <a:fld id="{F38FC8B9-BCA2-4F51-A344-9525644822DC}" type="slidenum">
              <a:rPr lang="en-US" smtClean="0"/>
              <a:t>8</a:t>
            </a:fld>
            <a:endParaRPr lang="en-US"/>
          </a:p>
        </p:txBody>
      </p:sp>
      <p:pic>
        <p:nvPicPr>
          <p:cNvPr id="10" name="Picture 10" descr="Diagram&#10;&#10;Description automatically generated">
            <a:extLst>
              <a:ext uri="{FF2B5EF4-FFF2-40B4-BE49-F238E27FC236}">
                <a16:creationId xmlns:a16="http://schemas.microsoft.com/office/drawing/2014/main" id="{10888828-6B96-8365-7259-AB80975F36DB}"/>
              </a:ext>
            </a:extLst>
          </p:cNvPr>
          <p:cNvPicPr>
            <a:picLocks noGrp="1" noChangeAspect="1"/>
          </p:cNvPicPr>
          <p:nvPr>
            <p:ph idx="1"/>
          </p:nvPr>
        </p:nvPicPr>
        <p:blipFill>
          <a:blip r:embed="rId3"/>
          <a:stretch>
            <a:fillRect/>
          </a:stretch>
        </p:blipFill>
        <p:spPr>
          <a:xfrm>
            <a:off x="2867025" y="1915319"/>
            <a:ext cx="6457950" cy="4171950"/>
          </a:xfrm>
        </p:spPr>
      </p:pic>
    </p:spTree>
    <p:extLst>
      <p:ext uri="{BB962C8B-B14F-4D97-AF65-F5344CB8AC3E}">
        <p14:creationId xmlns:p14="http://schemas.microsoft.com/office/powerpoint/2010/main" val="3010251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F133369-6899-4DE9-9AC1-27560F9F8BDD}"/>
              </a:ext>
            </a:extLst>
          </p:cNvPr>
          <p:cNvSpPr txBox="1"/>
          <p:nvPr/>
        </p:nvSpPr>
        <p:spPr>
          <a:xfrm>
            <a:off x="0" y="6397294"/>
            <a:ext cx="10380133" cy="461665"/>
          </a:xfrm>
          <a:prstGeom prst="rect">
            <a:avLst/>
          </a:prstGeom>
          <a:noFill/>
        </p:spPr>
        <p:txBody>
          <a:bodyPr wrap="square" rtlCol="0">
            <a:spAutoFit/>
          </a:bodyPr>
          <a:lstStyle/>
          <a:p>
            <a:r>
              <a:rPr lang="en-US" sz="1200" dirty="0"/>
              <a:t>Figure 10-4: Release of vesicles. Adopted with modification from works contributed to </a:t>
            </a:r>
            <a:r>
              <a:rPr lang="en-US" sz="1200" dirty="0" err="1"/>
              <a:t>Libretexts</a:t>
            </a:r>
            <a:r>
              <a:rPr lang="en-US" sz="1200" dirty="0"/>
              <a:t> by E.V. Wong. </a:t>
            </a:r>
            <a:r>
              <a:rPr lang="en-US" sz="1200" dirty="0" err="1"/>
              <a:t>LibreTexts</a:t>
            </a:r>
            <a:r>
              <a:rPr lang="en-US" sz="1200" dirty="0"/>
              <a:t> content is licensed by CC BY-NC-SA 3.0.</a:t>
            </a:r>
          </a:p>
        </p:txBody>
      </p:sp>
      <p:sp>
        <p:nvSpPr>
          <p:cNvPr id="2" name="Title 1">
            <a:extLst>
              <a:ext uri="{FF2B5EF4-FFF2-40B4-BE49-F238E27FC236}">
                <a16:creationId xmlns:a16="http://schemas.microsoft.com/office/drawing/2014/main" id="{36973268-D734-426B-B9B2-1FB7CDDF245D}"/>
              </a:ext>
            </a:extLst>
          </p:cNvPr>
          <p:cNvSpPr>
            <a:spLocks noGrp="1"/>
          </p:cNvSpPr>
          <p:nvPr>
            <p:ph type="title"/>
          </p:nvPr>
        </p:nvSpPr>
        <p:spPr/>
        <p:txBody>
          <a:bodyPr/>
          <a:lstStyle/>
          <a:p>
            <a:r>
              <a:rPr lang="en-US" dirty="0"/>
              <a:t>Dynamin Releases Vesicles</a:t>
            </a:r>
          </a:p>
        </p:txBody>
      </p:sp>
      <p:sp>
        <p:nvSpPr>
          <p:cNvPr id="4" name="Slide Number Placeholder 3">
            <a:extLst>
              <a:ext uri="{FF2B5EF4-FFF2-40B4-BE49-F238E27FC236}">
                <a16:creationId xmlns:a16="http://schemas.microsoft.com/office/drawing/2014/main" id="{EC30ED63-7515-4F2E-AB72-F895989719F1}"/>
              </a:ext>
            </a:extLst>
          </p:cNvPr>
          <p:cNvSpPr>
            <a:spLocks noGrp="1"/>
          </p:cNvSpPr>
          <p:nvPr>
            <p:ph type="sldNum" sz="quarter" idx="12"/>
          </p:nvPr>
        </p:nvSpPr>
        <p:spPr/>
        <p:txBody>
          <a:bodyPr/>
          <a:lstStyle/>
          <a:p>
            <a:fld id="{F38FC8B9-BCA2-4F51-A344-9525644822DC}" type="slidenum">
              <a:rPr lang="en-US" smtClean="0"/>
              <a:t>9</a:t>
            </a:fld>
            <a:endParaRPr lang="en-US"/>
          </a:p>
        </p:txBody>
      </p:sp>
      <p:pic>
        <p:nvPicPr>
          <p:cNvPr id="12" name="Picture 12" descr="Diagram&#10;&#10;Description automatically generated">
            <a:extLst>
              <a:ext uri="{FF2B5EF4-FFF2-40B4-BE49-F238E27FC236}">
                <a16:creationId xmlns:a16="http://schemas.microsoft.com/office/drawing/2014/main" id="{DAF18CDB-D3F6-3956-7D60-C00D4B47FBCE}"/>
              </a:ext>
            </a:extLst>
          </p:cNvPr>
          <p:cNvPicPr>
            <a:picLocks noChangeAspect="1"/>
          </p:cNvPicPr>
          <p:nvPr/>
        </p:nvPicPr>
        <p:blipFill>
          <a:blip r:embed="rId3"/>
          <a:stretch>
            <a:fillRect/>
          </a:stretch>
        </p:blipFill>
        <p:spPr>
          <a:xfrm>
            <a:off x="2172160" y="1815720"/>
            <a:ext cx="7296837" cy="3988560"/>
          </a:xfrm>
          <a:prstGeom prst="rect">
            <a:avLst/>
          </a:prstGeom>
        </p:spPr>
      </p:pic>
    </p:spTree>
    <p:extLst>
      <p:ext uri="{BB962C8B-B14F-4D97-AF65-F5344CB8AC3E}">
        <p14:creationId xmlns:p14="http://schemas.microsoft.com/office/powerpoint/2010/main" val="13295627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120</TotalTime>
  <Words>2157</Words>
  <Application>Microsoft Office PowerPoint</Application>
  <PresentationFormat>Widescreen</PresentationFormat>
  <Paragraphs>162</Paragraphs>
  <Slides>27</Slides>
  <Notes>18</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Chapter 10 </vt:lpstr>
      <vt:lpstr>Chapter 10 Learning Objectives</vt:lpstr>
      <vt:lpstr>The Endomembrane System</vt:lpstr>
      <vt:lpstr>Direction of Movement of Vesicles Coated with Different Proteins</vt:lpstr>
      <vt:lpstr>Coat Protein: Clathrin</vt:lpstr>
      <vt:lpstr>Coat Protein: Clathrin Light and Heavy Chains</vt:lpstr>
      <vt:lpstr>Coat Protein: Clathrin-Coated Cargo</vt:lpstr>
      <vt:lpstr>Clathrin-Mediated Endocytosis of Receptors</vt:lpstr>
      <vt:lpstr>Dynamin Releases Vesicles</vt:lpstr>
      <vt:lpstr>General Structure of a Lipoprotein</vt:lpstr>
      <vt:lpstr>Clathrin-Based Receptor-Mediated Endocytosis of LDL Particles</vt:lpstr>
      <vt:lpstr>Vesicle Fusion</vt:lpstr>
      <vt:lpstr>Vesicle Fusion: Vesicle Teathering</vt:lpstr>
      <vt:lpstr>Vesicle Fusion: Twisting of SNARE Complex</vt:lpstr>
      <vt:lpstr>Vesicle Fusion: The Membranes Fuse</vt:lpstr>
      <vt:lpstr>Vesicle Release in the Synapse</vt:lpstr>
      <vt:lpstr>Mechanisms of Botulinum and Tetanus Toxins</vt:lpstr>
      <vt:lpstr>Mechanism of Botulinum Toxin: </vt:lpstr>
      <vt:lpstr>Mechanisms of Tetanus Toxin</vt:lpstr>
      <vt:lpstr>Concept Check Questions 1</vt:lpstr>
      <vt:lpstr>Concept Check Question 1 Answer</vt:lpstr>
      <vt:lpstr>Concept Check Question 2 </vt:lpstr>
      <vt:lpstr>Concept Check Question 2 Answer</vt:lpstr>
      <vt:lpstr>Concept Check Question 3</vt:lpstr>
      <vt:lpstr>Concept Check Question 3 Answer</vt:lpstr>
      <vt:lpstr>Concept Check Question 4</vt:lpstr>
      <vt:lpstr>Concept Check Question 4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10</dc:title>
  <dc:creator>Jennell Talley</dc:creator>
  <cp:lastModifiedBy>Jennell Talley</cp:lastModifiedBy>
  <cp:revision>81</cp:revision>
  <dcterms:created xsi:type="dcterms:W3CDTF">2022-06-27T19:58:42Z</dcterms:created>
  <dcterms:modified xsi:type="dcterms:W3CDTF">2022-08-01T14:46:36Z</dcterms:modified>
</cp:coreProperties>
</file>