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381" r:id="rId2"/>
    <p:sldId id="382" r:id="rId3"/>
    <p:sldId id="383" r:id="rId4"/>
    <p:sldId id="384" r:id="rId5"/>
    <p:sldId id="386" r:id="rId6"/>
    <p:sldId id="385" r:id="rId7"/>
    <p:sldId id="388" r:id="rId8"/>
    <p:sldId id="389" r:id="rId9"/>
    <p:sldId id="390" r:id="rId10"/>
    <p:sldId id="387" r:id="rId11"/>
    <p:sldId id="391" r:id="rId12"/>
    <p:sldId id="393" r:id="rId13"/>
    <p:sldId id="394" r:id="rId14"/>
    <p:sldId id="395" r:id="rId15"/>
    <p:sldId id="396" r:id="rId16"/>
    <p:sldId id="397" r:id="rId17"/>
    <p:sldId id="398" r:id="rId18"/>
    <p:sldId id="402" r:id="rId19"/>
    <p:sldId id="399" r:id="rId20"/>
    <p:sldId id="403" r:id="rId21"/>
    <p:sldId id="400" r:id="rId22"/>
    <p:sldId id="404" r:id="rId23"/>
    <p:sldId id="401" r:id="rId24"/>
    <p:sldId id="405"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B64AEF-AEE3-49B3-A2FB-52CAAFCA9B3B}" v="17" dt="2023-02-24T14:22:18.159"/>
    <p1510:client id="{0B5D2635-4FE5-4780-B255-654A905003EB}" v="49" dt="2022-08-01T16:02:13.8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1768" autoAdjust="0"/>
  </p:normalViewPr>
  <p:slideViewPr>
    <p:cSldViewPr snapToGrid="0">
      <p:cViewPr varScale="1">
        <p:scale>
          <a:sx n="60" d="100"/>
          <a:sy n="60" d="100"/>
        </p:scale>
        <p:origin x="1140" y="42"/>
      </p:cViewPr>
      <p:guideLst/>
    </p:cSldViewPr>
  </p:slideViewPr>
  <p:notesTextViewPr>
    <p:cViewPr>
      <p:scale>
        <a:sx n="1" d="1"/>
        <a:sy n="1" d="1"/>
      </p:scale>
      <p:origin x="0" y="0"/>
    </p:cViewPr>
  </p:notesText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andra Barrera" userId="WHBI7HWLWuyOvCjv8DdXorw3+Itsdc1p78kF2LQ3DMg=" providerId="None" clId="Web-{0B5D2635-4FE5-4780-B255-654A905003EB}"/>
    <pc:docChg chg="modSld">
      <pc:chgData name="Alessandra Barrera" userId="WHBI7HWLWuyOvCjv8DdXorw3+Itsdc1p78kF2LQ3DMg=" providerId="None" clId="Web-{0B5D2635-4FE5-4780-B255-654A905003EB}" dt="2022-08-01T16:02:13.395" v="47" actId="20577"/>
      <pc:docMkLst>
        <pc:docMk/>
      </pc:docMkLst>
      <pc:sldChg chg="modSp">
        <pc:chgData name="Alessandra Barrera" userId="WHBI7HWLWuyOvCjv8DdXorw3+Itsdc1p78kF2LQ3DMg=" providerId="None" clId="Web-{0B5D2635-4FE5-4780-B255-654A905003EB}" dt="2022-08-01T16:02:13.395" v="47" actId="20577"/>
        <pc:sldMkLst>
          <pc:docMk/>
          <pc:sldMk cId="1333750729" sldId="398"/>
        </pc:sldMkLst>
        <pc:spChg chg="mod">
          <ac:chgData name="Alessandra Barrera" userId="WHBI7HWLWuyOvCjv8DdXorw3+Itsdc1p78kF2LQ3DMg=" providerId="None" clId="Web-{0B5D2635-4FE5-4780-B255-654A905003EB}" dt="2022-08-01T16:02:13.395" v="47" actId="20577"/>
          <ac:spMkLst>
            <pc:docMk/>
            <pc:sldMk cId="1333750729" sldId="398"/>
            <ac:spMk id="3" creationId="{8A5B3912-6E47-44A8-BFBF-D1A30A69CDD3}"/>
          </ac:spMkLst>
        </pc:spChg>
      </pc:sldChg>
      <pc:sldChg chg="modSp">
        <pc:chgData name="Alessandra Barrera" userId="WHBI7HWLWuyOvCjv8DdXorw3+Itsdc1p78kF2LQ3DMg=" providerId="None" clId="Web-{0B5D2635-4FE5-4780-B255-654A905003EB}" dt="2022-08-01T16:02:09.285" v="45" actId="20577"/>
        <pc:sldMkLst>
          <pc:docMk/>
          <pc:sldMk cId="377398937" sldId="402"/>
        </pc:sldMkLst>
        <pc:spChg chg="mod">
          <ac:chgData name="Alessandra Barrera" userId="WHBI7HWLWuyOvCjv8DdXorw3+Itsdc1p78kF2LQ3DMg=" providerId="None" clId="Web-{0B5D2635-4FE5-4780-B255-654A905003EB}" dt="2022-08-01T16:02:09.285" v="45" actId="20577"/>
          <ac:spMkLst>
            <pc:docMk/>
            <pc:sldMk cId="377398937" sldId="402"/>
            <ac:spMk id="3" creationId="{8A5B3912-6E47-44A8-BFBF-D1A30A69CDD3}"/>
          </ac:spMkLst>
        </pc:spChg>
      </pc:sldChg>
    </pc:docChg>
  </pc:docChgLst>
  <pc:docChgLst>
    <pc:chgData name="Alessandra Barrera" userId="WHBI7HWLWuyOvCjv8DdXorw3+Itsdc1p78kF2LQ3DMg=" providerId="None" clId="Web-{0AB64AEF-AEE3-49B3-A2FB-52CAAFCA9B3B}"/>
    <pc:docChg chg="modSld">
      <pc:chgData name="Alessandra Barrera" userId="WHBI7HWLWuyOvCjv8DdXorw3+Itsdc1p78kF2LQ3DMg=" providerId="None" clId="Web-{0AB64AEF-AEE3-49B3-A2FB-52CAAFCA9B3B}" dt="2023-02-24T14:22:15.909" v="14" actId="20577"/>
      <pc:docMkLst>
        <pc:docMk/>
      </pc:docMkLst>
      <pc:sldChg chg="modSp">
        <pc:chgData name="Alessandra Barrera" userId="WHBI7HWLWuyOvCjv8DdXorw3+Itsdc1p78kF2LQ3DMg=" providerId="None" clId="Web-{0AB64AEF-AEE3-49B3-A2FB-52CAAFCA9B3B}" dt="2023-02-24T14:20:33.984" v="3" actId="20577"/>
        <pc:sldMkLst>
          <pc:docMk/>
          <pc:sldMk cId="455975288" sldId="382"/>
        </pc:sldMkLst>
        <pc:spChg chg="mod">
          <ac:chgData name="Alessandra Barrera" userId="WHBI7HWLWuyOvCjv8DdXorw3+Itsdc1p78kF2LQ3DMg=" providerId="None" clId="Web-{0AB64AEF-AEE3-49B3-A2FB-52CAAFCA9B3B}" dt="2023-02-24T14:20:33.984" v="3" actId="20577"/>
          <ac:spMkLst>
            <pc:docMk/>
            <pc:sldMk cId="455975288" sldId="382"/>
            <ac:spMk id="3" creationId="{00000000-0000-0000-0000-000000000000}"/>
          </ac:spMkLst>
        </pc:spChg>
      </pc:sldChg>
      <pc:sldChg chg="modSp">
        <pc:chgData name="Alessandra Barrera" userId="WHBI7HWLWuyOvCjv8DdXorw3+Itsdc1p78kF2LQ3DMg=" providerId="None" clId="Web-{0AB64AEF-AEE3-49B3-A2FB-52CAAFCA9B3B}" dt="2023-02-24T14:21:44.361" v="5" actId="20577"/>
        <pc:sldMkLst>
          <pc:docMk/>
          <pc:sldMk cId="1619328737" sldId="399"/>
        </pc:sldMkLst>
        <pc:spChg chg="mod">
          <ac:chgData name="Alessandra Barrera" userId="WHBI7HWLWuyOvCjv8DdXorw3+Itsdc1p78kF2LQ3DMg=" providerId="None" clId="Web-{0AB64AEF-AEE3-49B3-A2FB-52CAAFCA9B3B}" dt="2023-02-24T14:21:44.361" v="5" actId="20577"/>
          <ac:spMkLst>
            <pc:docMk/>
            <pc:sldMk cId="1619328737" sldId="399"/>
            <ac:spMk id="3" creationId="{8A5B3912-6E47-44A8-BFBF-D1A30A69CDD3}"/>
          </ac:spMkLst>
        </pc:spChg>
      </pc:sldChg>
      <pc:sldChg chg="modSp">
        <pc:chgData name="Alessandra Barrera" userId="WHBI7HWLWuyOvCjv8DdXorw3+Itsdc1p78kF2LQ3DMg=" providerId="None" clId="Web-{0AB64AEF-AEE3-49B3-A2FB-52CAAFCA9B3B}" dt="2023-02-24T14:22:02.127" v="12" actId="20577"/>
        <pc:sldMkLst>
          <pc:docMk/>
          <pc:sldMk cId="4027914890" sldId="403"/>
        </pc:sldMkLst>
        <pc:spChg chg="mod">
          <ac:chgData name="Alessandra Barrera" userId="WHBI7HWLWuyOvCjv8DdXorw3+Itsdc1p78kF2LQ3DMg=" providerId="None" clId="Web-{0AB64AEF-AEE3-49B3-A2FB-52CAAFCA9B3B}" dt="2023-02-24T14:22:02.127" v="12" actId="20577"/>
          <ac:spMkLst>
            <pc:docMk/>
            <pc:sldMk cId="4027914890" sldId="403"/>
            <ac:spMk id="3" creationId="{8A5B3912-6E47-44A8-BFBF-D1A30A69CDD3}"/>
          </ac:spMkLst>
        </pc:spChg>
      </pc:sldChg>
      <pc:sldChg chg="modSp">
        <pc:chgData name="Alessandra Barrera" userId="WHBI7HWLWuyOvCjv8DdXorw3+Itsdc1p78kF2LQ3DMg=" providerId="None" clId="Web-{0AB64AEF-AEE3-49B3-A2FB-52CAAFCA9B3B}" dt="2023-02-24T14:22:15.909" v="14" actId="20577"/>
        <pc:sldMkLst>
          <pc:docMk/>
          <pc:sldMk cId="1535167274" sldId="405"/>
        </pc:sldMkLst>
        <pc:spChg chg="mod">
          <ac:chgData name="Alessandra Barrera" userId="WHBI7HWLWuyOvCjv8DdXorw3+Itsdc1p78kF2LQ3DMg=" providerId="None" clId="Web-{0AB64AEF-AEE3-49B3-A2FB-52CAAFCA9B3B}" dt="2023-02-24T14:22:15.909" v="14" actId="20577"/>
          <ac:spMkLst>
            <pc:docMk/>
            <pc:sldMk cId="1535167274" sldId="405"/>
            <ac:spMk id="3" creationId="{8A5B3912-6E47-44A8-BFBF-D1A30A69CDD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Segoe UI" panose="020B0502040204020203"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Segoe UI" panose="020B0502040204020203" pitchFamily="34" charset="0"/>
              </a:defRPr>
            </a:lvl1pPr>
          </a:lstStyle>
          <a:p>
            <a:fld id="{C277574A-1C5F-4607-B6B8-1E806159AE4E}" type="datetimeFigureOut">
              <a:rPr lang="en-US" smtClean="0"/>
              <a:pPr/>
              <a:t>2/24/2023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Segoe UI" panose="020B0502040204020203"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Segoe UI" panose="020B0502040204020203" pitchFamily="34" charset="0"/>
              </a:defRPr>
            </a:lvl1pPr>
          </a:lstStyle>
          <a:p>
            <a:fld id="{13A33D36-5525-4322-91BC-6035AB3A919E}" type="slidenum">
              <a:rPr lang="en-US" smtClean="0"/>
              <a:pPr/>
              <a:t>‹#›</a:t>
            </a:fld>
            <a:endParaRPr lang="en-US" dirty="0"/>
          </a:p>
        </p:txBody>
      </p:sp>
    </p:spTree>
    <p:extLst>
      <p:ext uri="{BB962C8B-B14F-4D97-AF65-F5344CB8AC3E}">
        <p14:creationId xmlns:p14="http://schemas.microsoft.com/office/powerpoint/2010/main" val="240500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Segoe UI" panose="020B0502040204020203" pitchFamily="34" charset="0"/>
        <a:ea typeface="+mn-ea"/>
        <a:cs typeface="+mn-cs"/>
      </a:defRPr>
    </a:lvl1pPr>
    <a:lvl2pPr marL="457200" algn="l" defTabSz="914400" rtl="0" eaLnBrk="1" latinLnBrk="0" hangingPunct="1">
      <a:defRPr sz="1200" kern="1200">
        <a:solidFill>
          <a:schemeClr val="tx1"/>
        </a:solidFill>
        <a:latin typeface="Segoe UI" panose="020B0502040204020203" pitchFamily="34" charset="0"/>
        <a:ea typeface="+mn-ea"/>
        <a:cs typeface="+mn-cs"/>
      </a:defRPr>
    </a:lvl2pPr>
    <a:lvl3pPr marL="914400" algn="l" defTabSz="914400" rtl="0" eaLnBrk="1" latinLnBrk="0" hangingPunct="1">
      <a:defRPr sz="1200" kern="1200">
        <a:solidFill>
          <a:schemeClr val="tx1"/>
        </a:solidFill>
        <a:latin typeface="Segoe UI" panose="020B0502040204020203" pitchFamily="34" charset="0"/>
        <a:ea typeface="+mn-ea"/>
        <a:cs typeface="+mn-cs"/>
      </a:defRPr>
    </a:lvl3pPr>
    <a:lvl4pPr marL="1371600" algn="l" defTabSz="914400" rtl="0" eaLnBrk="1" latinLnBrk="0" hangingPunct="1">
      <a:defRPr sz="1200" kern="1200">
        <a:solidFill>
          <a:schemeClr val="tx1"/>
        </a:solidFill>
        <a:latin typeface="Segoe UI" panose="020B0502040204020203" pitchFamily="34" charset="0"/>
        <a:ea typeface="+mn-ea"/>
        <a:cs typeface="+mn-cs"/>
      </a:defRPr>
    </a:lvl4pPr>
    <a:lvl5pPr marL="1828800" algn="l" defTabSz="914400" rtl="0" eaLnBrk="1" latinLnBrk="0" hangingPunct="1">
      <a:defRPr sz="1200" kern="1200">
        <a:solidFill>
          <a:schemeClr val="tx1"/>
        </a:solidFill>
        <a:latin typeface="Segoe UI" panose="020B050204020402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0582DD-B665-41C3-B019-E897A5BA99F7}" type="slidenum">
              <a:rPr lang="en-US" smtClean="0"/>
              <a:t>1</a:t>
            </a:fld>
            <a:endParaRPr lang="en-US" dirty="0"/>
          </a:p>
        </p:txBody>
      </p:sp>
    </p:spTree>
    <p:extLst>
      <p:ext uri="{BB962C8B-B14F-4D97-AF65-F5344CB8AC3E}">
        <p14:creationId xmlns:p14="http://schemas.microsoft.com/office/powerpoint/2010/main" val="83485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ea typeface="+mn-ea"/>
                <a:cs typeface="+mn-cs"/>
              </a:rPr>
              <a:t>Figure 8-5: Spreading of the action potential.</a:t>
            </a:r>
            <a:r>
              <a:rPr lang="en-US" sz="1200" b="0" i="0" kern="1200" dirty="0">
                <a:solidFill>
                  <a:schemeClr val="tx1"/>
                </a:solidFill>
                <a:effectLst/>
                <a:ea typeface="+mn-ea"/>
                <a:cs typeface="+mn-cs"/>
              </a:rPr>
              <a:t> The action potential is conducted down the axon as the axon membrane depolarizes, then repolarizes.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11</a:t>
            </a:fld>
            <a:endParaRPr lang="en-US" dirty="0"/>
          </a:p>
        </p:txBody>
      </p:sp>
    </p:spTree>
    <p:extLst>
      <p:ext uri="{BB962C8B-B14F-4D97-AF65-F5344CB8AC3E}">
        <p14:creationId xmlns:p14="http://schemas.microsoft.com/office/powerpoint/2010/main" val="15549534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ea typeface="+mn-ea"/>
                <a:cs typeface="+mn-cs"/>
              </a:rPr>
              <a:t>Figure 8-6: Synaptic Vesicles.</a:t>
            </a:r>
            <a:r>
              <a:rPr lang="en-US" sz="1200" b="0" i="0" kern="1200" dirty="0">
                <a:solidFill>
                  <a:schemeClr val="tx1"/>
                </a:solidFill>
                <a:effectLst/>
                <a:ea typeface="+mn-ea"/>
                <a:cs typeface="+mn-cs"/>
              </a:rPr>
              <a:t> This pseudo colored image, taken with a scanning electron microscope, shows an axon terminal broken open to reveal synaptic vesicles (blue and orange) inside the neuron.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12</a:t>
            </a:fld>
            <a:endParaRPr lang="en-US" dirty="0"/>
          </a:p>
        </p:txBody>
      </p:sp>
    </p:spTree>
    <p:extLst>
      <p:ext uri="{BB962C8B-B14F-4D97-AF65-F5344CB8AC3E}">
        <p14:creationId xmlns:p14="http://schemas.microsoft.com/office/powerpoint/2010/main" val="38617732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ea typeface="+mn-ea"/>
                <a:cs typeface="+mn-cs"/>
              </a:rPr>
              <a:t>Figure 8-7: Synapse communication.</a:t>
            </a:r>
            <a:r>
              <a:rPr lang="en-US" sz="1200" b="0" i="0" kern="1200" dirty="0">
                <a:solidFill>
                  <a:schemeClr val="tx1"/>
                </a:solidFill>
                <a:effectLst/>
                <a:ea typeface="+mn-ea"/>
                <a:cs typeface="+mn-cs"/>
              </a:rPr>
              <a:t> Communication at chemical synapses requires the release of neurotransmitters. When the presynaptic membrane is depolarized, voltage-gated Ca</a:t>
            </a:r>
            <a:r>
              <a:rPr lang="en-US" sz="1200" b="0" i="0" kern="1200" baseline="30000" dirty="0">
                <a:solidFill>
                  <a:schemeClr val="tx1"/>
                </a:solidFill>
                <a:effectLst/>
                <a:ea typeface="+mn-ea"/>
                <a:cs typeface="+mn-cs"/>
              </a:rPr>
              <a:t>2+</a:t>
            </a:r>
            <a:r>
              <a:rPr lang="en-US" sz="1200" b="0" i="0" kern="1200" dirty="0">
                <a:solidFill>
                  <a:schemeClr val="tx1"/>
                </a:solidFill>
                <a:effectLst/>
                <a:ea typeface="+mn-ea"/>
                <a:cs typeface="+mn-cs"/>
              </a:rPr>
              <a:t> channels open and allow Ca</a:t>
            </a:r>
            <a:r>
              <a:rPr lang="en-US" sz="1200" b="0" i="0" kern="1200" baseline="30000" dirty="0">
                <a:solidFill>
                  <a:schemeClr val="tx1"/>
                </a:solidFill>
                <a:effectLst/>
                <a:ea typeface="+mn-ea"/>
                <a:cs typeface="+mn-cs"/>
              </a:rPr>
              <a:t>2+</a:t>
            </a:r>
            <a:r>
              <a:rPr lang="en-US" sz="1200" b="0" i="0" kern="1200" dirty="0">
                <a:solidFill>
                  <a:schemeClr val="tx1"/>
                </a:solidFill>
                <a:effectLst/>
                <a:ea typeface="+mn-ea"/>
                <a:cs typeface="+mn-cs"/>
              </a:rPr>
              <a:t> to enter the cell. The calcium entry causes synaptic vesicles to fuse with the membrane and release neurotransmitter molecules into the synaptic cleft. The neurotransmitter diffuses across the synaptic cleft and binds to ligand-gated ion channels in the postsynaptic membrane, resulting in a localized depolarization or hyperpolarization of the postsynaptic neuron.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13</a:t>
            </a:fld>
            <a:endParaRPr lang="en-US" dirty="0"/>
          </a:p>
        </p:txBody>
      </p:sp>
    </p:spTree>
    <p:extLst>
      <p:ext uri="{BB962C8B-B14F-4D97-AF65-F5344CB8AC3E}">
        <p14:creationId xmlns:p14="http://schemas.microsoft.com/office/powerpoint/2010/main" val="3321563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ea typeface="+mn-ea"/>
                <a:cs typeface="+mn-cs"/>
              </a:rPr>
              <a:t>Figure 8-7: Synapse communication.</a:t>
            </a:r>
            <a:r>
              <a:rPr lang="en-US" sz="1200" b="0" i="0" kern="1200" dirty="0">
                <a:solidFill>
                  <a:schemeClr val="tx1"/>
                </a:solidFill>
                <a:effectLst/>
                <a:ea typeface="+mn-ea"/>
                <a:cs typeface="+mn-cs"/>
              </a:rPr>
              <a:t> Communication at chemical synapses requires the release of neurotransmitters. When the presynaptic membrane is depolarized, voltage-gated Ca</a:t>
            </a:r>
            <a:r>
              <a:rPr lang="en-US" sz="1200" b="0" i="0" kern="1200" baseline="30000" dirty="0">
                <a:solidFill>
                  <a:schemeClr val="tx1"/>
                </a:solidFill>
                <a:effectLst/>
                <a:ea typeface="+mn-ea"/>
                <a:cs typeface="+mn-cs"/>
              </a:rPr>
              <a:t>2+</a:t>
            </a:r>
            <a:r>
              <a:rPr lang="en-US" sz="1200" b="0" i="0" kern="1200" dirty="0">
                <a:solidFill>
                  <a:schemeClr val="tx1"/>
                </a:solidFill>
                <a:effectLst/>
                <a:ea typeface="+mn-ea"/>
                <a:cs typeface="+mn-cs"/>
              </a:rPr>
              <a:t> channels open and allow Ca</a:t>
            </a:r>
            <a:r>
              <a:rPr lang="en-US" sz="1200" b="0" i="0" kern="1200" baseline="30000" dirty="0">
                <a:solidFill>
                  <a:schemeClr val="tx1"/>
                </a:solidFill>
                <a:effectLst/>
                <a:ea typeface="+mn-ea"/>
                <a:cs typeface="+mn-cs"/>
              </a:rPr>
              <a:t>2+</a:t>
            </a:r>
            <a:r>
              <a:rPr lang="en-US" sz="1200" b="0" i="0" kern="1200" dirty="0">
                <a:solidFill>
                  <a:schemeClr val="tx1"/>
                </a:solidFill>
                <a:effectLst/>
                <a:ea typeface="+mn-ea"/>
                <a:cs typeface="+mn-cs"/>
              </a:rPr>
              <a:t> to enter the cell. The calcium entry causes synaptic vesicles to fuse with the membrane and release neurotransmitter molecules into the synaptic cleft. The neurotransmitter diffuses across the synaptic cleft and binds to ligand-gated ion channels in the postsynaptic membrane, resulting in a localized depolarization or hyperpolarization of the postsynaptic neuron.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14</a:t>
            </a:fld>
            <a:endParaRPr lang="en-US" dirty="0"/>
          </a:p>
        </p:txBody>
      </p:sp>
    </p:spTree>
    <p:extLst>
      <p:ext uri="{BB962C8B-B14F-4D97-AF65-F5344CB8AC3E}">
        <p14:creationId xmlns:p14="http://schemas.microsoft.com/office/powerpoint/2010/main" val="2530376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ea typeface="+mn-ea"/>
                <a:cs typeface="+mn-cs"/>
              </a:rPr>
              <a:t>Figure 8-7: Synapse communication.</a:t>
            </a:r>
            <a:r>
              <a:rPr lang="en-US" sz="1200" b="0" i="0" kern="1200" dirty="0">
                <a:solidFill>
                  <a:schemeClr val="tx1"/>
                </a:solidFill>
                <a:effectLst/>
                <a:ea typeface="+mn-ea"/>
                <a:cs typeface="+mn-cs"/>
              </a:rPr>
              <a:t> Communication at chemical synapses requires the release of neurotransmitters. When the presynaptic membrane is depolarized, voltage-gated Ca</a:t>
            </a:r>
            <a:r>
              <a:rPr lang="en-US" sz="1200" b="0" i="0" kern="1200" baseline="30000" dirty="0">
                <a:solidFill>
                  <a:schemeClr val="tx1"/>
                </a:solidFill>
                <a:effectLst/>
                <a:ea typeface="+mn-ea"/>
                <a:cs typeface="+mn-cs"/>
              </a:rPr>
              <a:t>2+</a:t>
            </a:r>
            <a:r>
              <a:rPr lang="en-US" sz="1200" b="0" i="0" kern="1200" dirty="0">
                <a:solidFill>
                  <a:schemeClr val="tx1"/>
                </a:solidFill>
                <a:effectLst/>
                <a:ea typeface="+mn-ea"/>
                <a:cs typeface="+mn-cs"/>
              </a:rPr>
              <a:t> channels open and allow Ca</a:t>
            </a:r>
            <a:r>
              <a:rPr lang="en-US" sz="1200" b="0" i="0" kern="1200" baseline="30000" dirty="0">
                <a:solidFill>
                  <a:schemeClr val="tx1"/>
                </a:solidFill>
                <a:effectLst/>
                <a:ea typeface="+mn-ea"/>
                <a:cs typeface="+mn-cs"/>
              </a:rPr>
              <a:t>2+</a:t>
            </a:r>
            <a:r>
              <a:rPr lang="en-US" sz="1200" b="0" i="0" kern="1200" dirty="0">
                <a:solidFill>
                  <a:schemeClr val="tx1"/>
                </a:solidFill>
                <a:effectLst/>
                <a:ea typeface="+mn-ea"/>
                <a:cs typeface="+mn-cs"/>
              </a:rPr>
              <a:t> to enter the cell. The calcium entry causes synaptic vesicles to fuse with the membrane and release neurotransmitter molecules into the synaptic cleft. The neurotransmitter diffuses across the synaptic cleft and binds to ligand-gated ion channels in the postsynaptic membrane, resulting in a localized depolarization or hyperpolarization of the postsynaptic neuron.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15</a:t>
            </a:fld>
            <a:endParaRPr lang="en-US" dirty="0"/>
          </a:p>
        </p:txBody>
      </p:sp>
    </p:spTree>
    <p:extLst>
      <p:ext uri="{BB962C8B-B14F-4D97-AF65-F5344CB8AC3E}">
        <p14:creationId xmlns:p14="http://schemas.microsoft.com/office/powerpoint/2010/main" val="32914993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ea typeface="+mn-ea"/>
                <a:cs typeface="+mn-cs"/>
              </a:rPr>
              <a:t>Figure 8-7: Synapse communication.</a:t>
            </a:r>
            <a:r>
              <a:rPr lang="en-US" sz="1200" b="0" i="0" kern="1200" dirty="0">
                <a:solidFill>
                  <a:schemeClr val="tx1"/>
                </a:solidFill>
                <a:effectLst/>
                <a:ea typeface="+mn-ea"/>
                <a:cs typeface="+mn-cs"/>
              </a:rPr>
              <a:t> Communication at chemical synapses requires the release of neurotransmitters. When the presynaptic membrane is depolarized, voltage-gated Ca</a:t>
            </a:r>
            <a:r>
              <a:rPr lang="en-US" sz="1200" b="0" i="0" kern="1200" baseline="30000" dirty="0">
                <a:solidFill>
                  <a:schemeClr val="tx1"/>
                </a:solidFill>
                <a:effectLst/>
                <a:ea typeface="+mn-ea"/>
                <a:cs typeface="+mn-cs"/>
              </a:rPr>
              <a:t>2+</a:t>
            </a:r>
            <a:r>
              <a:rPr lang="en-US" sz="1200" b="0" i="0" kern="1200" dirty="0">
                <a:solidFill>
                  <a:schemeClr val="tx1"/>
                </a:solidFill>
                <a:effectLst/>
                <a:ea typeface="+mn-ea"/>
                <a:cs typeface="+mn-cs"/>
              </a:rPr>
              <a:t> channels open and allow Ca</a:t>
            </a:r>
            <a:r>
              <a:rPr lang="en-US" sz="1200" b="0" i="0" kern="1200" baseline="30000" dirty="0">
                <a:solidFill>
                  <a:schemeClr val="tx1"/>
                </a:solidFill>
                <a:effectLst/>
                <a:ea typeface="+mn-ea"/>
                <a:cs typeface="+mn-cs"/>
              </a:rPr>
              <a:t>2+</a:t>
            </a:r>
            <a:r>
              <a:rPr lang="en-US" sz="1200" b="0" i="0" kern="1200" dirty="0">
                <a:solidFill>
                  <a:schemeClr val="tx1"/>
                </a:solidFill>
                <a:effectLst/>
                <a:ea typeface="+mn-ea"/>
                <a:cs typeface="+mn-cs"/>
              </a:rPr>
              <a:t> to enter the cell. The calcium entry causes synaptic vesicles to fuse with the membrane and release neurotransmitter molecules into the synaptic cleft. The neurotransmitter diffuses across the synaptic cleft and binds to ligand-gated ion channels in the postsynaptic membrane, resulting in a localized depolarization or hyperpolarization of the postsynaptic neuron.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16</a:t>
            </a:fld>
            <a:endParaRPr lang="en-US" dirty="0"/>
          </a:p>
        </p:txBody>
      </p:sp>
    </p:spTree>
    <p:extLst>
      <p:ext uri="{BB962C8B-B14F-4D97-AF65-F5344CB8AC3E}">
        <p14:creationId xmlns:p14="http://schemas.microsoft.com/office/powerpoint/2010/main" val="1204208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ea typeface="+mn-ea"/>
                <a:cs typeface="+mn-cs"/>
              </a:rPr>
              <a:t>Figure 8-1: The Electrochemical Gradient.</a:t>
            </a:r>
            <a:r>
              <a:rPr lang="en-US" sz="1200" b="0" i="0" kern="1200" dirty="0">
                <a:solidFill>
                  <a:schemeClr val="tx1"/>
                </a:solidFill>
                <a:effectLst/>
                <a:ea typeface="+mn-ea"/>
                <a:cs typeface="+mn-cs"/>
              </a:rPr>
              <a:t> Electrochemical gradients arise from the combined effects of concentration gradients and electrical gradients. Structures labeled A represent proteins.</a:t>
            </a:r>
            <a:endParaRPr lang="en-US" dirty="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3</a:t>
            </a:fld>
            <a:endParaRPr lang="en-US" dirty="0"/>
          </a:p>
        </p:txBody>
      </p:sp>
    </p:spTree>
    <p:extLst>
      <p:ext uri="{BB962C8B-B14F-4D97-AF65-F5344CB8AC3E}">
        <p14:creationId xmlns:p14="http://schemas.microsoft.com/office/powerpoint/2010/main" val="2656622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ea typeface="+mn-ea"/>
                <a:cs typeface="+mn-cs"/>
              </a:rPr>
              <a:t>Figure 8-2: Voltage gated ion channels.</a:t>
            </a:r>
            <a:r>
              <a:rPr lang="en-US" sz="1200" b="0" i="0" kern="1200" dirty="0">
                <a:solidFill>
                  <a:schemeClr val="tx1"/>
                </a:solidFill>
                <a:effectLst/>
                <a:ea typeface="+mn-ea"/>
                <a:cs typeface="+mn-cs"/>
              </a:rPr>
              <a:t> Voltage-gated ion channels open in response to changes in membrane voltage. After activation, they become inactivated for a brief period and will no longer open in response to a signal.</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4</a:t>
            </a:fld>
            <a:endParaRPr lang="en-US" dirty="0"/>
          </a:p>
        </p:txBody>
      </p:sp>
    </p:spTree>
    <p:extLst>
      <p:ext uri="{BB962C8B-B14F-4D97-AF65-F5344CB8AC3E}">
        <p14:creationId xmlns:p14="http://schemas.microsoft.com/office/powerpoint/2010/main" val="2715941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ea typeface="+mn-ea"/>
                <a:cs typeface="+mn-cs"/>
              </a:rPr>
              <a:t>Table 8-1: Ion Concentration Inside and Outside the Plasma membrane of Neurons.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5</a:t>
            </a:fld>
            <a:endParaRPr lang="en-US" dirty="0"/>
          </a:p>
        </p:txBody>
      </p:sp>
    </p:spTree>
    <p:extLst>
      <p:ext uri="{BB962C8B-B14F-4D97-AF65-F5344CB8AC3E}">
        <p14:creationId xmlns:p14="http://schemas.microsoft.com/office/powerpoint/2010/main" val="2136714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ea typeface="+mn-ea"/>
                <a:cs typeface="+mn-cs"/>
              </a:rPr>
              <a:t>Figure 8-3: Polarization of the plasma membrane.</a:t>
            </a:r>
            <a:r>
              <a:rPr lang="en-US" sz="1200" b="0" i="0" kern="1200" dirty="0">
                <a:solidFill>
                  <a:schemeClr val="tx1"/>
                </a:solidFill>
                <a:effectLst/>
                <a:ea typeface="+mn-ea"/>
                <a:cs typeface="+mn-cs"/>
              </a:rPr>
              <a:t> The (a) resting membrane potential is a result of different concentrations of Na</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and K</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ions inside and outside the cell. A nerve impulse causes Na</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to enter the cell, resulting in (b) depolarization. At the peak action potential, K</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channels open, and the cell becomes (c) hyperpolarized.</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6</a:t>
            </a:fld>
            <a:endParaRPr lang="en-US" dirty="0"/>
          </a:p>
        </p:txBody>
      </p:sp>
    </p:spTree>
    <p:extLst>
      <p:ext uri="{BB962C8B-B14F-4D97-AF65-F5344CB8AC3E}">
        <p14:creationId xmlns:p14="http://schemas.microsoft.com/office/powerpoint/2010/main" val="18111190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ea typeface="+mn-ea"/>
                <a:cs typeface="+mn-cs"/>
              </a:rPr>
              <a:t>Figure 8-3: Polarization of the plasma membrane.</a:t>
            </a:r>
            <a:r>
              <a:rPr lang="en-US" sz="1200" b="0" i="0" kern="1200" dirty="0">
                <a:solidFill>
                  <a:schemeClr val="tx1"/>
                </a:solidFill>
                <a:effectLst/>
                <a:ea typeface="+mn-ea"/>
                <a:cs typeface="+mn-cs"/>
              </a:rPr>
              <a:t> The (a) resting membrane potential is a result of different concentrations of Na</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and K</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ions inside and outside the cell. A nerve impulse causes Na</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to enter the cell, resulting in (b) depolarization. At the peak action potential, K</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channels open, and the cell becomes (c) hyperpolarized.</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7</a:t>
            </a:fld>
            <a:endParaRPr lang="en-US" dirty="0"/>
          </a:p>
        </p:txBody>
      </p:sp>
    </p:spTree>
    <p:extLst>
      <p:ext uri="{BB962C8B-B14F-4D97-AF65-F5344CB8AC3E}">
        <p14:creationId xmlns:p14="http://schemas.microsoft.com/office/powerpoint/2010/main" val="39820653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ea typeface="+mn-ea"/>
                <a:cs typeface="+mn-cs"/>
              </a:rPr>
              <a:t>Figure 8-3: Polarization of the plasma membrane.</a:t>
            </a:r>
            <a:r>
              <a:rPr lang="en-US" sz="1200" b="0" i="0" kern="1200" dirty="0">
                <a:solidFill>
                  <a:schemeClr val="tx1"/>
                </a:solidFill>
                <a:effectLst/>
                <a:ea typeface="+mn-ea"/>
                <a:cs typeface="+mn-cs"/>
              </a:rPr>
              <a:t> The (a) resting membrane potential is a result of different concentrations of Na</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and K</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ions inside and outside the cell. A nerve impulse causes Na</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to enter the cell, resulting in (b) depolarization. At the peak action potential, K</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channels open, and the cell becomes (c) hyperpolarized.</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8</a:t>
            </a:fld>
            <a:endParaRPr lang="en-US" dirty="0"/>
          </a:p>
        </p:txBody>
      </p:sp>
    </p:spTree>
    <p:extLst>
      <p:ext uri="{BB962C8B-B14F-4D97-AF65-F5344CB8AC3E}">
        <p14:creationId xmlns:p14="http://schemas.microsoft.com/office/powerpoint/2010/main" val="22311576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ea typeface="+mn-ea"/>
                <a:cs typeface="+mn-cs"/>
              </a:rPr>
              <a:t>Figure 8-3: Polarization of the plasma membrane.</a:t>
            </a:r>
            <a:r>
              <a:rPr lang="en-US" sz="1200" b="0" i="0" kern="1200" dirty="0">
                <a:solidFill>
                  <a:schemeClr val="tx1"/>
                </a:solidFill>
                <a:effectLst/>
                <a:ea typeface="+mn-ea"/>
                <a:cs typeface="+mn-cs"/>
              </a:rPr>
              <a:t> The (a) resting membrane potential is a result of different concentrations of Na</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and K</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ions inside and outside the cell. A nerve impulse causes Na</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to enter the cell, resulting in (b) depolarization. At the peak action potential, K</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channels open, and the cell becomes (c) hyperpolarized.</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9</a:t>
            </a:fld>
            <a:endParaRPr lang="en-US" dirty="0"/>
          </a:p>
        </p:txBody>
      </p:sp>
    </p:spTree>
    <p:extLst>
      <p:ext uri="{BB962C8B-B14F-4D97-AF65-F5344CB8AC3E}">
        <p14:creationId xmlns:p14="http://schemas.microsoft.com/office/powerpoint/2010/main" val="11733563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ea typeface="+mn-ea"/>
                <a:cs typeface="+mn-cs"/>
              </a:rPr>
              <a:t>Figure 8-4: Action Potential.</a:t>
            </a:r>
            <a:r>
              <a:rPr lang="en-US" sz="1200" b="0" i="0" kern="1200" dirty="0">
                <a:solidFill>
                  <a:schemeClr val="tx1"/>
                </a:solidFill>
                <a:effectLst/>
                <a:ea typeface="+mn-ea"/>
                <a:cs typeface="+mn-cs"/>
              </a:rPr>
              <a:t> The formation of an action potential in five steps: (1) A stimulus from a sensory cell or another neuron causes the target cell to depolarize toward the threshold potential by causing ligand-gated Na</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channels to open. (2) If the threshold of excitation is reached, this causes voltage-gated Na</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channels open, and the membrane depolarizes. (3) At the peak action potential, voltage-gated K</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channels open and K</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begins to leave the cell. At the same time, Na</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channels close. (4) The membrane becomes hyperpolarized as K</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ions continue to leave the cell. The hyperpolarized membrane is in a refractory period and cannot fire. (5) The K</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channels close, and the Na</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/K</a:t>
            </a:r>
            <a:r>
              <a:rPr lang="en-US" sz="1200" b="0" i="0" kern="1200" baseline="30000" dirty="0">
                <a:solidFill>
                  <a:schemeClr val="tx1"/>
                </a:solidFill>
                <a:effectLst/>
                <a:ea typeface="+mn-ea"/>
                <a:cs typeface="+mn-cs"/>
              </a:rPr>
              <a:t>+</a:t>
            </a:r>
            <a:r>
              <a:rPr lang="en-US" sz="1200" b="0" i="0" kern="1200" dirty="0">
                <a:solidFill>
                  <a:schemeClr val="tx1"/>
                </a:solidFill>
                <a:effectLst/>
                <a:ea typeface="+mn-ea"/>
                <a:cs typeface="+mn-cs"/>
              </a:rPr>
              <a:t> transporter restores the resting potential.</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10</a:t>
            </a:fld>
            <a:endParaRPr lang="en-US" dirty="0"/>
          </a:p>
        </p:txBody>
      </p:sp>
    </p:spTree>
    <p:extLst>
      <p:ext uri="{BB962C8B-B14F-4D97-AF65-F5344CB8AC3E}">
        <p14:creationId xmlns:p14="http://schemas.microsoft.com/office/powerpoint/2010/main" val="9272277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7A59-18AB-40A1-9B14-CCE85DDAA5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D12B7E-38E9-43CF-B036-46FA8B79B7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F1DA4-B4BF-49AA-8A08-82D1CFEF9F45}"/>
              </a:ext>
            </a:extLst>
          </p:cNvPr>
          <p:cNvSpPr>
            <a:spLocks noGrp="1"/>
          </p:cNvSpPr>
          <p:nvPr>
            <p:ph type="dt" sz="half" idx="10"/>
          </p:nvPr>
        </p:nvSpPr>
        <p:spPr/>
        <p:txBody>
          <a:bodyPr/>
          <a:lstStyle/>
          <a:p>
            <a:fld id="{B5F3CCFF-C6A8-4F7C-A3BA-40EEAADC0E06}" type="datetime1">
              <a:rPr lang="en-US" smtClean="0"/>
              <a:t>2/24/2023</a:t>
            </a:fld>
            <a:endParaRPr lang="en-US" dirty="0"/>
          </a:p>
        </p:txBody>
      </p:sp>
      <p:sp>
        <p:nvSpPr>
          <p:cNvPr id="5" name="Footer Placeholder 4">
            <a:extLst>
              <a:ext uri="{FF2B5EF4-FFF2-40B4-BE49-F238E27FC236}">
                <a16:creationId xmlns:a16="http://schemas.microsoft.com/office/drawing/2014/main" id="{043735CF-FB19-4779-9543-A9C2CD1C22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3DF1460-46D8-4FFC-91E1-4491D6365CE2}"/>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777337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4B1D-4ECF-44B8-B9C2-73B791C57A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C61463F-DD40-412D-9D9A-843A4F90EB0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C2ACCA-D9C6-44D4-9590-0A509335F82F}"/>
              </a:ext>
            </a:extLst>
          </p:cNvPr>
          <p:cNvSpPr>
            <a:spLocks noGrp="1"/>
          </p:cNvSpPr>
          <p:nvPr>
            <p:ph type="dt" sz="half" idx="10"/>
          </p:nvPr>
        </p:nvSpPr>
        <p:spPr/>
        <p:txBody>
          <a:bodyPr/>
          <a:lstStyle/>
          <a:p>
            <a:fld id="{94CEDA7D-43DA-477B-BA6B-C298843D5C2A}" type="datetime1">
              <a:rPr lang="en-US" smtClean="0"/>
              <a:t>2/24/2023</a:t>
            </a:fld>
            <a:endParaRPr lang="en-US" dirty="0"/>
          </a:p>
        </p:txBody>
      </p:sp>
      <p:sp>
        <p:nvSpPr>
          <p:cNvPr id="5" name="Footer Placeholder 4">
            <a:extLst>
              <a:ext uri="{FF2B5EF4-FFF2-40B4-BE49-F238E27FC236}">
                <a16:creationId xmlns:a16="http://schemas.microsoft.com/office/drawing/2014/main" id="{5B098508-70B3-4423-8D75-9AEEF71ECAF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B608D3C-A5D8-42B1-A2B7-9BB443048E1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0896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3822A8-55DF-41EE-ABEC-9D6F5CD42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0E5CDD5-091F-42CB-8D1E-76B37FED3F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2B53ED-18DD-489F-8ABC-D9FAC53E1B2D}"/>
              </a:ext>
            </a:extLst>
          </p:cNvPr>
          <p:cNvSpPr>
            <a:spLocks noGrp="1"/>
          </p:cNvSpPr>
          <p:nvPr>
            <p:ph type="dt" sz="half" idx="10"/>
          </p:nvPr>
        </p:nvSpPr>
        <p:spPr/>
        <p:txBody>
          <a:bodyPr/>
          <a:lstStyle/>
          <a:p>
            <a:fld id="{C2F0031D-52AA-40E7-AE1C-32DDC2FBE64C}" type="datetime1">
              <a:rPr lang="en-US" smtClean="0"/>
              <a:t>2/24/2023</a:t>
            </a:fld>
            <a:endParaRPr lang="en-US" dirty="0"/>
          </a:p>
        </p:txBody>
      </p:sp>
      <p:sp>
        <p:nvSpPr>
          <p:cNvPr id="5" name="Footer Placeholder 4">
            <a:extLst>
              <a:ext uri="{FF2B5EF4-FFF2-40B4-BE49-F238E27FC236}">
                <a16:creationId xmlns:a16="http://schemas.microsoft.com/office/drawing/2014/main" id="{648F891F-653D-4119-881C-BA3F64C039D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D48C9B9-4DBB-4481-A813-4A51D33FC2B4}"/>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3378473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97FE3-A4D3-4D85-86D1-A6957CFA867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056BC82-C527-4CCF-9CF8-7C3166248C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1289FC-6828-46E1-8F56-0655781E3574}"/>
              </a:ext>
            </a:extLst>
          </p:cNvPr>
          <p:cNvSpPr>
            <a:spLocks noGrp="1"/>
          </p:cNvSpPr>
          <p:nvPr>
            <p:ph type="dt" sz="half" idx="10"/>
          </p:nvPr>
        </p:nvSpPr>
        <p:spPr/>
        <p:txBody>
          <a:bodyPr/>
          <a:lstStyle/>
          <a:p>
            <a:fld id="{91D5FEA5-4E9C-4B53-B0B9-D86C86AE7BF2}" type="datetime1">
              <a:rPr lang="en-US" smtClean="0"/>
              <a:t>2/24/2023</a:t>
            </a:fld>
            <a:endParaRPr lang="en-US" dirty="0"/>
          </a:p>
        </p:txBody>
      </p:sp>
      <p:sp>
        <p:nvSpPr>
          <p:cNvPr id="5" name="Footer Placeholder 4">
            <a:extLst>
              <a:ext uri="{FF2B5EF4-FFF2-40B4-BE49-F238E27FC236}">
                <a16:creationId xmlns:a16="http://schemas.microsoft.com/office/drawing/2014/main" id="{4191C49A-B769-409C-91A0-04671E29440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AF25460-83D1-4580-A2DC-EA5F2C7C1988}"/>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6098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BDA83-3F0F-4DDB-9DCD-3FF649D111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F837990-2D4F-478A-9888-3033F76B42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65770E4-96B6-490F-8ECE-59C504ED5604}"/>
              </a:ext>
            </a:extLst>
          </p:cNvPr>
          <p:cNvSpPr>
            <a:spLocks noGrp="1"/>
          </p:cNvSpPr>
          <p:nvPr>
            <p:ph type="dt" sz="half" idx="10"/>
          </p:nvPr>
        </p:nvSpPr>
        <p:spPr/>
        <p:txBody>
          <a:bodyPr/>
          <a:lstStyle/>
          <a:p>
            <a:fld id="{7FBB3AFF-B6F0-4DF8-8924-246311CF120B}" type="datetime1">
              <a:rPr lang="en-US" smtClean="0"/>
              <a:t>2/24/2023</a:t>
            </a:fld>
            <a:endParaRPr lang="en-US" dirty="0"/>
          </a:p>
        </p:txBody>
      </p:sp>
      <p:sp>
        <p:nvSpPr>
          <p:cNvPr id="5" name="Footer Placeholder 4">
            <a:extLst>
              <a:ext uri="{FF2B5EF4-FFF2-40B4-BE49-F238E27FC236}">
                <a16:creationId xmlns:a16="http://schemas.microsoft.com/office/drawing/2014/main" id="{6F8A90D0-A0FC-4EE3-92C0-678B1AC4B8A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D47499C-69F1-42BE-8855-77728C9FBFBB}"/>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60817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CF629-A626-49D8-A69B-809FC42D78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744B29-50E9-4DAE-A900-B57132C8E2E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9D18F0C-35B5-44AE-AB7E-80797EDA26A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68678E-3E1F-40EB-99B2-01A6D1B4ADE5}"/>
              </a:ext>
            </a:extLst>
          </p:cNvPr>
          <p:cNvSpPr>
            <a:spLocks noGrp="1"/>
          </p:cNvSpPr>
          <p:nvPr>
            <p:ph type="dt" sz="half" idx="10"/>
          </p:nvPr>
        </p:nvSpPr>
        <p:spPr/>
        <p:txBody>
          <a:bodyPr/>
          <a:lstStyle/>
          <a:p>
            <a:fld id="{A6C93617-E1D1-405C-8382-AB6A7DABE5AB}" type="datetime1">
              <a:rPr lang="en-US" smtClean="0"/>
              <a:t>2/24/2023</a:t>
            </a:fld>
            <a:endParaRPr lang="en-US" dirty="0"/>
          </a:p>
        </p:txBody>
      </p:sp>
      <p:sp>
        <p:nvSpPr>
          <p:cNvPr id="6" name="Footer Placeholder 5">
            <a:extLst>
              <a:ext uri="{FF2B5EF4-FFF2-40B4-BE49-F238E27FC236}">
                <a16:creationId xmlns:a16="http://schemas.microsoft.com/office/drawing/2014/main" id="{B1A66802-8330-4C32-A3CD-17338697CAA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1F9D0FB-A428-4D1D-BF76-FABE32259179}"/>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894719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2E2A7-CBF6-408D-8B97-C7FD41364A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5FC419-3161-4DB1-A127-540380766B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33C696B-75D3-4DC0-840C-09A8A4E0641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83FEBEB-CF63-4B3D-85E8-F6554FCD7A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1850CC-837F-4D9F-B21F-6145ED0B2D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1FA841-9FBA-4924-A160-5397A2570BC9}"/>
              </a:ext>
            </a:extLst>
          </p:cNvPr>
          <p:cNvSpPr>
            <a:spLocks noGrp="1"/>
          </p:cNvSpPr>
          <p:nvPr>
            <p:ph type="dt" sz="half" idx="10"/>
          </p:nvPr>
        </p:nvSpPr>
        <p:spPr/>
        <p:txBody>
          <a:bodyPr/>
          <a:lstStyle/>
          <a:p>
            <a:fld id="{FD915F70-DEF8-4F73-8EEC-74EC5CF7981B}" type="datetime1">
              <a:rPr lang="en-US" smtClean="0"/>
              <a:t>2/24/2023</a:t>
            </a:fld>
            <a:endParaRPr lang="en-US" dirty="0"/>
          </a:p>
        </p:txBody>
      </p:sp>
      <p:sp>
        <p:nvSpPr>
          <p:cNvPr id="8" name="Footer Placeholder 7">
            <a:extLst>
              <a:ext uri="{FF2B5EF4-FFF2-40B4-BE49-F238E27FC236}">
                <a16:creationId xmlns:a16="http://schemas.microsoft.com/office/drawing/2014/main" id="{61598A5A-C62C-4E1C-958D-86A1F565815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1C6625D-C73A-43A8-A769-85C03798BF2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403635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249EC-FCA5-49BB-A387-D9E7500DB6F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D0A71D-F9CB-4252-9908-57ACABF2911F}"/>
              </a:ext>
            </a:extLst>
          </p:cNvPr>
          <p:cNvSpPr>
            <a:spLocks noGrp="1"/>
          </p:cNvSpPr>
          <p:nvPr>
            <p:ph type="dt" sz="half" idx="10"/>
          </p:nvPr>
        </p:nvSpPr>
        <p:spPr/>
        <p:txBody>
          <a:bodyPr/>
          <a:lstStyle/>
          <a:p>
            <a:fld id="{83F443E4-44CF-4F27-91F2-D43819E0E0F4}" type="datetime1">
              <a:rPr lang="en-US" smtClean="0"/>
              <a:t>2/24/2023</a:t>
            </a:fld>
            <a:endParaRPr lang="en-US" dirty="0"/>
          </a:p>
        </p:txBody>
      </p:sp>
      <p:sp>
        <p:nvSpPr>
          <p:cNvPr id="4" name="Footer Placeholder 3">
            <a:extLst>
              <a:ext uri="{FF2B5EF4-FFF2-40B4-BE49-F238E27FC236}">
                <a16:creationId xmlns:a16="http://schemas.microsoft.com/office/drawing/2014/main" id="{F66ECE1F-A14F-4ACB-A7F7-79EB381654B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2FB70CC1-C553-4DE1-8238-4B15FEF9D8ED}"/>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892110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ED00D5-857A-4EEB-9362-EE29A8BC200C}"/>
              </a:ext>
            </a:extLst>
          </p:cNvPr>
          <p:cNvSpPr>
            <a:spLocks noGrp="1"/>
          </p:cNvSpPr>
          <p:nvPr>
            <p:ph type="dt" sz="half" idx="10"/>
          </p:nvPr>
        </p:nvSpPr>
        <p:spPr/>
        <p:txBody>
          <a:bodyPr/>
          <a:lstStyle/>
          <a:p>
            <a:fld id="{C8743B59-D511-432C-A53A-91806CCE83DE}" type="datetime1">
              <a:rPr lang="en-US" smtClean="0"/>
              <a:t>2/24/2023</a:t>
            </a:fld>
            <a:endParaRPr lang="en-US" dirty="0"/>
          </a:p>
        </p:txBody>
      </p:sp>
      <p:sp>
        <p:nvSpPr>
          <p:cNvPr id="3" name="Footer Placeholder 2">
            <a:extLst>
              <a:ext uri="{FF2B5EF4-FFF2-40B4-BE49-F238E27FC236}">
                <a16:creationId xmlns:a16="http://schemas.microsoft.com/office/drawing/2014/main" id="{60EFA4A0-4D0F-4C0E-BC17-CCED869C461C}"/>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D442A455-F0C4-4180-A2AB-FB392A69312D}"/>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1461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3FD70-5D67-4966-BC0A-62D42BF661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6DE522-B7DF-477B-B611-D12A6DE47F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5CA1BD-B459-48A2-B097-1D59CB7AA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1E63E5-0F93-4F3C-9619-9276882A8681}"/>
              </a:ext>
            </a:extLst>
          </p:cNvPr>
          <p:cNvSpPr>
            <a:spLocks noGrp="1"/>
          </p:cNvSpPr>
          <p:nvPr>
            <p:ph type="dt" sz="half" idx="10"/>
          </p:nvPr>
        </p:nvSpPr>
        <p:spPr/>
        <p:txBody>
          <a:bodyPr/>
          <a:lstStyle/>
          <a:p>
            <a:fld id="{0E88A452-9745-43CE-B357-4EAD69ABD41B}" type="datetime1">
              <a:rPr lang="en-US" smtClean="0"/>
              <a:t>2/24/2023</a:t>
            </a:fld>
            <a:endParaRPr lang="en-US" dirty="0"/>
          </a:p>
        </p:txBody>
      </p:sp>
      <p:sp>
        <p:nvSpPr>
          <p:cNvPr id="6" name="Footer Placeholder 5">
            <a:extLst>
              <a:ext uri="{FF2B5EF4-FFF2-40B4-BE49-F238E27FC236}">
                <a16:creationId xmlns:a16="http://schemas.microsoft.com/office/drawing/2014/main" id="{92CB236C-DEB0-4FD2-8CE8-003575B467D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8819DB1-DE09-43B9-9C55-5B6D53421118}"/>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112004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2A1ED-4C8F-4599-A634-20A76824B6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E0A5A0-81B5-4ECB-B62A-393F764281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DEED8C3D-464A-4B68-9E49-96E3802281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0177C-DB5B-4292-99EB-9F330E2B03FA}"/>
              </a:ext>
            </a:extLst>
          </p:cNvPr>
          <p:cNvSpPr>
            <a:spLocks noGrp="1"/>
          </p:cNvSpPr>
          <p:nvPr>
            <p:ph type="dt" sz="half" idx="10"/>
          </p:nvPr>
        </p:nvSpPr>
        <p:spPr/>
        <p:txBody>
          <a:bodyPr/>
          <a:lstStyle/>
          <a:p>
            <a:fld id="{67F77DDA-7C49-422C-A950-8981F0E91E4B}" type="datetime1">
              <a:rPr lang="en-US" smtClean="0"/>
              <a:t>2/24/2023</a:t>
            </a:fld>
            <a:endParaRPr lang="en-US" dirty="0"/>
          </a:p>
        </p:txBody>
      </p:sp>
      <p:sp>
        <p:nvSpPr>
          <p:cNvPr id="6" name="Footer Placeholder 5">
            <a:extLst>
              <a:ext uri="{FF2B5EF4-FFF2-40B4-BE49-F238E27FC236}">
                <a16:creationId xmlns:a16="http://schemas.microsoft.com/office/drawing/2014/main" id="{8C4AFDD0-6DDB-4742-BE64-6FC7E8710F9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B700EDC-27A5-4D75-995D-4D140DF0284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981992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5C90D1-BC33-4FBE-9A18-3F3098A03F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4C113402-873B-4CD8-8814-7445B02D72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B4D5D7A-FD24-4BFA-AE2D-1D48EFA448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Segoe UI" panose="020B0502040204020203" pitchFamily="34" charset="0"/>
              </a:defRPr>
            </a:lvl1pPr>
          </a:lstStyle>
          <a:p>
            <a:fld id="{E2B5B9DC-0786-4631-85F3-2264809D7EAF}" type="datetime1">
              <a:rPr lang="en-US" smtClean="0"/>
              <a:pPr/>
              <a:t>2/24/2023</a:t>
            </a:fld>
            <a:endParaRPr lang="en-US" dirty="0"/>
          </a:p>
        </p:txBody>
      </p:sp>
      <p:sp>
        <p:nvSpPr>
          <p:cNvPr id="5" name="Footer Placeholder 4">
            <a:extLst>
              <a:ext uri="{FF2B5EF4-FFF2-40B4-BE49-F238E27FC236}">
                <a16:creationId xmlns:a16="http://schemas.microsoft.com/office/drawing/2014/main" id="{6B233040-1CFA-4F1C-82A5-967F7B32B3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Segoe UI" panose="020B0502040204020203" pitchFamily="34" charset="0"/>
              </a:defRPr>
            </a:lvl1pPr>
          </a:lstStyle>
          <a:p>
            <a:endParaRPr lang="en-US" dirty="0"/>
          </a:p>
        </p:txBody>
      </p:sp>
      <p:sp>
        <p:nvSpPr>
          <p:cNvPr id="6" name="Slide Number Placeholder 5">
            <a:extLst>
              <a:ext uri="{FF2B5EF4-FFF2-40B4-BE49-F238E27FC236}">
                <a16:creationId xmlns:a16="http://schemas.microsoft.com/office/drawing/2014/main" id="{3D659897-E568-48C7-84AC-2916801653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Segoe UI" panose="020B0502040204020203" pitchFamily="34" charset="0"/>
              </a:defRPr>
            </a:lvl1pPr>
          </a:lstStyle>
          <a:p>
            <a:fld id="{F38FC8B9-BCA2-4F51-A344-9525644822DC}" type="slidenum">
              <a:rPr lang="en-US" smtClean="0"/>
              <a:pPr/>
              <a:t>‹#›</a:t>
            </a:fld>
            <a:endParaRPr lang="en-US" dirty="0"/>
          </a:p>
        </p:txBody>
      </p:sp>
    </p:spTree>
    <p:extLst>
      <p:ext uri="{BB962C8B-B14F-4D97-AF65-F5344CB8AC3E}">
        <p14:creationId xmlns:p14="http://schemas.microsoft.com/office/powerpoint/2010/main" val="3014054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lnSpc>
          <a:spcPct val="90000"/>
        </a:lnSpc>
        <a:spcBef>
          <a:spcPct val="0"/>
        </a:spcBef>
        <a:buNone/>
        <a:defRPr sz="4400" kern="1200">
          <a:solidFill>
            <a:schemeClr val="tx1"/>
          </a:solidFill>
          <a:latin typeface="Segoe UI" panose="020B050204020402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egoe UI" panose="020B050204020402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egoe UI" panose="020B050204020402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F42EE9F-5603-4701-9AC7-802B342143BF}"/>
              </a:ext>
            </a:extLst>
          </p:cNvPr>
          <p:cNvSpPr txBox="1"/>
          <p:nvPr/>
        </p:nvSpPr>
        <p:spPr>
          <a:xfrm>
            <a:off x="5500254" y="6562232"/>
            <a:ext cx="5486399" cy="276999"/>
          </a:xfrm>
          <a:prstGeom prst="rect">
            <a:avLst/>
          </a:prstGeom>
          <a:noFill/>
        </p:spPr>
        <p:txBody>
          <a:bodyPr wrap="square" rtlCol="0">
            <a:spAutoFit/>
          </a:bodyPr>
          <a:lstStyle/>
          <a:p>
            <a:r>
              <a:rPr lang="en-US" sz="1200" dirty="0">
                <a:latin typeface="Segoe UI" panose="020B0502040204020203" pitchFamily="34" charset="0"/>
                <a:cs typeface="Segoe UI" panose="020B0502040204020203" pitchFamily="34" charset="0"/>
              </a:rPr>
              <a:t> "Fundamentals of Cell Biology" (2020). </a:t>
            </a:r>
            <a:r>
              <a:rPr lang="en-US" sz="1200" i="1" dirty="0">
                <a:latin typeface="Segoe UI" panose="020B0502040204020203" pitchFamily="34" charset="0"/>
                <a:cs typeface="Segoe UI" panose="020B0502040204020203" pitchFamily="34" charset="0"/>
              </a:rPr>
              <a:t>Biological Sciences Open Textbooks</a:t>
            </a:r>
            <a:r>
              <a:rPr lang="en-US" sz="1200" dirty="0">
                <a:latin typeface="Segoe UI" panose="020B0502040204020203" pitchFamily="34" charset="0"/>
                <a:cs typeface="Segoe UI" panose="020B0502040204020203" pitchFamily="34" charset="0"/>
              </a:rPr>
              <a:t>. 22.</a:t>
            </a:r>
          </a:p>
        </p:txBody>
      </p:sp>
      <p:pic>
        <p:nvPicPr>
          <p:cNvPr id="3" name="Picture 2">
            <a:extLst>
              <a:ext uri="{FF2B5EF4-FFF2-40B4-BE49-F238E27FC236}">
                <a16:creationId xmlns:a16="http://schemas.microsoft.com/office/drawing/2014/main" id="{464AF2E7-F8E2-42ED-BA88-B8868A80875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855" y="13855"/>
            <a:ext cx="5486400" cy="6860962"/>
          </a:xfrm>
          <a:prstGeom prst="rect">
            <a:avLst/>
          </a:prstGeom>
        </p:spPr>
      </p:pic>
      <p:sp>
        <p:nvSpPr>
          <p:cNvPr id="5" name="Subtitle 4"/>
          <p:cNvSpPr>
            <a:spLocks noGrp="1"/>
          </p:cNvSpPr>
          <p:nvPr>
            <p:ph type="subTitle" idx="1"/>
          </p:nvPr>
        </p:nvSpPr>
        <p:spPr>
          <a:xfrm>
            <a:off x="6781800" y="1755775"/>
            <a:ext cx="4141694" cy="1752600"/>
          </a:xfrm>
        </p:spPr>
        <p:txBody>
          <a:bodyPr/>
          <a:lstStyle/>
          <a:p>
            <a:r>
              <a:rPr lang="en-US" dirty="0">
                <a:solidFill>
                  <a:schemeClr val="bg1">
                    <a:lumMod val="50000"/>
                  </a:schemeClr>
                </a:solidFill>
              </a:rPr>
              <a:t>The Electrochemical Gradient</a:t>
            </a:r>
          </a:p>
        </p:txBody>
      </p:sp>
      <p:sp>
        <p:nvSpPr>
          <p:cNvPr id="4" name="Title 3"/>
          <p:cNvSpPr>
            <a:spLocks noGrp="1"/>
          </p:cNvSpPr>
          <p:nvPr>
            <p:ph type="ctrTitle"/>
          </p:nvPr>
        </p:nvSpPr>
        <p:spPr>
          <a:xfrm>
            <a:off x="6096000" y="1"/>
            <a:ext cx="5029200" cy="1470025"/>
          </a:xfrm>
        </p:spPr>
        <p:txBody>
          <a:bodyPr/>
          <a:lstStyle/>
          <a:p>
            <a:r>
              <a:rPr lang="en-US" dirty="0"/>
              <a:t>Chapter 8 </a:t>
            </a:r>
          </a:p>
        </p:txBody>
      </p:sp>
      <p:sp>
        <p:nvSpPr>
          <p:cNvPr id="8" name="Slide Number Placeholder 7">
            <a:extLst>
              <a:ext uri="{FF2B5EF4-FFF2-40B4-BE49-F238E27FC236}">
                <a16:creationId xmlns:a16="http://schemas.microsoft.com/office/drawing/2014/main" id="{61321279-8313-44AA-9199-FC6F97EDD9D0}"/>
              </a:ext>
            </a:extLst>
          </p:cNvPr>
          <p:cNvSpPr>
            <a:spLocks noGrp="1"/>
          </p:cNvSpPr>
          <p:nvPr>
            <p:ph type="sldNum" sz="quarter" idx="12"/>
          </p:nvPr>
        </p:nvSpPr>
        <p:spPr/>
        <p:txBody>
          <a:bodyPr/>
          <a:lstStyle/>
          <a:p>
            <a:fld id="{C93EF3D6-E668-4DE3-8128-3AEB1A6FE605}" type="slidenum">
              <a:rPr lang="en-US" smtClean="0"/>
              <a:pPr/>
              <a:t>1</a:t>
            </a:fld>
            <a:endParaRPr lang="en-US" dirty="0"/>
          </a:p>
        </p:txBody>
      </p:sp>
    </p:spTree>
    <p:extLst>
      <p:ext uri="{BB962C8B-B14F-4D97-AF65-F5344CB8AC3E}">
        <p14:creationId xmlns:p14="http://schemas.microsoft.com/office/powerpoint/2010/main" val="1817618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378C246-7278-4C13-A9EB-3D7722BE7992}"/>
              </a:ext>
            </a:extLst>
          </p:cNvPr>
          <p:cNvSpPr txBox="1"/>
          <p:nvPr/>
        </p:nvSpPr>
        <p:spPr>
          <a:xfrm>
            <a:off x="0" y="6408109"/>
            <a:ext cx="10515600" cy="461665"/>
          </a:xfrm>
          <a:prstGeom prst="rect">
            <a:avLst/>
          </a:prstGeom>
          <a:noFill/>
        </p:spPr>
        <p:txBody>
          <a:bodyPr wrap="square" rtlCol="0">
            <a:spAutoFit/>
          </a:bodyPr>
          <a:lstStyle/>
          <a:p>
            <a:r>
              <a:rPr lang="en-US" sz="1200" dirty="0">
                <a:latin typeface="Segoe UI" panose="020B0502040204020203" pitchFamily="34" charset="0"/>
              </a:rPr>
              <a:t>Figure 8-4: Action Potential. Adopted without change from works contributed to OpenStax by General Biology. This file is licensed under the Creative Commons Attribution 4.0 International license.</a:t>
            </a:r>
          </a:p>
        </p:txBody>
      </p:sp>
      <p:pic>
        <p:nvPicPr>
          <p:cNvPr id="6" name="Content Placeholder 5" descr="Figure 8-4: Action Potential. The formation of an action potential in five steps: (1) A stimulus from a sensory cell or another neuron causes the target cell to depolarize toward the threshold potential by causing ligand-gated Na+ channels to open. (2) If the threshold of excitation is reached, this causes voltage-gated Na+ channels open, and the membrane depolarizes. (3) At the peak action potential, voltage-gated K+ channels open and K+ begins to leave the cell. At the same time, Na+ channels close. (4) The membrane becomes hyperpolarized as K+ ions continue to leave the cell. The hyperpolarized membrane is in a refractory period and cannot fire. (5) The K+ channels close, and the Na+/K+ transporter restores the resting potential.&#10;">
            <a:extLst>
              <a:ext uri="{FF2B5EF4-FFF2-40B4-BE49-F238E27FC236}">
                <a16:creationId xmlns:a16="http://schemas.microsoft.com/office/drawing/2014/main" id="{517A35AA-1294-49FC-89B7-0186AEF710EC}"/>
              </a:ext>
            </a:extLst>
          </p:cNvPr>
          <p:cNvPicPr>
            <a:picLocks noGrp="1" noChangeAspect="1"/>
          </p:cNvPicPr>
          <p:nvPr>
            <p:ph idx="1"/>
          </p:nvPr>
        </p:nvPicPr>
        <p:blipFill>
          <a:blip r:embed="rId3"/>
          <a:stretch>
            <a:fillRect/>
          </a:stretch>
        </p:blipFill>
        <p:spPr>
          <a:xfrm>
            <a:off x="3862387" y="2329656"/>
            <a:ext cx="4467225" cy="3343275"/>
          </a:xfrm>
          <a:prstGeom prst="rect">
            <a:avLst/>
          </a:prstGeom>
        </p:spPr>
      </p:pic>
      <p:sp>
        <p:nvSpPr>
          <p:cNvPr id="2" name="Title 1">
            <a:extLst>
              <a:ext uri="{FF2B5EF4-FFF2-40B4-BE49-F238E27FC236}">
                <a16:creationId xmlns:a16="http://schemas.microsoft.com/office/drawing/2014/main" id="{D9238B2B-24F6-4092-A28C-BEE63B85ABC4}"/>
              </a:ext>
            </a:extLst>
          </p:cNvPr>
          <p:cNvSpPr>
            <a:spLocks noGrp="1"/>
          </p:cNvSpPr>
          <p:nvPr>
            <p:ph type="title"/>
          </p:nvPr>
        </p:nvSpPr>
        <p:spPr/>
        <p:txBody>
          <a:bodyPr/>
          <a:lstStyle/>
          <a:p>
            <a:r>
              <a:rPr lang="en-US" dirty="0"/>
              <a:t>Action Potential</a:t>
            </a:r>
          </a:p>
        </p:txBody>
      </p:sp>
      <p:sp>
        <p:nvSpPr>
          <p:cNvPr id="4" name="Slide Number Placeholder 3">
            <a:extLst>
              <a:ext uri="{FF2B5EF4-FFF2-40B4-BE49-F238E27FC236}">
                <a16:creationId xmlns:a16="http://schemas.microsoft.com/office/drawing/2014/main" id="{0F98CA60-F5D8-4D2C-8C70-4089315683C9}"/>
              </a:ext>
            </a:extLst>
          </p:cNvPr>
          <p:cNvSpPr>
            <a:spLocks noGrp="1"/>
          </p:cNvSpPr>
          <p:nvPr>
            <p:ph type="sldNum" sz="quarter" idx="12"/>
          </p:nvPr>
        </p:nvSpPr>
        <p:spPr/>
        <p:txBody>
          <a:bodyPr/>
          <a:lstStyle/>
          <a:p>
            <a:fld id="{F38FC8B9-BCA2-4F51-A344-9525644822DC}" type="slidenum">
              <a:rPr lang="en-US" smtClean="0"/>
              <a:t>10</a:t>
            </a:fld>
            <a:endParaRPr lang="en-US" dirty="0"/>
          </a:p>
        </p:txBody>
      </p:sp>
    </p:spTree>
    <p:extLst>
      <p:ext uri="{BB962C8B-B14F-4D97-AF65-F5344CB8AC3E}">
        <p14:creationId xmlns:p14="http://schemas.microsoft.com/office/powerpoint/2010/main" val="19438415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6DC6106-CA6A-43C6-9EC1-147F0A6629EF}"/>
              </a:ext>
            </a:extLst>
          </p:cNvPr>
          <p:cNvSpPr txBox="1"/>
          <p:nvPr/>
        </p:nvSpPr>
        <p:spPr>
          <a:xfrm>
            <a:off x="0" y="6408109"/>
            <a:ext cx="10515600" cy="461665"/>
          </a:xfrm>
          <a:prstGeom prst="rect">
            <a:avLst/>
          </a:prstGeom>
          <a:noFill/>
        </p:spPr>
        <p:txBody>
          <a:bodyPr wrap="square" rtlCol="0">
            <a:spAutoFit/>
          </a:bodyPr>
          <a:lstStyle/>
          <a:p>
            <a:r>
              <a:rPr lang="en-US" sz="1200" dirty="0">
                <a:latin typeface="Segoe UI" panose="020B0502040204020203" pitchFamily="34" charset="0"/>
              </a:rPr>
              <a:t>Figure 8-5: Spreading of the action potential.  Adopted without change from works contributed to OpenStax by General Biology. This file is licensed under the Creative Commons Attribution 4.0 International license.</a:t>
            </a:r>
          </a:p>
        </p:txBody>
      </p:sp>
      <p:pic>
        <p:nvPicPr>
          <p:cNvPr id="6" name="Content Placeholder 5" descr="Figure 8-5: Spreading of the action potential. The action potential is conducted down the axon as the axon membrane depolarizes, then repolarizes.&#10;">
            <a:extLst>
              <a:ext uri="{FF2B5EF4-FFF2-40B4-BE49-F238E27FC236}">
                <a16:creationId xmlns:a16="http://schemas.microsoft.com/office/drawing/2014/main" id="{68316813-6B94-43A5-9A9A-37E9A17CE299}"/>
              </a:ext>
            </a:extLst>
          </p:cNvPr>
          <p:cNvPicPr>
            <a:picLocks noGrp="1" noChangeAspect="1"/>
          </p:cNvPicPr>
          <p:nvPr>
            <p:ph idx="1"/>
          </p:nvPr>
        </p:nvPicPr>
        <p:blipFill>
          <a:blip r:embed="rId3"/>
          <a:stretch>
            <a:fillRect/>
          </a:stretch>
        </p:blipFill>
        <p:spPr>
          <a:xfrm>
            <a:off x="2974648" y="1825625"/>
            <a:ext cx="6242703" cy="4351338"/>
          </a:xfrm>
          <a:prstGeom prst="rect">
            <a:avLst/>
          </a:prstGeom>
        </p:spPr>
      </p:pic>
      <p:sp>
        <p:nvSpPr>
          <p:cNvPr id="2" name="Title 1">
            <a:extLst>
              <a:ext uri="{FF2B5EF4-FFF2-40B4-BE49-F238E27FC236}">
                <a16:creationId xmlns:a16="http://schemas.microsoft.com/office/drawing/2014/main" id="{3BEF25CD-42B5-4D50-BBE8-0A02609ADE68}"/>
              </a:ext>
            </a:extLst>
          </p:cNvPr>
          <p:cNvSpPr>
            <a:spLocks noGrp="1"/>
          </p:cNvSpPr>
          <p:nvPr>
            <p:ph type="title"/>
          </p:nvPr>
        </p:nvSpPr>
        <p:spPr/>
        <p:txBody>
          <a:bodyPr/>
          <a:lstStyle/>
          <a:p>
            <a:r>
              <a:rPr lang="en-US" dirty="0"/>
              <a:t>Spreading of the Action Potential</a:t>
            </a:r>
          </a:p>
        </p:txBody>
      </p:sp>
      <p:sp>
        <p:nvSpPr>
          <p:cNvPr id="4" name="Slide Number Placeholder 3">
            <a:extLst>
              <a:ext uri="{FF2B5EF4-FFF2-40B4-BE49-F238E27FC236}">
                <a16:creationId xmlns:a16="http://schemas.microsoft.com/office/drawing/2014/main" id="{E35990BE-9B2D-4DB5-A183-63295C9E4FEE}"/>
              </a:ext>
            </a:extLst>
          </p:cNvPr>
          <p:cNvSpPr>
            <a:spLocks noGrp="1"/>
          </p:cNvSpPr>
          <p:nvPr>
            <p:ph type="sldNum" sz="quarter" idx="12"/>
          </p:nvPr>
        </p:nvSpPr>
        <p:spPr/>
        <p:txBody>
          <a:bodyPr/>
          <a:lstStyle/>
          <a:p>
            <a:fld id="{F38FC8B9-BCA2-4F51-A344-9525644822DC}" type="slidenum">
              <a:rPr lang="en-US" smtClean="0"/>
              <a:t>11</a:t>
            </a:fld>
            <a:endParaRPr lang="en-US" dirty="0"/>
          </a:p>
        </p:txBody>
      </p:sp>
    </p:spTree>
    <p:extLst>
      <p:ext uri="{BB962C8B-B14F-4D97-AF65-F5344CB8AC3E}">
        <p14:creationId xmlns:p14="http://schemas.microsoft.com/office/powerpoint/2010/main" val="33883090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9AD5C77-880B-42A2-B6C8-8957BBCB977A}"/>
              </a:ext>
            </a:extLst>
          </p:cNvPr>
          <p:cNvSpPr txBox="1"/>
          <p:nvPr/>
        </p:nvSpPr>
        <p:spPr>
          <a:xfrm>
            <a:off x="0" y="6406610"/>
            <a:ext cx="10886536" cy="461665"/>
          </a:xfrm>
          <a:prstGeom prst="rect">
            <a:avLst/>
          </a:prstGeom>
          <a:noFill/>
        </p:spPr>
        <p:txBody>
          <a:bodyPr wrap="square" rtlCol="0">
            <a:spAutoFit/>
          </a:bodyPr>
          <a:lstStyle/>
          <a:p>
            <a:r>
              <a:rPr lang="en-US" sz="1200" dirty="0">
                <a:latin typeface="Segoe UI" panose="020B0502040204020203" pitchFamily="34" charset="0"/>
              </a:rPr>
              <a:t>Figure 8-6: Synaptic Vesicles. Adopted without change from Tina Carvalho, NIH-NIGMS and scale-bar data from Matt Russell from works contributed to OpenStax by General Biology. This file is licensed under the Creative Commons Attribution 4.0 International license.</a:t>
            </a:r>
          </a:p>
        </p:txBody>
      </p:sp>
      <p:pic>
        <p:nvPicPr>
          <p:cNvPr id="6" name="Content Placeholder 5" descr="Figure 8-6: Synaptic Vesicles. This pseudo colored image, taken with a scanning electron microscope, shows an axon terminal broken open to reveal synaptic vesicles (blue and orange) inside the neuron.&#10;">
            <a:extLst>
              <a:ext uri="{FF2B5EF4-FFF2-40B4-BE49-F238E27FC236}">
                <a16:creationId xmlns:a16="http://schemas.microsoft.com/office/drawing/2014/main" id="{ABCB7602-6901-4CDE-A5A6-4F36784F64D4}"/>
              </a:ext>
            </a:extLst>
          </p:cNvPr>
          <p:cNvPicPr>
            <a:picLocks noGrp="1" noChangeAspect="1"/>
          </p:cNvPicPr>
          <p:nvPr>
            <p:ph idx="1"/>
          </p:nvPr>
        </p:nvPicPr>
        <p:blipFill>
          <a:blip r:embed="rId3">
            <a:extLst>
              <a:ext uri="{BEBA8EAE-BF5A-486C-A8C5-ECC9F3942E4B}">
                <a14:imgProps xmlns:a14="http://schemas.microsoft.com/office/drawing/2010/main">
                  <a14:imgLayer r:embed="rId4">
                    <a14:imgEffect>
                      <a14:sharpenSoften amount="50000"/>
                    </a14:imgEffect>
                    <a14:imgEffect>
                      <a14:saturation sat="200000"/>
                    </a14:imgEffect>
                  </a14:imgLayer>
                </a14:imgProps>
              </a:ext>
            </a:extLst>
          </a:blip>
          <a:stretch>
            <a:fillRect/>
          </a:stretch>
        </p:blipFill>
        <p:spPr>
          <a:xfrm>
            <a:off x="3369096" y="1829098"/>
            <a:ext cx="5453807" cy="4351338"/>
          </a:xfrm>
          <a:prstGeom prst="rect">
            <a:avLst/>
          </a:prstGeom>
        </p:spPr>
      </p:pic>
      <p:sp>
        <p:nvSpPr>
          <p:cNvPr id="2" name="Title 1">
            <a:extLst>
              <a:ext uri="{FF2B5EF4-FFF2-40B4-BE49-F238E27FC236}">
                <a16:creationId xmlns:a16="http://schemas.microsoft.com/office/drawing/2014/main" id="{D4EA3232-B170-4B60-ACF9-33CA3EDC8256}"/>
              </a:ext>
            </a:extLst>
          </p:cNvPr>
          <p:cNvSpPr>
            <a:spLocks noGrp="1"/>
          </p:cNvSpPr>
          <p:nvPr>
            <p:ph type="title"/>
          </p:nvPr>
        </p:nvSpPr>
        <p:spPr/>
        <p:txBody>
          <a:bodyPr/>
          <a:lstStyle/>
          <a:p>
            <a:r>
              <a:rPr lang="en-US" dirty="0"/>
              <a:t>Synaptic Vesicles</a:t>
            </a:r>
          </a:p>
        </p:txBody>
      </p:sp>
      <p:sp>
        <p:nvSpPr>
          <p:cNvPr id="4" name="Slide Number Placeholder 3">
            <a:extLst>
              <a:ext uri="{FF2B5EF4-FFF2-40B4-BE49-F238E27FC236}">
                <a16:creationId xmlns:a16="http://schemas.microsoft.com/office/drawing/2014/main" id="{2C7CCC55-5108-4724-BB7F-A166CBEFBDF6}"/>
              </a:ext>
            </a:extLst>
          </p:cNvPr>
          <p:cNvSpPr>
            <a:spLocks noGrp="1"/>
          </p:cNvSpPr>
          <p:nvPr>
            <p:ph type="sldNum" sz="quarter" idx="12"/>
          </p:nvPr>
        </p:nvSpPr>
        <p:spPr/>
        <p:txBody>
          <a:bodyPr/>
          <a:lstStyle/>
          <a:p>
            <a:fld id="{F38FC8B9-BCA2-4F51-A344-9525644822DC}" type="slidenum">
              <a:rPr lang="en-US" smtClean="0"/>
              <a:t>12</a:t>
            </a:fld>
            <a:endParaRPr lang="en-US" dirty="0"/>
          </a:p>
        </p:txBody>
      </p:sp>
    </p:spTree>
    <p:extLst>
      <p:ext uri="{BB962C8B-B14F-4D97-AF65-F5344CB8AC3E}">
        <p14:creationId xmlns:p14="http://schemas.microsoft.com/office/powerpoint/2010/main" val="31922867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16AB814-B8DF-4347-A20F-1212B926C6B4}"/>
              </a:ext>
            </a:extLst>
          </p:cNvPr>
          <p:cNvSpPr txBox="1"/>
          <p:nvPr/>
        </p:nvSpPr>
        <p:spPr>
          <a:xfrm>
            <a:off x="0" y="6408109"/>
            <a:ext cx="10524226" cy="461665"/>
          </a:xfrm>
          <a:prstGeom prst="rect">
            <a:avLst/>
          </a:prstGeom>
          <a:noFill/>
        </p:spPr>
        <p:txBody>
          <a:bodyPr wrap="square" rtlCol="0">
            <a:spAutoFit/>
          </a:bodyPr>
          <a:lstStyle/>
          <a:p>
            <a:r>
              <a:rPr lang="en-US" sz="1200" dirty="0">
                <a:latin typeface="Segoe UI" panose="020B0502040204020203" pitchFamily="34" charset="0"/>
              </a:rPr>
              <a:t>Figure 8-7: Synapse communication. Adopted without change from works contributed to OpenStax by General Biology. This file is licensed under the Creative Commons Attribution 4.0 International license.</a:t>
            </a:r>
          </a:p>
        </p:txBody>
      </p:sp>
      <p:pic>
        <p:nvPicPr>
          <p:cNvPr id="5" name="Content Placeholder 4" descr="Figure 8-7: Synapse communication. Communication at chemical synapses requires the release of neurotransmitters. When the presynaptic membrane is depolarized, voltage-gated Ca2+ channels open and allow Ca2+ to enter the cell. The calcium entry causes synaptic vesicles to fuse with the membrane and release neurotransmitter molecules into the synaptic cleft. The neurotransmitter diffuses across the synaptic cleft and binds to ligand-gated ion channels in the postsynaptic membrane, resulting in a localized depolarization or hyperpolarization of the postsynaptic neuron.&#10;">
            <a:extLst>
              <a:ext uri="{FF2B5EF4-FFF2-40B4-BE49-F238E27FC236}">
                <a16:creationId xmlns:a16="http://schemas.microsoft.com/office/drawing/2014/main" id="{5F969743-7347-46DA-844B-C4BFCD7A2314}"/>
              </a:ext>
            </a:extLst>
          </p:cNvPr>
          <p:cNvPicPr>
            <a:picLocks noGrp="1" noChangeAspect="1"/>
          </p:cNvPicPr>
          <p:nvPr>
            <p:ph idx="1"/>
          </p:nvPr>
        </p:nvPicPr>
        <p:blipFill>
          <a:blip r:embed="rId3"/>
          <a:stretch>
            <a:fillRect/>
          </a:stretch>
        </p:blipFill>
        <p:spPr>
          <a:xfrm>
            <a:off x="4369990" y="1825625"/>
            <a:ext cx="3452020" cy="4351338"/>
          </a:xfrm>
          <a:prstGeom prst="rect">
            <a:avLst/>
          </a:prstGeom>
        </p:spPr>
      </p:pic>
      <p:sp>
        <p:nvSpPr>
          <p:cNvPr id="2" name="Title 1">
            <a:extLst>
              <a:ext uri="{FF2B5EF4-FFF2-40B4-BE49-F238E27FC236}">
                <a16:creationId xmlns:a16="http://schemas.microsoft.com/office/drawing/2014/main" id="{F6D3E7A8-2CC9-4AF7-9B37-727F48DBFE7D}"/>
              </a:ext>
            </a:extLst>
          </p:cNvPr>
          <p:cNvSpPr>
            <a:spLocks noGrp="1"/>
          </p:cNvSpPr>
          <p:nvPr>
            <p:ph type="title"/>
          </p:nvPr>
        </p:nvSpPr>
        <p:spPr/>
        <p:txBody>
          <a:bodyPr/>
          <a:lstStyle/>
          <a:p>
            <a:r>
              <a:rPr lang="en-US" dirty="0"/>
              <a:t>Synapse Communication</a:t>
            </a:r>
          </a:p>
        </p:txBody>
      </p:sp>
      <p:sp>
        <p:nvSpPr>
          <p:cNvPr id="4" name="Slide Number Placeholder 3">
            <a:extLst>
              <a:ext uri="{FF2B5EF4-FFF2-40B4-BE49-F238E27FC236}">
                <a16:creationId xmlns:a16="http://schemas.microsoft.com/office/drawing/2014/main" id="{5DD891C8-D6C5-4C6F-AC14-B321A94DABF7}"/>
              </a:ext>
            </a:extLst>
          </p:cNvPr>
          <p:cNvSpPr>
            <a:spLocks noGrp="1"/>
          </p:cNvSpPr>
          <p:nvPr>
            <p:ph type="sldNum" sz="quarter" idx="12"/>
          </p:nvPr>
        </p:nvSpPr>
        <p:spPr/>
        <p:txBody>
          <a:bodyPr/>
          <a:lstStyle/>
          <a:p>
            <a:fld id="{F38FC8B9-BCA2-4F51-A344-9525644822DC}" type="slidenum">
              <a:rPr lang="en-US" smtClean="0"/>
              <a:t>13</a:t>
            </a:fld>
            <a:endParaRPr lang="en-US" dirty="0"/>
          </a:p>
        </p:txBody>
      </p:sp>
    </p:spTree>
    <p:extLst>
      <p:ext uri="{BB962C8B-B14F-4D97-AF65-F5344CB8AC3E}">
        <p14:creationId xmlns:p14="http://schemas.microsoft.com/office/powerpoint/2010/main" val="3782935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DC8DDE2-7638-458D-A3F9-A6A1E1A54085}"/>
              </a:ext>
            </a:extLst>
          </p:cNvPr>
          <p:cNvSpPr txBox="1"/>
          <p:nvPr/>
        </p:nvSpPr>
        <p:spPr>
          <a:xfrm>
            <a:off x="0" y="6408109"/>
            <a:ext cx="10524226" cy="461665"/>
          </a:xfrm>
          <a:prstGeom prst="rect">
            <a:avLst/>
          </a:prstGeom>
          <a:noFill/>
        </p:spPr>
        <p:txBody>
          <a:bodyPr wrap="square" rtlCol="0">
            <a:spAutoFit/>
          </a:bodyPr>
          <a:lstStyle/>
          <a:p>
            <a:r>
              <a:rPr lang="en-US" sz="1200" dirty="0">
                <a:latin typeface="Segoe UI" panose="020B0502040204020203" pitchFamily="34" charset="0"/>
              </a:rPr>
              <a:t>Figure 8-7: Synapse communication. Adopted without change from works contributed to OpenStax by General Biology. This file is licensed under the Creative Commons Attribution 4.0 International license.</a:t>
            </a:r>
          </a:p>
        </p:txBody>
      </p:sp>
      <p:pic>
        <p:nvPicPr>
          <p:cNvPr id="5" name="Content Placeholder 4" descr="Figure 8-7: Synapse communication. Communication at chemical synapses requires the release of neurotransmitters. When the presynaptic membrane is depolarized, voltage-gated Ca2+ channels open and allow Ca2+ to enter the cell. The calcium entry causes synaptic vesicles to fuse with the membrane and release neurotransmitter molecules into the synaptic cleft. The neurotransmitter diffuses across the synaptic cleft and binds to ligand-gated ion channels in the postsynaptic membrane, resulting in a localized depolarization or hyperpolarization of the postsynaptic neuron.&#10;">
            <a:extLst>
              <a:ext uri="{FF2B5EF4-FFF2-40B4-BE49-F238E27FC236}">
                <a16:creationId xmlns:a16="http://schemas.microsoft.com/office/drawing/2014/main" id="{5F969743-7347-46DA-844B-C4BFCD7A2314}"/>
              </a:ext>
            </a:extLst>
          </p:cNvPr>
          <p:cNvPicPr>
            <a:picLocks noGrp="1" noChangeAspect="1"/>
          </p:cNvPicPr>
          <p:nvPr>
            <p:ph idx="1"/>
          </p:nvPr>
        </p:nvPicPr>
        <p:blipFill rotWithShape="1">
          <a:blip r:embed="rId3"/>
          <a:srcRect b="36488"/>
          <a:stretch/>
        </p:blipFill>
        <p:spPr>
          <a:xfrm>
            <a:off x="2957623" y="1267957"/>
            <a:ext cx="6276754" cy="5025062"/>
          </a:xfrm>
          <a:prstGeom prst="rect">
            <a:avLst/>
          </a:prstGeom>
        </p:spPr>
      </p:pic>
      <p:sp>
        <p:nvSpPr>
          <p:cNvPr id="2" name="Title 1">
            <a:extLst>
              <a:ext uri="{FF2B5EF4-FFF2-40B4-BE49-F238E27FC236}">
                <a16:creationId xmlns:a16="http://schemas.microsoft.com/office/drawing/2014/main" id="{F6D3E7A8-2CC9-4AF7-9B37-727F48DBFE7D}"/>
              </a:ext>
            </a:extLst>
          </p:cNvPr>
          <p:cNvSpPr>
            <a:spLocks noGrp="1"/>
          </p:cNvSpPr>
          <p:nvPr>
            <p:ph type="title"/>
          </p:nvPr>
        </p:nvSpPr>
        <p:spPr>
          <a:xfrm>
            <a:off x="838200" y="20065"/>
            <a:ext cx="10515600" cy="1325563"/>
          </a:xfrm>
        </p:spPr>
        <p:txBody>
          <a:bodyPr/>
          <a:lstStyle/>
          <a:p>
            <a:r>
              <a:rPr lang="en-US" dirty="0"/>
              <a:t>Synapse Communication: Release of Neurotransmitter</a:t>
            </a:r>
          </a:p>
        </p:txBody>
      </p:sp>
      <p:sp>
        <p:nvSpPr>
          <p:cNvPr id="4" name="Slide Number Placeholder 3">
            <a:extLst>
              <a:ext uri="{FF2B5EF4-FFF2-40B4-BE49-F238E27FC236}">
                <a16:creationId xmlns:a16="http://schemas.microsoft.com/office/drawing/2014/main" id="{5DD891C8-D6C5-4C6F-AC14-B321A94DABF7}"/>
              </a:ext>
            </a:extLst>
          </p:cNvPr>
          <p:cNvSpPr>
            <a:spLocks noGrp="1"/>
          </p:cNvSpPr>
          <p:nvPr>
            <p:ph type="sldNum" sz="quarter" idx="12"/>
          </p:nvPr>
        </p:nvSpPr>
        <p:spPr/>
        <p:txBody>
          <a:bodyPr/>
          <a:lstStyle/>
          <a:p>
            <a:fld id="{F38FC8B9-BCA2-4F51-A344-9525644822DC}" type="slidenum">
              <a:rPr lang="en-US" smtClean="0"/>
              <a:t>14</a:t>
            </a:fld>
            <a:endParaRPr lang="en-US" dirty="0"/>
          </a:p>
        </p:txBody>
      </p:sp>
    </p:spTree>
    <p:extLst>
      <p:ext uri="{BB962C8B-B14F-4D97-AF65-F5344CB8AC3E}">
        <p14:creationId xmlns:p14="http://schemas.microsoft.com/office/powerpoint/2010/main" val="40221430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0B6BA61-AD22-4804-909D-8C78AC15BB5A}"/>
              </a:ext>
            </a:extLst>
          </p:cNvPr>
          <p:cNvSpPr txBox="1"/>
          <p:nvPr/>
        </p:nvSpPr>
        <p:spPr>
          <a:xfrm>
            <a:off x="0" y="6408109"/>
            <a:ext cx="10524226" cy="461665"/>
          </a:xfrm>
          <a:prstGeom prst="rect">
            <a:avLst/>
          </a:prstGeom>
          <a:noFill/>
        </p:spPr>
        <p:txBody>
          <a:bodyPr wrap="square" rtlCol="0">
            <a:spAutoFit/>
          </a:bodyPr>
          <a:lstStyle/>
          <a:p>
            <a:r>
              <a:rPr lang="en-US" sz="1200" dirty="0">
                <a:latin typeface="Segoe UI" panose="020B0502040204020203" pitchFamily="34" charset="0"/>
              </a:rPr>
              <a:t>Figure 8-7: Synapse communication. Adopted without change from works contributed to OpenStax by General Biology. This file is licensed under the Creative Commons Attribution 4.0 International license.</a:t>
            </a:r>
          </a:p>
        </p:txBody>
      </p:sp>
      <p:pic>
        <p:nvPicPr>
          <p:cNvPr id="5" name="Content Placeholder 4" descr="Figure 8-7: Synapse communication. Communication at chemical synapses requires the release of neurotransmitters. When the presynaptic membrane is depolarized, voltage-gated Ca2+ channels open and allow Ca2+ to enter the cell. The calcium entry causes synaptic vesicles to fuse with the membrane and release neurotransmitter molecules into the synaptic cleft. The neurotransmitter diffuses across the synaptic cleft and binds to ligand-gated ion channels in the postsynaptic membrane, resulting in a localized depolarization or hyperpolarization of the postsynaptic neuron.&#10;">
            <a:extLst>
              <a:ext uri="{FF2B5EF4-FFF2-40B4-BE49-F238E27FC236}">
                <a16:creationId xmlns:a16="http://schemas.microsoft.com/office/drawing/2014/main" id="{5F969743-7347-46DA-844B-C4BFCD7A2314}"/>
              </a:ext>
            </a:extLst>
          </p:cNvPr>
          <p:cNvPicPr>
            <a:picLocks noGrp="1" noChangeAspect="1"/>
          </p:cNvPicPr>
          <p:nvPr>
            <p:ph idx="1"/>
          </p:nvPr>
        </p:nvPicPr>
        <p:blipFill rotWithShape="1">
          <a:blip r:embed="rId3"/>
          <a:srcRect t="65268" r="54165"/>
          <a:stretch/>
        </p:blipFill>
        <p:spPr>
          <a:xfrm>
            <a:off x="3847017" y="1880557"/>
            <a:ext cx="4497965" cy="4296405"/>
          </a:xfrm>
          <a:prstGeom prst="rect">
            <a:avLst/>
          </a:prstGeom>
        </p:spPr>
      </p:pic>
      <p:sp>
        <p:nvSpPr>
          <p:cNvPr id="2" name="Title 1">
            <a:extLst>
              <a:ext uri="{FF2B5EF4-FFF2-40B4-BE49-F238E27FC236}">
                <a16:creationId xmlns:a16="http://schemas.microsoft.com/office/drawing/2014/main" id="{F6D3E7A8-2CC9-4AF7-9B37-727F48DBFE7D}"/>
              </a:ext>
            </a:extLst>
          </p:cNvPr>
          <p:cNvSpPr>
            <a:spLocks noGrp="1"/>
          </p:cNvSpPr>
          <p:nvPr>
            <p:ph type="title"/>
          </p:nvPr>
        </p:nvSpPr>
        <p:spPr/>
        <p:txBody>
          <a:bodyPr/>
          <a:lstStyle/>
          <a:p>
            <a:r>
              <a:rPr lang="en-US" dirty="0"/>
              <a:t>Synapse Communication: Opening of Ligand-Gated Ion Channels</a:t>
            </a:r>
          </a:p>
        </p:txBody>
      </p:sp>
      <p:sp>
        <p:nvSpPr>
          <p:cNvPr id="4" name="Slide Number Placeholder 3">
            <a:extLst>
              <a:ext uri="{FF2B5EF4-FFF2-40B4-BE49-F238E27FC236}">
                <a16:creationId xmlns:a16="http://schemas.microsoft.com/office/drawing/2014/main" id="{5DD891C8-D6C5-4C6F-AC14-B321A94DABF7}"/>
              </a:ext>
            </a:extLst>
          </p:cNvPr>
          <p:cNvSpPr>
            <a:spLocks noGrp="1"/>
          </p:cNvSpPr>
          <p:nvPr>
            <p:ph type="sldNum" sz="quarter" idx="12"/>
          </p:nvPr>
        </p:nvSpPr>
        <p:spPr/>
        <p:txBody>
          <a:bodyPr/>
          <a:lstStyle/>
          <a:p>
            <a:fld id="{F38FC8B9-BCA2-4F51-A344-9525644822DC}" type="slidenum">
              <a:rPr lang="en-US" smtClean="0"/>
              <a:t>15</a:t>
            </a:fld>
            <a:endParaRPr lang="en-US" dirty="0"/>
          </a:p>
        </p:txBody>
      </p:sp>
    </p:spTree>
    <p:extLst>
      <p:ext uri="{BB962C8B-B14F-4D97-AF65-F5344CB8AC3E}">
        <p14:creationId xmlns:p14="http://schemas.microsoft.com/office/powerpoint/2010/main" val="5162776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Figure 8-7: Synapse communication. Communication at chemical synapses requires the release of neurotransmitters. When the presynaptic membrane is depolarized, voltage-gated Ca2+ channels open and allow Ca2+ to enter the cell. The calcium entry causes synaptic vesicles to fuse with the membrane and release neurotransmitter molecules into the synaptic cleft. The neurotransmitter diffuses across the synaptic cleft and binds to ligand-gated ion channels in the postsynaptic membrane, resulting in a localized depolarization or hyperpolarization of the postsynaptic neuron.&#10;">
            <a:extLst>
              <a:ext uri="{FF2B5EF4-FFF2-40B4-BE49-F238E27FC236}">
                <a16:creationId xmlns:a16="http://schemas.microsoft.com/office/drawing/2014/main" id="{5F969743-7347-46DA-844B-C4BFCD7A2314}"/>
              </a:ext>
            </a:extLst>
          </p:cNvPr>
          <p:cNvPicPr>
            <a:picLocks noGrp="1" noChangeAspect="1"/>
          </p:cNvPicPr>
          <p:nvPr>
            <p:ph idx="1"/>
          </p:nvPr>
        </p:nvPicPr>
        <p:blipFill rotWithShape="1">
          <a:blip r:embed="rId3"/>
          <a:srcRect l="47335" t="65266"/>
          <a:stretch/>
        </p:blipFill>
        <p:spPr>
          <a:xfrm>
            <a:off x="3470410" y="1811547"/>
            <a:ext cx="5251180" cy="4365416"/>
          </a:xfrm>
          <a:prstGeom prst="rect">
            <a:avLst/>
          </a:prstGeom>
        </p:spPr>
      </p:pic>
      <p:sp>
        <p:nvSpPr>
          <p:cNvPr id="7" name="TextBox 6">
            <a:extLst>
              <a:ext uri="{FF2B5EF4-FFF2-40B4-BE49-F238E27FC236}">
                <a16:creationId xmlns:a16="http://schemas.microsoft.com/office/drawing/2014/main" id="{F3C10DB4-D10D-4988-BAD4-A23B30DC5F26}"/>
              </a:ext>
            </a:extLst>
          </p:cNvPr>
          <p:cNvSpPr txBox="1"/>
          <p:nvPr/>
        </p:nvSpPr>
        <p:spPr>
          <a:xfrm>
            <a:off x="0" y="6408109"/>
            <a:ext cx="10524226" cy="461665"/>
          </a:xfrm>
          <a:prstGeom prst="rect">
            <a:avLst/>
          </a:prstGeom>
          <a:noFill/>
        </p:spPr>
        <p:txBody>
          <a:bodyPr wrap="square" rtlCol="0">
            <a:spAutoFit/>
          </a:bodyPr>
          <a:lstStyle/>
          <a:p>
            <a:r>
              <a:rPr lang="en-US" sz="1200" dirty="0">
                <a:latin typeface="Segoe UI" panose="020B0502040204020203" pitchFamily="34" charset="0"/>
              </a:rPr>
              <a:t>Figure 8-7: Synapse communication. Adopted without change from works contributed to OpenStax by General Biology. This file is licensed under the Creative Commons Attribution 4.0 International license.</a:t>
            </a:r>
          </a:p>
        </p:txBody>
      </p:sp>
      <p:sp>
        <p:nvSpPr>
          <p:cNvPr id="2" name="Title 1">
            <a:extLst>
              <a:ext uri="{FF2B5EF4-FFF2-40B4-BE49-F238E27FC236}">
                <a16:creationId xmlns:a16="http://schemas.microsoft.com/office/drawing/2014/main" id="{F6D3E7A8-2CC9-4AF7-9B37-727F48DBFE7D}"/>
              </a:ext>
            </a:extLst>
          </p:cNvPr>
          <p:cNvSpPr>
            <a:spLocks noGrp="1"/>
          </p:cNvSpPr>
          <p:nvPr>
            <p:ph type="title"/>
          </p:nvPr>
        </p:nvSpPr>
        <p:spPr/>
        <p:txBody>
          <a:bodyPr/>
          <a:lstStyle/>
          <a:p>
            <a:r>
              <a:rPr lang="en-US" dirty="0"/>
              <a:t>Synapse Communication: Terminating the Signal</a:t>
            </a:r>
          </a:p>
        </p:txBody>
      </p:sp>
      <p:sp>
        <p:nvSpPr>
          <p:cNvPr id="4" name="Slide Number Placeholder 3">
            <a:extLst>
              <a:ext uri="{FF2B5EF4-FFF2-40B4-BE49-F238E27FC236}">
                <a16:creationId xmlns:a16="http://schemas.microsoft.com/office/drawing/2014/main" id="{5DD891C8-D6C5-4C6F-AC14-B321A94DABF7}"/>
              </a:ext>
            </a:extLst>
          </p:cNvPr>
          <p:cNvSpPr>
            <a:spLocks noGrp="1"/>
          </p:cNvSpPr>
          <p:nvPr>
            <p:ph type="sldNum" sz="quarter" idx="12"/>
          </p:nvPr>
        </p:nvSpPr>
        <p:spPr/>
        <p:txBody>
          <a:bodyPr/>
          <a:lstStyle/>
          <a:p>
            <a:fld id="{F38FC8B9-BCA2-4F51-A344-9525644822DC}" type="slidenum">
              <a:rPr lang="en-US" smtClean="0"/>
              <a:t>16</a:t>
            </a:fld>
            <a:endParaRPr lang="en-US" dirty="0"/>
          </a:p>
        </p:txBody>
      </p:sp>
    </p:spTree>
    <p:extLst>
      <p:ext uri="{BB962C8B-B14F-4D97-AF65-F5344CB8AC3E}">
        <p14:creationId xmlns:p14="http://schemas.microsoft.com/office/powerpoint/2010/main" val="28067005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5B3912-6E47-44A8-BFBF-D1A30A69CDD3}"/>
              </a:ext>
            </a:extLst>
          </p:cNvPr>
          <p:cNvSpPr>
            <a:spLocks noGrp="1"/>
          </p:cNvSpPr>
          <p:nvPr>
            <p:ph idx="1"/>
          </p:nvPr>
        </p:nvSpPr>
        <p:spPr/>
        <p:txBody>
          <a:bodyPr vert="horz" lIns="91440" tIns="45720" rIns="91440" bIns="45720" rtlCol="0" anchor="t">
            <a:normAutofit/>
          </a:bodyPr>
          <a:lstStyle/>
          <a:p>
            <a:pPr marL="514350" indent="-514350">
              <a:buAutoNum type="arabicPeriod"/>
            </a:pPr>
            <a:r>
              <a:rPr lang="en-US" dirty="0">
                <a:latin typeface="Segoe UI"/>
                <a:cs typeface="Segoe UI"/>
              </a:rPr>
              <a:t>During homeostasis, the extracellular space on the outside of a neuronal cell is ________ charged and the cytoplasm of that cell is ______ charged.</a:t>
            </a:r>
            <a:endParaRPr lang="en-US" sz="2400" dirty="0">
              <a:latin typeface="Segoe UI"/>
              <a:cs typeface="Segoe UI"/>
            </a:endParaRPr>
          </a:p>
          <a:p>
            <a:pPr marL="914400" lvl="1" indent="-457200">
              <a:buFont typeface="+mj-lt"/>
              <a:buAutoNum type="alphaLcPeriod"/>
            </a:pPr>
            <a:r>
              <a:rPr lang="en-US" dirty="0"/>
              <a:t>positively; positively</a:t>
            </a:r>
            <a:endParaRPr lang="en-US" sz="2000" dirty="0"/>
          </a:p>
          <a:p>
            <a:pPr marL="914400" lvl="1" indent="-457200">
              <a:buFont typeface="+mj-lt"/>
              <a:buAutoNum type="alphaLcPeriod"/>
            </a:pPr>
            <a:r>
              <a:rPr lang="en-US" dirty="0"/>
              <a:t>negatively; negatively</a:t>
            </a:r>
            <a:endParaRPr lang="en-US" sz="2000" dirty="0"/>
          </a:p>
          <a:p>
            <a:pPr marL="914400" lvl="1" indent="-457200">
              <a:buFont typeface="+mj-lt"/>
              <a:buAutoNum type="alphaLcPeriod"/>
            </a:pPr>
            <a:r>
              <a:rPr lang="en-US" dirty="0"/>
              <a:t>negatively; positively</a:t>
            </a:r>
            <a:endParaRPr lang="en-US" sz="2000" dirty="0"/>
          </a:p>
          <a:p>
            <a:pPr marL="914400" lvl="1" indent="-457200">
              <a:buFont typeface="+mj-lt"/>
              <a:buAutoNum type="alphaLcPeriod"/>
            </a:pPr>
            <a:r>
              <a:rPr lang="en-US" dirty="0"/>
              <a:t>positively; negatively</a:t>
            </a:r>
            <a:endParaRPr lang="en-US" sz="2000" dirty="0"/>
          </a:p>
          <a:p>
            <a:endParaRPr lang="en-US" dirty="0"/>
          </a:p>
        </p:txBody>
      </p:sp>
      <p:sp>
        <p:nvSpPr>
          <p:cNvPr id="2" name="Title 1">
            <a:extLst>
              <a:ext uri="{FF2B5EF4-FFF2-40B4-BE49-F238E27FC236}">
                <a16:creationId xmlns:a16="http://schemas.microsoft.com/office/drawing/2014/main" id="{476E1AA4-D6D7-48D1-89E6-7C6BB35DD027}"/>
              </a:ext>
            </a:extLst>
          </p:cNvPr>
          <p:cNvSpPr>
            <a:spLocks noGrp="1"/>
          </p:cNvSpPr>
          <p:nvPr>
            <p:ph type="title"/>
          </p:nvPr>
        </p:nvSpPr>
        <p:spPr/>
        <p:txBody>
          <a:bodyPr/>
          <a:lstStyle/>
          <a:p>
            <a:r>
              <a:rPr lang="en-US" dirty="0"/>
              <a:t>Concept Check Question 1</a:t>
            </a:r>
          </a:p>
        </p:txBody>
      </p:sp>
      <p:sp>
        <p:nvSpPr>
          <p:cNvPr id="4" name="Slide Number Placeholder 3">
            <a:extLst>
              <a:ext uri="{FF2B5EF4-FFF2-40B4-BE49-F238E27FC236}">
                <a16:creationId xmlns:a16="http://schemas.microsoft.com/office/drawing/2014/main" id="{1D1ED33F-1E1D-44FA-B512-709EF6EFC147}"/>
              </a:ext>
            </a:extLst>
          </p:cNvPr>
          <p:cNvSpPr>
            <a:spLocks noGrp="1"/>
          </p:cNvSpPr>
          <p:nvPr>
            <p:ph type="sldNum" sz="quarter" idx="12"/>
          </p:nvPr>
        </p:nvSpPr>
        <p:spPr/>
        <p:txBody>
          <a:bodyPr/>
          <a:lstStyle/>
          <a:p>
            <a:fld id="{F38FC8B9-BCA2-4F51-A344-9525644822DC}" type="slidenum">
              <a:rPr lang="en-US" smtClean="0"/>
              <a:t>17</a:t>
            </a:fld>
            <a:endParaRPr lang="en-US" dirty="0"/>
          </a:p>
        </p:txBody>
      </p:sp>
    </p:spTree>
    <p:extLst>
      <p:ext uri="{BB962C8B-B14F-4D97-AF65-F5344CB8AC3E}">
        <p14:creationId xmlns:p14="http://schemas.microsoft.com/office/powerpoint/2010/main" val="13337507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5B3912-6E47-44A8-BFBF-D1A30A69CDD3}"/>
              </a:ext>
            </a:extLst>
          </p:cNvPr>
          <p:cNvSpPr>
            <a:spLocks noGrp="1"/>
          </p:cNvSpPr>
          <p:nvPr>
            <p:ph idx="1"/>
          </p:nvPr>
        </p:nvSpPr>
        <p:spPr/>
        <p:txBody>
          <a:bodyPr vert="horz" lIns="91440" tIns="45720" rIns="91440" bIns="45720" rtlCol="0" anchor="t">
            <a:normAutofit/>
          </a:bodyPr>
          <a:lstStyle/>
          <a:p>
            <a:pPr marL="514350" indent="-514350">
              <a:buFont typeface="+mj-lt"/>
              <a:buAutoNum type="arabicPeriod"/>
            </a:pPr>
            <a:r>
              <a:rPr lang="en-US" dirty="0">
                <a:latin typeface="Segoe UI"/>
                <a:cs typeface="Segoe UI"/>
              </a:rPr>
              <a:t>During homeostasis, the extracellular space on the outside of a neuronal cell is ________ charged and the cytoplasm of that cell is ______ charged.</a:t>
            </a:r>
            <a:endParaRPr lang="en-US" sz="2400" dirty="0">
              <a:latin typeface="Segoe UI"/>
              <a:cs typeface="Segoe UI"/>
            </a:endParaRPr>
          </a:p>
          <a:p>
            <a:pPr marL="914400" lvl="1" indent="-457200">
              <a:buFont typeface="+mj-lt"/>
              <a:buAutoNum type="alphaLcPeriod"/>
            </a:pPr>
            <a:r>
              <a:rPr lang="en-US" dirty="0"/>
              <a:t>positively; positively</a:t>
            </a:r>
            <a:endParaRPr lang="en-US" sz="2000" dirty="0"/>
          </a:p>
          <a:p>
            <a:pPr marL="914400" lvl="1" indent="-457200">
              <a:buFont typeface="+mj-lt"/>
              <a:buAutoNum type="alphaLcPeriod"/>
            </a:pPr>
            <a:r>
              <a:rPr lang="en-US" dirty="0"/>
              <a:t>negatively; negatively</a:t>
            </a:r>
            <a:endParaRPr lang="en-US" sz="2000" dirty="0"/>
          </a:p>
          <a:p>
            <a:pPr marL="914400" lvl="1" indent="-457200">
              <a:buFont typeface="+mj-lt"/>
              <a:buAutoNum type="alphaLcPeriod"/>
            </a:pPr>
            <a:r>
              <a:rPr lang="en-US" dirty="0">
                <a:latin typeface="Segoe UI"/>
                <a:cs typeface="Segoe UI"/>
              </a:rPr>
              <a:t>negatively; positively</a:t>
            </a:r>
            <a:endParaRPr lang="en-US" sz="2000" dirty="0">
              <a:latin typeface="Segoe UI"/>
              <a:cs typeface="Segoe UI"/>
            </a:endParaRPr>
          </a:p>
          <a:p>
            <a:pPr marL="914400" lvl="1" indent="-457200">
              <a:buFont typeface="+mj-lt"/>
              <a:buAutoNum type="alphaLcPeriod"/>
            </a:pPr>
            <a:r>
              <a:rPr lang="en-US" b="1" dirty="0">
                <a:latin typeface="Segoe UI"/>
                <a:cs typeface="Segoe UI"/>
              </a:rPr>
              <a:t>positively; negatively</a:t>
            </a:r>
            <a:endParaRPr lang="en-US" sz="2000" b="1" dirty="0">
              <a:latin typeface="Segoe UI"/>
              <a:cs typeface="Segoe UI"/>
            </a:endParaRPr>
          </a:p>
          <a:p>
            <a:endParaRPr lang="en-US" dirty="0"/>
          </a:p>
        </p:txBody>
      </p:sp>
      <p:sp>
        <p:nvSpPr>
          <p:cNvPr id="2" name="Title 1">
            <a:extLst>
              <a:ext uri="{FF2B5EF4-FFF2-40B4-BE49-F238E27FC236}">
                <a16:creationId xmlns:a16="http://schemas.microsoft.com/office/drawing/2014/main" id="{476E1AA4-D6D7-48D1-89E6-7C6BB35DD027}"/>
              </a:ext>
            </a:extLst>
          </p:cNvPr>
          <p:cNvSpPr>
            <a:spLocks noGrp="1"/>
          </p:cNvSpPr>
          <p:nvPr>
            <p:ph type="title"/>
          </p:nvPr>
        </p:nvSpPr>
        <p:spPr/>
        <p:txBody>
          <a:bodyPr/>
          <a:lstStyle/>
          <a:p>
            <a:r>
              <a:rPr lang="en-US" dirty="0"/>
              <a:t>Concept Check Question 1 Answer</a:t>
            </a:r>
          </a:p>
        </p:txBody>
      </p:sp>
      <p:sp>
        <p:nvSpPr>
          <p:cNvPr id="4" name="Slide Number Placeholder 3">
            <a:extLst>
              <a:ext uri="{FF2B5EF4-FFF2-40B4-BE49-F238E27FC236}">
                <a16:creationId xmlns:a16="http://schemas.microsoft.com/office/drawing/2014/main" id="{1D1ED33F-1E1D-44FA-B512-709EF6EFC147}"/>
              </a:ext>
            </a:extLst>
          </p:cNvPr>
          <p:cNvSpPr>
            <a:spLocks noGrp="1"/>
          </p:cNvSpPr>
          <p:nvPr>
            <p:ph type="sldNum" sz="quarter" idx="12"/>
          </p:nvPr>
        </p:nvSpPr>
        <p:spPr/>
        <p:txBody>
          <a:bodyPr/>
          <a:lstStyle/>
          <a:p>
            <a:fld id="{F38FC8B9-BCA2-4F51-A344-9525644822DC}" type="slidenum">
              <a:rPr lang="en-US" smtClean="0"/>
              <a:t>18</a:t>
            </a:fld>
            <a:endParaRPr lang="en-US" dirty="0"/>
          </a:p>
        </p:txBody>
      </p:sp>
    </p:spTree>
    <p:extLst>
      <p:ext uri="{BB962C8B-B14F-4D97-AF65-F5344CB8AC3E}">
        <p14:creationId xmlns:p14="http://schemas.microsoft.com/office/powerpoint/2010/main" val="3773989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5B3912-6E47-44A8-BFBF-D1A30A69CDD3}"/>
              </a:ext>
            </a:extLst>
          </p:cNvPr>
          <p:cNvSpPr>
            <a:spLocks noGrp="1"/>
          </p:cNvSpPr>
          <p:nvPr>
            <p:ph idx="1"/>
          </p:nvPr>
        </p:nvSpPr>
        <p:spPr/>
        <p:txBody>
          <a:bodyPr vert="horz" lIns="91440" tIns="45720" rIns="91440" bIns="45720" rtlCol="0" anchor="t">
            <a:normAutofit/>
          </a:bodyPr>
          <a:lstStyle/>
          <a:p>
            <a:pPr marL="514350" indent="-514350">
              <a:buFont typeface="+mj-lt"/>
              <a:buAutoNum type="arabicPeriod" startAt="2"/>
            </a:pPr>
            <a:r>
              <a:rPr lang="en-US" dirty="0">
                <a:latin typeface="Segoe UI"/>
                <a:cs typeface="Segoe UI"/>
              </a:rPr>
              <a:t> The electrochemical gradient is dependent on the ______ of a molecule and the concentration gradient of a molecule.</a:t>
            </a:r>
            <a:endParaRPr lang="en-US" sz="2400" dirty="0">
              <a:latin typeface="Segoe UI"/>
              <a:cs typeface="Segoe UI"/>
            </a:endParaRPr>
          </a:p>
          <a:p>
            <a:pPr marL="914400" lvl="1" indent="-457200">
              <a:buFont typeface="+mj-lt"/>
              <a:buAutoNum type="alphaLcPeriod"/>
            </a:pPr>
            <a:r>
              <a:rPr lang="en-US" dirty="0"/>
              <a:t>size</a:t>
            </a:r>
            <a:endParaRPr lang="en-US" sz="2000" dirty="0"/>
          </a:p>
          <a:p>
            <a:pPr marL="914400" lvl="1" indent="-457200">
              <a:buFont typeface="+mj-lt"/>
              <a:buAutoNum type="alphaLcPeriod"/>
            </a:pPr>
            <a:r>
              <a:rPr lang="en-US" dirty="0"/>
              <a:t>charge</a:t>
            </a:r>
            <a:endParaRPr lang="en-US" sz="2000" dirty="0"/>
          </a:p>
          <a:p>
            <a:pPr marL="914400" lvl="1" indent="-457200">
              <a:buFont typeface="+mj-lt"/>
              <a:buAutoNum type="alphaLcPeriod"/>
            </a:pPr>
            <a:r>
              <a:rPr lang="en-US" dirty="0"/>
              <a:t>density</a:t>
            </a:r>
            <a:endParaRPr lang="en-US" sz="2000" dirty="0"/>
          </a:p>
          <a:p>
            <a:endParaRPr lang="en-US" dirty="0"/>
          </a:p>
        </p:txBody>
      </p:sp>
      <p:sp>
        <p:nvSpPr>
          <p:cNvPr id="2" name="Title 1">
            <a:extLst>
              <a:ext uri="{FF2B5EF4-FFF2-40B4-BE49-F238E27FC236}">
                <a16:creationId xmlns:a16="http://schemas.microsoft.com/office/drawing/2014/main" id="{476E1AA4-D6D7-48D1-89E6-7C6BB35DD027}"/>
              </a:ext>
            </a:extLst>
          </p:cNvPr>
          <p:cNvSpPr>
            <a:spLocks noGrp="1"/>
          </p:cNvSpPr>
          <p:nvPr>
            <p:ph type="title"/>
          </p:nvPr>
        </p:nvSpPr>
        <p:spPr/>
        <p:txBody>
          <a:bodyPr/>
          <a:lstStyle/>
          <a:p>
            <a:r>
              <a:rPr lang="en-US" dirty="0"/>
              <a:t>Concept Check Question 2</a:t>
            </a:r>
          </a:p>
        </p:txBody>
      </p:sp>
      <p:sp>
        <p:nvSpPr>
          <p:cNvPr id="4" name="Slide Number Placeholder 3">
            <a:extLst>
              <a:ext uri="{FF2B5EF4-FFF2-40B4-BE49-F238E27FC236}">
                <a16:creationId xmlns:a16="http://schemas.microsoft.com/office/drawing/2014/main" id="{1D1ED33F-1E1D-44FA-B512-709EF6EFC147}"/>
              </a:ext>
            </a:extLst>
          </p:cNvPr>
          <p:cNvSpPr>
            <a:spLocks noGrp="1"/>
          </p:cNvSpPr>
          <p:nvPr>
            <p:ph type="sldNum" sz="quarter" idx="12"/>
          </p:nvPr>
        </p:nvSpPr>
        <p:spPr/>
        <p:txBody>
          <a:bodyPr/>
          <a:lstStyle/>
          <a:p>
            <a:fld id="{F38FC8B9-BCA2-4F51-A344-9525644822DC}" type="slidenum">
              <a:rPr lang="en-US" smtClean="0"/>
              <a:t>19</a:t>
            </a:fld>
            <a:endParaRPr lang="en-US" dirty="0"/>
          </a:p>
        </p:txBody>
      </p:sp>
    </p:spTree>
    <p:extLst>
      <p:ext uri="{BB962C8B-B14F-4D97-AF65-F5344CB8AC3E}">
        <p14:creationId xmlns:p14="http://schemas.microsoft.com/office/powerpoint/2010/main" val="16193287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vert="horz" lIns="91440" tIns="45720" rIns="91440" bIns="45720" rtlCol="0" anchor="t">
            <a:normAutofit/>
          </a:bodyPr>
          <a:lstStyle/>
          <a:p>
            <a:pPr>
              <a:defRPr/>
            </a:pPr>
            <a:r>
              <a:rPr lang="en-US" dirty="0">
                <a:latin typeface="Segoe UI"/>
                <a:cs typeface="Segoe UI"/>
              </a:rPr>
              <a:t>Define the electrochemical gradient and explain how transport of Na</a:t>
            </a:r>
            <a:r>
              <a:rPr lang="en-US" baseline="30000" dirty="0">
                <a:latin typeface="Segoe UI"/>
                <a:cs typeface="Segoe UI"/>
              </a:rPr>
              <a:t>+</a:t>
            </a:r>
            <a:r>
              <a:rPr lang="en-US" dirty="0">
                <a:latin typeface="Segoe UI"/>
                <a:cs typeface="Segoe UI"/>
              </a:rPr>
              <a:t>, K</a:t>
            </a:r>
            <a:r>
              <a:rPr lang="en-US" baseline="30000" dirty="0">
                <a:latin typeface="Segoe UI"/>
                <a:cs typeface="Segoe UI"/>
              </a:rPr>
              <a:t>+</a:t>
            </a:r>
            <a:r>
              <a:rPr lang="en-US" dirty="0">
                <a:latin typeface="Segoe UI"/>
                <a:cs typeface="Segoe UI"/>
              </a:rPr>
              <a:t> and Ca</a:t>
            </a:r>
            <a:r>
              <a:rPr lang="en-US" baseline="30000" dirty="0">
                <a:latin typeface="Segoe UI"/>
                <a:cs typeface="Segoe UI"/>
              </a:rPr>
              <a:t>2+</a:t>
            </a:r>
            <a:r>
              <a:rPr lang="en-US" dirty="0">
                <a:latin typeface="Segoe UI"/>
                <a:cs typeface="Segoe UI"/>
              </a:rPr>
              <a:t> are transported to maintain homeostasis in relation to the electrochemical gradient.  </a:t>
            </a:r>
          </a:p>
          <a:p>
            <a:pPr>
              <a:defRPr/>
            </a:pPr>
            <a:endParaRPr lang="en-US" dirty="0"/>
          </a:p>
          <a:p>
            <a:pPr>
              <a:defRPr/>
            </a:pPr>
            <a:endParaRPr lang="en-US" dirty="0">
              <a:solidFill>
                <a:srgbClr val="FF0000"/>
              </a:solidFill>
              <a:cs typeface="Segoe UI"/>
            </a:endParaRPr>
          </a:p>
        </p:txBody>
      </p:sp>
      <p:sp>
        <p:nvSpPr>
          <p:cNvPr id="2" name="Title 1"/>
          <p:cNvSpPr>
            <a:spLocks noGrp="1"/>
          </p:cNvSpPr>
          <p:nvPr>
            <p:ph type="title"/>
          </p:nvPr>
        </p:nvSpPr>
        <p:spPr/>
        <p:txBody>
          <a:bodyPr>
            <a:normAutofit/>
          </a:bodyPr>
          <a:lstStyle/>
          <a:p>
            <a:r>
              <a:rPr lang="en-US" dirty="0"/>
              <a:t>Chapter 8 Learning Objectives</a:t>
            </a:r>
          </a:p>
        </p:txBody>
      </p:sp>
      <p:sp>
        <p:nvSpPr>
          <p:cNvPr id="4" name="Slide Number Placeholder 3">
            <a:extLst>
              <a:ext uri="{FF2B5EF4-FFF2-40B4-BE49-F238E27FC236}">
                <a16:creationId xmlns:a16="http://schemas.microsoft.com/office/drawing/2014/main" id="{082BDA0F-4026-462A-8922-D223007DA106}"/>
              </a:ext>
            </a:extLst>
          </p:cNvPr>
          <p:cNvSpPr>
            <a:spLocks noGrp="1"/>
          </p:cNvSpPr>
          <p:nvPr>
            <p:ph type="sldNum" sz="quarter" idx="12"/>
          </p:nvPr>
        </p:nvSpPr>
        <p:spPr/>
        <p:txBody>
          <a:bodyPr/>
          <a:lstStyle/>
          <a:p>
            <a:fld id="{C93EF3D6-E668-4DE3-8128-3AEB1A6FE605}" type="slidenum">
              <a:rPr lang="en-US" smtClean="0"/>
              <a:t>2</a:t>
            </a:fld>
            <a:endParaRPr lang="en-US" dirty="0"/>
          </a:p>
        </p:txBody>
      </p:sp>
    </p:spTree>
    <p:extLst>
      <p:ext uri="{BB962C8B-B14F-4D97-AF65-F5344CB8AC3E}">
        <p14:creationId xmlns:p14="http://schemas.microsoft.com/office/powerpoint/2010/main" val="455975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5B3912-6E47-44A8-BFBF-D1A30A69CDD3}"/>
              </a:ext>
            </a:extLst>
          </p:cNvPr>
          <p:cNvSpPr>
            <a:spLocks noGrp="1"/>
          </p:cNvSpPr>
          <p:nvPr>
            <p:ph idx="1"/>
          </p:nvPr>
        </p:nvSpPr>
        <p:spPr/>
        <p:txBody>
          <a:bodyPr vert="horz" lIns="91440" tIns="45720" rIns="91440" bIns="45720" rtlCol="0" anchor="t">
            <a:normAutofit/>
          </a:bodyPr>
          <a:lstStyle/>
          <a:p>
            <a:pPr marL="514350" indent="-514350">
              <a:buFont typeface="+mj-lt"/>
              <a:buAutoNum type="arabicPeriod" startAt="2"/>
            </a:pPr>
            <a:r>
              <a:rPr lang="en-US" dirty="0">
                <a:latin typeface="Segoe UI"/>
                <a:cs typeface="Segoe UI"/>
              </a:rPr>
              <a:t> The electrochemical gradient is dependent on the ______ of a molecule and the concentration gradient of a molecule.</a:t>
            </a:r>
            <a:endParaRPr lang="en-US" sz="2400" dirty="0">
              <a:latin typeface="Segoe UI"/>
              <a:cs typeface="Segoe UI"/>
            </a:endParaRPr>
          </a:p>
          <a:p>
            <a:pPr marL="914400" lvl="1" indent="-457200">
              <a:buFont typeface="+mj-lt"/>
              <a:buAutoNum type="alphaLcPeriod"/>
            </a:pPr>
            <a:r>
              <a:rPr lang="en-US" dirty="0"/>
              <a:t>size</a:t>
            </a:r>
            <a:endParaRPr lang="en-US" sz="2000" dirty="0"/>
          </a:p>
          <a:p>
            <a:pPr marL="914400" lvl="1" indent="-457200">
              <a:buFont typeface="+mj-lt"/>
              <a:buAutoNum type="alphaLcPeriod"/>
            </a:pPr>
            <a:r>
              <a:rPr lang="en-US" b="1" dirty="0"/>
              <a:t>charge</a:t>
            </a:r>
            <a:endParaRPr lang="en-US" sz="2000" b="1" dirty="0"/>
          </a:p>
          <a:p>
            <a:pPr marL="914400" lvl="1" indent="-457200">
              <a:buFont typeface="+mj-lt"/>
              <a:buAutoNum type="alphaLcPeriod"/>
            </a:pPr>
            <a:r>
              <a:rPr lang="en-US" dirty="0"/>
              <a:t>density</a:t>
            </a:r>
            <a:endParaRPr lang="en-US" sz="2000" dirty="0"/>
          </a:p>
          <a:p>
            <a:endParaRPr lang="en-US" dirty="0"/>
          </a:p>
        </p:txBody>
      </p:sp>
      <p:sp>
        <p:nvSpPr>
          <p:cNvPr id="2" name="Title 1">
            <a:extLst>
              <a:ext uri="{FF2B5EF4-FFF2-40B4-BE49-F238E27FC236}">
                <a16:creationId xmlns:a16="http://schemas.microsoft.com/office/drawing/2014/main" id="{476E1AA4-D6D7-48D1-89E6-7C6BB35DD027}"/>
              </a:ext>
            </a:extLst>
          </p:cNvPr>
          <p:cNvSpPr>
            <a:spLocks noGrp="1"/>
          </p:cNvSpPr>
          <p:nvPr>
            <p:ph type="title"/>
          </p:nvPr>
        </p:nvSpPr>
        <p:spPr/>
        <p:txBody>
          <a:bodyPr/>
          <a:lstStyle/>
          <a:p>
            <a:r>
              <a:rPr lang="en-US" dirty="0"/>
              <a:t>Concept Check Question 2 Answer</a:t>
            </a:r>
          </a:p>
        </p:txBody>
      </p:sp>
      <p:sp>
        <p:nvSpPr>
          <p:cNvPr id="4" name="Slide Number Placeholder 3">
            <a:extLst>
              <a:ext uri="{FF2B5EF4-FFF2-40B4-BE49-F238E27FC236}">
                <a16:creationId xmlns:a16="http://schemas.microsoft.com/office/drawing/2014/main" id="{1D1ED33F-1E1D-44FA-B512-709EF6EFC147}"/>
              </a:ext>
            </a:extLst>
          </p:cNvPr>
          <p:cNvSpPr>
            <a:spLocks noGrp="1"/>
          </p:cNvSpPr>
          <p:nvPr>
            <p:ph type="sldNum" sz="quarter" idx="12"/>
          </p:nvPr>
        </p:nvSpPr>
        <p:spPr/>
        <p:txBody>
          <a:bodyPr/>
          <a:lstStyle/>
          <a:p>
            <a:fld id="{F38FC8B9-BCA2-4F51-A344-9525644822DC}" type="slidenum">
              <a:rPr lang="en-US" smtClean="0"/>
              <a:t>20</a:t>
            </a:fld>
            <a:endParaRPr lang="en-US" dirty="0"/>
          </a:p>
        </p:txBody>
      </p:sp>
    </p:spTree>
    <p:extLst>
      <p:ext uri="{BB962C8B-B14F-4D97-AF65-F5344CB8AC3E}">
        <p14:creationId xmlns:p14="http://schemas.microsoft.com/office/powerpoint/2010/main" val="40279148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5B3912-6E47-44A8-BFBF-D1A30A69CDD3}"/>
              </a:ext>
            </a:extLst>
          </p:cNvPr>
          <p:cNvSpPr>
            <a:spLocks noGrp="1"/>
          </p:cNvSpPr>
          <p:nvPr>
            <p:ph idx="1"/>
          </p:nvPr>
        </p:nvSpPr>
        <p:spPr/>
        <p:txBody>
          <a:bodyPr>
            <a:normAutofit/>
          </a:bodyPr>
          <a:lstStyle/>
          <a:p>
            <a:pPr marL="514350" lvl="0" indent="-514350">
              <a:buFont typeface="+mj-lt"/>
              <a:buAutoNum type="arabicPeriod" startAt="3"/>
            </a:pPr>
            <a:r>
              <a:rPr lang="en-US" dirty="0"/>
              <a:t>During homeostasis, a Na</a:t>
            </a:r>
            <a:r>
              <a:rPr lang="en-US" baseline="30000" dirty="0"/>
              <a:t>+</a:t>
            </a:r>
            <a:r>
              <a:rPr lang="en-US" dirty="0"/>
              <a:t> ion moving from the outside of the cell to the inside of the cells would be transported _________.</a:t>
            </a:r>
            <a:endParaRPr lang="en-US" sz="2400" dirty="0"/>
          </a:p>
          <a:p>
            <a:pPr marL="914400" lvl="1" indent="-457200">
              <a:buFont typeface="+mj-lt"/>
              <a:buAutoNum type="alphaLcPeriod"/>
            </a:pPr>
            <a:r>
              <a:rPr lang="en-US" dirty="0"/>
              <a:t>actively</a:t>
            </a:r>
            <a:endParaRPr lang="en-US" sz="2000" dirty="0"/>
          </a:p>
          <a:p>
            <a:pPr marL="914400" lvl="1" indent="-457200">
              <a:buFont typeface="+mj-lt"/>
              <a:buAutoNum type="alphaLcPeriod"/>
            </a:pPr>
            <a:r>
              <a:rPr lang="en-US" dirty="0"/>
              <a:t>passively</a:t>
            </a:r>
            <a:endParaRPr lang="en-US" sz="2000" dirty="0"/>
          </a:p>
        </p:txBody>
      </p:sp>
      <p:sp>
        <p:nvSpPr>
          <p:cNvPr id="2" name="Title 1">
            <a:extLst>
              <a:ext uri="{FF2B5EF4-FFF2-40B4-BE49-F238E27FC236}">
                <a16:creationId xmlns:a16="http://schemas.microsoft.com/office/drawing/2014/main" id="{476E1AA4-D6D7-48D1-89E6-7C6BB35DD027}"/>
              </a:ext>
            </a:extLst>
          </p:cNvPr>
          <p:cNvSpPr>
            <a:spLocks noGrp="1"/>
          </p:cNvSpPr>
          <p:nvPr>
            <p:ph type="title"/>
          </p:nvPr>
        </p:nvSpPr>
        <p:spPr/>
        <p:txBody>
          <a:bodyPr/>
          <a:lstStyle/>
          <a:p>
            <a:r>
              <a:rPr lang="en-US" dirty="0"/>
              <a:t>Concept Check Question 3</a:t>
            </a:r>
          </a:p>
        </p:txBody>
      </p:sp>
      <p:sp>
        <p:nvSpPr>
          <p:cNvPr id="4" name="Slide Number Placeholder 3">
            <a:extLst>
              <a:ext uri="{FF2B5EF4-FFF2-40B4-BE49-F238E27FC236}">
                <a16:creationId xmlns:a16="http://schemas.microsoft.com/office/drawing/2014/main" id="{1D1ED33F-1E1D-44FA-B512-709EF6EFC147}"/>
              </a:ext>
            </a:extLst>
          </p:cNvPr>
          <p:cNvSpPr>
            <a:spLocks noGrp="1"/>
          </p:cNvSpPr>
          <p:nvPr>
            <p:ph type="sldNum" sz="quarter" idx="12"/>
          </p:nvPr>
        </p:nvSpPr>
        <p:spPr/>
        <p:txBody>
          <a:bodyPr/>
          <a:lstStyle/>
          <a:p>
            <a:fld id="{F38FC8B9-BCA2-4F51-A344-9525644822DC}" type="slidenum">
              <a:rPr lang="en-US" smtClean="0"/>
              <a:t>21</a:t>
            </a:fld>
            <a:endParaRPr lang="en-US" dirty="0"/>
          </a:p>
        </p:txBody>
      </p:sp>
    </p:spTree>
    <p:extLst>
      <p:ext uri="{BB962C8B-B14F-4D97-AF65-F5344CB8AC3E}">
        <p14:creationId xmlns:p14="http://schemas.microsoft.com/office/powerpoint/2010/main" val="26539494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5B3912-6E47-44A8-BFBF-D1A30A69CDD3}"/>
              </a:ext>
            </a:extLst>
          </p:cNvPr>
          <p:cNvSpPr>
            <a:spLocks noGrp="1"/>
          </p:cNvSpPr>
          <p:nvPr>
            <p:ph idx="1"/>
          </p:nvPr>
        </p:nvSpPr>
        <p:spPr/>
        <p:txBody>
          <a:bodyPr>
            <a:normAutofit/>
          </a:bodyPr>
          <a:lstStyle/>
          <a:p>
            <a:pPr marL="514350" lvl="0" indent="-514350">
              <a:buFont typeface="+mj-lt"/>
              <a:buAutoNum type="arabicPeriod" startAt="3"/>
            </a:pPr>
            <a:r>
              <a:rPr lang="en-US" dirty="0"/>
              <a:t>During homeostasis, a Na</a:t>
            </a:r>
            <a:r>
              <a:rPr lang="en-US" baseline="30000" dirty="0"/>
              <a:t>+</a:t>
            </a:r>
            <a:r>
              <a:rPr lang="en-US" dirty="0"/>
              <a:t> ion moving from the outside of the cell to the inside of the cells would be transported _________.</a:t>
            </a:r>
            <a:endParaRPr lang="en-US" sz="2400" dirty="0"/>
          </a:p>
          <a:p>
            <a:pPr marL="914400" lvl="1" indent="-457200">
              <a:buFont typeface="+mj-lt"/>
              <a:buAutoNum type="alphaLcPeriod"/>
            </a:pPr>
            <a:r>
              <a:rPr lang="en-US" dirty="0"/>
              <a:t>actively</a:t>
            </a:r>
            <a:endParaRPr lang="en-US" sz="2000" dirty="0"/>
          </a:p>
          <a:p>
            <a:pPr marL="914400" lvl="1" indent="-457200">
              <a:buFont typeface="+mj-lt"/>
              <a:buAutoNum type="alphaLcPeriod"/>
            </a:pPr>
            <a:r>
              <a:rPr lang="en-US" b="1" dirty="0"/>
              <a:t>passively</a:t>
            </a:r>
            <a:endParaRPr lang="en-US" sz="2000" b="1" dirty="0"/>
          </a:p>
        </p:txBody>
      </p:sp>
      <p:sp>
        <p:nvSpPr>
          <p:cNvPr id="2" name="Title 1">
            <a:extLst>
              <a:ext uri="{FF2B5EF4-FFF2-40B4-BE49-F238E27FC236}">
                <a16:creationId xmlns:a16="http://schemas.microsoft.com/office/drawing/2014/main" id="{476E1AA4-D6D7-48D1-89E6-7C6BB35DD027}"/>
              </a:ext>
            </a:extLst>
          </p:cNvPr>
          <p:cNvSpPr>
            <a:spLocks noGrp="1"/>
          </p:cNvSpPr>
          <p:nvPr>
            <p:ph type="title"/>
          </p:nvPr>
        </p:nvSpPr>
        <p:spPr/>
        <p:txBody>
          <a:bodyPr/>
          <a:lstStyle/>
          <a:p>
            <a:r>
              <a:rPr lang="en-US" dirty="0"/>
              <a:t>Concept Check Question 3 Answer</a:t>
            </a:r>
          </a:p>
        </p:txBody>
      </p:sp>
      <p:sp>
        <p:nvSpPr>
          <p:cNvPr id="4" name="Slide Number Placeholder 3">
            <a:extLst>
              <a:ext uri="{FF2B5EF4-FFF2-40B4-BE49-F238E27FC236}">
                <a16:creationId xmlns:a16="http://schemas.microsoft.com/office/drawing/2014/main" id="{1D1ED33F-1E1D-44FA-B512-709EF6EFC147}"/>
              </a:ext>
            </a:extLst>
          </p:cNvPr>
          <p:cNvSpPr>
            <a:spLocks noGrp="1"/>
          </p:cNvSpPr>
          <p:nvPr>
            <p:ph type="sldNum" sz="quarter" idx="12"/>
          </p:nvPr>
        </p:nvSpPr>
        <p:spPr/>
        <p:txBody>
          <a:bodyPr/>
          <a:lstStyle/>
          <a:p>
            <a:fld id="{F38FC8B9-BCA2-4F51-A344-9525644822DC}" type="slidenum">
              <a:rPr lang="en-US" smtClean="0"/>
              <a:t>22</a:t>
            </a:fld>
            <a:endParaRPr lang="en-US" dirty="0"/>
          </a:p>
        </p:txBody>
      </p:sp>
    </p:spTree>
    <p:extLst>
      <p:ext uri="{BB962C8B-B14F-4D97-AF65-F5344CB8AC3E}">
        <p14:creationId xmlns:p14="http://schemas.microsoft.com/office/powerpoint/2010/main" val="16745873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5B3912-6E47-44A8-BFBF-D1A30A69CDD3}"/>
              </a:ext>
            </a:extLst>
          </p:cNvPr>
          <p:cNvSpPr>
            <a:spLocks noGrp="1"/>
          </p:cNvSpPr>
          <p:nvPr>
            <p:ph idx="1"/>
          </p:nvPr>
        </p:nvSpPr>
        <p:spPr/>
        <p:txBody>
          <a:bodyPr/>
          <a:lstStyle/>
          <a:p>
            <a:pPr marL="514350" lvl="0" indent="-514350">
              <a:buFont typeface="+mj-lt"/>
              <a:buAutoNum type="arabicPeriod" startAt="4"/>
            </a:pPr>
            <a:r>
              <a:rPr lang="en-US" dirty="0"/>
              <a:t>If voltage-gated Ca</a:t>
            </a:r>
            <a:r>
              <a:rPr lang="en-US" baseline="30000" dirty="0"/>
              <a:t>++</a:t>
            </a:r>
            <a:r>
              <a:rPr lang="en-US" dirty="0"/>
              <a:t> channels on a neuron opened, Ca</a:t>
            </a:r>
            <a:r>
              <a:rPr lang="en-US" baseline="30000" dirty="0"/>
              <a:t>++ </a:t>
            </a:r>
            <a:r>
              <a:rPr lang="en-US" dirty="0"/>
              <a:t>would flow ________.</a:t>
            </a:r>
            <a:endParaRPr lang="en-US" sz="2400" dirty="0"/>
          </a:p>
          <a:p>
            <a:pPr marL="914400" lvl="1" indent="-457200">
              <a:buFont typeface="+mj-lt"/>
              <a:buAutoNum type="alphaLcPeriod"/>
            </a:pPr>
            <a:r>
              <a:rPr lang="en-US" dirty="0"/>
              <a:t>into the cell</a:t>
            </a:r>
            <a:endParaRPr lang="en-US" sz="2000" dirty="0"/>
          </a:p>
          <a:p>
            <a:pPr marL="914400" lvl="1" indent="-457200">
              <a:buFont typeface="+mj-lt"/>
              <a:buAutoNum type="alphaLcPeriod"/>
            </a:pPr>
            <a:r>
              <a:rPr lang="en-US" dirty="0"/>
              <a:t>out of the cell</a:t>
            </a:r>
            <a:endParaRPr lang="en-US" sz="2000" dirty="0"/>
          </a:p>
          <a:p>
            <a:pPr marL="914400" lvl="1" indent="-457200">
              <a:buFont typeface="+mj-lt"/>
              <a:buAutoNum type="alphaLcPeriod"/>
            </a:pPr>
            <a:r>
              <a:rPr lang="en-US" dirty="0"/>
              <a:t>in and out of the cell at equal rates</a:t>
            </a:r>
          </a:p>
          <a:p>
            <a:endParaRPr lang="en-US" dirty="0"/>
          </a:p>
        </p:txBody>
      </p:sp>
      <p:sp>
        <p:nvSpPr>
          <p:cNvPr id="2" name="Title 1">
            <a:extLst>
              <a:ext uri="{FF2B5EF4-FFF2-40B4-BE49-F238E27FC236}">
                <a16:creationId xmlns:a16="http://schemas.microsoft.com/office/drawing/2014/main" id="{476E1AA4-D6D7-48D1-89E6-7C6BB35DD027}"/>
              </a:ext>
            </a:extLst>
          </p:cNvPr>
          <p:cNvSpPr>
            <a:spLocks noGrp="1"/>
          </p:cNvSpPr>
          <p:nvPr>
            <p:ph type="title"/>
          </p:nvPr>
        </p:nvSpPr>
        <p:spPr/>
        <p:txBody>
          <a:bodyPr/>
          <a:lstStyle/>
          <a:p>
            <a:r>
              <a:rPr lang="en-US" dirty="0"/>
              <a:t>Concept Check Question 4</a:t>
            </a:r>
          </a:p>
        </p:txBody>
      </p:sp>
      <p:sp>
        <p:nvSpPr>
          <p:cNvPr id="4" name="Slide Number Placeholder 3">
            <a:extLst>
              <a:ext uri="{FF2B5EF4-FFF2-40B4-BE49-F238E27FC236}">
                <a16:creationId xmlns:a16="http://schemas.microsoft.com/office/drawing/2014/main" id="{1D1ED33F-1E1D-44FA-B512-709EF6EFC147}"/>
              </a:ext>
            </a:extLst>
          </p:cNvPr>
          <p:cNvSpPr>
            <a:spLocks noGrp="1"/>
          </p:cNvSpPr>
          <p:nvPr>
            <p:ph type="sldNum" sz="quarter" idx="12"/>
          </p:nvPr>
        </p:nvSpPr>
        <p:spPr/>
        <p:txBody>
          <a:bodyPr/>
          <a:lstStyle/>
          <a:p>
            <a:fld id="{F38FC8B9-BCA2-4F51-A344-9525644822DC}" type="slidenum">
              <a:rPr lang="en-US" smtClean="0"/>
              <a:t>23</a:t>
            </a:fld>
            <a:endParaRPr lang="en-US" dirty="0"/>
          </a:p>
        </p:txBody>
      </p:sp>
    </p:spTree>
    <p:extLst>
      <p:ext uri="{BB962C8B-B14F-4D97-AF65-F5344CB8AC3E}">
        <p14:creationId xmlns:p14="http://schemas.microsoft.com/office/powerpoint/2010/main" val="36272173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5B3912-6E47-44A8-BFBF-D1A30A69CDD3}"/>
              </a:ext>
            </a:extLst>
          </p:cNvPr>
          <p:cNvSpPr>
            <a:spLocks noGrp="1"/>
          </p:cNvSpPr>
          <p:nvPr>
            <p:ph idx="1"/>
          </p:nvPr>
        </p:nvSpPr>
        <p:spPr/>
        <p:txBody>
          <a:bodyPr vert="horz" lIns="91440" tIns="45720" rIns="91440" bIns="45720" rtlCol="0" anchor="t">
            <a:normAutofit/>
          </a:bodyPr>
          <a:lstStyle/>
          <a:p>
            <a:pPr marL="514350" lvl="0" indent="-514350">
              <a:buFont typeface="+mj-lt"/>
              <a:buAutoNum type="arabicPeriod" startAt="4"/>
            </a:pPr>
            <a:r>
              <a:rPr lang="en-US" dirty="0">
                <a:latin typeface="Segoe UI"/>
                <a:cs typeface="Segoe UI"/>
              </a:rPr>
              <a:t>If voltage-gated Ca</a:t>
            </a:r>
            <a:r>
              <a:rPr lang="en-US" baseline="30000" dirty="0">
                <a:latin typeface="Segoe UI"/>
                <a:cs typeface="Segoe UI"/>
              </a:rPr>
              <a:t>2+</a:t>
            </a:r>
            <a:r>
              <a:rPr lang="en-US" dirty="0">
                <a:latin typeface="Segoe UI"/>
                <a:cs typeface="Segoe UI"/>
              </a:rPr>
              <a:t> channels on a neuron opened, Ca</a:t>
            </a:r>
            <a:r>
              <a:rPr lang="en-US" baseline="30000" dirty="0">
                <a:latin typeface="Segoe UI"/>
                <a:cs typeface="Segoe UI"/>
              </a:rPr>
              <a:t>2+ </a:t>
            </a:r>
            <a:r>
              <a:rPr lang="en-US" dirty="0">
                <a:latin typeface="Segoe UI"/>
                <a:cs typeface="Segoe UI"/>
              </a:rPr>
              <a:t>would flow ________.</a:t>
            </a:r>
            <a:endParaRPr lang="en-US" sz="2400" dirty="0">
              <a:latin typeface="Segoe UI"/>
              <a:cs typeface="Segoe UI"/>
            </a:endParaRPr>
          </a:p>
          <a:p>
            <a:pPr marL="914400" lvl="1" indent="-457200">
              <a:buFont typeface="+mj-lt"/>
              <a:buAutoNum type="alphaLcPeriod"/>
            </a:pPr>
            <a:r>
              <a:rPr lang="en-US" b="1" dirty="0"/>
              <a:t>into the cell</a:t>
            </a:r>
            <a:endParaRPr lang="en-US" sz="2000" b="1" dirty="0"/>
          </a:p>
          <a:p>
            <a:pPr marL="914400" lvl="1" indent="-457200">
              <a:buFont typeface="+mj-lt"/>
              <a:buAutoNum type="alphaLcPeriod"/>
            </a:pPr>
            <a:r>
              <a:rPr lang="en-US" dirty="0"/>
              <a:t>out of the cell</a:t>
            </a:r>
            <a:endParaRPr lang="en-US" sz="2000" dirty="0"/>
          </a:p>
          <a:p>
            <a:pPr marL="914400" lvl="1" indent="-457200">
              <a:buFont typeface="+mj-lt"/>
              <a:buAutoNum type="alphaLcPeriod"/>
            </a:pPr>
            <a:r>
              <a:rPr lang="en-US" dirty="0"/>
              <a:t>in and out of the cell at equal rates</a:t>
            </a:r>
          </a:p>
          <a:p>
            <a:endParaRPr lang="en-US" dirty="0"/>
          </a:p>
        </p:txBody>
      </p:sp>
      <p:sp>
        <p:nvSpPr>
          <p:cNvPr id="2" name="Title 1">
            <a:extLst>
              <a:ext uri="{FF2B5EF4-FFF2-40B4-BE49-F238E27FC236}">
                <a16:creationId xmlns:a16="http://schemas.microsoft.com/office/drawing/2014/main" id="{476E1AA4-D6D7-48D1-89E6-7C6BB35DD027}"/>
              </a:ext>
            </a:extLst>
          </p:cNvPr>
          <p:cNvSpPr>
            <a:spLocks noGrp="1"/>
          </p:cNvSpPr>
          <p:nvPr>
            <p:ph type="title"/>
          </p:nvPr>
        </p:nvSpPr>
        <p:spPr/>
        <p:txBody>
          <a:bodyPr/>
          <a:lstStyle/>
          <a:p>
            <a:r>
              <a:rPr lang="en-US" dirty="0"/>
              <a:t>Concept Check Question 4 Answer</a:t>
            </a:r>
          </a:p>
        </p:txBody>
      </p:sp>
      <p:sp>
        <p:nvSpPr>
          <p:cNvPr id="4" name="Slide Number Placeholder 3">
            <a:extLst>
              <a:ext uri="{FF2B5EF4-FFF2-40B4-BE49-F238E27FC236}">
                <a16:creationId xmlns:a16="http://schemas.microsoft.com/office/drawing/2014/main" id="{1D1ED33F-1E1D-44FA-B512-709EF6EFC147}"/>
              </a:ext>
            </a:extLst>
          </p:cNvPr>
          <p:cNvSpPr>
            <a:spLocks noGrp="1"/>
          </p:cNvSpPr>
          <p:nvPr>
            <p:ph type="sldNum" sz="quarter" idx="12"/>
          </p:nvPr>
        </p:nvSpPr>
        <p:spPr/>
        <p:txBody>
          <a:bodyPr/>
          <a:lstStyle/>
          <a:p>
            <a:fld id="{F38FC8B9-BCA2-4F51-A344-9525644822DC}" type="slidenum">
              <a:rPr lang="en-US" smtClean="0"/>
              <a:t>24</a:t>
            </a:fld>
            <a:endParaRPr lang="en-US" dirty="0"/>
          </a:p>
        </p:txBody>
      </p:sp>
    </p:spTree>
    <p:extLst>
      <p:ext uri="{BB962C8B-B14F-4D97-AF65-F5344CB8AC3E}">
        <p14:creationId xmlns:p14="http://schemas.microsoft.com/office/powerpoint/2010/main" val="1535167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4D68CC0-4591-4802-BE5C-FCAE11668BB9}"/>
              </a:ext>
            </a:extLst>
          </p:cNvPr>
          <p:cNvSpPr txBox="1"/>
          <p:nvPr/>
        </p:nvSpPr>
        <p:spPr>
          <a:xfrm>
            <a:off x="0" y="6401029"/>
            <a:ext cx="11208327" cy="461665"/>
          </a:xfrm>
          <a:prstGeom prst="rect">
            <a:avLst/>
          </a:prstGeom>
          <a:noFill/>
        </p:spPr>
        <p:txBody>
          <a:bodyPr wrap="square" rtlCol="0">
            <a:spAutoFit/>
          </a:bodyPr>
          <a:lstStyle/>
          <a:p>
            <a:r>
              <a:rPr lang="en-US" sz="1200" dirty="0">
                <a:latin typeface="Segoe UI" panose="020B0502040204020203" pitchFamily="34" charset="0"/>
              </a:rPr>
              <a:t>Figure 8-1: The Electrochemical Gradient. Adopted without change from "Synaptitude" Wikimedia Commons from works contributed to OpenStax by Biology 2e. This file is licensed under the Creative Commons Attribution 4.0 International license.</a:t>
            </a:r>
          </a:p>
        </p:txBody>
      </p:sp>
      <p:pic>
        <p:nvPicPr>
          <p:cNvPr id="3" name="Content Placeholder 2" descr="Figure 8-1: The Electrochemical Gradient. Electrochemical gradients arise from the combined effects of concentration gradients and electrical gradients. Structures labeled A represent proteins.&#10;">
            <a:extLst>
              <a:ext uri="{FF2B5EF4-FFF2-40B4-BE49-F238E27FC236}">
                <a16:creationId xmlns:a16="http://schemas.microsoft.com/office/drawing/2014/main" id="{02664CE9-92E4-4320-9944-DFC69AC48330}"/>
              </a:ext>
            </a:extLst>
          </p:cNvPr>
          <p:cNvPicPr>
            <a:picLocks noGrp="1" noChangeAspect="1"/>
          </p:cNvPicPr>
          <p:nvPr>
            <p:ph idx="1"/>
          </p:nvPr>
        </p:nvPicPr>
        <p:blipFill>
          <a:blip r:embed="rId3"/>
          <a:stretch>
            <a:fillRect/>
          </a:stretch>
        </p:blipFill>
        <p:spPr>
          <a:xfrm>
            <a:off x="3212344" y="1825625"/>
            <a:ext cx="5767312" cy="4351338"/>
          </a:xfrm>
          <a:prstGeom prst="rect">
            <a:avLst/>
          </a:prstGeom>
        </p:spPr>
      </p:pic>
      <p:sp>
        <p:nvSpPr>
          <p:cNvPr id="2" name="Title 1">
            <a:extLst>
              <a:ext uri="{FF2B5EF4-FFF2-40B4-BE49-F238E27FC236}">
                <a16:creationId xmlns:a16="http://schemas.microsoft.com/office/drawing/2014/main" id="{E9D36E02-17FF-4317-929C-F544E0E250B2}"/>
              </a:ext>
            </a:extLst>
          </p:cNvPr>
          <p:cNvSpPr>
            <a:spLocks noGrp="1"/>
          </p:cNvSpPr>
          <p:nvPr>
            <p:ph type="title"/>
          </p:nvPr>
        </p:nvSpPr>
        <p:spPr/>
        <p:txBody>
          <a:bodyPr/>
          <a:lstStyle/>
          <a:p>
            <a:r>
              <a:rPr lang="en-US" dirty="0"/>
              <a:t>Electrochemical Gradients</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3</a:t>
            </a:fld>
            <a:endParaRPr lang="en-US" dirty="0"/>
          </a:p>
        </p:txBody>
      </p:sp>
    </p:spTree>
    <p:extLst>
      <p:ext uri="{BB962C8B-B14F-4D97-AF65-F5344CB8AC3E}">
        <p14:creationId xmlns:p14="http://schemas.microsoft.com/office/powerpoint/2010/main" val="4034115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36A55CB-8D23-4B91-8A71-F676E94476C6}"/>
              </a:ext>
            </a:extLst>
          </p:cNvPr>
          <p:cNvSpPr txBox="1"/>
          <p:nvPr/>
        </p:nvSpPr>
        <p:spPr>
          <a:xfrm>
            <a:off x="0" y="6408109"/>
            <a:ext cx="10515600" cy="461665"/>
          </a:xfrm>
          <a:prstGeom prst="rect">
            <a:avLst/>
          </a:prstGeom>
          <a:noFill/>
        </p:spPr>
        <p:txBody>
          <a:bodyPr wrap="square" rtlCol="0">
            <a:spAutoFit/>
          </a:bodyPr>
          <a:lstStyle/>
          <a:p>
            <a:r>
              <a:rPr lang="en-US" sz="1200" dirty="0">
                <a:latin typeface="Segoe UI" panose="020B0502040204020203" pitchFamily="34" charset="0"/>
              </a:rPr>
              <a:t>Figure 8-2: Voltage gated ion channels. Adopted without change from works contributed to OpenStax by General Biology. This file is licensed under the Creative Commons Attribution 4.0 International license.</a:t>
            </a:r>
          </a:p>
        </p:txBody>
      </p:sp>
      <p:pic>
        <p:nvPicPr>
          <p:cNvPr id="5" name="Content Placeholder 4" descr="Figure 8-2: Voltage gated ion channels. Voltage-gated ion channels open in response to changes in membrane voltage. After activation, they become inactivated for a brief period and will no longer open in response to a signal.&#10;">
            <a:extLst>
              <a:ext uri="{FF2B5EF4-FFF2-40B4-BE49-F238E27FC236}">
                <a16:creationId xmlns:a16="http://schemas.microsoft.com/office/drawing/2014/main" id="{D5FC473C-2DC8-4073-B80D-733EC07A8C2F}"/>
              </a:ext>
            </a:extLst>
          </p:cNvPr>
          <p:cNvPicPr>
            <a:picLocks noGrp="1" noChangeAspect="1"/>
          </p:cNvPicPr>
          <p:nvPr>
            <p:ph idx="1"/>
          </p:nvPr>
        </p:nvPicPr>
        <p:blipFill>
          <a:blip r:embed="rId3"/>
          <a:stretch>
            <a:fillRect/>
          </a:stretch>
        </p:blipFill>
        <p:spPr>
          <a:xfrm>
            <a:off x="838200" y="1873697"/>
            <a:ext cx="10515600" cy="4255193"/>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Voltage-Gated Ion Channels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4</a:t>
            </a:fld>
            <a:endParaRPr lang="en-US" dirty="0"/>
          </a:p>
        </p:txBody>
      </p:sp>
    </p:spTree>
    <p:extLst>
      <p:ext uri="{BB962C8B-B14F-4D97-AF65-F5344CB8AC3E}">
        <p14:creationId xmlns:p14="http://schemas.microsoft.com/office/powerpoint/2010/main" val="2126410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E8D3FBC-0DB2-4B0D-B0D3-9EAEE00A86B5}"/>
              </a:ext>
            </a:extLst>
          </p:cNvPr>
          <p:cNvSpPr txBox="1"/>
          <p:nvPr/>
        </p:nvSpPr>
        <p:spPr>
          <a:xfrm>
            <a:off x="0" y="6408109"/>
            <a:ext cx="10515600" cy="461665"/>
          </a:xfrm>
          <a:prstGeom prst="rect">
            <a:avLst/>
          </a:prstGeom>
          <a:noFill/>
        </p:spPr>
        <p:txBody>
          <a:bodyPr wrap="square" rtlCol="0">
            <a:spAutoFit/>
          </a:bodyPr>
          <a:lstStyle/>
          <a:p>
            <a:r>
              <a:rPr lang="en-US" sz="1200" dirty="0">
                <a:latin typeface="Segoe UI" panose="020B0502040204020203" pitchFamily="34" charset="0"/>
              </a:rPr>
              <a:t>Table 8-1: Ion Concentration Inside and Outside the Plasma membrane of Neurons. Adopted without change from works contributed to OpenStax by General Biology. This file is licensed under the Creative Commons Attribution 4.0 International license.</a:t>
            </a:r>
          </a:p>
        </p:txBody>
      </p:sp>
      <p:graphicFrame>
        <p:nvGraphicFramePr>
          <p:cNvPr id="6" name="Content Placeholder 5" descr="Table 8-1 organizes the intracellular and extracellular concentration of 4 of the ions found inside and outside of neuronal cell. ">
            <a:extLst>
              <a:ext uri="{FF2B5EF4-FFF2-40B4-BE49-F238E27FC236}">
                <a16:creationId xmlns:a16="http://schemas.microsoft.com/office/drawing/2014/main" id="{354531F1-278E-43DF-BA49-1E3EDB05094A}"/>
              </a:ext>
            </a:extLst>
          </p:cNvPr>
          <p:cNvGraphicFramePr>
            <a:graphicFrameLocks noGrp="1"/>
          </p:cNvGraphicFramePr>
          <p:nvPr>
            <p:ph idx="1"/>
            <p:extLst>
              <p:ext uri="{D42A27DB-BD31-4B8C-83A1-F6EECF244321}">
                <p14:modId xmlns:p14="http://schemas.microsoft.com/office/powerpoint/2010/main" val="1739950692"/>
              </p:ext>
            </p:extLst>
          </p:nvPr>
        </p:nvGraphicFramePr>
        <p:xfrm>
          <a:off x="3039374" y="2367280"/>
          <a:ext cx="6113253" cy="2123440"/>
        </p:xfrm>
        <a:graphic>
          <a:graphicData uri="http://schemas.openxmlformats.org/drawingml/2006/table">
            <a:tbl>
              <a:tblPr firstRow="1" bandRow="1">
                <a:tableStyleId>{5C22544A-7EE6-4342-B048-85BDC9FD1C3A}</a:tableStyleId>
              </a:tblPr>
              <a:tblGrid>
                <a:gridCol w="1128623">
                  <a:extLst>
                    <a:ext uri="{9D8B030D-6E8A-4147-A177-3AD203B41FA5}">
                      <a16:colId xmlns:a16="http://schemas.microsoft.com/office/drawing/2014/main" val="3454912549"/>
                    </a:ext>
                  </a:extLst>
                </a:gridCol>
                <a:gridCol w="2484407">
                  <a:extLst>
                    <a:ext uri="{9D8B030D-6E8A-4147-A177-3AD203B41FA5}">
                      <a16:colId xmlns:a16="http://schemas.microsoft.com/office/drawing/2014/main" val="4171114095"/>
                    </a:ext>
                  </a:extLst>
                </a:gridCol>
                <a:gridCol w="2500223">
                  <a:extLst>
                    <a:ext uri="{9D8B030D-6E8A-4147-A177-3AD203B41FA5}">
                      <a16:colId xmlns:a16="http://schemas.microsoft.com/office/drawing/2014/main" val="2714439639"/>
                    </a:ext>
                  </a:extLst>
                </a:gridCol>
              </a:tblGrid>
              <a:tr h="370840">
                <a:tc>
                  <a:txBody>
                    <a:bodyPr/>
                    <a:lstStyle/>
                    <a:p>
                      <a:pPr algn="ctr"/>
                      <a:r>
                        <a:rPr lang="en-US" dirty="0">
                          <a:latin typeface="Segoe UI" panose="020B0502040204020203" pitchFamily="34" charset="0"/>
                        </a:rPr>
                        <a:t>Ion</a:t>
                      </a:r>
                    </a:p>
                  </a:txBody>
                  <a:tcPr/>
                </a:tc>
                <a:tc>
                  <a:txBody>
                    <a:bodyPr/>
                    <a:lstStyle/>
                    <a:p>
                      <a:pPr algn="ctr"/>
                      <a:r>
                        <a:rPr lang="en-US" dirty="0">
                          <a:latin typeface="Segoe UI" panose="020B0502040204020203" pitchFamily="34" charset="0"/>
                        </a:rPr>
                        <a:t>Extracellular Concentration (mM)</a:t>
                      </a:r>
                    </a:p>
                  </a:txBody>
                  <a:tcPr/>
                </a:tc>
                <a:tc>
                  <a:txBody>
                    <a:bodyPr/>
                    <a:lstStyle/>
                    <a:p>
                      <a:pPr algn="ctr"/>
                      <a:r>
                        <a:rPr lang="en-US" dirty="0">
                          <a:latin typeface="Segoe UI" panose="020B0502040204020203" pitchFamily="34" charset="0"/>
                        </a:rPr>
                        <a:t>Intracellular Concentration (mM)</a:t>
                      </a:r>
                    </a:p>
                  </a:txBody>
                  <a:tcPr/>
                </a:tc>
                <a:extLst>
                  <a:ext uri="{0D108BD9-81ED-4DB2-BD59-A6C34878D82A}">
                    <a16:rowId xmlns:a16="http://schemas.microsoft.com/office/drawing/2014/main" val="285725504"/>
                  </a:ext>
                </a:extLst>
              </a:tr>
              <a:tr h="370840">
                <a:tc>
                  <a:txBody>
                    <a:bodyPr/>
                    <a:lstStyle/>
                    <a:p>
                      <a:pPr algn="ctr"/>
                      <a:r>
                        <a:rPr lang="en-US" dirty="0">
                          <a:latin typeface="Segoe UI" panose="020B0502040204020203" pitchFamily="34" charset="0"/>
                        </a:rPr>
                        <a:t>Na</a:t>
                      </a:r>
                      <a:r>
                        <a:rPr lang="en-US" baseline="30000" dirty="0"/>
                        <a:t>+</a:t>
                      </a:r>
                      <a:endParaRPr lang="en-US" dirty="0"/>
                    </a:p>
                  </a:txBody>
                  <a:tcPr/>
                </a:tc>
                <a:tc>
                  <a:txBody>
                    <a:bodyPr/>
                    <a:lstStyle/>
                    <a:p>
                      <a:pPr algn="ctr"/>
                      <a:r>
                        <a:rPr lang="en-US" dirty="0">
                          <a:latin typeface="Segoe UI" panose="020B0502040204020203" pitchFamily="34" charset="0"/>
                        </a:rPr>
                        <a:t>145</a:t>
                      </a:r>
                    </a:p>
                  </a:txBody>
                  <a:tcPr/>
                </a:tc>
                <a:tc>
                  <a:txBody>
                    <a:bodyPr/>
                    <a:lstStyle/>
                    <a:p>
                      <a:pPr algn="ctr"/>
                      <a:r>
                        <a:rPr lang="en-US" dirty="0">
                          <a:latin typeface="Segoe UI" panose="020B0502040204020203" pitchFamily="34" charset="0"/>
                        </a:rPr>
                        <a:t>12</a:t>
                      </a:r>
                    </a:p>
                  </a:txBody>
                  <a:tcPr/>
                </a:tc>
                <a:extLst>
                  <a:ext uri="{0D108BD9-81ED-4DB2-BD59-A6C34878D82A}">
                    <a16:rowId xmlns:a16="http://schemas.microsoft.com/office/drawing/2014/main" val="317588838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Segoe UI" panose="020B0502040204020203" pitchFamily="34" charset="0"/>
                        </a:rPr>
                        <a:t>K</a:t>
                      </a:r>
                      <a:r>
                        <a:rPr lang="en-US" baseline="30000" dirty="0"/>
                        <a:t>+</a:t>
                      </a:r>
                      <a:endParaRPr lang="en-US" dirty="0"/>
                    </a:p>
                  </a:txBody>
                  <a:tcPr/>
                </a:tc>
                <a:tc>
                  <a:txBody>
                    <a:bodyPr/>
                    <a:lstStyle/>
                    <a:p>
                      <a:pPr algn="ctr"/>
                      <a:r>
                        <a:rPr lang="en-US" dirty="0">
                          <a:latin typeface="Segoe UI" panose="020B0502040204020203" pitchFamily="34" charset="0"/>
                        </a:rPr>
                        <a:t>4</a:t>
                      </a:r>
                    </a:p>
                  </a:txBody>
                  <a:tcPr/>
                </a:tc>
                <a:tc>
                  <a:txBody>
                    <a:bodyPr/>
                    <a:lstStyle/>
                    <a:p>
                      <a:pPr algn="ctr"/>
                      <a:r>
                        <a:rPr lang="en-US" dirty="0">
                          <a:latin typeface="Segoe UI" panose="020B0502040204020203" pitchFamily="34" charset="0"/>
                        </a:rPr>
                        <a:t>155</a:t>
                      </a:r>
                    </a:p>
                  </a:txBody>
                  <a:tcPr/>
                </a:tc>
                <a:extLst>
                  <a:ext uri="{0D108BD9-81ED-4DB2-BD59-A6C34878D82A}">
                    <a16:rowId xmlns:a16="http://schemas.microsoft.com/office/drawing/2014/main" val="232032266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Segoe UI" panose="020B0502040204020203" pitchFamily="34" charset="0"/>
                        </a:rPr>
                        <a:t>Ca</a:t>
                      </a:r>
                      <a:r>
                        <a:rPr lang="en-US" baseline="30000" dirty="0"/>
                        <a:t>2+</a:t>
                      </a:r>
                      <a:endParaRPr lang="en-US" dirty="0"/>
                    </a:p>
                  </a:txBody>
                  <a:tcPr/>
                </a:tc>
                <a:tc>
                  <a:txBody>
                    <a:bodyPr/>
                    <a:lstStyle/>
                    <a:p>
                      <a:pPr algn="ctr"/>
                      <a:r>
                        <a:rPr lang="en-US" dirty="0">
                          <a:latin typeface="Segoe UI" panose="020B0502040204020203" pitchFamily="34" charset="0"/>
                        </a:rPr>
                        <a:t>1-2</a:t>
                      </a:r>
                    </a:p>
                  </a:txBody>
                  <a:tcPr/>
                </a:tc>
                <a:tc>
                  <a:txBody>
                    <a:bodyPr/>
                    <a:lstStyle/>
                    <a:p>
                      <a:pPr algn="ctr"/>
                      <a:r>
                        <a:rPr lang="en-US" dirty="0">
                          <a:latin typeface="Segoe UI" panose="020B0502040204020203" pitchFamily="34" charset="0"/>
                        </a:rPr>
                        <a:t>10</a:t>
                      </a:r>
                      <a:r>
                        <a:rPr lang="en-US" baseline="30000" dirty="0"/>
                        <a:t>-4</a:t>
                      </a:r>
                      <a:endParaRPr lang="en-US" dirty="0"/>
                    </a:p>
                  </a:txBody>
                  <a:tcPr/>
                </a:tc>
                <a:extLst>
                  <a:ext uri="{0D108BD9-81ED-4DB2-BD59-A6C34878D82A}">
                    <a16:rowId xmlns:a16="http://schemas.microsoft.com/office/drawing/2014/main" val="412334952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Segoe UI" panose="020B0502040204020203" pitchFamily="34" charset="0"/>
                        </a:rPr>
                        <a:t>Cl</a:t>
                      </a:r>
                      <a:r>
                        <a:rPr lang="en-US" baseline="30000" dirty="0"/>
                        <a:t>-</a:t>
                      </a:r>
                      <a:endParaRPr lang="en-US" dirty="0"/>
                    </a:p>
                  </a:txBody>
                  <a:tcPr/>
                </a:tc>
                <a:tc>
                  <a:txBody>
                    <a:bodyPr/>
                    <a:lstStyle/>
                    <a:p>
                      <a:pPr algn="ctr"/>
                      <a:r>
                        <a:rPr lang="en-US" dirty="0">
                          <a:latin typeface="Segoe UI" panose="020B0502040204020203" pitchFamily="34" charset="0"/>
                        </a:rPr>
                        <a:t>120</a:t>
                      </a:r>
                    </a:p>
                  </a:txBody>
                  <a:tcPr/>
                </a:tc>
                <a:tc>
                  <a:txBody>
                    <a:bodyPr/>
                    <a:lstStyle/>
                    <a:p>
                      <a:pPr algn="ctr"/>
                      <a:r>
                        <a:rPr lang="en-US" dirty="0">
                          <a:latin typeface="Segoe UI" panose="020B0502040204020203" pitchFamily="34" charset="0"/>
                        </a:rPr>
                        <a:t>4</a:t>
                      </a:r>
                    </a:p>
                  </a:txBody>
                  <a:tcPr/>
                </a:tc>
                <a:extLst>
                  <a:ext uri="{0D108BD9-81ED-4DB2-BD59-A6C34878D82A}">
                    <a16:rowId xmlns:a16="http://schemas.microsoft.com/office/drawing/2014/main" val="1015602616"/>
                  </a:ext>
                </a:extLst>
              </a:tr>
            </a:tbl>
          </a:graphicData>
        </a:graphic>
      </p:graphicFrame>
      <p:sp>
        <p:nvSpPr>
          <p:cNvPr id="2" name="Title 1">
            <a:extLst>
              <a:ext uri="{FF2B5EF4-FFF2-40B4-BE49-F238E27FC236}">
                <a16:creationId xmlns:a16="http://schemas.microsoft.com/office/drawing/2014/main" id="{E39D9A7E-EACB-40D5-8E84-A14B2B07A9ED}"/>
              </a:ext>
            </a:extLst>
          </p:cNvPr>
          <p:cNvSpPr>
            <a:spLocks noGrp="1"/>
          </p:cNvSpPr>
          <p:nvPr>
            <p:ph type="title"/>
          </p:nvPr>
        </p:nvSpPr>
        <p:spPr/>
        <p:txBody>
          <a:bodyPr/>
          <a:lstStyle/>
          <a:p>
            <a:r>
              <a:rPr lang="en-US" dirty="0"/>
              <a:t>Ion Concentrations Inside and Outside the Plasma Membrane of Neurons</a:t>
            </a:r>
          </a:p>
        </p:txBody>
      </p:sp>
      <p:sp>
        <p:nvSpPr>
          <p:cNvPr id="4" name="Slide Number Placeholder 3">
            <a:extLst>
              <a:ext uri="{FF2B5EF4-FFF2-40B4-BE49-F238E27FC236}">
                <a16:creationId xmlns:a16="http://schemas.microsoft.com/office/drawing/2014/main" id="{476DD081-AB2E-4390-8EBD-683EA91C82D3}"/>
              </a:ext>
            </a:extLst>
          </p:cNvPr>
          <p:cNvSpPr>
            <a:spLocks noGrp="1"/>
          </p:cNvSpPr>
          <p:nvPr>
            <p:ph type="sldNum" sz="quarter" idx="12"/>
          </p:nvPr>
        </p:nvSpPr>
        <p:spPr/>
        <p:txBody>
          <a:bodyPr/>
          <a:lstStyle/>
          <a:p>
            <a:fld id="{F38FC8B9-BCA2-4F51-A344-9525644822DC}" type="slidenum">
              <a:rPr lang="en-US" smtClean="0"/>
              <a:t>5</a:t>
            </a:fld>
            <a:endParaRPr lang="en-US" dirty="0"/>
          </a:p>
        </p:txBody>
      </p:sp>
    </p:spTree>
    <p:extLst>
      <p:ext uri="{BB962C8B-B14F-4D97-AF65-F5344CB8AC3E}">
        <p14:creationId xmlns:p14="http://schemas.microsoft.com/office/powerpoint/2010/main" val="2829848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4769AFE-879E-4750-BE07-305CC57CBE16}"/>
              </a:ext>
            </a:extLst>
          </p:cNvPr>
          <p:cNvSpPr txBox="1"/>
          <p:nvPr/>
        </p:nvSpPr>
        <p:spPr>
          <a:xfrm>
            <a:off x="0" y="6408109"/>
            <a:ext cx="10515600" cy="461665"/>
          </a:xfrm>
          <a:prstGeom prst="rect">
            <a:avLst/>
          </a:prstGeom>
          <a:noFill/>
        </p:spPr>
        <p:txBody>
          <a:bodyPr wrap="square" rtlCol="0">
            <a:spAutoFit/>
          </a:bodyPr>
          <a:lstStyle/>
          <a:p>
            <a:r>
              <a:rPr lang="en-US" sz="1200" dirty="0">
                <a:latin typeface="Segoe UI" panose="020B0502040204020203" pitchFamily="34" charset="0"/>
              </a:rPr>
              <a:t>Figure 8-3: Polarization of the plasma membrane. Adopted without change from works contributed to OpenStax by General Biology. This file is licensed under the Creative Commons Attribution 4.0 International license.</a:t>
            </a:r>
          </a:p>
        </p:txBody>
      </p:sp>
      <p:pic>
        <p:nvPicPr>
          <p:cNvPr id="6" name="Content Placeholder 5" descr="Figure 8-3: Polarization of the plasma membrane. The (a) resting membrane potential is a result of different concentrations of Na+ and K+ ions inside and outside the cell. A nerve impulse causes Na+ to enter the cell, resulting in (b) depolarization. At the peak action potential, K+ channels open, and the cell becomes (c) hyperpolarized.&#10;">
            <a:extLst>
              <a:ext uri="{FF2B5EF4-FFF2-40B4-BE49-F238E27FC236}">
                <a16:creationId xmlns:a16="http://schemas.microsoft.com/office/drawing/2014/main" id="{E7432B2A-65B2-4F93-A1E6-E1414B64CC3D}"/>
              </a:ext>
            </a:extLst>
          </p:cNvPr>
          <p:cNvPicPr>
            <a:picLocks noGrp="1" noChangeAspect="1"/>
          </p:cNvPicPr>
          <p:nvPr>
            <p:ph idx="1"/>
          </p:nvPr>
        </p:nvPicPr>
        <p:blipFill>
          <a:blip r:embed="rId3"/>
          <a:stretch>
            <a:fillRect/>
          </a:stretch>
        </p:blipFill>
        <p:spPr>
          <a:xfrm>
            <a:off x="4560800" y="1825625"/>
            <a:ext cx="3070400" cy="4351338"/>
          </a:xfrm>
          <a:prstGeom prst="rect">
            <a:avLst/>
          </a:prstGeom>
        </p:spPr>
      </p:pic>
      <p:sp>
        <p:nvSpPr>
          <p:cNvPr id="2" name="Title 1">
            <a:extLst>
              <a:ext uri="{FF2B5EF4-FFF2-40B4-BE49-F238E27FC236}">
                <a16:creationId xmlns:a16="http://schemas.microsoft.com/office/drawing/2014/main" id="{A0609406-AFD1-4438-B028-663D624EE539}"/>
              </a:ext>
            </a:extLst>
          </p:cNvPr>
          <p:cNvSpPr>
            <a:spLocks noGrp="1"/>
          </p:cNvSpPr>
          <p:nvPr>
            <p:ph type="title"/>
          </p:nvPr>
        </p:nvSpPr>
        <p:spPr/>
        <p:txBody>
          <a:bodyPr/>
          <a:lstStyle/>
          <a:p>
            <a:r>
              <a:rPr lang="en-US" dirty="0"/>
              <a:t>Polarization of the Plasma Membrane</a:t>
            </a:r>
          </a:p>
        </p:txBody>
      </p:sp>
      <p:sp>
        <p:nvSpPr>
          <p:cNvPr id="4" name="Slide Number Placeholder 3">
            <a:extLst>
              <a:ext uri="{FF2B5EF4-FFF2-40B4-BE49-F238E27FC236}">
                <a16:creationId xmlns:a16="http://schemas.microsoft.com/office/drawing/2014/main" id="{AE072A05-E09D-4EA7-A58D-FF2FEE1C45B2}"/>
              </a:ext>
            </a:extLst>
          </p:cNvPr>
          <p:cNvSpPr>
            <a:spLocks noGrp="1"/>
          </p:cNvSpPr>
          <p:nvPr>
            <p:ph type="sldNum" sz="quarter" idx="12"/>
          </p:nvPr>
        </p:nvSpPr>
        <p:spPr/>
        <p:txBody>
          <a:bodyPr/>
          <a:lstStyle/>
          <a:p>
            <a:fld id="{F38FC8B9-BCA2-4F51-A344-9525644822DC}" type="slidenum">
              <a:rPr lang="en-US" smtClean="0"/>
              <a:t>6</a:t>
            </a:fld>
            <a:endParaRPr lang="en-US" dirty="0"/>
          </a:p>
        </p:txBody>
      </p:sp>
    </p:spTree>
    <p:extLst>
      <p:ext uri="{BB962C8B-B14F-4D97-AF65-F5344CB8AC3E}">
        <p14:creationId xmlns:p14="http://schemas.microsoft.com/office/powerpoint/2010/main" val="27017062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D9F33806-56BE-4A8C-8793-6A6454C49964}"/>
              </a:ext>
            </a:extLst>
          </p:cNvPr>
          <p:cNvSpPr txBox="1"/>
          <p:nvPr/>
        </p:nvSpPr>
        <p:spPr>
          <a:xfrm>
            <a:off x="0" y="6408109"/>
            <a:ext cx="10515600" cy="461665"/>
          </a:xfrm>
          <a:prstGeom prst="rect">
            <a:avLst/>
          </a:prstGeom>
          <a:noFill/>
        </p:spPr>
        <p:txBody>
          <a:bodyPr wrap="square" rtlCol="0">
            <a:spAutoFit/>
          </a:bodyPr>
          <a:lstStyle/>
          <a:p>
            <a:r>
              <a:rPr lang="en-US" sz="1200" dirty="0">
                <a:latin typeface="Segoe UI" panose="020B0502040204020203" pitchFamily="34" charset="0"/>
              </a:rPr>
              <a:t>Figure 8-3: Polarization of the plasma membrane. Adopted without change from works contributed to OpenStax by General Biology. This file is licensed under the Creative Commons Attribution 4.0 International license.</a:t>
            </a:r>
          </a:p>
        </p:txBody>
      </p:sp>
      <p:pic>
        <p:nvPicPr>
          <p:cNvPr id="6" name="Content Placeholder 5" descr="Figure 8-3: Polarization of the plasma membrane. The (a) resting membrane potential is a result of different concentrations of Na+ and K+ ions inside and outside the cell. A nerve impulse causes Na+ to enter the cell, resulting in (b) depolarization. &#10;">
            <a:extLst>
              <a:ext uri="{FF2B5EF4-FFF2-40B4-BE49-F238E27FC236}">
                <a16:creationId xmlns:a16="http://schemas.microsoft.com/office/drawing/2014/main" id="{E7432B2A-65B2-4F93-A1E6-E1414B64CC3D}"/>
              </a:ext>
            </a:extLst>
          </p:cNvPr>
          <p:cNvPicPr>
            <a:picLocks noGrp="1" noChangeAspect="1"/>
          </p:cNvPicPr>
          <p:nvPr>
            <p:ph idx="1"/>
          </p:nvPr>
        </p:nvPicPr>
        <p:blipFill rotWithShape="1">
          <a:blip r:embed="rId3"/>
          <a:srcRect b="66622"/>
          <a:stretch/>
        </p:blipFill>
        <p:spPr>
          <a:xfrm>
            <a:off x="2461555" y="1825625"/>
            <a:ext cx="7268891" cy="3438455"/>
          </a:xfrm>
          <a:prstGeom prst="rect">
            <a:avLst/>
          </a:prstGeom>
        </p:spPr>
      </p:pic>
      <p:sp>
        <p:nvSpPr>
          <p:cNvPr id="2" name="Title 1">
            <a:extLst>
              <a:ext uri="{FF2B5EF4-FFF2-40B4-BE49-F238E27FC236}">
                <a16:creationId xmlns:a16="http://schemas.microsoft.com/office/drawing/2014/main" id="{A0609406-AFD1-4438-B028-663D624EE539}"/>
              </a:ext>
            </a:extLst>
          </p:cNvPr>
          <p:cNvSpPr>
            <a:spLocks noGrp="1"/>
          </p:cNvSpPr>
          <p:nvPr>
            <p:ph type="title"/>
          </p:nvPr>
        </p:nvSpPr>
        <p:spPr/>
        <p:txBody>
          <a:bodyPr/>
          <a:lstStyle/>
          <a:p>
            <a:r>
              <a:rPr lang="en-US" dirty="0"/>
              <a:t>Polarization of the Plasma Membrane: Resting Potential</a:t>
            </a:r>
          </a:p>
        </p:txBody>
      </p:sp>
      <p:sp>
        <p:nvSpPr>
          <p:cNvPr id="4" name="Slide Number Placeholder 3">
            <a:extLst>
              <a:ext uri="{FF2B5EF4-FFF2-40B4-BE49-F238E27FC236}">
                <a16:creationId xmlns:a16="http://schemas.microsoft.com/office/drawing/2014/main" id="{AE072A05-E09D-4EA7-A58D-FF2FEE1C45B2}"/>
              </a:ext>
            </a:extLst>
          </p:cNvPr>
          <p:cNvSpPr>
            <a:spLocks noGrp="1"/>
          </p:cNvSpPr>
          <p:nvPr>
            <p:ph type="sldNum" sz="quarter" idx="12"/>
          </p:nvPr>
        </p:nvSpPr>
        <p:spPr/>
        <p:txBody>
          <a:bodyPr/>
          <a:lstStyle/>
          <a:p>
            <a:fld id="{F38FC8B9-BCA2-4F51-A344-9525644822DC}" type="slidenum">
              <a:rPr lang="en-US" smtClean="0"/>
              <a:t>7</a:t>
            </a:fld>
            <a:endParaRPr lang="en-US" dirty="0"/>
          </a:p>
        </p:txBody>
      </p:sp>
    </p:spTree>
    <p:extLst>
      <p:ext uri="{BB962C8B-B14F-4D97-AF65-F5344CB8AC3E}">
        <p14:creationId xmlns:p14="http://schemas.microsoft.com/office/powerpoint/2010/main" val="6955789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BDC8D64-679C-4655-A9E2-D566792727AD}"/>
              </a:ext>
            </a:extLst>
          </p:cNvPr>
          <p:cNvSpPr txBox="1"/>
          <p:nvPr/>
        </p:nvSpPr>
        <p:spPr>
          <a:xfrm>
            <a:off x="0" y="6408109"/>
            <a:ext cx="10515600" cy="461665"/>
          </a:xfrm>
          <a:prstGeom prst="rect">
            <a:avLst/>
          </a:prstGeom>
          <a:noFill/>
        </p:spPr>
        <p:txBody>
          <a:bodyPr wrap="square" rtlCol="0">
            <a:spAutoFit/>
          </a:bodyPr>
          <a:lstStyle/>
          <a:p>
            <a:r>
              <a:rPr lang="en-US" sz="1200" dirty="0">
                <a:latin typeface="Segoe UI" panose="020B0502040204020203" pitchFamily="34" charset="0"/>
              </a:rPr>
              <a:t>Figure 8-3: Polarization of the plasma membrane. Adopted without change from works contributed to OpenStax by General Biology. This file is licensed under the Creative Commons Attribution 4.0 International license.</a:t>
            </a:r>
          </a:p>
        </p:txBody>
      </p:sp>
      <p:pic>
        <p:nvPicPr>
          <p:cNvPr id="6" name="Content Placeholder 5" descr="Figure 8-3: Polarization of the plasma membrane. A nerve impulse causes Na+ to enter the cell, resulting in (b) depolarization. At the peak action potential, K+ channels open, and the cell becomes (c) hyperpolarized.&#10;">
            <a:extLst>
              <a:ext uri="{FF2B5EF4-FFF2-40B4-BE49-F238E27FC236}">
                <a16:creationId xmlns:a16="http://schemas.microsoft.com/office/drawing/2014/main" id="{E7432B2A-65B2-4F93-A1E6-E1414B64CC3D}"/>
              </a:ext>
            </a:extLst>
          </p:cNvPr>
          <p:cNvPicPr>
            <a:picLocks noGrp="1" noChangeAspect="1"/>
          </p:cNvPicPr>
          <p:nvPr>
            <p:ph idx="1"/>
          </p:nvPr>
        </p:nvPicPr>
        <p:blipFill rotWithShape="1">
          <a:blip r:embed="rId3"/>
          <a:srcRect t="32982" b="33316"/>
          <a:stretch/>
        </p:blipFill>
        <p:spPr>
          <a:xfrm>
            <a:off x="1743162" y="1690688"/>
            <a:ext cx="8705677" cy="4158021"/>
          </a:xfrm>
          <a:prstGeom prst="rect">
            <a:avLst/>
          </a:prstGeom>
        </p:spPr>
      </p:pic>
      <p:sp>
        <p:nvSpPr>
          <p:cNvPr id="2" name="Title 1">
            <a:extLst>
              <a:ext uri="{FF2B5EF4-FFF2-40B4-BE49-F238E27FC236}">
                <a16:creationId xmlns:a16="http://schemas.microsoft.com/office/drawing/2014/main" id="{A0609406-AFD1-4438-B028-663D624EE539}"/>
              </a:ext>
            </a:extLst>
          </p:cNvPr>
          <p:cNvSpPr>
            <a:spLocks noGrp="1"/>
          </p:cNvSpPr>
          <p:nvPr>
            <p:ph type="title"/>
          </p:nvPr>
        </p:nvSpPr>
        <p:spPr/>
        <p:txBody>
          <a:bodyPr/>
          <a:lstStyle/>
          <a:p>
            <a:r>
              <a:rPr lang="en-US" dirty="0"/>
              <a:t>Polarization of the Plasma Membrane: Depolarization</a:t>
            </a:r>
          </a:p>
        </p:txBody>
      </p:sp>
      <p:sp>
        <p:nvSpPr>
          <p:cNvPr id="4" name="Slide Number Placeholder 3">
            <a:extLst>
              <a:ext uri="{FF2B5EF4-FFF2-40B4-BE49-F238E27FC236}">
                <a16:creationId xmlns:a16="http://schemas.microsoft.com/office/drawing/2014/main" id="{AE072A05-E09D-4EA7-A58D-FF2FEE1C45B2}"/>
              </a:ext>
            </a:extLst>
          </p:cNvPr>
          <p:cNvSpPr>
            <a:spLocks noGrp="1"/>
          </p:cNvSpPr>
          <p:nvPr>
            <p:ph type="sldNum" sz="quarter" idx="12"/>
          </p:nvPr>
        </p:nvSpPr>
        <p:spPr/>
        <p:txBody>
          <a:bodyPr/>
          <a:lstStyle/>
          <a:p>
            <a:fld id="{F38FC8B9-BCA2-4F51-A344-9525644822DC}" type="slidenum">
              <a:rPr lang="en-US" smtClean="0"/>
              <a:t>8</a:t>
            </a:fld>
            <a:endParaRPr lang="en-US" dirty="0"/>
          </a:p>
        </p:txBody>
      </p:sp>
    </p:spTree>
    <p:extLst>
      <p:ext uri="{BB962C8B-B14F-4D97-AF65-F5344CB8AC3E}">
        <p14:creationId xmlns:p14="http://schemas.microsoft.com/office/powerpoint/2010/main" val="3883499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7C5FD1A-272F-4C44-A004-9456201A0448}"/>
              </a:ext>
            </a:extLst>
          </p:cNvPr>
          <p:cNvSpPr txBox="1"/>
          <p:nvPr/>
        </p:nvSpPr>
        <p:spPr>
          <a:xfrm>
            <a:off x="0" y="6408109"/>
            <a:ext cx="10515600" cy="461665"/>
          </a:xfrm>
          <a:prstGeom prst="rect">
            <a:avLst/>
          </a:prstGeom>
          <a:noFill/>
        </p:spPr>
        <p:txBody>
          <a:bodyPr wrap="square" rtlCol="0">
            <a:spAutoFit/>
          </a:bodyPr>
          <a:lstStyle/>
          <a:p>
            <a:r>
              <a:rPr lang="en-US" sz="1200" dirty="0">
                <a:latin typeface="Segoe UI" panose="020B0502040204020203" pitchFamily="34" charset="0"/>
              </a:rPr>
              <a:t>Figure 8-3: Polarization of the plasma membrane. Adopted without change from works contributed to OpenStax by General Biology. This file is licensed under the Creative Commons Attribution 4.0 International license.</a:t>
            </a:r>
          </a:p>
        </p:txBody>
      </p:sp>
      <p:pic>
        <p:nvPicPr>
          <p:cNvPr id="6" name="Content Placeholder 5" descr="Figure 8-3: Polarization of the plasma membrane. At the peak action potential, K+ channels open, and the cell becomes (c) hyperpolarized.&#10;">
            <a:extLst>
              <a:ext uri="{FF2B5EF4-FFF2-40B4-BE49-F238E27FC236}">
                <a16:creationId xmlns:a16="http://schemas.microsoft.com/office/drawing/2014/main" id="{E7432B2A-65B2-4F93-A1E6-E1414B64CC3D}"/>
              </a:ext>
            </a:extLst>
          </p:cNvPr>
          <p:cNvPicPr>
            <a:picLocks noGrp="1" noChangeAspect="1"/>
          </p:cNvPicPr>
          <p:nvPr>
            <p:ph idx="1"/>
          </p:nvPr>
        </p:nvPicPr>
        <p:blipFill rotWithShape="1">
          <a:blip r:embed="rId3"/>
          <a:srcRect t="66669"/>
          <a:stretch/>
        </p:blipFill>
        <p:spPr>
          <a:xfrm>
            <a:off x="1547535" y="1708029"/>
            <a:ext cx="9096929" cy="4297063"/>
          </a:xfrm>
          <a:prstGeom prst="rect">
            <a:avLst/>
          </a:prstGeom>
        </p:spPr>
      </p:pic>
      <p:sp>
        <p:nvSpPr>
          <p:cNvPr id="2" name="Title 1">
            <a:extLst>
              <a:ext uri="{FF2B5EF4-FFF2-40B4-BE49-F238E27FC236}">
                <a16:creationId xmlns:a16="http://schemas.microsoft.com/office/drawing/2014/main" id="{A0609406-AFD1-4438-B028-663D624EE539}"/>
              </a:ext>
            </a:extLst>
          </p:cNvPr>
          <p:cNvSpPr>
            <a:spLocks noGrp="1"/>
          </p:cNvSpPr>
          <p:nvPr>
            <p:ph type="title"/>
          </p:nvPr>
        </p:nvSpPr>
        <p:spPr/>
        <p:txBody>
          <a:bodyPr/>
          <a:lstStyle/>
          <a:p>
            <a:r>
              <a:rPr lang="en-US" dirty="0"/>
              <a:t>Polarization of the Plasma Membrane: Hyperpolarization</a:t>
            </a:r>
          </a:p>
        </p:txBody>
      </p:sp>
      <p:sp>
        <p:nvSpPr>
          <p:cNvPr id="4" name="Slide Number Placeholder 3">
            <a:extLst>
              <a:ext uri="{FF2B5EF4-FFF2-40B4-BE49-F238E27FC236}">
                <a16:creationId xmlns:a16="http://schemas.microsoft.com/office/drawing/2014/main" id="{AE072A05-E09D-4EA7-A58D-FF2FEE1C45B2}"/>
              </a:ext>
            </a:extLst>
          </p:cNvPr>
          <p:cNvSpPr>
            <a:spLocks noGrp="1"/>
          </p:cNvSpPr>
          <p:nvPr>
            <p:ph type="sldNum" sz="quarter" idx="12"/>
          </p:nvPr>
        </p:nvSpPr>
        <p:spPr/>
        <p:txBody>
          <a:bodyPr/>
          <a:lstStyle/>
          <a:p>
            <a:fld id="{F38FC8B9-BCA2-4F51-A344-9525644822DC}" type="slidenum">
              <a:rPr lang="en-US" smtClean="0"/>
              <a:t>9</a:t>
            </a:fld>
            <a:endParaRPr lang="en-US" dirty="0"/>
          </a:p>
        </p:txBody>
      </p:sp>
    </p:spTree>
    <p:extLst>
      <p:ext uri="{BB962C8B-B14F-4D97-AF65-F5344CB8AC3E}">
        <p14:creationId xmlns:p14="http://schemas.microsoft.com/office/powerpoint/2010/main" val="18274412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200" dirty="0">
            <a:latin typeface="Segoe UI" panose="020B0502040204020203" pitchFamily="34" charset="0"/>
          </a:defRPr>
        </a:defPPr>
      </a:lstStyle>
    </a:txDef>
  </a:objectDefaults>
  <a:extraClrSchemeLst/>
  <a:extLst>
    <a:ext uri="{05A4C25C-085E-4340-85A3-A5531E510DB2}">
      <thm15:themeFamily xmlns:thm15="http://schemas.microsoft.com/office/thememl/2012/main" name="Presentation1" id="{48A5CF14-20BE-4CBA-A151-BA5F1045CAEC}" vid="{9B61A80E-AEB3-4241-B568-6FFE3E6DF8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For Chapter PPTs</Template>
  <TotalTime>53</TotalTime>
  <Words>713</Words>
  <Application>Microsoft Office PowerPoint</Application>
  <PresentationFormat>Widescreen</PresentationFormat>
  <Paragraphs>143</Paragraphs>
  <Slides>24</Slides>
  <Notes>15</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Chapter 8 </vt:lpstr>
      <vt:lpstr>Chapter 8 Learning Objectives</vt:lpstr>
      <vt:lpstr>Electrochemical Gradients</vt:lpstr>
      <vt:lpstr>Voltage-Gated Ion Channels</vt:lpstr>
      <vt:lpstr>Ion Concentrations Inside and Outside the Plasma Membrane of Neurons</vt:lpstr>
      <vt:lpstr>Polarization of the Plasma Membrane</vt:lpstr>
      <vt:lpstr>Polarization of the Plasma Membrane: Resting Potential</vt:lpstr>
      <vt:lpstr>Polarization of the Plasma Membrane: Depolarization</vt:lpstr>
      <vt:lpstr>Polarization of the Plasma Membrane: Hyperpolarization</vt:lpstr>
      <vt:lpstr>Action Potential</vt:lpstr>
      <vt:lpstr>Spreading of the Action Potential</vt:lpstr>
      <vt:lpstr>Synaptic Vesicles</vt:lpstr>
      <vt:lpstr>Synapse Communication</vt:lpstr>
      <vt:lpstr>Synapse Communication: Release of Neurotransmitter</vt:lpstr>
      <vt:lpstr>Synapse Communication: Opening of Ligand-Gated Ion Channels</vt:lpstr>
      <vt:lpstr>Synapse Communication: Terminating the Signal</vt:lpstr>
      <vt:lpstr>Concept Check Question 1</vt:lpstr>
      <vt:lpstr>Concept Check Question 1 Answer</vt:lpstr>
      <vt:lpstr>Concept Check Question 2</vt:lpstr>
      <vt:lpstr>Concept Check Question 2 Answer</vt:lpstr>
      <vt:lpstr>Concept Check Question 3</vt:lpstr>
      <vt:lpstr>Concept Check Question 3 Answer</vt:lpstr>
      <vt:lpstr>Concept Check Question 4</vt:lpstr>
      <vt:lpstr>Concept Check Question 4 Answer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creator>Jennell Talley</dc:creator>
  <cp:lastModifiedBy>Jennifer Hurst-Kennedy</cp:lastModifiedBy>
  <cp:revision>31</cp:revision>
  <dcterms:created xsi:type="dcterms:W3CDTF">2022-06-27T18:46:24Z</dcterms:created>
  <dcterms:modified xsi:type="dcterms:W3CDTF">2023-02-24T14:22:23Z</dcterms:modified>
</cp:coreProperties>
</file>