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81" r:id="rId2"/>
    <p:sldId id="382" r:id="rId3"/>
    <p:sldId id="383" r:id="rId4"/>
    <p:sldId id="384" r:id="rId5"/>
    <p:sldId id="385" r:id="rId6"/>
    <p:sldId id="386" r:id="rId7"/>
    <p:sldId id="387" r:id="rId8"/>
    <p:sldId id="388" r:id="rId9"/>
    <p:sldId id="389" r:id="rId10"/>
    <p:sldId id="390" r:id="rId11"/>
    <p:sldId id="391" r:id="rId12"/>
    <p:sldId id="396" r:id="rId13"/>
    <p:sldId id="397" r:id="rId14"/>
    <p:sldId id="398" r:id="rId15"/>
    <p:sldId id="399" r:id="rId16"/>
    <p:sldId id="400" r:id="rId17"/>
    <p:sldId id="402" r:id="rId18"/>
    <p:sldId id="401" r:id="rId19"/>
    <p:sldId id="403" r:id="rId20"/>
    <p:sldId id="392" r:id="rId21"/>
    <p:sldId id="393" r:id="rId22"/>
    <p:sldId id="394" r:id="rId23"/>
    <p:sldId id="395" r:id="rId24"/>
    <p:sldId id="406" r:id="rId25"/>
    <p:sldId id="404" r:id="rId26"/>
    <p:sldId id="407" r:id="rId27"/>
    <p:sldId id="405" r:id="rId28"/>
    <p:sldId id="40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215" autoAdjust="0"/>
  </p:normalViewPr>
  <p:slideViewPr>
    <p:cSldViewPr snapToGrid="0">
      <p:cViewPr varScale="1">
        <p:scale>
          <a:sx n="59" d="100"/>
          <a:sy n="59" d="100"/>
        </p:scale>
        <p:origin x="1176" y="6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7/18/2022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dirty="0"/>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5-9. ATP-dependent chromatin-remodeling complex.</a:t>
            </a:r>
            <a:r>
              <a:rPr lang="en-US" sz="1200" b="0" i="0" kern="1200" dirty="0">
                <a:solidFill>
                  <a:schemeClr val="tx1"/>
                </a:solidFill>
                <a:effectLst/>
                <a:latin typeface="+mn-lt"/>
                <a:ea typeface="+mn-ea"/>
                <a:cs typeface="+mn-cs"/>
              </a:rPr>
              <a:t> The DNA is represented in purple and the histones are in blue. The DNA is wound around histone proteins forming a nucleosome. ATP-dependent chromatin-remodeling complexes bind to the DNA/histone complex and help to reposition the DNA. In this example, the remodeling complexes are “relaxing” or “opening” the chromatin structure to make DNA more accessible.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dirty="0"/>
          </a:p>
        </p:txBody>
      </p:sp>
    </p:spTree>
    <p:extLst>
      <p:ext uri="{BB962C8B-B14F-4D97-AF65-F5344CB8AC3E}">
        <p14:creationId xmlns:p14="http://schemas.microsoft.com/office/powerpoint/2010/main" val="1593878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5-10: Eukaryotic transcription regulation.</a:t>
            </a:r>
            <a:r>
              <a:rPr lang="en-US" sz="1200" b="0" i="0" kern="1200" dirty="0">
                <a:solidFill>
                  <a:schemeClr val="tx1"/>
                </a:solidFill>
                <a:effectLst/>
                <a:latin typeface="+mn-lt"/>
                <a:ea typeface="+mn-ea"/>
                <a:cs typeface="+mn-cs"/>
              </a:rPr>
              <a:t> Eukaryotic transcription factors can work in complex combinations. In this Figure, the transcription factors hanging downward are representative of repressors (inhibitory TFs), while those riding upright on the DNA are considered activators. Thus, the RNA polymerase (RNAP) in (A) has a lower probability of transcribing this gene, while the RNAP in (B) is more likely to, perhaps because the TF nearest the promoter interacts with the RNAP to stabilize its interactions with TFIID. In this way, the same gene may be expressed in very different amounts and at different times depending on the transcription factors expressed in a particular cell type.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dirty="0"/>
          </a:p>
        </p:txBody>
      </p:sp>
    </p:spTree>
    <p:extLst>
      <p:ext uri="{BB962C8B-B14F-4D97-AF65-F5344CB8AC3E}">
        <p14:creationId xmlns:p14="http://schemas.microsoft.com/office/powerpoint/2010/main" val="1949853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5-11: Transcription initiation.</a:t>
            </a:r>
            <a:r>
              <a:rPr lang="en-US" sz="1200" b="0" i="0" kern="1200" dirty="0">
                <a:solidFill>
                  <a:schemeClr val="tx1"/>
                </a:solidFill>
                <a:effectLst/>
                <a:latin typeface="+mn-lt"/>
                <a:ea typeface="+mn-ea"/>
                <a:cs typeface="+mn-cs"/>
              </a:rPr>
              <a:t> An enhancer can stabilize or recruit components of the transcription machine through a coactivator protein (one common version of a coactivator is the mediator).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21</a:t>
            </a:fld>
            <a:endParaRPr lang="en-US" dirty="0"/>
          </a:p>
        </p:txBody>
      </p:sp>
    </p:spTree>
    <p:extLst>
      <p:ext uri="{BB962C8B-B14F-4D97-AF65-F5344CB8AC3E}">
        <p14:creationId xmlns:p14="http://schemas.microsoft.com/office/powerpoint/2010/main" val="3911053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5-12: Transcriptional regulation by Gal4.</a:t>
            </a:r>
            <a:r>
              <a:rPr lang="en-US" sz="1200" b="0" i="0" kern="1200" dirty="0">
                <a:solidFill>
                  <a:schemeClr val="tx1"/>
                </a:solidFill>
                <a:effectLst/>
                <a:latin typeface="+mn-lt"/>
                <a:ea typeface="+mn-ea"/>
                <a:cs typeface="+mn-cs"/>
              </a:rPr>
              <a:t> A) In the absence of galactose, the activator protein Gal4 binds the UAS (Upstream activating sequence) and interaction with the transcription machinery is inhibited by the repressor protein Gal80. B) In the presence of galactose, galactose binds Gal3 which, in turn, binds Gal80, allowing Gal4 to activate the transcriptional machinery.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22</a:t>
            </a:fld>
            <a:endParaRPr lang="en-US" dirty="0"/>
          </a:p>
        </p:txBody>
      </p:sp>
    </p:spTree>
    <p:extLst>
      <p:ext uri="{BB962C8B-B14F-4D97-AF65-F5344CB8AC3E}">
        <p14:creationId xmlns:p14="http://schemas.microsoft.com/office/powerpoint/2010/main" val="2429589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5-1: Regulation of gene expression, protein production, protein activity.</a:t>
            </a:r>
            <a:r>
              <a:rPr lang="en-US" sz="1200" b="0" i="0" kern="1200" dirty="0">
                <a:solidFill>
                  <a:schemeClr val="tx1"/>
                </a:solidFill>
                <a:effectLst/>
                <a:latin typeface="+mn-lt"/>
                <a:ea typeface="+mn-ea"/>
                <a:cs typeface="+mn-cs"/>
              </a:rPr>
              <a:t> There are several steps that can be regulated to determine gene expression levels or whether an active protein is produced.</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dirty="0"/>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5-2: Nucleosomes of DNA</a:t>
            </a:r>
            <a:r>
              <a:rPr lang="en-US" sz="1200" b="0" i="0" kern="1200" dirty="0">
                <a:solidFill>
                  <a:schemeClr val="tx1"/>
                </a:solidFill>
                <a:effectLst/>
                <a:latin typeface="+mn-lt"/>
                <a:ea typeface="+mn-ea"/>
                <a:cs typeface="+mn-cs"/>
              </a:rPr>
              <a:t>. DNA is folded around histone proteins to create (a) nucleosome complexes. These nucleosomes control the access of proteins to the underlying DNA. When viewed through an electron microscope (b), the nucleosomes look like beads on a string. (credit “micrograph”: modification of work by Chris Woodcock)</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dirty="0"/>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5-3: Nucleosomes can slide along DNA</a:t>
            </a:r>
            <a:r>
              <a:rPr lang="en-US" sz="1200" b="0" i="0" kern="1200" dirty="0">
                <a:solidFill>
                  <a:schemeClr val="tx1"/>
                </a:solidFill>
                <a:effectLst/>
                <a:latin typeface="+mn-lt"/>
                <a:ea typeface="+mn-ea"/>
                <a:cs typeface="+mn-cs"/>
              </a:rPr>
              <a:t>. When nucleosomes are spaced closely together (top), transcription factors cannot bind, and gene expression is turned off. When the nucleosomes are spaced far apart (bottom), the DNA is exposed. Transcription factors can bind, allowing gene expression to occur. Modifications to the histones and DNA affect nucleosome spacing.</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dirty="0"/>
          </a:p>
        </p:txBody>
      </p:sp>
    </p:spTree>
    <p:extLst>
      <p:ext uri="{BB962C8B-B14F-4D97-AF65-F5344CB8AC3E}">
        <p14:creationId xmlns:p14="http://schemas.microsoft.com/office/powerpoint/2010/main" val="791280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5-4: Example of DNA sequence that is a known CpG island.</a:t>
            </a:r>
            <a:r>
              <a:rPr lang="en-US" sz="1200" b="0" i="0" kern="1200" dirty="0">
                <a:solidFill>
                  <a:schemeClr val="tx1"/>
                </a:solidFill>
                <a:effectLst/>
                <a:latin typeface="+mn-lt"/>
                <a:ea typeface="+mn-ea"/>
                <a:cs typeface="+mn-cs"/>
              </a:rPr>
              <a:t> The CG sequence is in yellow. Notice the extensive amount of CG dinucleotides. The ATG in red, this denotes the start of translation for this gene. This signifies that this region is likely to be highly methylated, silencing transcription of this gene. Alterations in the sequence of CpG islands can result in misregulation of genes and inappropriate production of proteins that ultimately can result in disease phenotypes. The image on the right represents an area of DNA that is not regulated by CpG islands.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dirty="0"/>
          </a:p>
        </p:txBody>
      </p:sp>
    </p:spTree>
    <p:extLst>
      <p:ext uri="{BB962C8B-B14F-4D97-AF65-F5344CB8AC3E}">
        <p14:creationId xmlns:p14="http://schemas.microsoft.com/office/powerpoint/2010/main" val="4259575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5-5: Histone proteins and DNA nucleotides can be modified chemically.</a:t>
            </a:r>
            <a:r>
              <a:rPr lang="en-US" sz="1200" b="0" i="0" kern="1200" dirty="0">
                <a:solidFill>
                  <a:schemeClr val="tx1"/>
                </a:solidFill>
                <a:effectLst/>
                <a:latin typeface="+mn-lt"/>
                <a:ea typeface="+mn-ea"/>
                <a:cs typeface="+mn-cs"/>
              </a:rPr>
              <a:t> Modifications affect nucleosome spacing and gene expression. (credit: modification of work by NIH)</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dirty="0"/>
          </a:p>
        </p:txBody>
      </p:sp>
    </p:spTree>
    <p:extLst>
      <p:ext uri="{BB962C8B-B14F-4D97-AF65-F5344CB8AC3E}">
        <p14:creationId xmlns:p14="http://schemas.microsoft.com/office/powerpoint/2010/main" val="785448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5-6: Acetylation/deacetylation cycle and its typical effect on chromatin structure</a:t>
            </a:r>
            <a:r>
              <a:rPr lang="en-US" sz="1200" b="0" i="0" kern="1200" dirty="0">
                <a:solidFill>
                  <a:schemeClr val="tx1"/>
                </a:solidFill>
                <a:effectLst/>
                <a:latin typeface="+mn-lt"/>
                <a:ea typeface="+mn-ea"/>
                <a:cs typeface="+mn-cs"/>
              </a:rPr>
              <a:t>. Histone acetyl transferases (HATs) add acetyl groups to the unstructured ‘tails’ of histone proteins, usually opening the chromatin structure. Histone deacetylases (HDACs) remove acetyl groups from histone tails, typically resulting in a closed chromatin structure.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dirty="0"/>
          </a:p>
        </p:txBody>
      </p:sp>
    </p:spTree>
    <p:extLst>
      <p:ext uri="{BB962C8B-B14F-4D97-AF65-F5344CB8AC3E}">
        <p14:creationId xmlns:p14="http://schemas.microsoft.com/office/powerpoint/2010/main" val="2341974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5-7: Example of the chemical change in a lysine residue upon acetylation by a HAT.</a:t>
            </a:r>
            <a:r>
              <a:rPr lang="en-US" sz="1200" b="0" i="0" kern="1200" dirty="0">
                <a:solidFill>
                  <a:schemeClr val="tx1"/>
                </a:solidFill>
                <a:effectLst/>
                <a:latin typeface="+mn-lt"/>
                <a:ea typeface="+mn-ea"/>
                <a:cs typeface="+mn-cs"/>
              </a:rPr>
              <a:t> The structure highlighted in green is the backbone structure of the amino acid. The blue and orange represent the R-group of lysine. The blue structure is unchanged by the HAT. The terminal amino group is replaced by an acetyl group, highlighted in orange.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dirty="0"/>
          </a:p>
        </p:txBody>
      </p:sp>
    </p:spTree>
    <p:extLst>
      <p:ext uri="{BB962C8B-B14F-4D97-AF65-F5344CB8AC3E}">
        <p14:creationId xmlns:p14="http://schemas.microsoft.com/office/powerpoint/2010/main" val="921176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5-8: Action of DNA methyltransferases (DNMTs).</a:t>
            </a:r>
            <a:r>
              <a:rPr lang="en-US" sz="1200" b="0" i="0" kern="1200" dirty="0">
                <a:solidFill>
                  <a:schemeClr val="tx1"/>
                </a:solidFill>
                <a:effectLst/>
                <a:latin typeface="+mn-lt"/>
                <a:ea typeface="+mn-ea"/>
                <a:cs typeface="+mn-cs"/>
              </a:rPr>
              <a:t> The original DNA is methylated at four cytosine bases as denoted by the stars. After replication, the daughter strands (in gold) are not methylated. The methylation marks on the parental strand (blue) help orient DNMTs to know where another cytosine base needs to be methylated. Once the daughter strands are methylated the correct methylation pattern has been re-established.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dirty="0"/>
          </a:p>
        </p:txBody>
      </p:sp>
    </p:spTree>
    <p:extLst>
      <p:ext uri="{BB962C8B-B14F-4D97-AF65-F5344CB8AC3E}">
        <p14:creationId xmlns:p14="http://schemas.microsoft.com/office/powerpoint/2010/main" val="1418272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7/18/2022</a:t>
            </a:fld>
            <a:endParaRPr lang="en-US" dirty="0"/>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7/18/2022</a:t>
            </a:fld>
            <a:endParaRPr lang="en-US" dirty="0"/>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7/18/2022</a:t>
            </a:fld>
            <a:endParaRPr lang="en-US" dirty="0"/>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7/18/2022</a:t>
            </a:fld>
            <a:endParaRPr lang="en-US" dirty="0"/>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7/18/2022</a:t>
            </a:fld>
            <a:endParaRPr lang="en-US" dirty="0"/>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7/18/2022</a:t>
            </a:fld>
            <a:endParaRPr lang="en-US" dirty="0"/>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7/18/2022</a:t>
            </a:fld>
            <a:endParaRPr lang="en-US" dirty="0"/>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7/18/2022</a:t>
            </a:fld>
            <a:endParaRPr lang="en-US" dirty="0"/>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7/18/2022</a:t>
            </a:fld>
            <a:endParaRPr lang="en-US" dirty="0"/>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7/18/2022</a:t>
            </a:fld>
            <a:endParaRPr lang="en-US" dirty="0"/>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7/18/2022</a:t>
            </a:fld>
            <a:endParaRPr lang="en-US" dirty="0"/>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7/18/2022</a:t>
            </a:fld>
            <a:endParaRPr lang="en-US" dirty="0"/>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dirty="0"/>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xmlns=""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Transcriptional Regulation</a:t>
            </a:r>
          </a:p>
        </p:txBody>
      </p:sp>
      <p:sp>
        <p:nvSpPr>
          <p:cNvPr id="4" name="Title 3"/>
          <p:cNvSpPr>
            <a:spLocks noGrp="1"/>
          </p:cNvSpPr>
          <p:nvPr>
            <p:ph type="ctrTitle"/>
          </p:nvPr>
        </p:nvSpPr>
        <p:spPr>
          <a:xfrm>
            <a:off x="6096000" y="1"/>
            <a:ext cx="5029200" cy="1470025"/>
          </a:xfrm>
        </p:spPr>
        <p:txBody>
          <a:bodyPr/>
          <a:lstStyle/>
          <a:p>
            <a:r>
              <a:rPr lang="en-US" dirty="0"/>
              <a:t>Chapter 5</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5577B8E-7368-43FE-974B-025EB4164B9D}"/>
              </a:ext>
            </a:extLst>
          </p:cNvPr>
          <p:cNvSpPr txBox="1"/>
          <p:nvPr/>
        </p:nvSpPr>
        <p:spPr>
          <a:xfrm>
            <a:off x="0" y="6492875"/>
            <a:ext cx="10709031" cy="307777"/>
          </a:xfrm>
          <a:prstGeom prst="rect">
            <a:avLst/>
          </a:prstGeom>
          <a:noFill/>
        </p:spPr>
        <p:txBody>
          <a:bodyPr wrap="square" rtlCol="0">
            <a:spAutoFit/>
          </a:bodyPr>
          <a:lstStyle/>
          <a:p>
            <a:r>
              <a:rPr lang="en-US" sz="1400" dirty="0"/>
              <a:t>Figure 5-8: Action of DNA methyltransferases (DNMTs). Created by Jennell Talley CC-NC-SA 4.0.</a:t>
            </a:r>
          </a:p>
        </p:txBody>
      </p:sp>
      <p:pic>
        <p:nvPicPr>
          <p:cNvPr id="6" name="Content Placeholder 5" descr="Figure 5-8: Action of DNA methyltransferases (DNMTs). The original DNA is methylated at four cytosine bases as denoted by the stars. After replication, the daughter strands (in gold) are not methylated. The methylation marks on the parental strand (blue) help orient DNMTs to know where another cytosine base needs to be methylated. Once the daughter strands are methylated the correct methylation pattern has been re-established. (Illustration by Jennell Talley)&#10;">
            <a:extLst>
              <a:ext uri="{FF2B5EF4-FFF2-40B4-BE49-F238E27FC236}">
                <a16:creationId xmlns:a16="http://schemas.microsoft.com/office/drawing/2014/main" id="{564EEA72-0BE7-4B2F-A3FB-81362EFA7BB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0863" y="1667361"/>
            <a:ext cx="10230273" cy="4351338"/>
          </a:xfrm>
        </p:spPr>
      </p:pic>
      <p:sp>
        <p:nvSpPr>
          <p:cNvPr id="2" name="Title 1">
            <a:extLst>
              <a:ext uri="{FF2B5EF4-FFF2-40B4-BE49-F238E27FC236}">
                <a16:creationId xmlns:a16="http://schemas.microsoft.com/office/drawing/2014/main" id="{E665DF1E-B5D3-42E2-B65F-82EC269AE0A0}"/>
              </a:ext>
            </a:extLst>
          </p:cNvPr>
          <p:cNvSpPr>
            <a:spLocks noGrp="1"/>
          </p:cNvSpPr>
          <p:nvPr>
            <p:ph type="title"/>
          </p:nvPr>
        </p:nvSpPr>
        <p:spPr/>
        <p:txBody>
          <a:bodyPr/>
          <a:lstStyle/>
          <a:p>
            <a:r>
              <a:rPr lang="en-US" dirty="0"/>
              <a:t>Action of DNA Methyltransferases</a:t>
            </a:r>
          </a:p>
        </p:txBody>
      </p:sp>
      <p:sp>
        <p:nvSpPr>
          <p:cNvPr id="4" name="Slide Number Placeholder 3">
            <a:extLst>
              <a:ext uri="{FF2B5EF4-FFF2-40B4-BE49-F238E27FC236}">
                <a16:creationId xmlns:a16="http://schemas.microsoft.com/office/drawing/2014/main" id="{3A83198A-1ABD-4178-80B6-0057B09233F7}"/>
              </a:ext>
            </a:extLst>
          </p:cNvPr>
          <p:cNvSpPr>
            <a:spLocks noGrp="1"/>
          </p:cNvSpPr>
          <p:nvPr>
            <p:ph type="sldNum" sz="quarter" idx="12"/>
          </p:nvPr>
        </p:nvSpPr>
        <p:spPr/>
        <p:txBody>
          <a:bodyPr/>
          <a:lstStyle/>
          <a:p>
            <a:fld id="{F38FC8B9-BCA2-4F51-A344-9525644822DC}" type="slidenum">
              <a:rPr lang="en-US" smtClean="0"/>
              <a:t>10</a:t>
            </a:fld>
            <a:endParaRPr lang="en-US" dirty="0"/>
          </a:p>
        </p:txBody>
      </p:sp>
    </p:spTree>
    <p:extLst>
      <p:ext uri="{BB962C8B-B14F-4D97-AF65-F5344CB8AC3E}">
        <p14:creationId xmlns:p14="http://schemas.microsoft.com/office/powerpoint/2010/main" val="2236989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103056C-957E-441F-9691-21546C75404D}"/>
              </a:ext>
            </a:extLst>
          </p:cNvPr>
          <p:cNvSpPr txBox="1"/>
          <p:nvPr/>
        </p:nvSpPr>
        <p:spPr>
          <a:xfrm>
            <a:off x="0" y="6549785"/>
            <a:ext cx="10322169" cy="307777"/>
          </a:xfrm>
          <a:prstGeom prst="rect">
            <a:avLst/>
          </a:prstGeom>
          <a:noFill/>
        </p:spPr>
        <p:txBody>
          <a:bodyPr wrap="square" rtlCol="0">
            <a:spAutoFit/>
          </a:bodyPr>
          <a:lstStyle/>
          <a:p>
            <a:r>
              <a:rPr lang="en-US" sz="1400" dirty="0"/>
              <a:t>Figure 5-9. ATP-dependent chromatin-remodeling complex. Created by Jennell Talley CC-NC-SA 4.0.</a:t>
            </a:r>
          </a:p>
        </p:txBody>
      </p:sp>
      <p:pic>
        <p:nvPicPr>
          <p:cNvPr id="6" name="Content Placeholder 5" descr="Figure 5-9. ATP-dependent chromatin-remodeling complex. The DNA is represented in purple and the histones are in blue. The DNA is wound around histone proteins forming a nucleosome. ATP-dependent chromatin-remodeling complexes bind to the DNA/histone complex and help to reposition the DNA. In this example, the remodeling complexes are “relaxing” or “opening” the chromatin structure to make DNA more accessible. (Illustration by Jennell Talley)&#10;">
            <a:extLst>
              <a:ext uri="{FF2B5EF4-FFF2-40B4-BE49-F238E27FC236}">
                <a16:creationId xmlns:a16="http://schemas.microsoft.com/office/drawing/2014/main" id="{A91E353D-A233-41BB-B081-C4092C0A0E2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08213" y="1825625"/>
            <a:ext cx="6175573" cy="4351338"/>
          </a:xfrm>
        </p:spPr>
      </p:pic>
      <p:sp>
        <p:nvSpPr>
          <p:cNvPr id="2" name="Title 1">
            <a:extLst>
              <a:ext uri="{FF2B5EF4-FFF2-40B4-BE49-F238E27FC236}">
                <a16:creationId xmlns:a16="http://schemas.microsoft.com/office/drawing/2014/main" id="{1FD6C81D-8CF9-4FF4-9503-E93BD8BBED7B}"/>
              </a:ext>
            </a:extLst>
          </p:cNvPr>
          <p:cNvSpPr>
            <a:spLocks noGrp="1"/>
          </p:cNvSpPr>
          <p:nvPr>
            <p:ph type="title"/>
          </p:nvPr>
        </p:nvSpPr>
        <p:spPr/>
        <p:txBody>
          <a:bodyPr/>
          <a:lstStyle/>
          <a:p>
            <a:r>
              <a:rPr lang="en-US" dirty="0"/>
              <a:t>ATP-Dependent Chromatin Remodeling Complexes</a:t>
            </a:r>
          </a:p>
        </p:txBody>
      </p:sp>
      <p:sp>
        <p:nvSpPr>
          <p:cNvPr id="4" name="Slide Number Placeholder 3">
            <a:extLst>
              <a:ext uri="{FF2B5EF4-FFF2-40B4-BE49-F238E27FC236}">
                <a16:creationId xmlns:a16="http://schemas.microsoft.com/office/drawing/2014/main" id="{164B930B-F3FC-468A-9084-BF07A518524D}"/>
              </a:ext>
            </a:extLst>
          </p:cNvPr>
          <p:cNvSpPr>
            <a:spLocks noGrp="1"/>
          </p:cNvSpPr>
          <p:nvPr>
            <p:ph type="sldNum" sz="quarter" idx="12"/>
          </p:nvPr>
        </p:nvSpPr>
        <p:spPr/>
        <p:txBody>
          <a:bodyPr/>
          <a:lstStyle/>
          <a:p>
            <a:fld id="{F38FC8B9-BCA2-4F51-A344-9525644822DC}" type="slidenum">
              <a:rPr lang="en-US" smtClean="0"/>
              <a:t>11</a:t>
            </a:fld>
            <a:endParaRPr lang="en-US" dirty="0"/>
          </a:p>
        </p:txBody>
      </p:sp>
    </p:spTree>
    <p:extLst>
      <p:ext uri="{BB962C8B-B14F-4D97-AF65-F5344CB8AC3E}">
        <p14:creationId xmlns:p14="http://schemas.microsoft.com/office/powerpoint/2010/main" val="2716621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A56A6B-AE57-4AAE-BE6C-50FEA6A76767}"/>
              </a:ext>
            </a:extLst>
          </p:cNvPr>
          <p:cNvSpPr>
            <a:spLocks noGrp="1"/>
          </p:cNvSpPr>
          <p:nvPr>
            <p:ph idx="1"/>
          </p:nvPr>
        </p:nvSpPr>
        <p:spPr/>
        <p:txBody>
          <a:bodyPr/>
          <a:lstStyle/>
          <a:p>
            <a:pPr marL="514350" lvl="0" indent="-514350">
              <a:buFont typeface="+mj-lt"/>
              <a:buAutoNum type="arabicPeriod"/>
            </a:pPr>
            <a:r>
              <a:rPr lang="en-US" dirty="0"/>
              <a:t>Most regulation of eukaryotic gene expression occurs at the beginning of _______.</a:t>
            </a:r>
            <a:endParaRPr lang="en-US" sz="2400" dirty="0"/>
          </a:p>
          <a:p>
            <a:pPr marL="914400" lvl="1" indent="-457200">
              <a:buFont typeface="+mj-lt"/>
              <a:buAutoNum type="alphaLcPeriod"/>
            </a:pPr>
            <a:r>
              <a:rPr lang="en-US" dirty="0"/>
              <a:t>DNA replication</a:t>
            </a:r>
            <a:endParaRPr lang="en-US" sz="2000" dirty="0"/>
          </a:p>
          <a:p>
            <a:pPr marL="914400" lvl="1" indent="-457200">
              <a:buFont typeface="+mj-lt"/>
              <a:buAutoNum type="alphaLcPeriod"/>
            </a:pPr>
            <a:r>
              <a:rPr lang="en-US" dirty="0"/>
              <a:t>transcription</a:t>
            </a:r>
            <a:endParaRPr lang="en-US" sz="2000" dirty="0"/>
          </a:p>
          <a:p>
            <a:pPr marL="914400" lvl="1" indent="-457200">
              <a:buFont typeface="+mj-lt"/>
              <a:buAutoNum type="alphaLcPeriod"/>
            </a:pPr>
            <a:r>
              <a:rPr lang="en-US" dirty="0"/>
              <a:t>translation</a:t>
            </a:r>
            <a:endParaRPr lang="en-US" sz="2000" dirty="0"/>
          </a:p>
          <a:p>
            <a:pPr marL="914400" lvl="1" indent="-457200">
              <a:buFont typeface="+mj-lt"/>
              <a:buAutoNum type="alphaLcPeriod"/>
            </a:pPr>
            <a:r>
              <a:rPr lang="en-US" dirty="0"/>
              <a:t>enzyme activation</a:t>
            </a:r>
            <a:endParaRPr lang="en-US" sz="2000" dirty="0"/>
          </a:p>
          <a:p>
            <a:endParaRPr lang="en-US" dirty="0"/>
          </a:p>
        </p:txBody>
      </p:sp>
      <p:sp>
        <p:nvSpPr>
          <p:cNvPr id="2" name="Title 1">
            <a:extLst>
              <a:ext uri="{FF2B5EF4-FFF2-40B4-BE49-F238E27FC236}">
                <a16:creationId xmlns:a16="http://schemas.microsoft.com/office/drawing/2014/main" id="{0572746B-029D-4D9A-9B0F-87944375F00B}"/>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09D24071-463E-44C0-98ED-D083D87106EE}"/>
              </a:ext>
            </a:extLst>
          </p:cNvPr>
          <p:cNvSpPr>
            <a:spLocks noGrp="1"/>
          </p:cNvSpPr>
          <p:nvPr>
            <p:ph type="sldNum" sz="quarter" idx="12"/>
          </p:nvPr>
        </p:nvSpPr>
        <p:spPr/>
        <p:txBody>
          <a:bodyPr/>
          <a:lstStyle/>
          <a:p>
            <a:fld id="{F38FC8B9-BCA2-4F51-A344-9525644822DC}" type="slidenum">
              <a:rPr lang="en-US" smtClean="0"/>
              <a:t>12</a:t>
            </a:fld>
            <a:endParaRPr lang="en-US" dirty="0"/>
          </a:p>
        </p:txBody>
      </p:sp>
    </p:spTree>
    <p:extLst>
      <p:ext uri="{BB962C8B-B14F-4D97-AF65-F5344CB8AC3E}">
        <p14:creationId xmlns:p14="http://schemas.microsoft.com/office/powerpoint/2010/main" val="793835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A56A6B-AE57-4AAE-BE6C-50FEA6A76767}"/>
              </a:ext>
            </a:extLst>
          </p:cNvPr>
          <p:cNvSpPr>
            <a:spLocks noGrp="1"/>
          </p:cNvSpPr>
          <p:nvPr>
            <p:ph idx="1"/>
          </p:nvPr>
        </p:nvSpPr>
        <p:spPr/>
        <p:txBody>
          <a:bodyPr/>
          <a:lstStyle/>
          <a:p>
            <a:pPr marL="514350" lvl="0" indent="-514350">
              <a:buFont typeface="+mj-lt"/>
              <a:buAutoNum type="arabicPeriod"/>
            </a:pPr>
            <a:r>
              <a:rPr lang="en-US" dirty="0"/>
              <a:t>Most regulation of eukaryotic gene expression occurs at the beginning of _______.</a:t>
            </a:r>
            <a:endParaRPr lang="en-US" sz="2400" dirty="0"/>
          </a:p>
          <a:p>
            <a:pPr marL="914400" lvl="1" indent="-457200">
              <a:buFont typeface="+mj-lt"/>
              <a:buAutoNum type="alphaLcPeriod"/>
            </a:pPr>
            <a:r>
              <a:rPr lang="en-US" dirty="0"/>
              <a:t>DNA replication</a:t>
            </a:r>
            <a:endParaRPr lang="en-US" sz="2000" dirty="0"/>
          </a:p>
          <a:p>
            <a:pPr marL="914400" lvl="1" indent="-457200">
              <a:buFont typeface="+mj-lt"/>
              <a:buAutoNum type="alphaLcPeriod"/>
            </a:pPr>
            <a:r>
              <a:rPr lang="en-US" b="1" dirty="0"/>
              <a:t>transcription</a:t>
            </a:r>
            <a:endParaRPr lang="en-US" sz="2000" b="1" dirty="0"/>
          </a:p>
          <a:p>
            <a:pPr marL="914400" lvl="1" indent="-457200">
              <a:buFont typeface="+mj-lt"/>
              <a:buAutoNum type="alphaLcPeriod"/>
            </a:pPr>
            <a:r>
              <a:rPr lang="en-US" dirty="0"/>
              <a:t>translation</a:t>
            </a:r>
            <a:endParaRPr lang="en-US" sz="2000" dirty="0"/>
          </a:p>
          <a:p>
            <a:pPr marL="914400" lvl="1" indent="-457200">
              <a:buFont typeface="+mj-lt"/>
              <a:buAutoNum type="alphaLcPeriod"/>
            </a:pPr>
            <a:r>
              <a:rPr lang="en-US" dirty="0"/>
              <a:t>enzyme activation</a:t>
            </a:r>
            <a:endParaRPr lang="en-US" sz="2000" dirty="0"/>
          </a:p>
          <a:p>
            <a:endParaRPr lang="en-US" dirty="0"/>
          </a:p>
        </p:txBody>
      </p:sp>
      <p:sp>
        <p:nvSpPr>
          <p:cNvPr id="2" name="Title 1">
            <a:extLst>
              <a:ext uri="{FF2B5EF4-FFF2-40B4-BE49-F238E27FC236}">
                <a16:creationId xmlns:a16="http://schemas.microsoft.com/office/drawing/2014/main" id="{0572746B-029D-4D9A-9B0F-87944375F00B}"/>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09D24071-463E-44C0-98ED-D083D87106EE}"/>
              </a:ext>
            </a:extLst>
          </p:cNvPr>
          <p:cNvSpPr>
            <a:spLocks noGrp="1"/>
          </p:cNvSpPr>
          <p:nvPr>
            <p:ph type="sldNum" sz="quarter" idx="12"/>
          </p:nvPr>
        </p:nvSpPr>
        <p:spPr/>
        <p:txBody>
          <a:bodyPr/>
          <a:lstStyle/>
          <a:p>
            <a:fld id="{F38FC8B9-BCA2-4F51-A344-9525644822DC}" type="slidenum">
              <a:rPr lang="en-US" smtClean="0"/>
              <a:t>13</a:t>
            </a:fld>
            <a:endParaRPr lang="en-US" dirty="0"/>
          </a:p>
        </p:txBody>
      </p:sp>
    </p:spTree>
    <p:extLst>
      <p:ext uri="{BB962C8B-B14F-4D97-AF65-F5344CB8AC3E}">
        <p14:creationId xmlns:p14="http://schemas.microsoft.com/office/powerpoint/2010/main" val="3979926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3F962A-A3C2-426C-985D-F11750517B9D}"/>
              </a:ext>
            </a:extLst>
          </p:cNvPr>
          <p:cNvSpPr>
            <a:spLocks noGrp="1"/>
          </p:cNvSpPr>
          <p:nvPr>
            <p:ph idx="1"/>
          </p:nvPr>
        </p:nvSpPr>
        <p:spPr/>
        <p:txBody>
          <a:bodyPr/>
          <a:lstStyle/>
          <a:p>
            <a:pPr marL="514350" lvl="0" indent="-514350">
              <a:buFont typeface="+mj-lt"/>
              <a:buAutoNum type="arabicPeriod" startAt="2"/>
            </a:pPr>
            <a:r>
              <a:rPr lang="en-US" dirty="0"/>
              <a:t>Which of the following post-translation modifications (i.e., the addition of chemical groups/tags) to histones would most likely cause a decrease in gene expression?</a:t>
            </a:r>
            <a:endParaRPr lang="en-US" sz="2400" dirty="0"/>
          </a:p>
          <a:p>
            <a:pPr marL="914400" lvl="1" indent="-457200">
              <a:buFont typeface="+mj-lt"/>
              <a:buAutoNum type="alphaLcPeriod"/>
            </a:pPr>
            <a:r>
              <a:rPr lang="en-US" dirty="0"/>
              <a:t>phosphorylation</a:t>
            </a:r>
            <a:endParaRPr lang="en-US" sz="2000" dirty="0"/>
          </a:p>
          <a:p>
            <a:pPr marL="914400" lvl="1" indent="-457200">
              <a:buFont typeface="+mj-lt"/>
              <a:buAutoNum type="alphaLcPeriod"/>
            </a:pPr>
            <a:r>
              <a:rPr lang="en-US" dirty="0"/>
              <a:t>acetylation</a:t>
            </a:r>
            <a:endParaRPr lang="en-US" sz="2000" dirty="0"/>
          </a:p>
          <a:p>
            <a:pPr marL="914400" lvl="1" indent="-457200">
              <a:buFont typeface="+mj-lt"/>
              <a:buAutoNum type="alphaLcPeriod"/>
            </a:pPr>
            <a:r>
              <a:rPr lang="en-US" dirty="0"/>
              <a:t>methylation</a:t>
            </a:r>
            <a:endParaRPr lang="en-US" sz="2000" dirty="0"/>
          </a:p>
          <a:p>
            <a:endParaRPr lang="en-US" dirty="0"/>
          </a:p>
        </p:txBody>
      </p:sp>
      <p:sp>
        <p:nvSpPr>
          <p:cNvPr id="2" name="Title 1">
            <a:extLst>
              <a:ext uri="{FF2B5EF4-FFF2-40B4-BE49-F238E27FC236}">
                <a16:creationId xmlns:a16="http://schemas.microsoft.com/office/drawing/2014/main" id="{2E9D1ACA-F625-4CC7-B6BA-9356544508B3}"/>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7ACAF60D-DCEB-46EF-8B2A-1A96F9400C70}"/>
              </a:ext>
            </a:extLst>
          </p:cNvPr>
          <p:cNvSpPr>
            <a:spLocks noGrp="1"/>
          </p:cNvSpPr>
          <p:nvPr>
            <p:ph type="sldNum" sz="quarter" idx="12"/>
          </p:nvPr>
        </p:nvSpPr>
        <p:spPr/>
        <p:txBody>
          <a:bodyPr/>
          <a:lstStyle/>
          <a:p>
            <a:fld id="{F38FC8B9-BCA2-4F51-A344-9525644822DC}" type="slidenum">
              <a:rPr lang="en-US" smtClean="0"/>
              <a:t>14</a:t>
            </a:fld>
            <a:endParaRPr lang="en-US" dirty="0"/>
          </a:p>
        </p:txBody>
      </p:sp>
    </p:spTree>
    <p:extLst>
      <p:ext uri="{BB962C8B-B14F-4D97-AF65-F5344CB8AC3E}">
        <p14:creationId xmlns:p14="http://schemas.microsoft.com/office/powerpoint/2010/main" val="2200809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3F962A-A3C2-426C-985D-F11750517B9D}"/>
              </a:ext>
            </a:extLst>
          </p:cNvPr>
          <p:cNvSpPr>
            <a:spLocks noGrp="1"/>
          </p:cNvSpPr>
          <p:nvPr>
            <p:ph idx="1"/>
          </p:nvPr>
        </p:nvSpPr>
        <p:spPr/>
        <p:txBody>
          <a:bodyPr/>
          <a:lstStyle/>
          <a:p>
            <a:pPr marL="514350" lvl="0" indent="-514350">
              <a:buFont typeface="+mj-lt"/>
              <a:buAutoNum type="arabicPeriod" startAt="2"/>
            </a:pPr>
            <a:r>
              <a:rPr lang="en-US" dirty="0"/>
              <a:t>Which of the following post-translation modifications (i.e., the addition of chemical groups/tags) to histones would most likely cause a decrease in gene expression?</a:t>
            </a:r>
            <a:endParaRPr lang="en-US" sz="2400" dirty="0"/>
          </a:p>
          <a:p>
            <a:pPr marL="914400" lvl="1" indent="-457200">
              <a:buFont typeface="+mj-lt"/>
              <a:buAutoNum type="alphaLcPeriod"/>
            </a:pPr>
            <a:r>
              <a:rPr lang="en-US" dirty="0"/>
              <a:t>phosphorylation</a:t>
            </a:r>
            <a:endParaRPr lang="en-US" sz="2000" dirty="0"/>
          </a:p>
          <a:p>
            <a:pPr marL="914400" lvl="1" indent="-457200">
              <a:buFont typeface="+mj-lt"/>
              <a:buAutoNum type="alphaLcPeriod"/>
            </a:pPr>
            <a:r>
              <a:rPr lang="en-US" dirty="0"/>
              <a:t>acetylation</a:t>
            </a:r>
            <a:endParaRPr lang="en-US" sz="2000" dirty="0"/>
          </a:p>
          <a:p>
            <a:pPr marL="914400" lvl="1" indent="-457200">
              <a:buFont typeface="+mj-lt"/>
              <a:buAutoNum type="alphaLcPeriod"/>
            </a:pPr>
            <a:r>
              <a:rPr lang="en-US" b="1" dirty="0"/>
              <a:t>methylation</a:t>
            </a:r>
            <a:endParaRPr lang="en-US" sz="2000" b="1" dirty="0"/>
          </a:p>
          <a:p>
            <a:endParaRPr lang="en-US" dirty="0"/>
          </a:p>
        </p:txBody>
      </p:sp>
      <p:sp>
        <p:nvSpPr>
          <p:cNvPr id="2" name="Title 1">
            <a:extLst>
              <a:ext uri="{FF2B5EF4-FFF2-40B4-BE49-F238E27FC236}">
                <a16:creationId xmlns:a16="http://schemas.microsoft.com/office/drawing/2014/main" id="{2E9D1ACA-F625-4CC7-B6BA-9356544508B3}"/>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7ACAF60D-DCEB-46EF-8B2A-1A96F9400C70}"/>
              </a:ext>
            </a:extLst>
          </p:cNvPr>
          <p:cNvSpPr>
            <a:spLocks noGrp="1"/>
          </p:cNvSpPr>
          <p:nvPr>
            <p:ph type="sldNum" sz="quarter" idx="12"/>
          </p:nvPr>
        </p:nvSpPr>
        <p:spPr/>
        <p:txBody>
          <a:bodyPr/>
          <a:lstStyle/>
          <a:p>
            <a:fld id="{F38FC8B9-BCA2-4F51-A344-9525644822DC}" type="slidenum">
              <a:rPr lang="en-US" smtClean="0"/>
              <a:t>15</a:t>
            </a:fld>
            <a:endParaRPr lang="en-US" dirty="0"/>
          </a:p>
        </p:txBody>
      </p:sp>
    </p:spTree>
    <p:extLst>
      <p:ext uri="{BB962C8B-B14F-4D97-AF65-F5344CB8AC3E}">
        <p14:creationId xmlns:p14="http://schemas.microsoft.com/office/powerpoint/2010/main" val="2492223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336172-72C1-4217-9DE6-27450806EC57}"/>
              </a:ext>
            </a:extLst>
          </p:cNvPr>
          <p:cNvSpPr>
            <a:spLocks noGrp="1"/>
          </p:cNvSpPr>
          <p:nvPr>
            <p:ph idx="1"/>
          </p:nvPr>
        </p:nvSpPr>
        <p:spPr/>
        <p:txBody>
          <a:bodyPr/>
          <a:lstStyle/>
          <a:p>
            <a:pPr marL="514350" lvl="0" indent="-514350">
              <a:buFont typeface="+mj-lt"/>
              <a:buAutoNum type="arabicPeriod" startAt="3"/>
            </a:pPr>
            <a:r>
              <a:rPr lang="en-US" dirty="0"/>
              <a:t>Methylation of CpG islands in promoters ________.</a:t>
            </a:r>
            <a:endParaRPr lang="en-US" sz="2400" dirty="0"/>
          </a:p>
          <a:p>
            <a:pPr marL="914400" lvl="1" indent="-457200">
              <a:buFont typeface="+mj-lt"/>
              <a:buAutoNum type="alphaLcPeriod"/>
            </a:pPr>
            <a:r>
              <a:rPr lang="en-US" dirty="0"/>
              <a:t>decreases gene expression</a:t>
            </a:r>
            <a:endParaRPr lang="en-US" sz="2000" dirty="0"/>
          </a:p>
          <a:p>
            <a:pPr marL="914400" lvl="1" indent="-457200">
              <a:buFont typeface="+mj-lt"/>
              <a:buAutoNum type="alphaLcPeriod"/>
            </a:pPr>
            <a:r>
              <a:rPr lang="en-US" dirty="0"/>
              <a:t>increases gene expression</a:t>
            </a:r>
            <a:endParaRPr lang="en-US" sz="2000" dirty="0"/>
          </a:p>
          <a:p>
            <a:pPr marL="971550" lvl="1" indent="-514350">
              <a:buFont typeface="+mj-lt"/>
              <a:buAutoNum type="alphaLcPeriod"/>
            </a:pPr>
            <a:r>
              <a:rPr lang="en-US" dirty="0"/>
              <a:t>has no impact on gene expression</a:t>
            </a:r>
          </a:p>
        </p:txBody>
      </p:sp>
      <p:sp>
        <p:nvSpPr>
          <p:cNvPr id="2" name="Title 1">
            <a:extLst>
              <a:ext uri="{FF2B5EF4-FFF2-40B4-BE49-F238E27FC236}">
                <a16:creationId xmlns:a16="http://schemas.microsoft.com/office/drawing/2014/main" id="{31255923-066D-4D13-ADFF-621E46BFB415}"/>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ED3B3667-C851-43A5-99CD-94CF90BF848E}"/>
              </a:ext>
            </a:extLst>
          </p:cNvPr>
          <p:cNvSpPr>
            <a:spLocks noGrp="1"/>
          </p:cNvSpPr>
          <p:nvPr>
            <p:ph type="sldNum" sz="quarter" idx="12"/>
          </p:nvPr>
        </p:nvSpPr>
        <p:spPr/>
        <p:txBody>
          <a:bodyPr/>
          <a:lstStyle/>
          <a:p>
            <a:fld id="{F38FC8B9-BCA2-4F51-A344-9525644822DC}" type="slidenum">
              <a:rPr lang="en-US" smtClean="0"/>
              <a:t>16</a:t>
            </a:fld>
            <a:endParaRPr lang="en-US" dirty="0"/>
          </a:p>
        </p:txBody>
      </p:sp>
    </p:spTree>
    <p:extLst>
      <p:ext uri="{BB962C8B-B14F-4D97-AF65-F5344CB8AC3E}">
        <p14:creationId xmlns:p14="http://schemas.microsoft.com/office/powerpoint/2010/main" val="2784943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336172-72C1-4217-9DE6-27450806EC57}"/>
              </a:ext>
            </a:extLst>
          </p:cNvPr>
          <p:cNvSpPr>
            <a:spLocks noGrp="1"/>
          </p:cNvSpPr>
          <p:nvPr>
            <p:ph idx="1"/>
          </p:nvPr>
        </p:nvSpPr>
        <p:spPr/>
        <p:txBody>
          <a:bodyPr/>
          <a:lstStyle/>
          <a:p>
            <a:pPr marL="514350" lvl="0" indent="-514350">
              <a:buFont typeface="+mj-lt"/>
              <a:buAutoNum type="arabicPeriod" startAt="3"/>
            </a:pPr>
            <a:r>
              <a:rPr lang="en-US" dirty="0"/>
              <a:t>Methylation of CpG islands in promoters ________.</a:t>
            </a:r>
            <a:endParaRPr lang="en-US" sz="2400" dirty="0"/>
          </a:p>
          <a:p>
            <a:pPr marL="914400" lvl="1" indent="-457200">
              <a:buFont typeface="+mj-lt"/>
              <a:buAutoNum type="alphaLcPeriod"/>
            </a:pPr>
            <a:r>
              <a:rPr lang="en-US" b="1" dirty="0"/>
              <a:t>decreases gene expression</a:t>
            </a:r>
            <a:endParaRPr lang="en-US" sz="2000" b="1" dirty="0"/>
          </a:p>
          <a:p>
            <a:pPr marL="914400" lvl="1" indent="-457200">
              <a:buFont typeface="+mj-lt"/>
              <a:buAutoNum type="alphaLcPeriod"/>
            </a:pPr>
            <a:r>
              <a:rPr lang="en-US" dirty="0"/>
              <a:t>increases gene expression</a:t>
            </a:r>
            <a:endParaRPr lang="en-US" sz="2000" dirty="0"/>
          </a:p>
          <a:p>
            <a:pPr marL="914400" lvl="1" indent="-457200">
              <a:buFont typeface="+mj-lt"/>
              <a:buAutoNum type="alphaLcPeriod"/>
            </a:pPr>
            <a:r>
              <a:rPr lang="en-US" dirty="0"/>
              <a:t>has no impact on gene expression</a:t>
            </a:r>
          </a:p>
        </p:txBody>
      </p:sp>
      <p:sp>
        <p:nvSpPr>
          <p:cNvPr id="2" name="Title 1">
            <a:extLst>
              <a:ext uri="{FF2B5EF4-FFF2-40B4-BE49-F238E27FC236}">
                <a16:creationId xmlns:a16="http://schemas.microsoft.com/office/drawing/2014/main" id="{31255923-066D-4D13-ADFF-621E46BFB415}"/>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ED3B3667-C851-43A5-99CD-94CF90BF848E}"/>
              </a:ext>
            </a:extLst>
          </p:cNvPr>
          <p:cNvSpPr>
            <a:spLocks noGrp="1"/>
          </p:cNvSpPr>
          <p:nvPr>
            <p:ph type="sldNum" sz="quarter" idx="12"/>
          </p:nvPr>
        </p:nvSpPr>
        <p:spPr/>
        <p:txBody>
          <a:bodyPr/>
          <a:lstStyle/>
          <a:p>
            <a:fld id="{F38FC8B9-BCA2-4F51-A344-9525644822DC}" type="slidenum">
              <a:rPr lang="en-US" smtClean="0"/>
              <a:t>17</a:t>
            </a:fld>
            <a:endParaRPr lang="en-US" dirty="0"/>
          </a:p>
        </p:txBody>
      </p:sp>
    </p:spTree>
    <p:extLst>
      <p:ext uri="{BB962C8B-B14F-4D97-AF65-F5344CB8AC3E}">
        <p14:creationId xmlns:p14="http://schemas.microsoft.com/office/powerpoint/2010/main" val="1797342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336172-72C1-4217-9DE6-27450806EC57}"/>
              </a:ext>
            </a:extLst>
          </p:cNvPr>
          <p:cNvSpPr>
            <a:spLocks noGrp="1"/>
          </p:cNvSpPr>
          <p:nvPr>
            <p:ph idx="1"/>
          </p:nvPr>
        </p:nvSpPr>
        <p:spPr/>
        <p:txBody>
          <a:bodyPr/>
          <a:lstStyle/>
          <a:p>
            <a:pPr marL="514350" lvl="0" indent="-514350">
              <a:buFont typeface="+mj-lt"/>
              <a:buAutoNum type="arabicPeriod" startAt="4"/>
            </a:pPr>
            <a:r>
              <a:rPr lang="en-US" dirty="0"/>
              <a:t>__________ describes heritable changes in gene expression that are not caused by changes in DNA sequences.</a:t>
            </a:r>
            <a:endParaRPr lang="en-US" sz="2400" dirty="0"/>
          </a:p>
          <a:p>
            <a:pPr marL="914400" lvl="1" indent="-457200">
              <a:buFont typeface="+mj-lt"/>
              <a:buAutoNum type="alphaLcPeriod"/>
            </a:pPr>
            <a:r>
              <a:rPr lang="en-US" dirty="0"/>
              <a:t>Mendelian Genetics</a:t>
            </a:r>
            <a:endParaRPr lang="en-US" sz="2000" dirty="0"/>
          </a:p>
          <a:p>
            <a:pPr marL="914400" lvl="1" indent="-457200">
              <a:buFont typeface="+mj-lt"/>
              <a:buAutoNum type="alphaLcPeriod"/>
            </a:pPr>
            <a:r>
              <a:rPr lang="en-US" dirty="0"/>
              <a:t>Epigenetics</a:t>
            </a:r>
            <a:endParaRPr lang="en-US" sz="2000" dirty="0"/>
          </a:p>
          <a:p>
            <a:pPr marL="914400" lvl="1" indent="-457200">
              <a:buFont typeface="+mj-lt"/>
              <a:buAutoNum type="alphaLcPeriod"/>
            </a:pPr>
            <a:r>
              <a:rPr lang="en-US" dirty="0"/>
              <a:t>Methylation</a:t>
            </a:r>
            <a:endParaRPr lang="en-US" sz="2000" dirty="0"/>
          </a:p>
          <a:p>
            <a:pPr marL="914400" lvl="1" indent="-457200">
              <a:buFont typeface="+mj-lt"/>
              <a:buAutoNum type="alphaLcPeriod"/>
            </a:pPr>
            <a:r>
              <a:rPr lang="en-US" dirty="0"/>
              <a:t>Ubiquitination</a:t>
            </a:r>
            <a:endParaRPr lang="en-US" sz="2000" dirty="0"/>
          </a:p>
          <a:p>
            <a:endParaRPr lang="en-US" dirty="0"/>
          </a:p>
        </p:txBody>
      </p:sp>
      <p:sp>
        <p:nvSpPr>
          <p:cNvPr id="2" name="Title 1">
            <a:extLst>
              <a:ext uri="{FF2B5EF4-FFF2-40B4-BE49-F238E27FC236}">
                <a16:creationId xmlns:a16="http://schemas.microsoft.com/office/drawing/2014/main" id="{31255923-066D-4D13-ADFF-621E46BFB415}"/>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ED3B3667-C851-43A5-99CD-94CF90BF848E}"/>
              </a:ext>
            </a:extLst>
          </p:cNvPr>
          <p:cNvSpPr>
            <a:spLocks noGrp="1"/>
          </p:cNvSpPr>
          <p:nvPr>
            <p:ph type="sldNum" sz="quarter" idx="12"/>
          </p:nvPr>
        </p:nvSpPr>
        <p:spPr/>
        <p:txBody>
          <a:bodyPr/>
          <a:lstStyle/>
          <a:p>
            <a:fld id="{F38FC8B9-BCA2-4F51-A344-9525644822DC}" type="slidenum">
              <a:rPr lang="en-US" smtClean="0"/>
              <a:t>18</a:t>
            </a:fld>
            <a:endParaRPr lang="en-US" dirty="0"/>
          </a:p>
        </p:txBody>
      </p:sp>
    </p:spTree>
    <p:extLst>
      <p:ext uri="{BB962C8B-B14F-4D97-AF65-F5344CB8AC3E}">
        <p14:creationId xmlns:p14="http://schemas.microsoft.com/office/powerpoint/2010/main" val="2998968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336172-72C1-4217-9DE6-27450806EC57}"/>
              </a:ext>
            </a:extLst>
          </p:cNvPr>
          <p:cNvSpPr>
            <a:spLocks noGrp="1"/>
          </p:cNvSpPr>
          <p:nvPr>
            <p:ph idx="1"/>
          </p:nvPr>
        </p:nvSpPr>
        <p:spPr/>
        <p:txBody>
          <a:bodyPr/>
          <a:lstStyle/>
          <a:p>
            <a:pPr marL="514350" lvl="0" indent="-514350">
              <a:buFont typeface="+mj-lt"/>
              <a:buAutoNum type="arabicPeriod" startAt="4"/>
            </a:pPr>
            <a:r>
              <a:rPr lang="en-US" dirty="0"/>
              <a:t>__________ describes heritable changes in gene expression that are not caused by changes in DNA sequences.</a:t>
            </a:r>
            <a:endParaRPr lang="en-US" sz="2400" dirty="0"/>
          </a:p>
          <a:p>
            <a:pPr marL="914400" lvl="1" indent="-457200">
              <a:buFont typeface="+mj-lt"/>
              <a:buAutoNum type="alphaLcPeriod"/>
            </a:pPr>
            <a:r>
              <a:rPr lang="en-US" dirty="0"/>
              <a:t>Mendelian Genetics</a:t>
            </a:r>
            <a:endParaRPr lang="en-US" sz="2000" dirty="0"/>
          </a:p>
          <a:p>
            <a:pPr marL="914400" lvl="1" indent="-457200">
              <a:buFont typeface="+mj-lt"/>
              <a:buAutoNum type="alphaLcPeriod"/>
            </a:pPr>
            <a:r>
              <a:rPr lang="en-US" b="1" dirty="0"/>
              <a:t>Epigenetics</a:t>
            </a:r>
            <a:endParaRPr lang="en-US" sz="2000" b="1" dirty="0"/>
          </a:p>
          <a:p>
            <a:pPr marL="914400" lvl="1" indent="-457200">
              <a:buFont typeface="+mj-lt"/>
              <a:buAutoNum type="alphaLcPeriod"/>
            </a:pPr>
            <a:r>
              <a:rPr lang="en-US" dirty="0"/>
              <a:t>Methylation</a:t>
            </a:r>
            <a:endParaRPr lang="en-US" sz="2000" dirty="0"/>
          </a:p>
          <a:p>
            <a:pPr marL="914400" lvl="1" indent="-457200">
              <a:buFont typeface="+mj-lt"/>
              <a:buAutoNum type="alphaLcPeriod"/>
            </a:pPr>
            <a:r>
              <a:rPr lang="en-US" dirty="0"/>
              <a:t>Ubiquitination</a:t>
            </a:r>
            <a:endParaRPr lang="en-US" sz="2000" dirty="0"/>
          </a:p>
          <a:p>
            <a:endParaRPr lang="en-US" dirty="0"/>
          </a:p>
        </p:txBody>
      </p:sp>
      <p:sp>
        <p:nvSpPr>
          <p:cNvPr id="2" name="Title 1">
            <a:extLst>
              <a:ext uri="{FF2B5EF4-FFF2-40B4-BE49-F238E27FC236}">
                <a16:creationId xmlns:a16="http://schemas.microsoft.com/office/drawing/2014/main" id="{31255923-066D-4D13-ADFF-621E46BFB415}"/>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ED3B3667-C851-43A5-99CD-94CF90BF848E}"/>
              </a:ext>
            </a:extLst>
          </p:cNvPr>
          <p:cNvSpPr>
            <a:spLocks noGrp="1"/>
          </p:cNvSpPr>
          <p:nvPr>
            <p:ph type="sldNum" sz="quarter" idx="12"/>
          </p:nvPr>
        </p:nvSpPr>
        <p:spPr/>
        <p:txBody>
          <a:bodyPr/>
          <a:lstStyle/>
          <a:p>
            <a:fld id="{F38FC8B9-BCA2-4F51-A344-9525644822DC}" type="slidenum">
              <a:rPr lang="en-US" smtClean="0"/>
              <a:t>19</a:t>
            </a:fld>
            <a:endParaRPr lang="en-US" dirty="0"/>
          </a:p>
        </p:txBody>
      </p:sp>
    </p:spTree>
    <p:extLst>
      <p:ext uri="{BB962C8B-B14F-4D97-AF65-F5344CB8AC3E}">
        <p14:creationId xmlns:p14="http://schemas.microsoft.com/office/powerpoint/2010/main" val="1680899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Describe the varying types of gene expression regulation in eukaryotes that may activate or prevent transcription. </a:t>
            </a:r>
          </a:p>
          <a:p>
            <a:pPr>
              <a:defRPr/>
            </a:pPr>
            <a:r>
              <a:rPr lang="en-US" dirty="0"/>
              <a:t>Apply how chromosome structure (at both the DNA and histone level) can be modified to affect gene expression.</a:t>
            </a:r>
          </a:p>
          <a:p>
            <a:pPr>
              <a:defRPr/>
            </a:pPr>
            <a:r>
              <a:rPr lang="en-US" dirty="0"/>
              <a:t>Describe the role of repressors and activators and other regulatory elements in the regulation of gene expression in prokaryotes and/or eukaryotes.</a:t>
            </a:r>
          </a:p>
        </p:txBody>
      </p:sp>
      <p:sp>
        <p:nvSpPr>
          <p:cNvPr id="2" name="Title 1"/>
          <p:cNvSpPr>
            <a:spLocks noGrp="1"/>
          </p:cNvSpPr>
          <p:nvPr>
            <p:ph type="title"/>
          </p:nvPr>
        </p:nvSpPr>
        <p:spPr/>
        <p:txBody>
          <a:bodyPr>
            <a:normAutofit/>
          </a:bodyPr>
          <a:lstStyle/>
          <a:p>
            <a:r>
              <a:rPr lang="en-US" dirty="0"/>
              <a:t>Chapter 5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5D38C9F-10AB-4E14-8909-DFB8A27751EA}"/>
              </a:ext>
            </a:extLst>
          </p:cNvPr>
          <p:cNvSpPr txBox="1"/>
          <p:nvPr/>
        </p:nvSpPr>
        <p:spPr>
          <a:xfrm>
            <a:off x="0" y="6549785"/>
            <a:ext cx="10726615" cy="307777"/>
          </a:xfrm>
          <a:prstGeom prst="rect">
            <a:avLst/>
          </a:prstGeom>
          <a:noFill/>
        </p:spPr>
        <p:txBody>
          <a:bodyPr wrap="square" rtlCol="0">
            <a:spAutoFit/>
          </a:bodyPr>
          <a:lstStyle/>
          <a:p>
            <a:r>
              <a:rPr lang="en-US" sz="1400" dirty="0"/>
              <a:t>Figure 5-10: Eukaryotic transcription regulation. Adopted without modification from AxoPub by E.V. Wong, BY-SA 3.0</a:t>
            </a:r>
          </a:p>
        </p:txBody>
      </p:sp>
      <p:pic>
        <p:nvPicPr>
          <p:cNvPr id="5" name="Content Placeholder 4" descr="Figure 5-10: Eukaryotic transcription regulation. Eukaryotic transcription factors can work in complex combinations. In this Figure, the transcription factors hanging downward are representative of repressors (inhibitory TFs), while those riding upright on the DNA are considered activators. Thus, the RNA polymerase (RNAP) in (A) has a lower probability of transcribing this gene, while the RNAP in (B) is more likely to, perhaps because the TF nearest the promoter interacts with the RNAP to stabilize its interactions with TFIID. In this way, the same gene may be expressed in very different amounts and at different times depending on the transcription factors expressed in a particular cell type.&#10;">
            <a:extLst>
              <a:ext uri="{FF2B5EF4-FFF2-40B4-BE49-F238E27FC236}">
                <a16:creationId xmlns:a16="http://schemas.microsoft.com/office/drawing/2014/main" id="{B7F4E496-81F6-4608-A2C5-E1EFD524C322}"/>
              </a:ext>
            </a:extLst>
          </p:cNvPr>
          <p:cNvPicPr>
            <a:picLocks noGrp="1" noChangeAspect="1"/>
          </p:cNvPicPr>
          <p:nvPr>
            <p:ph idx="1"/>
          </p:nvPr>
        </p:nvPicPr>
        <p:blipFill>
          <a:blip r:embed="rId3"/>
          <a:stretch>
            <a:fillRect/>
          </a:stretch>
        </p:blipFill>
        <p:spPr>
          <a:xfrm>
            <a:off x="3188330" y="1825625"/>
            <a:ext cx="5815340" cy="4351338"/>
          </a:xfrm>
          <a:prstGeom prst="rect">
            <a:avLst/>
          </a:prstGeom>
        </p:spPr>
      </p:pic>
      <p:sp>
        <p:nvSpPr>
          <p:cNvPr id="2" name="Title 1">
            <a:extLst>
              <a:ext uri="{FF2B5EF4-FFF2-40B4-BE49-F238E27FC236}">
                <a16:creationId xmlns:a16="http://schemas.microsoft.com/office/drawing/2014/main" id="{186200E6-B024-42BB-97B3-50B4739E0854}"/>
              </a:ext>
            </a:extLst>
          </p:cNvPr>
          <p:cNvSpPr>
            <a:spLocks noGrp="1"/>
          </p:cNvSpPr>
          <p:nvPr>
            <p:ph type="title"/>
          </p:nvPr>
        </p:nvSpPr>
        <p:spPr/>
        <p:txBody>
          <a:bodyPr/>
          <a:lstStyle/>
          <a:p>
            <a:r>
              <a:rPr lang="en-US" dirty="0"/>
              <a:t>Eukaryotic Transcription Regulation</a:t>
            </a:r>
          </a:p>
        </p:txBody>
      </p:sp>
      <p:sp>
        <p:nvSpPr>
          <p:cNvPr id="4" name="Slide Number Placeholder 3">
            <a:extLst>
              <a:ext uri="{FF2B5EF4-FFF2-40B4-BE49-F238E27FC236}">
                <a16:creationId xmlns:a16="http://schemas.microsoft.com/office/drawing/2014/main" id="{F2BADC57-6E17-4D7D-8A9B-1DAB9E2119EE}"/>
              </a:ext>
            </a:extLst>
          </p:cNvPr>
          <p:cNvSpPr>
            <a:spLocks noGrp="1"/>
          </p:cNvSpPr>
          <p:nvPr>
            <p:ph type="sldNum" sz="quarter" idx="12"/>
          </p:nvPr>
        </p:nvSpPr>
        <p:spPr/>
        <p:txBody>
          <a:bodyPr/>
          <a:lstStyle/>
          <a:p>
            <a:fld id="{F38FC8B9-BCA2-4F51-A344-9525644822DC}" type="slidenum">
              <a:rPr lang="en-US" smtClean="0"/>
              <a:t>20</a:t>
            </a:fld>
            <a:endParaRPr lang="en-US" dirty="0"/>
          </a:p>
        </p:txBody>
      </p:sp>
    </p:spTree>
    <p:extLst>
      <p:ext uri="{BB962C8B-B14F-4D97-AF65-F5344CB8AC3E}">
        <p14:creationId xmlns:p14="http://schemas.microsoft.com/office/powerpoint/2010/main" val="16509796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E82CE8B-6371-408F-8A90-358EC70E31B1}"/>
              </a:ext>
            </a:extLst>
          </p:cNvPr>
          <p:cNvSpPr txBox="1"/>
          <p:nvPr/>
        </p:nvSpPr>
        <p:spPr>
          <a:xfrm>
            <a:off x="0" y="6549784"/>
            <a:ext cx="10515600" cy="307777"/>
          </a:xfrm>
          <a:prstGeom prst="rect">
            <a:avLst/>
          </a:prstGeom>
          <a:noFill/>
        </p:spPr>
        <p:txBody>
          <a:bodyPr wrap="square" rtlCol="0">
            <a:spAutoFit/>
          </a:bodyPr>
          <a:lstStyle/>
          <a:p>
            <a:r>
              <a:rPr lang="en-US" sz="1400" dirty="0"/>
              <a:t>Figure 5-11: Transcription initiation. Adopted without modification from AxoPub by E.V. Wong, BY-SA 3.0</a:t>
            </a:r>
          </a:p>
        </p:txBody>
      </p:sp>
      <p:pic>
        <p:nvPicPr>
          <p:cNvPr id="5" name="Content Placeholder 4" descr="Figure 5-11: Transcription initiation. An enhancer can stabilize or recruit components of the transcription machine through a coactivator protein (one common version of a coactivator is the mediator).&#10;">
            <a:extLst>
              <a:ext uri="{FF2B5EF4-FFF2-40B4-BE49-F238E27FC236}">
                <a16:creationId xmlns:a16="http://schemas.microsoft.com/office/drawing/2014/main" id="{BF4339D3-D536-452E-98C7-7A14A5F100DE}"/>
              </a:ext>
            </a:extLst>
          </p:cNvPr>
          <p:cNvPicPr>
            <a:picLocks noGrp="1" noChangeAspect="1"/>
          </p:cNvPicPr>
          <p:nvPr>
            <p:ph idx="1"/>
          </p:nvPr>
        </p:nvPicPr>
        <p:blipFill>
          <a:blip r:embed="rId3"/>
          <a:stretch>
            <a:fillRect/>
          </a:stretch>
        </p:blipFill>
        <p:spPr>
          <a:xfrm>
            <a:off x="2700697" y="1825625"/>
            <a:ext cx="6790605" cy="4351338"/>
          </a:xfrm>
          <a:prstGeom prst="rect">
            <a:avLst/>
          </a:prstGeom>
        </p:spPr>
      </p:pic>
      <p:sp>
        <p:nvSpPr>
          <p:cNvPr id="2" name="Title 1">
            <a:extLst>
              <a:ext uri="{FF2B5EF4-FFF2-40B4-BE49-F238E27FC236}">
                <a16:creationId xmlns:a16="http://schemas.microsoft.com/office/drawing/2014/main" id="{856A1393-15C7-44D0-88F1-D1BDC8360776}"/>
              </a:ext>
            </a:extLst>
          </p:cNvPr>
          <p:cNvSpPr>
            <a:spLocks noGrp="1"/>
          </p:cNvSpPr>
          <p:nvPr>
            <p:ph type="title"/>
          </p:nvPr>
        </p:nvSpPr>
        <p:spPr/>
        <p:txBody>
          <a:bodyPr/>
          <a:lstStyle/>
          <a:p>
            <a:r>
              <a:rPr lang="en-US" dirty="0"/>
              <a:t>Transcription Initiation with an Enhancer and Activator</a:t>
            </a:r>
          </a:p>
        </p:txBody>
      </p:sp>
      <p:sp>
        <p:nvSpPr>
          <p:cNvPr id="4" name="Slide Number Placeholder 3">
            <a:extLst>
              <a:ext uri="{FF2B5EF4-FFF2-40B4-BE49-F238E27FC236}">
                <a16:creationId xmlns:a16="http://schemas.microsoft.com/office/drawing/2014/main" id="{9BC09D8B-66A5-4E10-9B65-EE4CE2B36ABA}"/>
              </a:ext>
            </a:extLst>
          </p:cNvPr>
          <p:cNvSpPr>
            <a:spLocks noGrp="1"/>
          </p:cNvSpPr>
          <p:nvPr>
            <p:ph type="sldNum" sz="quarter" idx="12"/>
          </p:nvPr>
        </p:nvSpPr>
        <p:spPr/>
        <p:txBody>
          <a:bodyPr/>
          <a:lstStyle/>
          <a:p>
            <a:fld id="{F38FC8B9-BCA2-4F51-A344-9525644822DC}" type="slidenum">
              <a:rPr lang="en-US" smtClean="0"/>
              <a:t>21</a:t>
            </a:fld>
            <a:endParaRPr lang="en-US" dirty="0"/>
          </a:p>
        </p:txBody>
      </p:sp>
    </p:spTree>
    <p:extLst>
      <p:ext uri="{BB962C8B-B14F-4D97-AF65-F5344CB8AC3E}">
        <p14:creationId xmlns:p14="http://schemas.microsoft.com/office/powerpoint/2010/main" val="31158010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CC3B655-177E-4EBD-9266-6849DEBAF3E7}"/>
              </a:ext>
            </a:extLst>
          </p:cNvPr>
          <p:cNvSpPr txBox="1"/>
          <p:nvPr/>
        </p:nvSpPr>
        <p:spPr>
          <a:xfrm>
            <a:off x="0" y="6549785"/>
            <a:ext cx="10515600" cy="307777"/>
          </a:xfrm>
          <a:prstGeom prst="rect">
            <a:avLst/>
          </a:prstGeom>
          <a:noFill/>
        </p:spPr>
        <p:txBody>
          <a:bodyPr wrap="square" rtlCol="0">
            <a:spAutoFit/>
          </a:bodyPr>
          <a:lstStyle/>
          <a:p>
            <a:r>
              <a:rPr lang="en-US" sz="1400" dirty="0"/>
              <a:t>Figure 5-12: Transcriptional regulation by Gal4. Created by Shoshana Katzman CC-NC-SA 4.0.</a:t>
            </a:r>
          </a:p>
        </p:txBody>
      </p:sp>
      <p:pic>
        <p:nvPicPr>
          <p:cNvPr id="5" name="Content Placeholder 4" descr="Figure 5-12: Transcriptional regulation by Gal4. A) In the absence of galactose, the activator protein Gal4 binds the UAS (Upstream activating sequence) and interaction with the transcription machinery is inhibited by the repressor protein Gal80. B) In the presence of galactose, galactose binds Gal3 which, in turn, binds Gal80, allowing Gal4 to activate the transcriptional machinery.">
            <a:extLst>
              <a:ext uri="{FF2B5EF4-FFF2-40B4-BE49-F238E27FC236}">
                <a16:creationId xmlns:a16="http://schemas.microsoft.com/office/drawing/2014/main" id="{32E2179D-6CFB-440F-864D-A848C37AFB02}"/>
              </a:ext>
            </a:extLst>
          </p:cNvPr>
          <p:cNvPicPr>
            <a:picLocks noGrp="1" noChangeAspect="1"/>
          </p:cNvPicPr>
          <p:nvPr>
            <p:ph idx="1"/>
          </p:nvPr>
        </p:nvPicPr>
        <p:blipFill>
          <a:blip r:embed="rId3"/>
          <a:stretch>
            <a:fillRect/>
          </a:stretch>
        </p:blipFill>
        <p:spPr>
          <a:xfrm>
            <a:off x="838200" y="2248694"/>
            <a:ext cx="10515600" cy="3505199"/>
          </a:xfrm>
          <a:prstGeom prst="rect">
            <a:avLst/>
          </a:prstGeom>
        </p:spPr>
      </p:pic>
      <p:sp>
        <p:nvSpPr>
          <p:cNvPr id="2" name="Title 1">
            <a:extLst>
              <a:ext uri="{FF2B5EF4-FFF2-40B4-BE49-F238E27FC236}">
                <a16:creationId xmlns:a16="http://schemas.microsoft.com/office/drawing/2014/main" id="{3E676A93-F157-499D-AF4B-C3EB573532B7}"/>
              </a:ext>
            </a:extLst>
          </p:cNvPr>
          <p:cNvSpPr>
            <a:spLocks noGrp="1"/>
          </p:cNvSpPr>
          <p:nvPr>
            <p:ph type="title"/>
          </p:nvPr>
        </p:nvSpPr>
        <p:spPr/>
        <p:txBody>
          <a:bodyPr/>
          <a:lstStyle/>
          <a:p>
            <a:r>
              <a:rPr lang="en-US" dirty="0"/>
              <a:t>Example of Transcriptional Regulation by Gal4 in Yeast</a:t>
            </a:r>
          </a:p>
        </p:txBody>
      </p:sp>
      <p:sp>
        <p:nvSpPr>
          <p:cNvPr id="4" name="Slide Number Placeholder 3">
            <a:extLst>
              <a:ext uri="{FF2B5EF4-FFF2-40B4-BE49-F238E27FC236}">
                <a16:creationId xmlns:a16="http://schemas.microsoft.com/office/drawing/2014/main" id="{09020AC8-87F2-4354-A59E-33ADC8C7BBB0}"/>
              </a:ext>
            </a:extLst>
          </p:cNvPr>
          <p:cNvSpPr>
            <a:spLocks noGrp="1"/>
          </p:cNvSpPr>
          <p:nvPr>
            <p:ph type="sldNum" sz="quarter" idx="12"/>
          </p:nvPr>
        </p:nvSpPr>
        <p:spPr/>
        <p:txBody>
          <a:bodyPr/>
          <a:lstStyle/>
          <a:p>
            <a:fld id="{F38FC8B9-BCA2-4F51-A344-9525644822DC}" type="slidenum">
              <a:rPr lang="en-US" smtClean="0"/>
              <a:t>22</a:t>
            </a:fld>
            <a:endParaRPr lang="en-US" dirty="0"/>
          </a:p>
        </p:txBody>
      </p:sp>
    </p:spTree>
    <p:extLst>
      <p:ext uri="{BB962C8B-B14F-4D97-AF65-F5344CB8AC3E}">
        <p14:creationId xmlns:p14="http://schemas.microsoft.com/office/powerpoint/2010/main" val="2655740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FA7685-1803-4191-B9DC-282A139A2A3E}"/>
              </a:ext>
            </a:extLst>
          </p:cNvPr>
          <p:cNvSpPr>
            <a:spLocks noGrp="1"/>
          </p:cNvSpPr>
          <p:nvPr>
            <p:ph idx="1"/>
          </p:nvPr>
        </p:nvSpPr>
        <p:spPr/>
        <p:txBody>
          <a:bodyPr/>
          <a:lstStyle/>
          <a:p>
            <a:pPr marL="514350" lvl="0" indent="-514350">
              <a:buFont typeface="+mj-lt"/>
              <a:buAutoNum type="arabicPeriod" startAt="5"/>
            </a:pPr>
            <a:r>
              <a:rPr lang="en-US" dirty="0"/>
              <a:t>Which of the following bind to enhancer regions of DNA?</a:t>
            </a:r>
            <a:endParaRPr lang="en-US" sz="2400" dirty="0"/>
          </a:p>
          <a:p>
            <a:pPr marL="914400" lvl="1" indent="-457200">
              <a:buFont typeface="+mj-lt"/>
              <a:buAutoNum type="alphaLcPeriod"/>
            </a:pPr>
            <a:r>
              <a:rPr lang="en-US" dirty="0"/>
              <a:t>mediators</a:t>
            </a:r>
            <a:endParaRPr lang="en-US" sz="2000" dirty="0"/>
          </a:p>
          <a:p>
            <a:pPr marL="914400" lvl="1" indent="-457200">
              <a:buFont typeface="+mj-lt"/>
              <a:buAutoNum type="alphaLcPeriod"/>
            </a:pPr>
            <a:r>
              <a:rPr lang="en-US" dirty="0"/>
              <a:t>activators</a:t>
            </a:r>
            <a:endParaRPr lang="en-US" sz="2000" dirty="0"/>
          </a:p>
          <a:p>
            <a:pPr marL="914400" lvl="1" indent="-457200">
              <a:buFont typeface="+mj-lt"/>
              <a:buAutoNum type="alphaLcPeriod"/>
            </a:pPr>
            <a:r>
              <a:rPr lang="en-US" dirty="0"/>
              <a:t>repressors</a:t>
            </a:r>
          </a:p>
        </p:txBody>
      </p:sp>
      <p:sp>
        <p:nvSpPr>
          <p:cNvPr id="2" name="Title 1">
            <a:extLst>
              <a:ext uri="{FF2B5EF4-FFF2-40B4-BE49-F238E27FC236}">
                <a16:creationId xmlns:a16="http://schemas.microsoft.com/office/drawing/2014/main" id="{F2786756-43F5-457C-9ACD-7B403C18B03A}"/>
              </a:ext>
            </a:extLst>
          </p:cNvPr>
          <p:cNvSpPr>
            <a:spLocks noGrp="1"/>
          </p:cNvSpPr>
          <p:nvPr>
            <p:ph type="title"/>
          </p:nvPr>
        </p:nvSpPr>
        <p:spPr/>
        <p:txBody>
          <a:bodyPr/>
          <a:lstStyle/>
          <a:p>
            <a:r>
              <a:rPr lang="en-US" dirty="0"/>
              <a:t>Concept Check Question 5</a:t>
            </a:r>
          </a:p>
        </p:txBody>
      </p:sp>
      <p:sp>
        <p:nvSpPr>
          <p:cNvPr id="4" name="Slide Number Placeholder 3">
            <a:extLst>
              <a:ext uri="{FF2B5EF4-FFF2-40B4-BE49-F238E27FC236}">
                <a16:creationId xmlns:a16="http://schemas.microsoft.com/office/drawing/2014/main" id="{0D49F49B-0EDF-463F-B45A-0E278CCF02AE}"/>
              </a:ext>
            </a:extLst>
          </p:cNvPr>
          <p:cNvSpPr>
            <a:spLocks noGrp="1"/>
          </p:cNvSpPr>
          <p:nvPr>
            <p:ph type="sldNum" sz="quarter" idx="12"/>
          </p:nvPr>
        </p:nvSpPr>
        <p:spPr/>
        <p:txBody>
          <a:bodyPr/>
          <a:lstStyle/>
          <a:p>
            <a:fld id="{F38FC8B9-BCA2-4F51-A344-9525644822DC}" type="slidenum">
              <a:rPr lang="en-US" smtClean="0"/>
              <a:t>23</a:t>
            </a:fld>
            <a:endParaRPr lang="en-US" dirty="0"/>
          </a:p>
        </p:txBody>
      </p:sp>
    </p:spTree>
    <p:extLst>
      <p:ext uri="{BB962C8B-B14F-4D97-AF65-F5344CB8AC3E}">
        <p14:creationId xmlns:p14="http://schemas.microsoft.com/office/powerpoint/2010/main" val="192288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FA7685-1803-4191-B9DC-282A139A2A3E}"/>
              </a:ext>
            </a:extLst>
          </p:cNvPr>
          <p:cNvSpPr>
            <a:spLocks noGrp="1"/>
          </p:cNvSpPr>
          <p:nvPr>
            <p:ph idx="1"/>
          </p:nvPr>
        </p:nvSpPr>
        <p:spPr/>
        <p:txBody>
          <a:bodyPr/>
          <a:lstStyle/>
          <a:p>
            <a:pPr marL="514350" lvl="0" indent="-514350">
              <a:buFont typeface="+mj-lt"/>
              <a:buAutoNum type="arabicPeriod" startAt="5"/>
            </a:pPr>
            <a:r>
              <a:rPr lang="en-US" dirty="0"/>
              <a:t>Which of the following bind to enhancer regions of DNA?</a:t>
            </a:r>
            <a:endParaRPr lang="en-US" sz="2400" dirty="0"/>
          </a:p>
          <a:p>
            <a:pPr marL="914400" lvl="1" indent="-457200">
              <a:buFont typeface="+mj-lt"/>
              <a:buAutoNum type="alphaLcPeriod"/>
            </a:pPr>
            <a:r>
              <a:rPr lang="en-US" dirty="0"/>
              <a:t>mediators</a:t>
            </a:r>
            <a:endParaRPr lang="en-US" sz="2000" dirty="0"/>
          </a:p>
          <a:p>
            <a:pPr marL="914400" lvl="1" indent="-457200">
              <a:buFont typeface="+mj-lt"/>
              <a:buAutoNum type="alphaLcPeriod"/>
            </a:pPr>
            <a:r>
              <a:rPr lang="en-US" b="1" dirty="0"/>
              <a:t>activators</a:t>
            </a:r>
            <a:endParaRPr lang="en-US" sz="2000" b="1" dirty="0"/>
          </a:p>
          <a:p>
            <a:pPr marL="914400" lvl="1" indent="-457200">
              <a:buFont typeface="+mj-lt"/>
              <a:buAutoNum type="alphaLcPeriod"/>
            </a:pPr>
            <a:r>
              <a:rPr lang="en-US" dirty="0"/>
              <a:t>repressors</a:t>
            </a:r>
          </a:p>
        </p:txBody>
      </p:sp>
      <p:sp>
        <p:nvSpPr>
          <p:cNvPr id="2" name="Title 1">
            <a:extLst>
              <a:ext uri="{FF2B5EF4-FFF2-40B4-BE49-F238E27FC236}">
                <a16:creationId xmlns:a16="http://schemas.microsoft.com/office/drawing/2014/main" id="{F2786756-43F5-457C-9ACD-7B403C18B03A}"/>
              </a:ext>
            </a:extLst>
          </p:cNvPr>
          <p:cNvSpPr>
            <a:spLocks noGrp="1"/>
          </p:cNvSpPr>
          <p:nvPr>
            <p:ph type="title"/>
          </p:nvPr>
        </p:nvSpPr>
        <p:spPr/>
        <p:txBody>
          <a:bodyPr/>
          <a:lstStyle/>
          <a:p>
            <a:r>
              <a:rPr lang="en-US" dirty="0"/>
              <a:t>Concept Check Questions 5 Answer</a:t>
            </a:r>
          </a:p>
        </p:txBody>
      </p:sp>
      <p:sp>
        <p:nvSpPr>
          <p:cNvPr id="4" name="Slide Number Placeholder 3">
            <a:extLst>
              <a:ext uri="{FF2B5EF4-FFF2-40B4-BE49-F238E27FC236}">
                <a16:creationId xmlns:a16="http://schemas.microsoft.com/office/drawing/2014/main" id="{0D49F49B-0EDF-463F-B45A-0E278CCF02AE}"/>
              </a:ext>
            </a:extLst>
          </p:cNvPr>
          <p:cNvSpPr>
            <a:spLocks noGrp="1"/>
          </p:cNvSpPr>
          <p:nvPr>
            <p:ph type="sldNum" sz="quarter" idx="12"/>
          </p:nvPr>
        </p:nvSpPr>
        <p:spPr/>
        <p:txBody>
          <a:bodyPr/>
          <a:lstStyle/>
          <a:p>
            <a:fld id="{F38FC8B9-BCA2-4F51-A344-9525644822DC}" type="slidenum">
              <a:rPr lang="en-US" smtClean="0"/>
              <a:t>24</a:t>
            </a:fld>
            <a:endParaRPr lang="en-US" dirty="0"/>
          </a:p>
        </p:txBody>
      </p:sp>
    </p:spTree>
    <p:extLst>
      <p:ext uri="{BB962C8B-B14F-4D97-AF65-F5344CB8AC3E}">
        <p14:creationId xmlns:p14="http://schemas.microsoft.com/office/powerpoint/2010/main" val="15187355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FA7685-1803-4191-B9DC-282A139A2A3E}"/>
              </a:ext>
            </a:extLst>
          </p:cNvPr>
          <p:cNvSpPr>
            <a:spLocks noGrp="1"/>
          </p:cNvSpPr>
          <p:nvPr>
            <p:ph idx="1"/>
          </p:nvPr>
        </p:nvSpPr>
        <p:spPr/>
        <p:txBody>
          <a:bodyPr/>
          <a:lstStyle/>
          <a:p>
            <a:pPr marL="514350" lvl="0" indent="-514350">
              <a:buFont typeface="+mj-lt"/>
              <a:buAutoNum type="arabicPeriod" startAt="6"/>
            </a:pPr>
            <a:r>
              <a:rPr lang="en-US" dirty="0"/>
              <a:t>True or false: In the gal 4 system in yeast, gal 4 genes are expressed when galactose levels are low.</a:t>
            </a:r>
            <a:endParaRPr lang="en-US" sz="2400" dirty="0"/>
          </a:p>
          <a:p>
            <a:pPr marL="914400" lvl="1" indent="-457200">
              <a:buFont typeface="+mj-lt"/>
              <a:buAutoNum type="alphaLcPeriod"/>
            </a:pPr>
            <a:r>
              <a:rPr lang="en-US" dirty="0"/>
              <a:t>True</a:t>
            </a:r>
            <a:endParaRPr lang="en-US" sz="2000" dirty="0"/>
          </a:p>
          <a:p>
            <a:pPr marL="914400" lvl="1" indent="-457200">
              <a:buFont typeface="+mj-lt"/>
              <a:buAutoNum type="alphaLcPeriod"/>
            </a:pPr>
            <a:r>
              <a:rPr lang="en-US" dirty="0"/>
              <a:t>False</a:t>
            </a:r>
            <a:endParaRPr lang="en-US" sz="2000" dirty="0"/>
          </a:p>
          <a:p>
            <a:endParaRPr lang="en-US" dirty="0"/>
          </a:p>
        </p:txBody>
      </p:sp>
      <p:sp>
        <p:nvSpPr>
          <p:cNvPr id="2" name="Title 1">
            <a:extLst>
              <a:ext uri="{FF2B5EF4-FFF2-40B4-BE49-F238E27FC236}">
                <a16:creationId xmlns:a16="http://schemas.microsoft.com/office/drawing/2014/main" id="{F2786756-43F5-457C-9ACD-7B403C18B03A}"/>
              </a:ext>
            </a:extLst>
          </p:cNvPr>
          <p:cNvSpPr>
            <a:spLocks noGrp="1"/>
          </p:cNvSpPr>
          <p:nvPr>
            <p:ph type="title"/>
          </p:nvPr>
        </p:nvSpPr>
        <p:spPr/>
        <p:txBody>
          <a:bodyPr/>
          <a:lstStyle/>
          <a:p>
            <a:r>
              <a:rPr lang="en-US" dirty="0"/>
              <a:t>Concept Check Question 6</a:t>
            </a:r>
          </a:p>
        </p:txBody>
      </p:sp>
      <p:sp>
        <p:nvSpPr>
          <p:cNvPr id="4" name="Slide Number Placeholder 3">
            <a:extLst>
              <a:ext uri="{FF2B5EF4-FFF2-40B4-BE49-F238E27FC236}">
                <a16:creationId xmlns:a16="http://schemas.microsoft.com/office/drawing/2014/main" id="{0D49F49B-0EDF-463F-B45A-0E278CCF02AE}"/>
              </a:ext>
            </a:extLst>
          </p:cNvPr>
          <p:cNvSpPr>
            <a:spLocks noGrp="1"/>
          </p:cNvSpPr>
          <p:nvPr>
            <p:ph type="sldNum" sz="quarter" idx="12"/>
          </p:nvPr>
        </p:nvSpPr>
        <p:spPr/>
        <p:txBody>
          <a:bodyPr/>
          <a:lstStyle/>
          <a:p>
            <a:fld id="{F38FC8B9-BCA2-4F51-A344-9525644822DC}" type="slidenum">
              <a:rPr lang="en-US" smtClean="0"/>
              <a:t>25</a:t>
            </a:fld>
            <a:endParaRPr lang="en-US" dirty="0"/>
          </a:p>
        </p:txBody>
      </p:sp>
    </p:spTree>
    <p:extLst>
      <p:ext uri="{BB962C8B-B14F-4D97-AF65-F5344CB8AC3E}">
        <p14:creationId xmlns:p14="http://schemas.microsoft.com/office/powerpoint/2010/main" val="12807308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FA7685-1803-4191-B9DC-282A139A2A3E}"/>
              </a:ext>
            </a:extLst>
          </p:cNvPr>
          <p:cNvSpPr>
            <a:spLocks noGrp="1"/>
          </p:cNvSpPr>
          <p:nvPr>
            <p:ph idx="1"/>
          </p:nvPr>
        </p:nvSpPr>
        <p:spPr/>
        <p:txBody>
          <a:bodyPr/>
          <a:lstStyle/>
          <a:p>
            <a:pPr marL="514350" lvl="0" indent="-514350">
              <a:buFont typeface="+mj-lt"/>
              <a:buAutoNum type="arabicPeriod" startAt="6"/>
            </a:pPr>
            <a:r>
              <a:rPr lang="en-US" dirty="0"/>
              <a:t>True or false: In the gal 4 system in yeast, gal 4 genes are expressed when galactose levels are low.</a:t>
            </a:r>
            <a:endParaRPr lang="en-US" sz="2400" dirty="0"/>
          </a:p>
          <a:p>
            <a:pPr marL="914400" lvl="1" indent="-457200">
              <a:buFont typeface="+mj-lt"/>
              <a:buAutoNum type="alphaLcPeriod"/>
            </a:pPr>
            <a:r>
              <a:rPr lang="en-US" dirty="0"/>
              <a:t>True</a:t>
            </a:r>
            <a:endParaRPr lang="en-US" sz="2000" dirty="0"/>
          </a:p>
          <a:p>
            <a:pPr marL="914400" lvl="1" indent="-457200">
              <a:buFont typeface="+mj-lt"/>
              <a:buAutoNum type="alphaLcPeriod"/>
            </a:pPr>
            <a:r>
              <a:rPr lang="en-US" b="1" dirty="0"/>
              <a:t>False</a:t>
            </a:r>
            <a:endParaRPr lang="en-US" sz="2000" b="1" dirty="0"/>
          </a:p>
          <a:p>
            <a:endParaRPr lang="en-US" dirty="0"/>
          </a:p>
        </p:txBody>
      </p:sp>
      <p:sp>
        <p:nvSpPr>
          <p:cNvPr id="2" name="Title 1">
            <a:extLst>
              <a:ext uri="{FF2B5EF4-FFF2-40B4-BE49-F238E27FC236}">
                <a16:creationId xmlns:a16="http://schemas.microsoft.com/office/drawing/2014/main" id="{F2786756-43F5-457C-9ACD-7B403C18B03A}"/>
              </a:ext>
            </a:extLst>
          </p:cNvPr>
          <p:cNvSpPr>
            <a:spLocks noGrp="1"/>
          </p:cNvSpPr>
          <p:nvPr>
            <p:ph type="title"/>
          </p:nvPr>
        </p:nvSpPr>
        <p:spPr/>
        <p:txBody>
          <a:bodyPr/>
          <a:lstStyle/>
          <a:p>
            <a:r>
              <a:rPr lang="en-US" dirty="0"/>
              <a:t>Concept Check Question 6 Answer</a:t>
            </a:r>
          </a:p>
        </p:txBody>
      </p:sp>
      <p:sp>
        <p:nvSpPr>
          <p:cNvPr id="4" name="Slide Number Placeholder 3">
            <a:extLst>
              <a:ext uri="{FF2B5EF4-FFF2-40B4-BE49-F238E27FC236}">
                <a16:creationId xmlns:a16="http://schemas.microsoft.com/office/drawing/2014/main" id="{0D49F49B-0EDF-463F-B45A-0E278CCF02AE}"/>
              </a:ext>
            </a:extLst>
          </p:cNvPr>
          <p:cNvSpPr>
            <a:spLocks noGrp="1"/>
          </p:cNvSpPr>
          <p:nvPr>
            <p:ph type="sldNum" sz="quarter" idx="12"/>
          </p:nvPr>
        </p:nvSpPr>
        <p:spPr/>
        <p:txBody>
          <a:bodyPr/>
          <a:lstStyle/>
          <a:p>
            <a:fld id="{F38FC8B9-BCA2-4F51-A344-9525644822DC}" type="slidenum">
              <a:rPr lang="en-US" smtClean="0"/>
              <a:t>26</a:t>
            </a:fld>
            <a:endParaRPr lang="en-US" dirty="0"/>
          </a:p>
        </p:txBody>
      </p:sp>
    </p:spTree>
    <p:extLst>
      <p:ext uri="{BB962C8B-B14F-4D97-AF65-F5344CB8AC3E}">
        <p14:creationId xmlns:p14="http://schemas.microsoft.com/office/powerpoint/2010/main" val="2399034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FA7685-1803-4191-B9DC-282A139A2A3E}"/>
              </a:ext>
            </a:extLst>
          </p:cNvPr>
          <p:cNvSpPr>
            <a:spLocks noGrp="1"/>
          </p:cNvSpPr>
          <p:nvPr>
            <p:ph idx="1"/>
          </p:nvPr>
        </p:nvSpPr>
        <p:spPr/>
        <p:txBody>
          <a:bodyPr/>
          <a:lstStyle/>
          <a:p>
            <a:pPr marL="514350" lvl="0" indent="-514350">
              <a:buFont typeface="+mj-lt"/>
              <a:buAutoNum type="arabicPeriod" startAt="7"/>
            </a:pPr>
            <a:r>
              <a:rPr lang="en-US" dirty="0"/>
              <a:t>In the gal 4 system in yeast, gal 4 genes are expressed when the repressor _____ is _______.</a:t>
            </a:r>
            <a:endParaRPr lang="en-US" sz="2400" dirty="0"/>
          </a:p>
          <a:p>
            <a:pPr marL="914400" lvl="1" indent="-457200">
              <a:buFont typeface="+mj-lt"/>
              <a:buAutoNum type="alphaLcPeriod"/>
            </a:pPr>
            <a:r>
              <a:rPr lang="en-US" dirty="0"/>
              <a:t>gal4; active</a:t>
            </a:r>
            <a:endParaRPr lang="en-US" sz="2000" dirty="0"/>
          </a:p>
          <a:p>
            <a:pPr marL="914400" lvl="1" indent="-457200">
              <a:buFont typeface="+mj-lt"/>
              <a:buAutoNum type="alphaLcPeriod"/>
            </a:pPr>
            <a:r>
              <a:rPr lang="en-US" dirty="0"/>
              <a:t>gal4; inactive</a:t>
            </a:r>
            <a:endParaRPr lang="en-US" sz="2000" dirty="0"/>
          </a:p>
          <a:p>
            <a:pPr marL="914400" lvl="1" indent="-457200">
              <a:buFont typeface="+mj-lt"/>
              <a:buAutoNum type="alphaLcPeriod"/>
            </a:pPr>
            <a:r>
              <a:rPr lang="en-US" dirty="0"/>
              <a:t>gal80; active</a:t>
            </a:r>
            <a:endParaRPr lang="en-US" sz="2000" dirty="0"/>
          </a:p>
          <a:p>
            <a:pPr marL="914400" lvl="1" indent="-457200">
              <a:buFont typeface="+mj-lt"/>
              <a:buAutoNum type="alphaLcPeriod"/>
            </a:pPr>
            <a:r>
              <a:rPr lang="en-US" dirty="0"/>
              <a:t>gal80; inactive</a:t>
            </a:r>
            <a:endParaRPr lang="en-US" sz="2000" dirty="0"/>
          </a:p>
          <a:p>
            <a:endParaRPr lang="en-US" dirty="0"/>
          </a:p>
        </p:txBody>
      </p:sp>
      <p:sp>
        <p:nvSpPr>
          <p:cNvPr id="2" name="Title 1">
            <a:extLst>
              <a:ext uri="{FF2B5EF4-FFF2-40B4-BE49-F238E27FC236}">
                <a16:creationId xmlns:a16="http://schemas.microsoft.com/office/drawing/2014/main" id="{F2786756-43F5-457C-9ACD-7B403C18B03A}"/>
              </a:ext>
            </a:extLst>
          </p:cNvPr>
          <p:cNvSpPr>
            <a:spLocks noGrp="1"/>
          </p:cNvSpPr>
          <p:nvPr>
            <p:ph type="title"/>
          </p:nvPr>
        </p:nvSpPr>
        <p:spPr/>
        <p:txBody>
          <a:bodyPr/>
          <a:lstStyle/>
          <a:p>
            <a:r>
              <a:rPr lang="en-US" dirty="0"/>
              <a:t>Concept Check Question 7</a:t>
            </a:r>
          </a:p>
        </p:txBody>
      </p:sp>
      <p:sp>
        <p:nvSpPr>
          <p:cNvPr id="4" name="Slide Number Placeholder 3">
            <a:extLst>
              <a:ext uri="{FF2B5EF4-FFF2-40B4-BE49-F238E27FC236}">
                <a16:creationId xmlns:a16="http://schemas.microsoft.com/office/drawing/2014/main" id="{0D49F49B-0EDF-463F-B45A-0E278CCF02AE}"/>
              </a:ext>
            </a:extLst>
          </p:cNvPr>
          <p:cNvSpPr>
            <a:spLocks noGrp="1"/>
          </p:cNvSpPr>
          <p:nvPr>
            <p:ph type="sldNum" sz="quarter" idx="12"/>
          </p:nvPr>
        </p:nvSpPr>
        <p:spPr/>
        <p:txBody>
          <a:bodyPr/>
          <a:lstStyle/>
          <a:p>
            <a:fld id="{F38FC8B9-BCA2-4F51-A344-9525644822DC}" type="slidenum">
              <a:rPr lang="en-US" smtClean="0"/>
              <a:t>27</a:t>
            </a:fld>
            <a:endParaRPr lang="en-US" dirty="0"/>
          </a:p>
        </p:txBody>
      </p:sp>
    </p:spTree>
    <p:extLst>
      <p:ext uri="{BB962C8B-B14F-4D97-AF65-F5344CB8AC3E}">
        <p14:creationId xmlns:p14="http://schemas.microsoft.com/office/powerpoint/2010/main" val="3252439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FA7685-1803-4191-B9DC-282A139A2A3E}"/>
              </a:ext>
            </a:extLst>
          </p:cNvPr>
          <p:cNvSpPr>
            <a:spLocks noGrp="1"/>
          </p:cNvSpPr>
          <p:nvPr>
            <p:ph idx="1"/>
          </p:nvPr>
        </p:nvSpPr>
        <p:spPr/>
        <p:txBody>
          <a:bodyPr/>
          <a:lstStyle/>
          <a:p>
            <a:pPr marL="514350" lvl="0" indent="-514350">
              <a:buFont typeface="+mj-lt"/>
              <a:buAutoNum type="arabicPeriod" startAt="7"/>
            </a:pPr>
            <a:r>
              <a:rPr lang="en-US" dirty="0"/>
              <a:t>In the gal 4 system in yeast, gal 4 genes are expressed when the repressor _____ is _______.</a:t>
            </a:r>
            <a:endParaRPr lang="en-US" sz="2400" dirty="0"/>
          </a:p>
          <a:p>
            <a:pPr marL="914400" lvl="1" indent="-457200">
              <a:buFont typeface="+mj-lt"/>
              <a:buAutoNum type="alphaLcPeriod"/>
            </a:pPr>
            <a:r>
              <a:rPr lang="en-US" dirty="0"/>
              <a:t>gal4; active</a:t>
            </a:r>
            <a:endParaRPr lang="en-US" sz="2000" dirty="0"/>
          </a:p>
          <a:p>
            <a:pPr marL="914400" lvl="1" indent="-457200">
              <a:buFont typeface="+mj-lt"/>
              <a:buAutoNum type="alphaLcPeriod"/>
            </a:pPr>
            <a:r>
              <a:rPr lang="en-US" dirty="0"/>
              <a:t>gal4; inactive</a:t>
            </a:r>
            <a:endParaRPr lang="en-US" sz="2000" dirty="0"/>
          </a:p>
          <a:p>
            <a:pPr marL="914400" lvl="1" indent="-457200">
              <a:buFont typeface="+mj-lt"/>
              <a:buAutoNum type="alphaLcPeriod"/>
            </a:pPr>
            <a:r>
              <a:rPr lang="en-US" dirty="0"/>
              <a:t>gal80; active</a:t>
            </a:r>
            <a:endParaRPr lang="en-US" sz="2000" dirty="0"/>
          </a:p>
          <a:p>
            <a:pPr marL="914400" lvl="1" indent="-457200">
              <a:buFont typeface="+mj-lt"/>
              <a:buAutoNum type="alphaLcPeriod"/>
            </a:pPr>
            <a:r>
              <a:rPr lang="en-US" b="1" dirty="0"/>
              <a:t>gal80; inactive</a:t>
            </a:r>
            <a:endParaRPr lang="en-US" sz="2000" b="1" dirty="0"/>
          </a:p>
          <a:p>
            <a:endParaRPr lang="en-US" dirty="0"/>
          </a:p>
        </p:txBody>
      </p:sp>
      <p:sp>
        <p:nvSpPr>
          <p:cNvPr id="2" name="Title 1">
            <a:extLst>
              <a:ext uri="{FF2B5EF4-FFF2-40B4-BE49-F238E27FC236}">
                <a16:creationId xmlns:a16="http://schemas.microsoft.com/office/drawing/2014/main" id="{F2786756-43F5-457C-9ACD-7B403C18B03A}"/>
              </a:ext>
            </a:extLst>
          </p:cNvPr>
          <p:cNvSpPr>
            <a:spLocks noGrp="1"/>
          </p:cNvSpPr>
          <p:nvPr>
            <p:ph type="title"/>
          </p:nvPr>
        </p:nvSpPr>
        <p:spPr/>
        <p:txBody>
          <a:bodyPr/>
          <a:lstStyle/>
          <a:p>
            <a:r>
              <a:rPr lang="en-US" dirty="0"/>
              <a:t>Concept Check Question 7 Answer</a:t>
            </a:r>
          </a:p>
        </p:txBody>
      </p:sp>
      <p:sp>
        <p:nvSpPr>
          <p:cNvPr id="4" name="Slide Number Placeholder 3">
            <a:extLst>
              <a:ext uri="{FF2B5EF4-FFF2-40B4-BE49-F238E27FC236}">
                <a16:creationId xmlns:a16="http://schemas.microsoft.com/office/drawing/2014/main" id="{0D49F49B-0EDF-463F-B45A-0E278CCF02AE}"/>
              </a:ext>
            </a:extLst>
          </p:cNvPr>
          <p:cNvSpPr>
            <a:spLocks noGrp="1"/>
          </p:cNvSpPr>
          <p:nvPr>
            <p:ph type="sldNum" sz="quarter" idx="12"/>
          </p:nvPr>
        </p:nvSpPr>
        <p:spPr/>
        <p:txBody>
          <a:bodyPr/>
          <a:lstStyle/>
          <a:p>
            <a:fld id="{F38FC8B9-BCA2-4F51-A344-9525644822DC}" type="slidenum">
              <a:rPr lang="en-US" smtClean="0"/>
              <a:t>28</a:t>
            </a:fld>
            <a:endParaRPr lang="en-US" dirty="0"/>
          </a:p>
        </p:txBody>
      </p:sp>
    </p:spTree>
    <p:extLst>
      <p:ext uri="{BB962C8B-B14F-4D97-AF65-F5344CB8AC3E}">
        <p14:creationId xmlns:p14="http://schemas.microsoft.com/office/powerpoint/2010/main" val="1370039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525452"/>
            <a:ext cx="11208327" cy="307777"/>
          </a:xfrm>
          <a:prstGeom prst="rect">
            <a:avLst/>
          </a:prstGeom>
          <a:noFill/>
        </p:spPr>
        <p:txBody>
          <a:bodyPr wrap="square" rtlCol="0">
            <a:spAutoFit/>
          </a:bodyPr>
          <a:lstStyle/>
          <a:p>
            <a:r>
              <a:rPr lang="en-US" sz="1400" dirty="0"/>
              <a:t>Figure 5-1: Regulation of gene expression, protein production, and protein activity. Created by Jennell Talley CC-NC-SA 4.0</a:t>
            </a:r>
          </a:p>
        </p:txBody>
      </p:sp>
      <p:pic>
        <p:nvPicPr>
          <p:cNvPr id="3" name="Content Placeholder 2" descr="Figure 5-1: Regulation of gene expression, protein production, protein activity. There are several steps that can be regulated to determine gene expression levels or whether an active protein is produced.&#10;">
            <a:extLst>
              <a:ext uri="{FF2B5EF4-FFF2-40B4-BE49-F238E27FC236}">
                <a16:creationId xmlns:a16="http://schemas.microsoft.com/office/drawing/2014/main" id="{167A9D56-D392-4AD2-AFA1-EA515561EA00}"/>
              </a:ext>
            </a:extLst>
          </p:cNvPr>
          <p:cNvPicPr>
            <a:picLocks noGrp="1" noChangeAspect="1"/>
          </p:cNvPicPr>
          <p:nvPr>
            <p:ph idx="1"/>
          </p:nvPr>
        </p:nvPicPr>
        <p:blipFill>
          <a:blip r:embed="rId3"/>
          <a:stretch>
            <a:fillRect/>
          </a:stretch>
        </p:blipFill>
        <p:spPr>
          <a:xfrm>
            <a:off x="2669455" y="1825625"/>
            <a:ext cx="6853089" cy="4351338"/>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Regulation of Gene Expression</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dirty="0"/>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FA064E6-C55F-4B75-95FE-CE59F3643896}"/>
              </a:ext>
            </a:extLst>
          </p:cNvPr>
          <p:cNvSpPr txBox="1"/>
          <p:nvPr/>
        </p:nvSpPr>
        <p:spPr>
          <a:xfrm>
            <a:off x="0" y="6356350"/>
            <a:ext cx="11095892" cy="523220"/>
          </a:xfrm>
          <a:prstGeom prst="rect">
            <a:avLst/>
          </a:prstGeom>
          <a:noFill/>
        </p:spPr>
        <p:txBody>
          <a:bodyPr wrap="square" rtlCol="0">
            <a:spAutoFit/>
          </a:bodyPr>
          <a:lstStyle/>
          <a:p>
            <a:r>
              <a:rPr lang="en-US" sz="1400" dirty="0"/>
              <a:t>Figure 5-2: Nucleosomes of DNA. Adopted without modification from works contributed to OpenStax by Mary Ann Clarck, Matthew Douglas and Jung Choi. OpenStax is licensed by CC Attribution 4.0 license.</a:t>
            </a:r>
          </a:p>
        </p:txBody>
      </p:sp>
      <p:pic>
        <p:nvPicPr>
          <p:cNvPr id="5" name="Content Placeholder 4" descr="Figure 5-2: Nucleosomes of DNA. DNA is folded around histone proteins to create (a) nucleosome complexes. These nucleosomes control the access of proteins to the underlying DNA. When viewed through an electron microscope (b), the nucleosomes look like beads on a string. (credit “micrograph”: modification of work by Chris Woodcock)&#10;">
            <a:extLst>
              <a:ext uri="{FF2B5EF4-FFF2-40B4-BE49-F238E27FC236}">
                <a16:creationId xmlns:a16="http://schemas.microsoft.com/office/drawing/2014/main" id="{22E7C0D8-3703-4B8C-918B-D56714F358C5}"/>
              </a:ext>
            </a:extLst>
          </p:cNvPr>
          <p:cNvPicPr>
            <a:picLocks noGrp="1" noChangeAspect="1"/>
          </p:cNvPicPr>
          <p:nvPr>
            <p:ph idx="1"/>
          </p:nvPr>
        </p:nvPicPr>
        <p:blipFill>
          <a:blip r:embed="rId3"/>
          <a:stretch>
            <a:fillRect/>
          </a:stretch>
        </p:blipFill>
        <p:spPr>
          <a:xfrm>
            <a:off x="1751994" y="2115081"/>
            <a:ext cx="8688012" cy="3772426"/>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Nucleosomes of DNA</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dirty="0"/>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842427C-F381-44B7-B39A-8E9DB751D5B3}"/>
              </a:ext>
            </a:extLst>
          </p:cNvPr>
          <p:cNvSpPr txBox="1"/>
          <p:nvPr/>
        </p:nvSpPr>
        <p:spPr>
          <a:xfrm>
            <a:off x="0" y="6356350"/>
            <a:ext cx="10585938" cy="523220"/>
          </a:xfrm>
          <a:prstGeom prst="rect">
            <a:avLst/>
          </a:prstGeom>
          <a:noFill/>
        </p:spPr>
        <p:txBody>
          <a:bodyPr wrap="square" rtlCol="0">
            <a:spAutoFit/>
          </a:bodyPr>
          <a:lstStyle/>
          <a:p>
            <a:r>
              <a:rPr lang="en-US" sz="1400" dirty="0"/>
              <a:t>Figure 5-3: Nucleosomes can slide along DNA. Adopted without modification from works contributed to OpenStax by Mary Ann Clarck, Matthew Douglas and Jung Choi. OpenStax is licensed by CC Attribution 4.0 license.</a:t>
            </a:r>
          </a:p>
        </p:txBody>
      </p:sp>
      <p:pic>
        <p:nvPicPr>
          <p:cNvPr id="6" name="Content Placeholder 5" descr="Figure 5-3: Nucleosomes can slide along DNA. When nucleosomes are spaced closely together (top), transcription factors cannot bind, and gene expression is turned off. When the nucleosomes are spaced far apart (bottom), the DNA is exposed. Transcription factors can bind, allowing gene expression to occur. Modifications to the histones and DNA affect nucleosome spacing.&#10;">
            <a:extLst>
              <a:ext uri="{FF2B5EF4-FFF2-40B4-BE49-F238E27FC236}">
                <a16:creationId xmlns:a16="http://schemas.microsoft.com/office/drawing/2014/main" id="{115C6ECA-DCEB-4D10-AC11-E369AB1B07DF}"/>
              </a:ext>
            </a:extLst>
          </p:cNvPr>
          <p:cNvPicPr>
            <a:picLocks noGrp="1" noChangeAspect="1"/>
          </p:cNvPicPr>
          <p:nvPr>
            <p:ph idx="1"/>
          </p:nvPr>
        </p:nvPicPr>
        <p:blipFill>
          <a:blip r:embed="rId3"/>
          <a:stretch>
            <a:fillRect/>
          </a:stretch>
        </p:blipFill>
        <p:spPr>
          <a:xfrm>
            <a:off x="3289702" y="1825625"/>
            <a:ext cx="5612595" cy="4351338"/>
          </a:xfrm>
          <a:prstGeom prst="rect">
            <a:avLst/>
          </a:prstGeom>
        </p:spPr>
      </p:pic>
      <p:sp>
        <p:nvSpPr>
          <p:cNvPr id="2" name="Title 1">
            <a:extLst>
              <a:ext uri="{FF2B5EF4-FFF2-40B4-BE49-F238E27FC236}">
                <a16:creationId xmlns:a16="http://schemas.microsoft.com/office/drawing/2014/main" id="{91633E1D-3CCF-41C7-9B36-B7233BC00D26}"/>
              </a:ext>
            </a:extLst>
          </p:cNvPr>
          <p:cNvSpPr>
            <a:spLocks noGrp="1"/>
          </p:cNvSpPr>
          <p:nvPr>
            <p:ph type="title"/>
          </p:nvPr>
        </p:nvSpPr>
        <p:spPr/>
        <p:txBody>
          <a:bodyPr/>
          <a:lstStyle/>
          <a:p>
            <a:r>
              <a:rPr lang="en-US" dirty="0"/>
              <a:t>Spacing of Nucleosomes</a:t>
            </a:r>
          </a:p>
        </p:txBody>
      </p:sp>
      <p:sp>
        <p:nvSpPr>
          <p:cNvPr id="4" name="Slide Number Placeholder 3">
            <a:extLst>
              <a:ext uri="{FF2B5EF4-FFF2-40B4-BE49-F238E27FC236}">
                <a16:creationId xmlns:a16="http://schemas.microsoft.com/office/drawing/2014/main" id="{4675099F-66AD-4F97-8553-1B010B7E1E1B}"/>
              </a:ext>
            </a:extLst>
          </p:cNvPr>
          <p:cNvSpPr>
            <a:spLocks noGrp="1"/>
          </p:cNvSpPr>
          <p:nvPr>
            <p:ph type="sldNum" sz="quarter" idx="12"/>
          </p:nvPr>
        </p:nvSpPr>
        <p:spPr/>
        <p:txBody>
          <a:bodyPr/>
          <a:lstStyle/>
          <a:p>
            <a:fld id="{F38FC8B9-BCA2-4F51-A344-9525644822DC}" type="slidenum">
              <a:rPr lang="en-US" smtClean="0"/>
              <a:t>5</a:t>
            </a:fld>
            <a:endParaRPr lang="en-US" dirty="0"/>
          </a:p>
        </p:txBody>
      </p:sp>
    </p:spTree>
    <p:extLst>
      <p:ext uri="{BB962C8B-B14F-4D97-AF65-F5344CB8AC3E}">
        <p14:creationId xmlns:p14="http://schemas.microsoft.com/office/powerpoint/2010/main" val="1318055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igure 5-4: Example of DNA sequence that is a known CpG island. The CG sequence is in yellow. Notice the extensive amount of CG dinucleotides. The ATG in red, this denotes the start of translation for this gene. This signifies that this region is likely to be highly methylated, silencing transcription of this gene. Alterations in the sequence of CpG islands can result in misregulation of genes and inappropriate production of proteins that ultimately can result in disease phenotypes. The image on the right represents an area of DNA that is not regulated by CpG islands.&#10;">
            <a:extLst>
              <a:ext uri="{FF2B5EF4-FFF2-40B4-BE49-F238E27FC236}">
                <a16:creationId xmlns:a16="http://schemas.microsoft.com/office/drawing/2014/main" id="{321C22FC-45A5-4339-9A41-FC31515D164E}"/>
              </a:ext>
            </a:extLst>
          </p:cNvPr>
          <p:cNvPicPr>
            <a:picLocks noGrp="1" noChangeAspect="1"/>
          </p:cNvPicPr>
          <p:nvPr>
            <p:ph idx="1"/>
          </p:nvPr>
        </p:nvPicPr>
        <p:blipFill>
          <a:blip r:embed="rId3"/>
          <a:stretch>
            <a:fillRect/>
          </a:stretch>
        </p:blipFill>
        <p:spPr>
          <a:xfrm>
            <a:off x="2951893" y="1649775"/>
            <a:ext cx="6288214" cy="4351338"/>
          </a:xfrm>
          <a:prstGeom prst="rect">
            <a:avLst/>
          </a:prstGeom>
        </p:spPr>
      </p:pic>
      <p:sp>
        <p:nvSpPr>
          <p:cNvPr id="6" name="TextBox 5">
            <a:extLst>
              <a:ext uri="{FF2B5EF4-FFF2-40B4-BE49-F238E27FC236}">
                <a16:creationId xmlns:a16="http://schemas.microsoft.com/office/drawing/2014/main" id="{A4647558-6BD6-463C-8128-74A56A1FE670}"/>
              </a:ext>
            </a:extLst>
          </p:cNvPr>
          <p:cNvSpPr txBox="1"/>
          <p:nvPr/>
        </p:nvSpPr>
        <p:spPr>
          <a:xfrm>
            <a:off x="0" y="6127745"/>
            <a:ext cx="10867292" cy="738664"/>
          </a:xfrm>
          <a:prstGeom prst="rect">
            <a:avLst/>
          </a:prstGeom>
          <a:noFill/>
        </p:spPr>
        <p:txBody>
          <a:bodyPr wrap="square" rtlCol="0">
            <a:spAutoFit/>
          </a:bodyPr>
          <a:lstStyle/>
          <a:p>
            <a:r>
              <a:rPr lang="en-US" sz="1400" dirty="0"/>
              <a:t>Figure 5-4: Example of DNA sequence that is a known CpG island. Adopted with modification (cropped) from works contributed to Wikimedia by Wikimedia Commons contributors (CFCF). This image is licensed by Creative commons Attribution-Share Alike 3.0 Unported license.</a:t>
            </a:r>
          </a:p>
        </p:txBody>
      </p:sp>
      <p:sp>
        <p:nvSpPr>
          <p:cNvPr id="2" name="Title 1">
            <a:extLst>
              <a:ext uri="{FF2B5EF4-FFF2-40B4-BE49-F238E27FC236}">
                <a16:creationId xmlns:a16="http://schemas.microsoft.com/office/drawing/2014/main" id="{8246EA89-9322-4D41-AB1B-3C24182B7E94}"/>
              </a:ext>
            </a:extLst>
          </p:cNvPr>
          <p:cNvSpPr>
            <a:spLocks noGrp="1"/>
          </p:cNvSpPr>
          <p:nvPr>
            <p:ph type="title"/>
          </p:nvPr>
        </p:nvSpPr>
        <p:spPr/>
        <p:txBody>
          <a:bodyPr/>
          <a:lstStyle/>
          <a:p>
            <a:r>
              <a:rPr lang="en-US" dirty="0"/>
              <a:t>CpG Island</a:t>
            </a:r>
          </a:p>
        </p:txBody>
      </p:sp>
      <p:sp>
        <p:nvSpPr>
          <p:cNvPr id="4" name="Slide Number Placeholder 3">
            <a:extLst>
              <a:ext uri="{FF2B5EF4-FFF2-40B4-BE49-F238E27FC236}">
                <a16:creationId xmlns:a16="http://schemas.microsoft.com/office/drawing/2014/main" id="{F5A6712A-7779-46D8-9CE5-968A96E36FF2}"/>
              </a:ext>
            </a:extLst>
          </p:cNvPr>
          <p:cNvSpPr>
            <a:spLocks noGrp="1"/>
          </p:cNvSpPr>
          <p:nvPr>
            <p:ph type="sldNum" sz="quarter" idx="12"/>
          </p:nvPr>
        </p:nvSpPr>
        <p:spPr/>
        <p:txBody>
          <a:bodyPr/>
          <a:lstStyle/>
          <a:p>
            <a:fld id="{F38FC8B9-BCA2-4F51-A344-9525644822DC}" type="slidenum">
              <a:rPr lang="en-US" smtClean="0"/>
              <a:t>6</a:t>
            </a:fld>
            <a:endParaRPr lang="en-US" dirty="0"/>
          </a:p>
        </p:txBody>
      </p:sp>
    </p:spTree>
    <p:extLst>
      <p:ext uri="{BB962C8B-B14F-4D97-AF65-F5344CB8AC3E}">
        <p14:creationId xmlns:p14="http://schemas.microsoft.com/office/powerpoint/2010/main" val="1017284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101D904-8C36-4690-9CEE-9F6F7FE25D73}"/>
              </a:ext>
            </a:extLst>
          </p:cNvPr>
          <p:cNvSpPr txBox="1"/>
          <p:nvPr/>
        </p:nvSpPr>
        <p:spPr>
          <a:xfrm>
            <a:off x="0" y="6356350"/>
            <a:ext cx="10673862" cy="523220"/>
          </a:xfrm>
          <a:prstGeom prst="rect">
            <a:avLst/>
          </a:prstGeom>
          <a:noFill/>
        </p:spPr>
        <p:txBody>
          <a:bodyPr wrap="square" rtlCol="0">
            <a:spAutoFit/>
          </a:bodyPr>
          <a:lstStyle/>
          <a:p>
            <a:r>
              <a:rPr lang="en-US" sz="1400" dirty="0"/>
              <a:t>Figure 5-5: Histone proteins and DNA nucleotides can be modified chemically. Adopted without modification from works contributed to OpenStax by Mary Ann Clarck, Matthew Douglas and Jung Choi. OpenStax is licensed by CC Attribution 4.0 license.</a:t>
            </a:r>
          </a:p>
        </p:txBody>
      </p:sp>
      <p:pic>
        <p:nvPicPr>
          <p:cNvPr id="5" name="Content Placeholder 4" descr="Figure 5-5: Histone proteins and DNA nucleotides can be modified chemically. Modifications affect nucleosome spacing and gene expression. (credit: modification of work by NIH)&#10;">
            <a:extLst>
              <a:ext uri="{FF2B5EF4-FFF2-40B4-BE49-F238E27FC236}">
                <a16:creationId xmlns:a16="http://schemas.microsoft.com/office/drawing/2014/main" id="{E9362EC1-EF86-4230-8C6D-45101B3B0F23}"/>
              </a:ext>
            </a:extLst>
          </p:cNvPr>
          <p:cNvPicPr>
            <a:picLocks noGrp="1" noChangeAspect="1"/>
          </p:cNvPicPr>
          <p:nvPr>
            <p:ph idx="1"/>
          </p:nvPr>
        </p:nvPicPr>
        <p:blipFill>
          <a:blip r:embed="rId3"/>
          <a:stretch>
            <a:fillRect/>
          </a:stretch>
        </p:blipFill>
        <p:spPr>
          <a:xfrm>
            <a:off x="3071819" y="1690688"/>
            <a:ext cx="6470391" cy="4351338"/>
          </a:xfrm>
          <a:prstGeom prst="rect">
            <a:avLst/>
          </a:prstGeom>
        </p:spPr>
      </p:pic>
      <p:sp>
        <p:nvSpPr>
          <p:cNvPr id="2" name="Title 1">
            <a:extLst>
              <a:ext uri="{FF2B5EF4-FFF2-40B4-BE49-F238E27FC236}">
                <a16:creationId xmlns:a16="http://schemas.microsoft.com/office/drawing/2014/main" id="{C44EEDE1-B480-4CC3-8BB3-60533AF63DB5}"/>
              </a:ext>
            </a:extLst>
          </p:cNvPr>
          <p:cNvSpPr>
            <a:spLocks noGrp="1"/>
          </p:cNvSpPr>
          <p:nvPr>
            <p:ph type="title"/>
          </p:nvPr>
        </p:nvSpPr>
        <p:spPr/>
        <p:txBody>
          <a:bodyPr/>
          <a:lstStyle/>
          <a:p>
            <a:r>
              <a:rPr lang="en-US" dirty="0"/>
              <a:t>Chemical Modification of Histones and DNA </a:t>
            </a:r>
            <a:r>
              <a:rPr lang="en-US" dirty="0" smtClean="0"/>
              <a:t>Nucleotides</a:t>
            </a:r>
            <a:endParaRPr lang="en-US" dirty="0"/>
          </a:p>
        </p:txBody>
      </p:sp>
      <p:sp>
        <p:nvSpPr>
          <p:cNvPr id="4" name="Slide Number Placeholder 3">
            <a:extLst>
              <a:ext uri="{FF2B5EF4-FFF2-40B4-BE49-F238E27FC236}">
                <a16:creationId xmlns:a16="http://schemas.microsoft.com/office/drawing/2014/main" id="{46ED8FCF-0954-4DE4-991A-7B3519FD81EC}"/>
              </a:ext>
            </a:extLst>
          </p:cNvPr>
          <p:cNvSpPr>
            <a:spLocks noGrp="1"/>
          </p:cNvSpPr>
          <p:nvPr>
            <p:ph type="sldNum" sz="quarter" idx="12"/>
          </p:nvPr>
        </p:nvSpPr>
        <p:spPr/>
        <p:txBody>
          <a:bodyPr/>
          <a:lstStyle/>
          <a:p>
            <a:fld id="{F38FC8B9-BCA2-4F51-A344-9525644822DC}" type="slidenum">
              <a:rPr lang="en-US" smtClean="0"/>
              <a:t>7</a:t>
            </a:fld>
            <a:endParaRPr lang="en-US" dirty="0"/>
          </a:p>
        </p:txBody>
      </p:sp>
    </p:spTree>
    <p:extLst>
      <p:ext uri="{BB962C8B-B14F-4D97-AF65-F5344CB8AC3E}">
        <p14:creationId xmlns:p14="http://schemas.microsoft.com/office/powerpoint/2010/main" val="1967801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EA9036-9F24-4928-A7CD-10970D7114EF}"/>
              </a:ext>
            </a:extLst>
          </p:cNvPr>
          <p:cNvSpPr txBox="1"/>
          <p:nvPr/>
        </p:nvSpPr>
        <p:spPr>
          <a:xfrm>
            <a:off x="0" y="6110160"/>
            <a:ext cx="10761785" cy="738664"/>
          </a:xfrm>
          <a:prstGeom prst="rect">
            <a:avLst/>
          </a:prstGeom>
          <a:noFill/>
        </p:spPr>
        <p:txBody>
          <a:bodyPr wrap="square" rtlCol="0">
            <a:spAutoFit/>
          </a:bodyPr>
          <a:lstStyle/>
          <a:p>
            <a:r>
              <a:rPr lang="en-US" sz="1400" dirty="0"/>
              <a:t>Figure 5-6: Acetylation/deacetylation cycle and its typical effect on chromatin structure. Adopted with modification (cropped) from works contributed to Wikimedia by Annabelle, L. Rodd, Katherine Ververis, and Tom C. Karagiannis. This image is licensed under the Creative Commons Attribution 3.0 Unported (CC BY 3.0).</a:t>
            </a:r>
          </a:p>
        </p:txBody>
      </p:sp>
      <p:pic>
        <p:nvPicPr>
          <p:cNvPr id="5" name="Content Placeholder 4" descr="Figure 5-6: Acetylation/deacetylation cycle and its typical effect on chromatin structure. Histone acetyl transferases (HATs) add acetyl groups to the unstructured ‘tails’ of histone proteins, usually opening the chromatin structure. Histone deacetylases (HDACs) remove acetyl groups from histone tails, typically resulting in a closed chromatin structure.&#10;">
            <a:extLst>
              <a:ext uri="{FF2B5EF4-FFF2-40B4-BE49-F238E27FC236}">
                <a16:creationId xmlns:a16="http://schemas.microsoft.com/office/drawing/2014/main" id="{5749B4FF-C007-4898-819C-83EE56521E6B}"/>
              </a:ext>
            </a:extLst>
          </p:cNvPr>
          <p:cNvPicPr>
            <a:picLocks noGrp="1" noChangeAspect="1"/>
          </p:cNvPicPr>
          <p:nvPr>
            <p:ph idx="1"/>
          </p:nvPr>
        </p:nvPicPr>
        <p:blipFill rotWithShape="1">
          <a:blip r:embed="rId3"/>
          <a:srcRect b="53368"/>
          <a:stretch/>
        </p:blipFill>
        <p:spPr>
          <a:xfrm>
            <a:off x="983441" y="2201068"/>
            <a:ext cx="10225117" cy="3003978"/>
          </a:xfrm>
          <a:prstGeom prst="rect">
            <a:avLst/>
          </a:prstGeom>
        </p:spPr>
      </p:pic>
      <p:sp>
        <p:nvSpPr>
          <p:cNvPr id="2" name="Title 1">
            <a:extLst>
              <a:ext uri="{FF2B5EF4-FFF2-40B4-BE49-F238E27FC236}">
                <a16:creationId xmlns:a16="http://schemas.microsoft.com/office/drawing/2014/main" id="{98630A93-1171-4FAF-9CB3-96339F36D2F3}"/>
              </a:ext>
            </a:extLst>
          </p:cNvPr>
          <p:cNvSpPr>
            <a:spLocks noGrp="1"/>
          </p:cNvSpPr>
          <p:nvPr>
            <p:ph type="title"/>
          </p:nvPr>
        </p:nvSpPr>
        <p:spPr/>
        <p:txBody>
          <a:bodyPr/>
          <a:lstStyle/>
          <a:p>
            <a:r>
              <a:rPr lang="en-US" dirty="0"/>
              <a:t>Histone Acetylation and Deacetylation</a:t>
            </a:r>
          </a:p>
        </p:txBody>
      </p:sp>
      <p:sp>
        <p:nvSpPr>
          <p:cNvPr id="4" name="Slide Number Placeholder 3">
            <a:extLst>
              <a:ext uri="{FF2B5EF4-FFF2-40B4-BE49-F238E27FC236}">
                <a16:creationId xmlns:a16="http://schemas.microsoft.com/office/drawing/2014/main" id="{38EA5F11-1DA9-4DC1-A852-2499BE7DA2E6}"/>
              </a:ext>
            </a:extLst>
          </p:cNvPr>
          <p:cNvSpPr>
            <a:spLocks noGrp="1"/>
          </p:cNvSpPr>
          <p:nvPr>
            <p:ph type="sldNum" sz="quarter" idx="12"/>
          </p:nvPr>
        </p:nvSpPr>
        <p:spPr/>
        <p:txBody>
          <a:bodyPr/>
          <a:lstStyle/>
          <a:p>
            <a:fld id="{F38FC8B9-BCA2-4F51-A344-9525644822DC}" type="slidenum">
              <a:rPr lang="en-US" smtClean="0"/>
              <a:t>8</a:t>
            </a:fld>
            <a:endParaRPr lang="en-US" dirty="0"/>
          </a:p>
        </p:txBody>
      </p:sp>
    </p:spTree>
    <p:extLst>
      <p:ext uri="{BB962C8B-B14F-4D97-AF65-F5344CB8AC3E}">
        <p14:creationId xmlns:p14="http://schemas.microsoft.com/office/powerpoint/2010/main" val="4139759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F9D868-CBF4-4BE9-A042-A455FB4D450F}"/>
              </a:ext>
            </a:extLst>
          </p:cNvPr>
          <p:cNvSpPr txBox="1"/>
          <p:nvPr/>
        </p:nvSpPr>
        <p:spPr>
          <a:xfrm>
            <a:off x="0" y="6312880"/>
            <a:ext cx="10955215" cy="523220"/>
          </a:xfrm>
          <a:prstGeom prst="rect">
            <a:avLst/>
          </a:prstGeom>
          <a:noFill/>
        </p:spPr>
        <p:txBody>
          <a:bodyPr wrap="square" rtlCol="0">
            <a:spAutoFit/>
          </a:bodyPr>
          <a:lstStyle/>
          <a:p>
            <a:r>
              <a:rPr lang="en-US" sz="1400" dirty="0"/>
              <a:t>Figure 5-7: Example of the chemical change in a lysine residue upon acetylation by a HAT. Adopted without modification from works contributed to Wikimedia by Wikimedia Commons contributors (Lordman38). This image is released to the public domain.</a:t>
            </a:r>
          </a:p>
        </p:txBody>
      </p:sp>
      <p:pic>
        <p:nvPicPr>
          <p:cNvPr id="5" name="Content Placeholder 4" descr="Figure 5-7: Example of the chemical change in a lysine residue upon acetylation by a HAT. The structure highlighted in green is the backbone structure of the amino acid. The blue and orange represent the R-group of lysine. The blue structure is unchanged by the HAT. The terminal amino group is replaced by an acetyl group, highlighted in orange.&#10;">
            <a:extLst>
              <a:ext uri="{FF2B5EF4-FFF2-40B4-BE49-F238E27FC236}">
                <a16:creationId xmlns:a16="http://schemas.microsoft.com/office/drawing/2014/main" id="{A31CEDE3-2DFE-4164-90AA-E067B1AEA6CC}"/>
              </a:ext>
            </a:extLst>
          </p:cNvPr>
          <p:cNvPicPr>
            <a:picLocks noGrp="1" noChangeAspect="1"/>
          </p:cNvPicPr>
          <p:nvPr>
            <p:ph idx="1"/>
          </p:nvPr>
        </p:nvPicPr>
        <p:blipFill>
          <a:blip r:embed="rId3"/>
          <a:stretch>
            <a:fillRect/>
          </a:stretch>
        </p:blipFill>
        <p:spPr>
          <a:xfrm>
            <a:off x="3399693" y="1952356"/>
            <a:ext cx="5392615" cy="3979165"/>
          </a:xfrm>
          <a:prstGeom prst="rect">
            <a:avLst/>
          </a:prstGeom>
        </p:spPr>
      </p:pic>
      <p:sp>
        <p:nvSpPr>
          <p:cNvPr id="2" name="Title 1">
            <a:extLst>
              <a:ext uri="{FF2B5EF4-FFF2-40B4-BE49-F238E27FC236}">
                <a16:creationId xmlns:a16="http://schemas.microsoft.com/office/drawing/2014/main" id="{F070CD84-2378-421B-A41F-E83702B65067}"/>
              </a:ext>
            </a:extLst>
          </p:cNvPr>
          <p:cNvSpPr>
            <a:spLocks noGrp="1"/>
          </p:cNvSpPr>
          <p:nvPr>
            <p:ph type="title"/>
          </p:nvPr>
        </p:nvSpPr>
        <p:spPr/>
        <p:txBody>
          <a:bodyPr/>
          <a:lstStyle/>
          <a:p>
            <a:r>
              <a:rPr lang="en-US" dirty="0"/>
              <a:t>Acetylation on a Lysine Amino Acid</a:t>
            </a:r>
          </a:p>
        </p:txBody>
      </p:sp>
      <p:sp>
        <p:nvSpPr>
          <p:cNvPr id="4" name="Slide Number Placeholder 3">
            <a:extLst>
              <a:ext uri="{FF2B5EF4-FFF2-40B4-BE49-F238E27FC236}">
                <a16:creationId xmlns:a16="http://schemas.microsoft.com/office/drawing/2014/main" id="{E4E25D6A-C320-4EF9-9437-489D2A5C0ABD}"/>
              </a:ext>
            </a:extLst>
          </p:cNvPr>
          <p:cNvSpPr>
            <a:spLocks noGrp="1"/>
          </p:cNvSpPr>
          <p:nvPr>
            <p:ph type="sldNum" sz="quarter" idx="12"/>
          </p:nvPr>
        </p:nvSpPr>
        <p:spPr/>
        <p:txBody>
          <a:bodyPr/>
          <a:lstStyle/>
          <a:p>
            <a:fld id="{F38FC8B9-BCA2-4F51-A344-9525644822DC}" type="slidenum">
              <a:rPr lang="en-US" smtClean="0"/>
              <a:t>9</a:t>
            </a:fld>
            <a:endParaRPr lang="en-US" dirty="0"/>
          </a:p>
        </p:txBody>
      </p:sp>
    </p:spTree>
    <p:extLst>
      <p:ext uri="{BB962C8B-B14F-4D97-AF65-F5344CB8AC3E}">
        <p14:creationId xmlns:p14="http://schemas.microsoft.com/office/powerpoint/2010/main" val="15738423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For Chapter PPTs" id="{C8CA3393-43E8-450C-9ADD-6335E0EAF3A9}" vid="{A80DD636-0232-4ABB-82A9-469B03B9E4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67</TotalTime>
  <Words>926</Words>
  <Application>Microsoft Office PowerPoint</Application>
  <PresentationFormat>Widescreen</PresentationFormat>
  <Paragraphs>158</Paragraphs>
  <Slides>28</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Segoe UI</vt:lpstr>
      <vt:lpstr>Office Theme</vt:lpstr>
      <vt:lpstr>Chapter 5</vt:lpstr>
      <vt:lpstr>Chapter 5 Learning Objectives</vt:lpstr>
      <vt:lpstr>Regulation of Gene Expression</vt:lpstr>
      <vt:lpstr>Nucleosomes of DNA</vt:lpstr>
      <vt:lpstr>Spacing of Nucleosomes</vt:lpstr>
      <vt:lpstr>CpG Island</vt:lpstr>
      <vt:lpstr>Chemical Modification of Histones and DNA Nucleotides</vt:lpstr>
      <vt:lpstr>Histone Acetylation and Deacetylation</vt:lpstr>
      <vt:lpstr>Acetylation on a Lysine Amino Acid</vt:lpstr>
      <vt:lpstr>Action of DNA Methyltransferases</vt:lpstr>
      <vt:lpstr>ATP-Dependent Chromatin Remodeling Complexes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Eukaryotic Transcription Regulation</vt:lpstr>
      <vt:lpstr>Transcription Initiation with an Enhancer and Activator</vt:lpstr>
      <vt:lpstr>Example of Transcriptional Regulation by Gal4 in Yeast</vt:lpstr>
      <vt:lpstr>Concept Check Question 5</vt:lpstr>
      <vt:lpstr>Concept Check Questions 5 Answer</vt:lpstr>
      <vt:lpstr>Concept Check Question 6</vt:lpstr>
      <vt:lpstr>Concept Check Question 6 Answer</vt:lpstr>
      <vt:lpstr>Concept Check Question 7</vt:lpstr>
      <vt:lpstr>Concept Check Question 7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Jennell Talley</dc:creator>
  <cp:lastModifiedBy>Jennifer Hurst-Kennedy</cp:lastModifiedBy>
  <cp:revision>12</cp:revision>
  <dcterms:created xsi:type="dcterms:W3CDTF">2022-06-23T00:34:08Z</dcterms:created>
  <dcterms:modified xsi:type="dcterms:W3CDTF">2022-07-18T20:14:52Z</dcterms:modified>
</cp:coreProperties>
</file>