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1"/>
  </p:notesMasterIdLst>
  <p:sldIdLst>
    <p:sldId id="381" r:id="rId2"/>
    <p:sldId id="382" r:id="rId3"/>
    <p:sldId id="383" r:id="rId4"/>
    <p:sldId id="384" r:id="rId5"/>
    <p:sldId id="395" r:id="rId6"/>
    <p:sldId id="396" r:id="rId7"/>
    <p:sldId id="397" r:id="rId8"/>
    <p:sldId id="398" r:id="rId9"/>
    <p:sldId id="399" r:id="rId10"/>
    <p:sldId id="400" r:id="rId11"/>
    <p:sldId id="385" r:id="rId12"/>
    <p:sldId id="386" r:id="rId13"/>
    <p:sldId id="387" r:id="rId14"/>
    <p:sldId id="388" r:id="rId15"/>
    <p:sldId id="389" r:id="rId16"/>
    <p:sldId id="390" r:id="rId17"/>
    <p:sldId id="391" r:id="rId18"/>
    <p:sldId id="392" r:id="rId19"/>
    <p:sldId id="393" r:id="rId20"/>
    <p:sldId id="394" r:id="rId21"/>
    <p:sldId id="401" r:id="rId22"/>
    <p:sldId id="405" r:id="rId23"/>
    <p:sldId id="402" r:id="rId24"/>
    <p:sldId id="406" r:id="rId25"/>
    <p:sldId id="403" r:id="rId26"/>
    <p:sldId id="407" r:id="rId27"/>
    <p:sldId id="404" r:id="rId28"/>
    <p:sldId id="408" r:id="rId29"/>
    <p:sldId id="409" r:id="rId3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40B537C-CFC9-427A-95F3-77FD6B044B79}" v="50" dt="2022-08-01T14:40:26.307"/>
    <p1510:client id="{96E87262-ACE4-421E-890A-8DB8253E7345}" v="3" dt="2022-08-01T14:32:08.39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000" autoAdjust="0"/>
    <p:restoredTop sz="87109" autoAdjust="0"/>
  </p:normalViewPr>
  <p:slideViewPr>
    <p:cSldViewPr snapToGrid="0">
      <p:cViewPr varScale="1">
        <p:scale>
          <a:sx n="67" d="100"/>
          <a:sy n="67" d="100"/>
        </p:scale>
        <p:origin x="90" y="246"/>
      </p:cViewPr>
      <p:guideLst/>
    </p:cSldViewPr>
  </p:slideViewPr>
  <p:notesTextViewPr>
    <p:cViewPr>
      <p:scale>
        <a:sx n="1" d="1"/>
        <a:sy n="1" d="1"/>
      </p:scale>
      <p:origin x="0" y="0"/>
    </p:cViewPr>
  </p:notesTextViewPr>
  <p:notesViewPr>
    <p:cSldViewPr snapToGrid="0">
      <p:cViewPr varScale="1">
        <p:scale>
          <a:sx n="53" d="100"/>
          <a:sy n="53" d="100"/>
        </p:scale>
        <p:origin x="2844" y="66"/>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37"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microsoft.com/office/2016/11/relationships/changesInfo" Target="changesInfos/changesInfo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lessandra Barrera" userId="WHBI7HWLWuyOvCjv8DdXorw3+Itsdc1p78kF2LQ3DMg=" providerId="None" clId="Web-{96E87262-ACE4-421E-890A-8DB8253E7345}"/>
    <pc:docChg chg="modSld">
      <pc:chgData name="Alessandra Barrera" userId="WHBI7HWLWuyOvCjv8DdXorw3+Itsdc1p78kF2LQ3DMg=" providerId="None" clId="Web-{96E87262-ACE4-421E-890A-8DB8253E7345}" dt="2022-08-01T14:32:04.690" v="1" actId="20577"/>
      <pc:docMkLst>
        <pc:docMk/>
      </pc:docMkLst>
      <pc:sldChg chg="modSp">
        <pc:chgData name="Alessandra Barrera" userId="WHBI7HWLWuyOvCjv8DdXorw3+Itsdc1p78kF2LQ3DMg=" providerId="None" clId="Web-{96E87262-ACE4-421E-890A-8DB8253E7345}" dt="2022-08-01T14:32:04.690" v="1" actId="20577"/>
        <pc:sldMkLst>
          <pc:docMk/>
          <pc:sldMk cId="2126410547" sldId="384"/>
        </pc:sldMkLst>
        <pc:spChg chg="mod">
          <ac:chgData name="Alessandra Barrera" userId="WHBI7HWLWuyOvCjv8DdXorw3+Itsdc1p78kF2LQ3DMg=" providerId="None" clId="Web-{96E87262-ACE4-421E-890A-8DB8253E7345}" dt="2022-08-01T14:32:04.690" v="1" actId="20577"/>
          <ac:spMkLst>
            <pc:docMk/>
            <pc:sldMk cId="2126410547" sldId="384"/>
            <ac:spMk id="2" creationId="{75DC6886-99EA-4D3B-8BF4-D9325E7E9A12}"/>
          </ac:spMkLst>
        </pc:spChg>
      </pc:sldChg>
    </pc:docChg>
  </pc:docChgLst>
  <pc:docChgLst>
    <pc:chgData name="Alessandra Barrera" userId="WHBI7HWLWuyOvCjv8DdXorw3+Itsdc1p78kF2LQ3DMg=" providerId="None" clId="Web-{040B537C-CFC9-427A-95F3-77FD6B044B79}"/>
    <pc:docChg chg="modSld">
      <pc:chgData name="Alessandra Barrera" userId="WHBI7HWLWuyOvCjv8DdXorw3+Itsdc1p78kF2LQ3DMg=" providerId="None" clId="Web-{040B537C-CFC9-427A-95F3-77FD6B044B79}" dt="2022-08-01T14:40:25.714" v="19" actId="20577"/>
      <pc:docMkLst>
        <pc:docMk/>
      </pc:docMkLst>
      <pc:sldChg chg="modSp">
        <pc:chgData name="Alessandra Barrera" userId="WHBI7HWLWuyOvCjv8DdXorw3+Itsdc1p78kF2LQ3DMg=" providerId="None" clId="Web-{040B537C-CFC9-427A-95F3-77FD6B044B79}" dt="2022-08-01T14:38:16.710" v="0" actId="20577"/>
        <pc:sldMkLst>
          <pc:docMk/>
          <pc:sldMk cId="2126410547" sldId="384"/>
        </pc:sldMkLst>
        <pc:spChg chg="mod">
          <ac:chgData name="Alessandra Barrera" userId="WHBI7HWLWuyOvCjv8DdXorw3+Itsdc1p78kF2LQ3DMg=" providerId="None" clId="Web-{040B537C-CFC9-427A-95F3-77FD6B044B79}" dt="2022-08-01T14:38:16.710" v="0" actId="20577"/>
          <ac:spMkLst>
            <pc:docMk/>
            <pc:sldMk cId="2126410547" sldId="384"/>
            <ac:spMk id="5" creationId="{84FAD78F-8A2B-4948-880E-8466B500EDB6}"/>
          </ac:spMkLst>
        </pc:spChg>
      </pc:sldChg>
      <pc:sldChg chg="modSp">
        <pc:chgData name="Alessandra Barrera" userId="WHBI7HWLWuyOvCjv8DdXorw3+Itsdc1p78kF2LQ3DMg=" providerId="None" clId="Web-{040B537C-CFC9-427A-95F3-77FD6B044B79}" dt="2022-08-01T14:39:36.853" v="8" actId="20577"/>
        <pc:sldMkLst>
          <pc:docMk/>
          <pc:sldMk cId="4040432772" sldId="387"/>
        </pc:sldMkLst>
        <pc:spChg chg="mod">
          <ac:chgData name="Alessandra Barrera" userId="WHBI7HWLWuyOvCjv8DdXorw3+Itsdc1p78kF2LQ3DMg=" providerId="None" clId="Web-{040B537C-CFC9-427A-95F3-77FD6B044B79}" dt="2022-08-01T14:39:36.853" v="8" actId="20577"/>
          <ac:spMkLst>
            <pc:docMk/>
            <pc:sldMk cId="4040432772" sldId="387"/>
            <ac:spMk id="5" creationId="{F9A618BE-1CE8-43A6-9F30-0D4B90789325}"/>
          </ac:spMkLst>
        </pc:spChg>
      </pc:sldChg>
      <pc:sldChg chg="modSp">
        <pc:chgData name="Alessandra Barrera" userId="WHBI7HWLWuyOvCjv8DdXorw3+Itsdc1p78kF2LQ3DMg=" providerId="None" clId="Web-{040B537C-CFC9-427A-95F3-77FD6B044B79}" dt="2022-08-01T14:40:25.714" v="19" actId="20577"/>
        <pc:sldMkLst>
          <pc:docMk/>
          <pc:sldMk cId="297934278" sldId="389"/>
        </pc:sldMkLst>
        <pc:spChg chg="mod">
          <ac:chgData name="Alessandra Barrera" userId="WHBI7HWLWuyOvCjv8DdXorw3+Itsdc1p78kF2LQ3DMg=" providerId="None" clId="Web-{040B537C-CFC9-427A-95F3-77FD6B044B79}" dt="2022-08-01T14:40:25.714" v="19" actId="20577"/>
          <ac:spMkLst>
            <pc:docMk/>
            <pc:sldMk cId="297934278" sldId="389"/>
            <ac:spMk id="5" creationId="{C8869945-7723-4C3F-9C91-CBCB0484865A}"/>
          </ac:spMkLst>
        </pc:spChg>
      </pc:sldChg>
      <pc:sldChg chg="modSp">
        <pc:chgData name="Alessandra Barrera" userId="WHBI7HWLWuyOvCjv8DdXorw3+Itsdc1p78kF2LQ3DMg=" providerId="None" clId="Web-{040B537C-CFC9-427A-95F3-77FD6B044B79}" dt="2022-08-01T14:38:21.991" v="1" actId="20577"/>
        <pc:sldMkLst>
          <pc:docMk/>
          <pc:sldMk cId="588497797" sldId="395"/>
        </pc:sldMkLst>
        <pc:spChg chg="mod">
          <ac:chgData name="Alessandra Barrera" userId="WHBI7HWLWuyOvCjv8DdXorw3+Itsdc1p78kF2LQ3DMg=" providerId="None" clId="Web-{040B537C-CFC9-427A-95F3-77FD6B044B79}" dt="2022-08-01T14:38:21.991" v="1" actId="20577"/>
          <ac:spMkLst>
            <pc:docMk/>
            <pc:sldMk cId="588497797" sldId="395"/>
            <ac:spMk id="5" creationId="{84FAD78F-8A2B-4948-880E-8466B500EDB6}"/>
          </ac:spMkLst>
        </pc:spChg>
      </pc:sldChg>
      <pc:sldChg chg="modSp">
        <pc:chgData name="Alessandra Barrera" userId="WHBI7HWLWuyOvCjv8DdXorw3+Itsdc1p78kF2LQ3DMg=" providerId="None" clId="Web-{040B537C-CFC9-427A-95F3-77FD6B044B79}" dt="2022-08-01T14:38:25.257" v="2" actId="20577"/>
        <pc:sldMkLst>
          <pc:docMk/>
          <pc:sldMk cId="205384544" sldId="396"/>
        </pc:sldMkLst>
        <pc:spChg chg="mod">
          <ac:chgData name="Alessandra Barrera" userId="WHBI7HWLWuyOvCjv8DdXorw3+Itsdc1p78kF2LQ3DMg=" providerId="None" clId="Web-{040B537C-CFC9-427A-95F3-77FD6B044B79}" dt="2022-08-01T14:38:25.257" v="2" actId="20577"/>
          <ac:spMkLst>
            <pc:docMk/>
            <pc:sldMk cId="205384544" sldId="396"/>
            <ac:spMk id="5" creationId="{84FAD78F-8A2B-4948-880E-8466B500EDB6}"/>
          </ac:spMkLst>
        </pc:spChg>
      </pc:sldChg>
      <pc:sldChg chg="modSp">
        <pc:chgData name="Alessandra Barrera" userId="WHBI7HWLWuyOvCjv8DdXorw3+Itsdc1p78kF2LQ3DMg=" providerId="None" clId="Web-{040B537C-CFC9-427A-95F3-77FD6B044B79}" dt="2022-08-01T14:38:30.835" v="3" actId="20577"/>
        <pc:sldMkLst>
          <pc:docMk/>
          <pc:sldMk cId="1145313044" sldId="397"/>
        </pc:sldMkLst>
        <pc:spChg chg="mod">
          <ac:chgData name="Alessandra Barrera" userId="WHBI7HWLWuyOvCjv8DdXorw3+Itsdc1p78kF2LQ3DMg=" providerId="None" clId="Web-{040B537C-CFC9-427A-95F3-77FD6B044B79}" dt="2022-08-01T14:38:30.835" v="3" actId="20577"/>
          <ac:spMkLst>
            <pc:docMk/>
            <pc:sldMk cId="1145313044" sldId="397"/>
            <ac:spMk id="5" creationId="{84FAD78F-8A2B-4948-880E-8466B500EDB6}"/>
          </ac:spMkLst>
        </pc:spChg>
      </pc:sldChg>
      <pc:sldChg chg="modSp">
        <pc:chgData name="Alessandra Barrera" userId="WHBI7HWLWuyOvCjv8DdXorw3+Itsdc1p78kF2LQ3DMg=" providerId="None" clId="Web-{040B537C-CFC9-427A-95F3-77FD6B044B79}" dt="2022-08-01T14:38:35.054" v="4" actId="20577"/>
        <pc:sldMkLst>
          <pc:docMk/>
          <pc:sldMk cId="2394437168" sldId="398"/>
        </pc:sldMkLst>
        <pc:spChg chg="mod">
          <ac:chgData name="Alessandra Barrera" userId="WHBI7HWLWuyOvCjv8DdXorw3+Itsdc1p78kF2LQ3DMg=" providerId="None" clId="Web-{040B537C-CFC9-427A-95F3-77FD6B044B79}" dt="2022-08-01T14:38:35.054" v="4" actId="20577"/>
          <ac:spMkLst>
            <pc:docMk/>
            <pc:sldMk cId="2394437168" sldId="398"/>
            <ac:spMk id="5" creationId="{84FAD78F-8A2B-4948-880E-8466B500EDB6}"/>
          </ac:spMkLst>
        </pc:spChg>
      </pc:sldChg>
      <pc:sldChg chg="modSp">
        <pc:chgData name="Alessandra Barrera" userId="WHBI7HWLWuyOvCjv8DdXorw3+Itsdc1p78kF2LQ3DMg=" providerId="None" clId="Web-{040B537C-CFC9-427A-95F3-77FD6B044B79}" dt="2022-08-01T14:38:38.054" v="5" actId="20577"/>
        <pc:sldMkLst>
          <pc:docMk/>
          <pc:sldMk cId="31423526" sldId="399"/>
        </pc:sldMkLst>
        <pc:spChg chg="mod">
          <ac:chgData name="Alessandra Barrera" userId="WHBI7HWLWuyOvCjv8DdXorw3+Itsdc1p78kF2LQ3DMg=" providerId="None" clId="Web-{040B537C-CFC9-427A-95F3-77FD6B044B79}" dt="2022-08-01T14:38:38.054" v="5" actId="20577"/>
          <ac:spMkLst>
            <pc:docMk/>
            <pc:sldMk cId="31423526" sldId="399"/>
            <ac:spMk id="5" creationId="{84FAD78F-8A2B-4948-880E-8466B500EDB6}"/>
          </ac:spMkLst>
        </pc:spChg>
      </pc:sldChg>
      <pc:sldChg chg="modSp">
        <pc:chgData name="Alessandra Barrera" userId="WHBI7HWLWuyOvCjv8DdXorw3+Itsdc1p78kF2LQ3DMg=" providerId="None" clId="Web-{040B537C-CFC9-427A-95F3-77FD6B044B79}" dt="2022-08-01T14:38:52.867" v="6" actId="20577"/>
        <pc:sldMkLst>
          <pc:docMk/>
          <pc:sldMk cId="2247042826" sldId="400"/>
        </pc:sldMkLst>
        <pc:spChg chg="mod">
          <ac:chgData name="Alessandra Barrera" userId="WHBI7HWLWuyOvCjv8DdXorw3+Itsdc1p78kF2LQ3DMg=" providerId="None" clId="Web-{040B537C-CFC9-427A-95F3-77FD6B044B79}" dt="2022-08-01T14:38:52.867" v="6" actId="20577"/>
          <ac:spMkLst>
            <pc:docMk/>
            <pc:sldMk cId="2247042826" sldId="400"/>
            <ac:spMk id="5" creationId="{84FAD78F-8A2B-4948-880E-8466B500EDB6}"/>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277574A-1C5F-4607-B6B8-1E806159AE4E}" type="datetimeFigureOut">
              <a:rPr lang="en-US" smtClean="0"/>
              <a:t>8/1/2022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3A33D36-5525-4322-91BC-6035AB3A919E}" type="slidenum">
              <a:rPr lang="en-US" smtClean="0"/>
              <a:t>‹#›</a:t>
            </a:fld>
            <a:endParaRPr lang="en-US"/>
          </a:p>
        </p:txBody>
      </p:sp>
    </p:spTree>
    <p:extLst>
      <p:ext uri="{BB962C8B-B14F-4D97-AF65-F5344CB8AC3E}">
        <p14:creationId xmlns:p14="http://schemas.microsoft.com/office/powerpoint/2010/main" val="24050010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70582DD-B665-41C3-B019-E897A5BA99F7}" type="slidenum">
              <a:rPr lang="en-US" smtClean="0"/>
              <a:t>1</a:t>
            </a:fld>
            <a:endParaRPr lang="en-US"/>
          </a:p>
        </p:txBody>
      </p:sp>
    </p:spTree>
    <p:extLst>
      <p:ext uri="{BB962C8B-B14F-4D97-AF65-F5344CB8AC3E}">
        <p14:creationId xmlns:p14="http://schemas.microsoft.com/office/powerpoint/2010/main" val="83485118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mn-lt"/>
                <a:ea typeface="+mn-ea"/>
                <a:cs typeface="+mn-cs"/>
              </a:rPr>
              <a:t>Figure 13-3: The breakdown and reformation of the nuclear envelope.</a:t>
            </a:r>
            <a:r>
              <a:rPr lang="en-US" sz="1200" b="0" i="0" kern="1200" dirty="0">
                <a:solidFill>
                  <a:schemeClr val="tx1"/>
                </a:solidFill>
                <a:effectLst/>
                <a:latin typeface="+mn-lt"/>
                <a:ea typeface="+mn-ea"/>
                <a:cs typeface="+mn-cs"/>
              </a:rPr>
              <a:t> During late prophase (prometaphase), </a:t>
            </a:r>
            <a:r>
              <a:rPr lang="en-US" sz="1200" b="0" i="0" kern="1200" dirty="0" err="1">
                <a:solidFill>
                  <a:schemeClr val="tx1"/>
                </a:solidFill>
                <a:effectLst/>
                <a:latin typeface="+mn-lt"/>
                <a:ea typeface="+mn-ea"/>
                <a:cs typeface="+mn-cs"/>
              </a:rPr>
              <a:t>lamins</a:t>
            </a:r>
            <a:r>
              <a:rPr lang="en-US" sz="1200" b="0" i="0" kern="1200" dirty="0">
                <a:solidFill>
                  <a:schemeClr val="tx1"/>
                </a:solidFill>
                <a:effectLst/>
                <a:latin typeface="+mn-lt"/>
                <a:ea typeface="+mn-ea"/>
                <a:cs typeface="+mn-cs"/>
              </a:rPr>
              <a:t> and nuclear pore proteins are phosphorylated. This causes the nuclear envelope to break down. In telophase, the nuclear envelope is reformed. This occurs when </a:t>
            </a:r>
            <a:r>
              <a:rPr lang="en-US" sz="1200" b="0" i="0" kern="1200" dirty="0" err="1">
                <a:solidFill>
                  <a:schemeClr val="tx1"/>
                </a:solidFill>
                <a:effectLst/>
                <a:latin typeface="+mn-lt"/>
                <a:ea typeface="+mn-ea"/>
                <a:cs typeface="+mn-cs"/>
              </a:rPr>
              <a:t>lamins</a:t>
            </a:r>
            <a:r>
              <a:rPr lang="en-US" sz="1200" b="0" i="0" kern="1200" dirty="0">
                <a:solidFill>
                  <a:schemeClr val="tx1"/>
                </a:solidFill>
                <a:effectLst/>
                <a:latin typeface="+mn-lt"/>
                <a:ea typeface="+mn-ea"/>
                <a:cs typeface="+mn-cs"/>
              </a:rPr>
              <a:t> and nuclear pore proteins are dephosphorylated, causing them to reassemble.</a:t>
            </a:r>
            <a:endParaRPr lang="en-US" dirty="0"/>
          </a:p>
        </p:txBody>
      </p:sp>
      <p:sp>
        <p:nvSpPr>
          <p:cNvPr id="4" name="Slide Number Placeholder 3"/>
          <p:cNvSpPr>
            <a:spLocks noGrp="1"/>
          </p:cNvSpPr>
          <p:nvPr>
            <p:ph type="sldNum" sz="quarter" idx="5"/>
          </p:nvPr>
        </p:nvSpPr>
        <p:spPr/>
        <p:txBody>
          <a:bodyPr/>
          <a:lstStyle/>
          <a:p>
            <a:fld id="{13A33D36-5525-4322-91BC-6035AB3A919E}" type="slidenum">
              <a:rPr lang="en-US" smtClean="0"/>
              <a:t>11</a:t>
            </a:fld>
            <a:endParaRPr lang="en-US"/>
          </a:p>
        </p:txBody>
      </p:sp>
    </p:spTree>
    <p:extLst>
      <p:ext uri="{BB962C8B-B14F-4D97-AF65-F5344CB8AC3E}">
        <p14:creationId xmlns:p14="http://schemas.microsoft.com/office/powerpoint/2010/main" val="399629569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mn-lt"/>
                <a:ea typeface="+mn-ea"/>
                <a:cs typeface="+mn-cs"/>
              </a:rPr>
              <a:t>Figure 13-4: Regulation of sister chromatid separation during anaphase</a:t>
            </a:r>
            <a:r>
              <a:rPr lang="en-US" sz="1200" b="0" i="0" kern="1200" dirty="0">
                <a:solidFill>
                  <a:schemeClr val="tx1"/>
                </a:solidFill>
                <a:effectLst/>
                <a:latin typeface="+mn-lt"/>
                <a:ea typeface="+mn-ea"/>
                <a:cs typeface="+mn-cs"/>
              </a:rPr>
              <a:t>. APC (anaphase promoting complex) polyubiquitinates securin, leading to the proteasomal degradation of securin. This allows separase to become active. Separase cleaves </a:t>
            </a:r>
            <a:r>
              <a:rPr lang="en-US" sz="1200" b="0" i="0" kern="1200" dirty="0" err="1">
                <a:solidFill>
                  <a:schemeClr val="tx1"/>
                </a:solidFill>
                <a:effectLst/>
                <a:latin typeface="+mn-lt"/>
                <a:ea typeface="+mn-ea"/>
                <a:cs typeface="+mn-cs"/>
              </a:rPr>
              <a:t>cohesins</a:t>
            </a:r>
            <a:r>
              <a:rPr lang="en-US" sz="1200" b="0" i="0" kern="1200" dirty="0">
                <a:solidFill>
                  <a:schemeClr val="tx1"/>
                </a:solidFill>
                <a:effectLst/>
                <a:latin typeface="+mn-lt"/>
                <a:ea typeface="+mn-ea"/>
                <a:cs typeface="+mn-cs"/>
              </a:rPr>
              <a:t>, allowing sister chromatids to be pulled apart by microtubules.</a:t>
            </a:r>
            <a:endParaRPr lang="en-US" dirty="0"/>
          </a:p>
        </p:txBody>
      </p:sp>
      <p:sp>
        <p:nvSpPr>
          <p:cNvPr id="4" name="Slide Number Placeholder 3"/>
          <p:cNvSpPr>
            <a:spLocks noGrp="1"/>
          </p:cNvSpPr>
          <p:nvPr>
            <p:ph type="sldNum" sz="quarter" idx="5"/>
          </p:nvPr>
        </p:nvSpPr>
        <p:spPr/>
        <p:txBody>
          <a:bodyPr/>
          <a:lstStyle/>
          <a:p>
            <a:fld id="{13A33D36-5525-4322-91BC-6035AB3A919E}" type="slidenum">
              <a:rPr lang="en-US" smtClean="0"/>
              <a:t>12</a:t>
            </a:fld>
            <a:endParaRPr lang="en-US"/>
          </a:p>
        </p:txBody>
      </p:sp>
    </p:spTree>
    <p:extLst>
      <p:ext uri="{BB962C8B-B14F-4D97-AF65-F5344CB8AC3E}">
        <p14:creationId xmlns:p14="http://schemas.microsoft.com/office/powerpoint/2010/main" val="301370443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mn-lt"/>
                <a:ea typeface="+mn-ea"/>
                <a:cs typeface="+mn-cs"/>
              </a:rPr>
              <a:t>Figure 13-5: Cytokinesis.</a:t>
            </a:r>
            <a:r>
              <a:rPr lang="en-US" sz="1200" b="0" i="0" kern="1200" dirty="0">
                <a:solidFill>
                  <a:schemeClr val="tx1"/>
                </a:solidFill>
                <a:effectLst/>
                <a:latin typeface="+mn-lt"/>
                <a:ea typeface="+mn-ea"/>
                <a:cs typeface="+mn-cs"/>
              </a:rPr>
              <a:t> In the upper panel, a cleavage furrow forms at the former metaphase plate in the animal cell. The plasma membrane is drawn in by a ring of actin fibers contracting just inside the membrane. The cleavage furrow deepens until the cells are pinched in two.</a:t>
            </a:r>
            <a:endParaRPr lang="en-US" dirty="0"/>
          </a:p>
        </p:txBody>
      </p:sp>
      <p:sp>
        <p:nvSpPr>
          <p:cNvPr id="4" name="Slide Number Placeholder 3"/>
          <p:cNvSpPr>
            <a:spLocks noGrp="1"/>
          </p:cNvSpPr>
          <p:nvPr>
            <p:ph type="sldNum" sz="quarter" idx="5"/>
          </p:nvPr>
        </p:nvSpPr>
        <p:spPr/>
        <p:txBody>
          <a:bodyPr/>
          <a:lstStyle/>
          <a:p>
            <a:fld id="{13A33D36-5525-4322-91BC-6035AB3A919E}" type="slidenum">
              <a:rPr lang="en-US" smtClean="0"/>
              <a:t>13</a:t>
            </a:fld>
            <a:endParaRPr lang="en-US"/>
          </a:p>
        </p:txBody>
      </p:sp>
    </p:spTree>
    <p:extLst>
      <p:ext uri="{BB962C8B-B14F-4D97-AF65-F5344CB8AC3E}">
        <p14:creationId xmlns:p14="http://schemas.microsoft.com/office/powerpoint/2010/main" val="343856929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mn-lt"/>
                <a:ea typeface="+mn-ea"/>
                <a:cs typeface="+mn-cs"/>
              </a:rPr>
              <a:t>Figure 13-6: G0 Phase.</a:t>
            </a:r>
            <a:r>
              <a:rPr lang="en-US" sz="1200" b="0" i="0" kern="1200" dirty="0">
                <a:solidFill>
                  <a:schemeClr val="tx1"/>
                </a:solidFill>
                <a:effectLst/>
                <a:latin typeface="+mn-lt"/>
                <a:ea typeface="+mn-ea"/>
                <a:cs typeface="+mn-cs"/>
              </a:rPr>
              <a:t> Cells that are not actively preparing to divide enter an alternate phase called G0. In some cases, this is a temporary condition until triggered to enter G1. In other cases, the cell will remain in G0 permanently.</a:t>
            </a:r>
            <a:endParaRPr lang="en-US" dirty="0"/>
          </a:p>
        </p:txBody>
      </p:sp>
      <p:sp>
        <p:nvSpPr>
          <p:cNvPr id="4" name="Slide Number Placeholder 3"/>
          <p:cNvSpPr>
            <a:spLocks noGrp="1"/>
          </p:cNvSpPr>
          <p:nvPr>
            <p:ph type="sldNum" sz="quarter" idx="5"/>
          </p:nvPr>
        </p:nvSpPr>
        <p:spPr/>
        <p:txBody>
          <a:bodyPr/>
          <a:lstStyle/>
          <a:p>
            <a:fld id="{13A33D36-5525-4322-91BC-6035AB3A919E}" type="slidenum">
              <a:rPr lang="en-US" smtClean="0"/>
              <a:t>14</a:t>
            </a:fld>
            <a:endParaRPr lang="en-US"/>
          </a:p>
        </p:txBody>
      </p:sp>
    </p:spTree>
    <p:extLst>
      <p:ext uri="{BB962C8B-B14F-4D97-AF65-F5344CB8AC3E}">
        <p14:creationId xmlns:p14="http://schemas.microsoft.com/office/powerpoint/2010/main" val="222783996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mn-lt"/>
                <a:ea typeface="+mn-ea"/>
                <a:cs typeface="+mn-cs"/>
              </a:rPr>
              <a:t>Figure 13-7: Cell Cycle Checkpoints</a:t>
            </a:r>
            <a:r>
              <a:rPr lang="en-US" sz="1200" b="0" i="0" kern="1200" dirty="0">
                <a:solidFill>
                  <a:schemeClr val="tx1"/>
                </a:solidFill>
                <a:effectLst/>
                <a:latin typeface="+mn-lt"/>
                <a:ea typeface="+mn-ea"/>
                <a:cs typeface="+mn-cs"/>
              </a:rPr>
              <a:t>. The cell cycle is controlled at three checkpoints. The integrity of the DNA is assessed at the G</a:t>
            </a:r>
            <a:r>
              <a:rPr lang="en-US" sz="1200" b="0" i="0" kern="1200" baseline="-25000" dirty="0">
                <a:solidFill>
                  <a:schemeClr val="tx1"/>
                </a:solidFill>
                <a:effectLst/>
                <a:latin typeface="+mn-lt"/>
                <a:ea typeface="+mn-ea"/>
                <a:cs typeface="+mn-cs"/>
              </a:rPr>
              <a:t>1</a:t>
            </a:r>
            <a:r>
              <a:rPr lang="en-US" sz="1200" b="0" i="0" kern="1200" dirty="0">
                <a:solidFill>
                  <a:schemeClr val="tx1"/>
                </a:solidFill>
                <a:effectLst/>
                <a:latin typeface="+mn-lt"/>
                <a:ea typeface="+mn-ea"/>
                <a:cs typeface="+mn-cs"/>
              </a:rPr>
              <a:t>-S checkpoint. Proper chromosome duplication is assessed at the G</a:t>
            </a:r>
            <a:r>
              <a:rPr lang="en-US" sz="1200" b="0" i="0" kern="1200" baseline="-25000" dirty="0">
                <a:solidFill>
                  <a:schemeClr val="tx1"/>
                </a:solidFill>
                <a:effectLst/>
                <a:latin typeface="+mn-lt"/>
                <a:ea typeface="+mn-ea"/>
                <a:cs typeface="+mn-cs"/>
              </a:rPr>
              <a:t>2</a:t>
            </a:r>
            <a:r>
              <a:rPr lang="en-US" sz="1200" b="0" i="0" kern="1200" dirty="0">
                <a:solidFill>
                  <a:schemeClr val="tx1"/>
                </a:solidFill>
                <a:effectLst/>
                <a:latin typeface="+mn-lt"/>
                <a:ea typeface="+mn-ea"/>
                <a:cs typeface="+mn-cs"/>
              </a:rPr>
              <a:t>-M checkpoint. Attachment of each kinetochore to a spindle fiber is assessed at the M checkpoint.</a:t>
            </a:r>
            <a:endParaRPr lang="en-US" dirty="0"/>
          </a:p>
        </p:txBody>
      </p:sp>
      <p:sp>
        <p:nvSpPr>
          <p:cNvPr id="4" name="Slide Number Placeholder 3"/>
          <p:cNvSpPr>
            <a:spLocks noGrp="1"/>
          </p:cNvSpPr>
          <p:nvPr>
            <p:ph type="sldNum" sz="quarter" idx="5"/>
          </p:nvPr>
        </p:nvSpPr>
        <p:spPr/>
        <p:txBody>
          <a:bodyPr/>
          <a:lstStyle/>
          <a:p>
            <a:fld id="{13A33D36-5525-4322-91BC-6035AB3A919E}" type="slidenum">
              <a:rPr lang="en-US" smtClean="0"/>
              <a:t>15</a:t>
            </a:fld>
            <a:endParaRPr lang="en-US"/>
          </a:p>
        </p:txBody>
      </p:sp>
    </p:spTree>
    <p:extLst>
      <p:ext uri="{BB962C8B-B14F-4D97-AF65-F5344CB8AC3E}">
        <p14:creationId xmlns:p14="http://schemas.microsoft.com/office/powerpoint/2010/main" val="28721354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mn-lt"/>
                <a:ea typeface="+mn-ea"/>
                <a:cs typeface="+mn-cs"/>
              </a:rPr>
              <a:t>Figure 13-8: M Cyclin</a:t>
            </a:r>
            <a:r>
              <a:rPr lang="en-US" sz="1200" b="0" i="0" kern="1200" dirty="0">
                <a:solidFill>
                  <a:schemeClr val="tx1"/>
                </a:solidFill>
                <a:effectLst/>
                <a:latin typeface="+mn-lt"/>
                <a:ea typeface="+mn-ea"/>
                <a:cs typeface="+mn-cs"/>
              </a:rPr>
              <a:t>. M-cyclin is the cyclin associated with the M-phase of the cell cycle. Cellular levels of M-cyclin steadily grow throughout the G1, S, and G2 phases. M-cyclin levels are at their highest during M-phase. After M-phase, there is a sharp decline of M-cyclin levels, as the cyclin is degraded by the proteasome.</a:t>
            </a:r>
            <a:endParaRPr lang="en-US" dirty="0"/>
          </a:p>
        </p:txBody>
      </p:sp>
      <p:sp>
        <p:nvSpPr>
          <p:cNvPr id="4" name="Slide Number Placeholder 3"/>
          <p:cNvSpPr>
            <a:spLocks noGrp="1"/>
          </p:cNvSpPr>
          <p:nvPr>
            <p:ph type="sldNum" sz="quarter" idx="5"/>
          </p:nvPr>
        </p:nvSpPr>
        <p:spPr/>
        <p:txBody>
          <a:bodyPr/>
          <a:lstStyle/>
          <a:p>
            <a:fld id="{13A33D36-5525-4322-91BC-6035AB3A919E}" type="slidenum">
              <a:rPr lang="en-US" smtClean="0"/>
              <a:t>16</a:t>
            </a:fld>
            <a:endParaRPr lang="en-US"/>
          </a:p>
        </p:txBody>
      </p:sp>
    </p:spTree>
    <p:extLst>
      <p:ext uri="{BB962C8B-B14F-4D97-AF65-F5344CB8AC3E}">
        <p14:creationId xmlns:p14="http://schemas.microsoft.com/office/powerpoint/2010/main" val="151793639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mn-lt"/>
                <a:ea typeface="+mn-ea"/>
                <a:cs typeface="+mn-cs"/>
              </a:rPr>
              <a:t>Figure 13-9: Activation of mitotic cyclin/</a:t>
            </a:r>
            <a:r>
              <a:rPr lang="en-US" sz="1200" b="1" i="0" kern="1200" dirty="0" err="1">
                <a:solidFill>
                  <a:schemeClr val="tx1"/>
                </a:solidFill>
                <a:effectLst/>
                <a:latin typeface="+mn-lt"/>
                <a:ea typeface="+mn-ea"/>
                <a:cs typeface="+mn-cs"/>
              </a:rPr>
              <a:t>Cdk</a:t>
            </a:r>
            <a:r>
              <a:rPr lang="en-US" sz="1200" b="1" i="0" kern="1200" dirty="0">
                <a:solidFill>
                  <a:schemeClr val="tx1"/>
                </a:solidFill>
                <a:effectLst/>
                <a:latin typeface="+mn-lt"/>
                <a:ea typeface="+mn-ea"/>
                <a:cs typeface="+mn-cs"/>
              </a:rPr>
              <a:t> complex.</a:t>
            </a:r>
            <a:r>
              <a:rPr lang="en-US" sz="1200" b="0" i="0" kern="1200" dirty="0">
                <a:solidFill>
                  <a:schemeClr val="tx1"/>
                </a:solidFill>
                <a:effectLst/>
                <a:latin typeface="+mn-lt"/>
                <a:ea typeface="+mn-ea"/>
                <a:cs typeface="+mn-cs"/>
              </a:rPr>
              <a:t> The M-Phase cyclin/</a:t>
            </a:r>
            <a:r>
              <a:rPr lang="en-US" sz="1200" b="0" i="0" kern="1200" dirty="0" err="1">
                <a:solidFill>
                  <a:schemeClr val="tx1"/>
                </a:solidFill>
                <a:effectLst/>
                <a:latin typeface="+mn-lt"/>
                <a:ea typeface="+mn-ea"/>
                <a:cs typeface="+mn-cs"/>
              </a:rPr>
              <a:t>Cdk</a:t>
            </a:r>
            <a:r>
              <a:rPr lang="en-US" sz="1200" b="0" i="0" kern="1200" dirty="0">
                <a:solidFill>
                  <a:schemeClr val="tx1"/>
                </a:solidFill>
                <a:effectLst/>
                <a:latin typeface="+mn-lt"/>
                <a:ea typeface="+mn-ea"/>
                <a:cs typeface="+mn-cs"/>
              </a:rPr>
              <a:t> complex is inactive until inhibitory phosphates have been removed and activating phosphates have been added to the protein. This ensures the specific timing of M-Phase cyclin/</a:t>
            </a:r>
            <a:r>
              <a:rPr lang="en-US" sz="1200" b="0" i="0" kern="1200" dirty="0" err="1">
                <a:solidFill>
                  <a:schemeClr val="tx1"/>
                </a:solidFill>
                <a:effectLst/>
                <a:latin typeface="+mn-lt"/>
                <a:ea typeface="+mn-ea"/>
                <a:cs typeface="+mn-cs"/>
              </a:rPr>
              <a:t>Cdk</a:t>
            </a:r>
            <a:r>
              <a:rPr lang="en-US" sz="1200" b="0" i="0" kern="1200" dirty="0">
                <a:solidFill>
                  <a:schemeClr val="tx1"/>
                </a:solidFill>
                <a:effectLst/>
                <a:latin typeface="+mn-lt"/>
                <a:ea typeface="+mn-ea"/>
                <a:cs typeface="+mn-cs"/>
              </a:rPr>
              <a:t> kinase activity in the cell cycle.</a:t>
            </a:r>
            <a:endParaRPr lang="en-US" dirty="0"/>
          </a:p>
        </p:txBody>
      </p:sp>
      <p:sp>
        <p:nvSpPr>
          <p:cNvPr id="4" name="Slide Number Placeholder 3"/>
          <p:cNvSpPr>
            <a:spLocks noGrp="1"/>
          </p:cNvSpPr>
          <p:nvPr>
            <p:ph type="sldNum" sz="quarter" idx="5"/>
          </p:nvPr>
        </p:nvSpPr>
        <p:spPr/>
        <p:txBody>
          <a:bodyPr/>
          <a:lstStyle/>
          <a:p>
            <a:fld id="{13A33D36-5525-4322-91BC-6035AB3A919E}" type="slidenum">
              <a:rPr lang="en-US" smtClean="0"/>
              <a:t>17</a:t>
            </a:fld>
            <a:endParaRPr lang="en-US"/>
          </a:p>
        </p:txBody>
      </p:sp>
    </p:spTree>
    <p:extLst>
      <p:ext uri="{BB962C8B-B14F-4D97-AF65-F5344CB8AC3E}">
        <p14:creationId xmlns:p14="http://schemas.microsoft.com/office/powerpoint/2010/main" val="36919436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mn-lt"/>
                <a:ea typeface="+mn-ea"/>
                <a:cs typeface="+mn-cs"/>
              </a:rPr>
              <a:t>Figure 13-10: Regulation of the initiation of DNA Replication by the S-</a:t>
            </a:r>
            <a:r>
              <a:rPr lang="en-US" sz="1200" b="1" i="0" kern="1200" dirty="0" err="1">
                <a:solidFill>
                  <a:schemeClr val="tx1"/>
                </a:solidFill>
                <a:effectLst/>
                <a:latin typeface="+mn-lt"/>
                <a:ea typeface="+mn-ea"/>
                <a:cs typeface="+mn-cs"/>
              </a:rPr>
              <a:t>Cdk</a:t>
            </a:r>
            <a:r>
              <a:rPr lang="en-US" sz="1200" b="1" i="0" kern="1200" dirty="0">
                <a:solidFill>
                  <a:schemeClr val="tx1"/>
                </a:solidFill>
                <a:effectLst/>
                <a:latin typeface="+mn-lt"/>
                <a:ea typeface="+mn-ea"/>
                <a:cs typeface="+mn-cs"/>
              </a:rPr>
              <a:t>/cyclin complex.</a:t>
            </a:r>
            <a:r>
              <a:rPr lang="en-US" sz="1200" b="0" i="0" kern="1200" dirty="0">
                <a:solidFill>
                  <a:schemeClr val="tx1"/>
                </a:solidFill>
                <a:effectLst/>
                <a:latin typeface="+mn-lt"/>
                <a:ea typeface="+mn-ea"/>
                <a:cs typeface="+mn-cs"/>
              </a:rPr>
              <a:t> Cdc6 is a protein that binds to the pre-replication complex to prevent the start of DNA replication. At the beginning of S-phase, the S-cyclin/</a:t>
            </a:r>
            <a:r>
              <a:rPr lang="en-US" sz="1200" b="0" i="0" kern="1200" dirty="0" err="1">
                <a:solidFill>
                  <a:schemeClr val="tx1"/>
                </a:solidFill>
                <a:effectLst/>
                <a:latin typeface="+mn-lt"/>
                <a:ea typeface="+mn-ea"/>
                <a:cs typeface="+mn-cs"/>
              </a:rPr>
              <a:t>Cdk</a:t>
            </a:r>
            <a:r>
              <a:rPr lang="en-US" sz="1200" b="0" i="0" kern="1200" dirty="0">
                <a:solidFill>
                  <a:schemeClr val="tx1"/>
                </a:solidFill>
                <a:effectLst/>
                <a:latin typeface="+mn-lt"/>
                <a:ea typeface="+mn-ea"/>
                <a:cs typeface="+mn-cs"/>
              </a:rPr>
              <a:t> complex phosphorylates Cdc6 to inactive it. The S-cyclin/</a:t>
            </a:r>
            <a:r>
              <a:rPr lang="en-US" sz="1200" b="0" i="0" kern="1200" dirty="0" err="1">
                <a:solidFill>
                  <a:schemeClr val="tx1"/>
                </a:solidFill>
                <a:effectLst/>
                <a:latin typeface="+mn-lt"/>
                <a:ea typeface="+mn-ea"/>
                <a:cs typeface="+mn-cs"/>
              </a:rPr>
              <a:t>Cdk</a:t>
            </a:r>
            <a:r>
              <a:rPr lang="en-US" sz="1200" b="0" i="0" kern="1200" dirty="0">
                <a:solidFill>
                  <a:schemeClr val="tx1"/>
                </a:solidFill>
                <a:effectLst/>
                <a:latin typeface="+mn-lt"/>
                <a:ea typeface="+mn-ea"/>
                <a:cs typeface="+mn-cs"/>
              </a:rPr>
              <a:t> complex also phosphorylates proteins in the pre-replication complex to recruit enzymes needed for DNA replication.</a:t>
            </a:r>
            <a:endParaRPr lang="en-US" dirty="0"/>
          </a:p>
        </p:txBody>
      </p:sp>
      <p:sp>
        <p:nvSpPr>
          <p:cNvPr id="4" name="Slide Number Placeholder 3"/>
          <p:cNvSpPr>
            <a:spLocks noGrp="1"/>
          </p:cNvSpPr>
          <p:nvPr>
            <p:ph type="sldNum" sz="quarter" idx="5"/>
          </p:nvPr>
        </p:nvSpPr>
        <p:spPr/>
        <p:txBody>
          <a:bodyPr/>
          <a:lstStyle/>
          <a:p>
            <a:fld id="{13A33D36-5525-4322-91BC-6035AB3A919E}" type="slidenum">
              <a:rPr lang="en-US" smtClean="0"/>
              <a:t>18</a:t>
            </a:fld>
            <a:endParaRPr lang="en-US"/>
          </a:p>
        </p:txBody>
      </p:sp>
    </p:spTree>
    <p:extLst>
      <p:ext uri="{BB962C8B-B14F-4D97-AF65-F5344CB8AC3E}">
        <p14:creationId xmlns:p14="http://schemas.microsoft.com/office/powerpoint/2010/main" val="234349732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mn-lt"/>
                <a:ea typeface="+mn-ea"/>
                <a:cs typeface="+mn-cs"/>
              </a:rPr>
              <a:t>Figure 13-11: Retinoblastoma.</a:t>
            </a:r>
            <a:r>
              <a:rPr lang="en-US" sz="1200" b="0" i="0" kern="1200" dirty="0">
                <a:solidFill>
                  <a:schemeClr val="tx1"/>
                </a:solidFill>
                <a:effectLst/>
                <a:latin typeface="+mn-lt"/>
                <a:ea typeface="+mn-ea"/>
                <a:cs typeface="+mn-cs"/>
              </a:rPr>
              <a:t> Retinoblastoma (</a:t>
            </a:r>
            <a:r>
              <a:rPr lang="en-US" sz="1200" b="0" i="0" kern="1200" dirty="0" err="1">
                <a:solidFill>
                  <a:schemeClr val="tx1"/>
                </a:solidFill>
                <a:effectLst/>
                <a:latin typeface="+mn-lt"/>
                <a:ea typeface="+mn-ea"/>
                <a:cs typeface="+mn-cs"/>
              </a:rPr>
              <a:t>Rb</a:t>
            </a:r>
            <a:r>
              <a:rPr lang="en-US" sz="1200" b="0" i="0" kern="1200" dirty="0">
                <a:solidFill>
                  <a:schemeClr val="tx1"/>
                </a:solidFill>
                <a:effectLst/>
                <a:latin typeface="+mn-lt"/>
                <a:ea typeface="+mn-ea"/>
                <a:cs typeface="+mn-cs"/>
              </a:rPr>
              <a:t>) binds to and inhibits the transcription factor E2F. At the G1-S checkpoint, the G1-S cyclin/</a:t>
            </a:r>
            <a:r>
              <a:rPr lang="en-US" sz="1200" b="0" i="0" kern="1200" dirty="0" err="1">
                <a:solidFill>
                  <a:schemeClr val="tx1"/>
                </a:solidFill>
                <a:effectLst/>
                <a:latin typeface="+mn-lt"/>
                <a:ea typeface="+mn-ea"/>
                <a:cs typeface="+mn-cs"/>
              </a:rPr>
              <a:t>Cdk</a:t>
            </a:r>
            <a:r>
              <a:rPr lang="en-US" sz="1200" b="0" i="0" kern="1200" dirty="0">
                <a:solidFill>
                  <a:schemeClr val="tx1"/>
                </a:solidFill>
                <a:effectLst/>
                <a:latin typeface="+mn-lt"/>
                <a:ea typeface="+mn-ea"/>
                <a:cs typeface="+mn-cs"/>
              </a:rPr>
              <a:t> complex phosphorylates </a:t>
            </a:r>
            <a:r>
              <a:rPr lang="en-US" sz="1200" b="0" i="0" kern="1200" dirty="0" err="1">
                <a:solidFill>
                  <a:schemeClr val="tx1"/>
                </a:solidFill>
                <a:effectLst/>
                <a:latin typeface="+mn-lt"/>
                <a:ea typeface="+mn-ea"/>
                <a:cs typeface="+mn-cs"/>
              </a:rPr>
              <a:t>Rb</a:t>
            </a:r>
            <a:r>
              <a:rPr lang="en-US" sz="1200" b="0" i="0" kern="1200" dirty="0">
                <a:solidFill>
                  <a:schemeClr val="tx1"/>
                </a:solidFill>
                <a:effectLst/>
                <a:latin typeface="+mn-lt"/>
                <a:ea typeface="+mn-ea"/>
                <a:cs typeface="+mn-cs"/>
              </a:rPr>
              <a:t> in response to growth factor signaling. When phosphorylated </a:t>
            </a:r>
            <a:r>
              <a:rPr lang="en-US" sz="1200" b="0" i="0" kern="1200" dirty="0" err="1">
                <a:solidFill>
                  <a:schemeClr val="tx1"/>
                </a:solidFill>
                <a:effectLst/>
                <a:latin typeface="+mn-lt"/>
                <a:ea typeface="+mn-ea"/>
                <a:cs typeface="+mn-cs"/>
              </a:rPr>
              <a:t>Rb</a:t>
            </a:r>
            <a:r>
              <a:rPr lang="en-US" sz="1200" b="0" i="0" kern="1200" dirty="0">
                <a:solidFill>
                  <a:schemeClr val="tx1"/>
                </a:solidFill>
                <a:effectLst/>
                <a:latin typeface="+mn-lt"/>
                <a:ea typeface="+mn-ea"/>
                <a:cs typeface="+mn-cs"/>
              </a:rPr>
              <a:t>, “releases” E2F. E2F can now bind to its promoter region to stimulate the expression of genes needed to advance in the cell cycle, such as cyclin genes.</a:t>
            </a:r>
            <a:endParaRPr lang="en-US" dirty="0"/>
          </a:p>
        </p:txBody>
      </p:sp>
      <p:sp>
        <p:nvSpPr>
          <p:cNvPr id="4" name="Slide Number Placeholder 3"/>
          <p:cNvSpPr>
            <a:spLocks noGrp="1"/>
          </p:cNvSpPr>
          <p:nvPr>
            <p:ph type="sldNum" sz="quarter" idx="5"/>
          </p:nvPr>
        </p:nvSpPr>
        <p:spPr/>
        <p:txBody>
          <a:bodyPr/>
          <a:lstStyle/>
          <a:p>
            <a:fld id="{13A33D36-5525-4322-91BC-6035AB3A919E}" type="slidenum">
              <a:rPr lang="en-US" smtClean="0"/>
              <a:t>19</a:t>
            </a:fld>
            <a:endParaRPr lang="en-US"/>
          </a:p>
        </p:txBody>
      </p:sp>
    </p:spTree>
    <p:extLst>
      <p:ext uri="{BB962C8B-B14F-4D97-AF65-F5344CB8AC3E}">
        <p14:creationId xmlns:p14="http://schemas.microsoft.com/office/powerpoint/2010/main" val="3792988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mn-lt"/>
                <a:ea typeface="+mn-ea"/>
                <a:cs typeface="+mn-cs"/>
              </a:rPr>
              <a:t>Figure 13-12: p53 and p21.</a:t>
            </a:r>
            <a:r>
              <a:rPr lang="en-US" sz="1200" b="0" i="0" kern="1200" dirty="0">
                <a:solidFill>
                  <a:schemeClr val="tx1"/>
                </a:solidFill>
                <a:effectLst/>
                <a:latin typeface="+mn-lt"/>
                <a:ea typeface="+mn-ea"/>
                <a:cs typeface="+mn-cs"/>
              </a:rPr>
              <a:t> The tumor suppressor p53 is produced and then rapidly degraded by the cell. In response to DNA damage, p53 is phosphorylated. This stabilizes p53 and prevents its degradation. p53 is a transcription factor with over 50 target genes that collectively control cell cycle arrest, DNA damage repair, and apoptosis. One of these targets is the p21 which binds to and inhibits the kinase activity of </a:t>
            </a:r>
            <a:r>
              <a:rPr lang="en-US" sz="1200" b="0" i="0" kern="1200" dirty="0" err="1">
                <a:solidFill>
                  <a:schemeClr val="tx1"/>
                </a:solidFill>
                <a:effectLst/>
                <a:latin typeface="+mn-lt"/>
                <a:ea typeface="+mn-ea"/>
                <a:cs typeface="+mn-cs"/>
              </a:rPr>
              <a:t>Cdk</a:t>
            </a:r>
            <a:r>
              <a:rPr lang="en-US" sz="1200" b="0" i="0" kern="1200" dirty="0">
                <a:solidFill>
                  <a:schemeClr val="tx1"/>
                </a:solidFill>
                <a:effectLst/>
                <a:latin typeface="+mn-lt"/>
                <a:ea typeface="+mn-ea"/>
                <a:cs typeface="+mn-cs"/>
              </a:rPr>
              <a:t>/cyclin complexes. When DNA is damaged, the stabilized p53 increases the expression of p21. p21 then binds to </a:t>
            </a:r>
            <a:r>
              <a:rPr lang="en-US" sz="1200" b="0" i="0" kern="1200" dirty="0" err="1">
                <a:solidFill>
                  <a:schemeClr val="tx1"/>
                </a:solidFill>
                <a:effectLst/>
                <a:latin typeface="+mn-lt"/>
                <a:ea typeface="+mn-ea"/>
                <a:cs typeface="+mn-cs"/>
              </a:rPr>
              <a:t>Cdk</a:t>
            </a:r>
            <a:r>
              <a:rPr lang="en-US" sz="1200" b="0" i="0" kern="1200" dirty="0">
                <a:solidFill>
                  <a:schemeClr val="tx1"/>
                </a:solidFill>
                <a:effectLst/>
                <a:latin typeface="+mn-lt"/>
                <a:ea typeface="+mn-ea"/>
                <a:cs typeface="+mn-cs"/>
              </a:rPr>
              <a:t>/cyclin complexes, causing a “pause” in the cell cycle. This allows time for DNA damage repair to occur. If the damage cannot be repaired, apoptosis will be initiated by other p53-target genes.</a:t>
            </a:r>
            <a:endParaRPr lang="en-US" dirty="0"/>
          </a:p>
        </p:txBody>
      </p:sp>
      <p:sp>
        <p:nvSpPr>
          <p:cNvPr id="4" name="Slide Number Placeholder 3"/>
          <p:cNvSpPr>
            <a:spLocks noGrp="1"/>
          </p:cNvSpPr>
          <p:nvPr>
            <p:ph type="sldNum" sz="quarter" idx="5"/>
          </p:nvPr>
        </p:nvSpPr>
        <p:spPr/>
        <p:txBody>
          <a:bodyPr/>
          <a:lstStyle/>
          <a:p>
            <a:fld id="{13A33D36-5525-4322-91BC-6035AB3A919E}" type="slidenum">
              <a:rPr lang="en-US" smtClean="0"/>
              <a:t>20</a:t>
            </a:fld>
            <a:endParaRPr lang="en-US"/>
          </a:p>
        </p:txBody>
      </p:sp>
    </p:spTree>
    <p:extLst>
      <p:ext uri="{BB962C8B-B14F-4D97-AF65-F5344CB8AC3E}">
        <p14:creationId xmlns:p14="http://schemas.microsoft.com/office/powerpoint/2010/main" val="317829550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mn-lt"/>
                <a:ea typeface="+mn-ea"/>
                <a:cs typeface="+mn-cs"/>
              </a:rPr>
              <a:t>Figure 13-1: The eukaryotic cell cycle.</a:t>
            </a:r>
            <a:r>
              <a:rPr lang="en-US" sz="1200" b="0" i="0" kern="1200" dirty="0">
                <a:solidFill>
                  <a:schemeClr val="tx1"/>
                </a:solidFill>
                <a:effectLst/>
                <a:latin typeface="+mn-lt"/>
                <a:ea typeface="+mn-ea"/>
                <a:cs typeface="+mn-cs"/>
              </a:rPr>
              <a:t> The cell cycle in multicellular organisms consists of interphase and the mitotic phase. During interphase, the cell grows and the nuclear DNA is duplicated. Interphase is followed by the mitotic phase. During the mitotic phase, the duplicated chromosomes are segregated and distributed into daughter nuclei. Following mitosis, the cytoplasm is usually divided as well by cytokinesis, resulting in two genetically identical daughter cells.</a:t>
            </a:r>
            <a:endParaRPr lang="en-US" dirty="0">
              <a:latin typeface="Segoe UI" panose="020B0502040204020203" pitchFamily="34" charset="0"/>
              <a:cs typeface="Segoe UI" panose="020B0502040204020203" pitchFamily="34" charset="0"/>
            </a:endParaRPr>
          </a:p>
        </p:txBody>
      </p:sp>
      <p:sp>
        <p:nvSpPr>
          <p:cNvPr id="4" name="Slide Number Placeholder 3"/>
          <p:cNvSpPr>
            <a:spLocks noGrp="1"/>
          </p:cNvSpPr>
          <p:nvPr>
            <p:ph type="sldNum" sz="quarter" idx="5"/>
          </p:nvPr>
        </p:nvSpPr>
        <p:spPr/>
        <p:txBody>
          <a:bodyPr/>
          <a:lstStyle/>
          <a:p>
            <a:fld id="{13A33D36-5525-4322-91BC-6035AB3A919E}" type="slidenum">
              <a:rPr lang="en-US" smtClean="0"/>
              <a:t>3</a:t>
            </a:fld>
            <a:endParaRPr lang="en-US"/>
          </a:p>
        </p:txBody>
      </p:sp>
    </p:spTree>
    <p:extLst>
      <p:ext uri="{BB962C8B-B14F-4D97-AF65-F5344CB8AC3E}">
        <p14:creationId xmlns:p14="http://schemas.microsoft.com/office/powerpoint/2010/main" val="265662292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3A33D36-5525-4322-91BC-6035AB3A919E}" type="slidenum">
              <a:rPr lang="en-US" smtClean="0"/>
              <a:t>27</a:t>
            </a:fld>
            <a:endParaRPr lang="en-US"/>
          </a:p>
        </p:txBody>
      </p:sp>
    </p:spTree>
    <p:extLst>
      <p:ext uri="{BB962C8B-B14F-4D97-AF65-F5344CB8AC3E}">
        <p14:creationId xmlns:p14="http://schemas.microsoft.com/office/powerpoint/2010/main" val="98329839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3A33D36-5525-4322-91BC-6035AB3A919E}" type="slidenum">
              <a:rPr lang="en-US" smtClean="0"/>
              <a:t>28</a:t>
            </a:fld>
            <a:endParaRPr lang="en-US"/>
          </a:p>
        </p:txBody>
      </p:sp>
    </p:spTree>
    <p:extLst>
      <p:ext uri="{BB962C8B-B14F-4D97-AF65-F5344CB8AC3E}">
        <p14:creationId xmlns:p14="http://schemas.microsoft.com/office/powerpoint/2010/main" val="239414406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mn-lt"/>
                <a:ea typeface="+mn-ea"/>
                <a:cs typeface="+mn-cs"/>
              </a:rPr>
              <a:t>Figure 13-2: Sub-phases of Mitosis.</a:t>
            </a:r>
            <a:r>
              <a:rPr lang="en-US" sz="1200" b="0" i="0" kern="1200" dirty="0">
                <a:solidFill>
                  <a:schemeClr val="tx1"/>
                </a:solidFill>
                <a:effectLst/>
                <a:latin typeface="+mn-lt"/>
                <a:ea typeface="+mn-ea"/>
                <a:cs typeface="+mn-cs"/>
              </a:rPr>
              <a:t> Mitosis is divided into five stages—prophase, prometaphase, metaphase, anaphase, and telophase. The pictures at the bottom were taken by fluorescence microscopy (hence, the black background) of cells artificially stained by fluorescent dyes: blue fluorescence indicates DNA (chromosomes) and green fluorescence indicates microtubules (spindle apparatus).</a:t>
            </a:r>
            <a:endParaRPr lang="en-US" dirty="0"/>
          </a:p>
        </p:txBody>
      </p:sp>
      <p:sp>
        <p:nvSpPr>
          <p:cNvPr id="4" name="Slide Number Placeholder 3"/>
          <p:cNvSpPr>
            <a:spLocks noGrp="1"/>
          </p:cNvSpPr>
          <p:nvPr>
            <p:ph type="sldNum" sz="quarter" idx="5"/>
          </p:nvPr>
        </p:nvSpPr>
        <p:spPr/>
        <p:txBody>
          <a:bodyPr/>
          <a:lstStyle/>
          <a:p>
            <a:fld id="{13A33D36-5525-4322-91BC-6035AB3A919E}" type="slidenum">
              <a:rPr lang="en-US" smtClean="0"/>
              <a:t>4</a:t>
            </a:fld>
            <a:endParaRPr lang="en-US"/>
          </a:p>
        </p:txBody>
      </p:sp>
    </p:spTree>
    <p:extLst>
      <p:ext uri="{BB962C8B-B14F-4D97-AF65-F5344CB8AC3E}">
        <p14:creationId xmlns:p14="http://schemas.microsoft.com/office/powerpoint/2010/main" val="271594135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mn-lt"/>
                <a:ea typeface="+mn-ea"/>
                <a:cs typeface="+mn-cs"/>
              </a:rPr>
              <a:t>Figure 13-2: Sub-phases of Mitosis.</a:t>
            </a:r>
            <a:r>
              <a:rPr lang="en-US" sz="1200" b="0" i="0" kern="1200" dirty="0">
                <a:solidFill>
                  <a:schemeClr val="tx1"/>
                </a:solidFill>
                <a:effectLst/>
                <a:latin typeface="+mn-lt"/>
                <a:ea typeface="+mn-ea"/>
                <a:cs typeface="+mn-cs"/>
              </a:rPr>
              <a:t> Mitosis is divided into five stages—prophase, prometaphase, metaphase, anaphase, and telophase. The pictures at the bottom were taken by fluorescence microscopy (hence, the black background) of cells artificially stained by fluorescent dyes: blue fluorescence indicates DNA (chromosomes) and green fluorescence indicates microtubules (spindle apparatus).</a:t>
            </a:r>
            <a:endParaRPr lang="en-US" dirty="0"/>
          </a:p>
        </p:txBody>
      </p:sp>
      <p:sp>
        <p:nvSpPr>
          <p:cNvPr id="4" name="Slide Number Placeholder 3"/>
          <p:cNvSpPr>
            <a:spLocks noGrp="1"/>
          </p:cNvSpPr>
          <p:nvPr>
            <p:ph type="sldNum" sz="quarter" idx="5"/>
          </p:nvPr>
        </p:nvSpPr>
        <p:spPr/>
        <p:txBody>
          <a:bodyPr/>
          <a:lstStyle/>
          <a:p>
            <a:fld id="{13A33D36-5525-4322-91BC-6035AB3A919E}" type="slidenum">
              <a:rPr lang="en-US" smtClean="0"/>
              <a:t>5</a:t>
            </a:fld>
            <a:endParaRPr lang="en-US"/>
          </a:p>
        </p:txBody>
      </p:sp>
    </p:spTree>
    <p:extLst>
      <p:ext uri="{BB962C8B-B14F-4D97-AF65-F5344CB8AC3E}">
        <p14:creationId xmlns:p14="http://schemas.microsoft.com/office/powerpoint/2010/main" val="382488361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mn-lt"/>
                <a:ea typeface="+mn-ea"/>
                <a:cs typeface="+mn-cs"/>
              </a:rPr>
              <a:t>Figure 13-2: Sub-phases of Mitosis.</a:t>
            </a:r>
            <a:r>
              <a:rPr lang="en-US" sz="1200" b="0" i="0" kern="1200" dirty="0">
                <a:solidFill>
                  <a:schemeClr val="tx1"/>
                </a:solidFill>
                <a:effectLst/>
                <a:latin typeface="+mn-lt"/>
                <a:ea typeface="+mn-ea"/>
                <a:cs typeface="+mn-cs"/>
              </a:rPr>
              <a:t> Mitosis is divided into five stages—prophase, prometaphase, metaphase, anaphase, and telophase. The pictures at the bottom were taken by fluorescence microscopy (hence, the black background) of cells artificially stained by fluorescent dyes: blue fluorescence indicates DNA (chromosomes) and green fluorescence indicates microtubules (spindle apparatus).</a:t>
            </a:r>
            <a:endParaRPr lang="en-US" dirty="0"/>
          </a:p>
        </p:txBody>
      </p:sp>
      <p:sp>
        <p:nvSpPr>
          <p:cNvPr id="4" name="Slide Number Placeholder 3"/>
          <p:cNvSpPr>
            <a:spLocks noGrp="1"/>
          </p:cNvSpPr>
          <p:nvPr>
            <p:ph type="sldNum" sz="quarter" idx="5"/>
          </p:nvPr>
        </p:nvSpPr>
        <p:spPr/>
        <p:txBody>
          <a:bodyPr/>
          <a:lstStyle/>
          <a:p>
            <a:fld id="{13A33D36-5525-4322-91BC-6035AB3A919E}" type="slidenum">
              <a:rPr lang="en-US" smtClean="0"/>
              <a:t>6</a:t>
            </a:fld>
            <a:endParaRPr lang="en-US"/>
          </a:p>
        </p:txBody>
      </p:sp>
    </p:spTree>
    <p:extLst>
      <p:ext uri="{BB962C8B-B14F-4D97-AF65-F5344CB8AC3E}">
        <p14:creationId xmlns:p14="http://schemas.microsoft.com/office/powerpoint/2010/main" val="133737699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mn-lt"/>
                <a:ea typeface="+mn-ea"/>
                <a:cs typeface="+mn-cs"/>
              </a:rPr>
              <a:t>Figure 13-2: Sub-phases of Mitosis.</a:t>
            </a:r>
            <a:r>
              <a:rPr lang="en-US" sz="1200" b="0" i="0" kern="1200" dirty="0">
                <a:solidFill>
                  <a:schemeClr val="tx1"/>
                </a:solidFill>
                <a:effectLst/>
                <a:latin typeface="+mn-lt"/>
                <a:ea typeface="+mn-ea"/>
                <a:cs typeface="+mn-cs"/>
              </a:rPr>
              <a:t> Mitosis is divided into five stages—prophase, prometaphase, metaphase, anaphase, and telophase. The pictures at the bottom were taken by fluorescence microscopy (hence, the black background) of cells artificially stained by fluorescent dyes: blue fluorescence indicates DNA (chromosomes) and green fluorescence indicates microtubules (spindle apparatus).</a:t>
            </a:r>
            <a:endParaRPr lang="en-US" dirty="0"/>
          </a:p>
        </p:txBody>
      </p:sp>
      <p:sp>
        <p:nvSpPr>
          <p:cNvPr id="4" name="Slide Number Placeholder 3"/>
          <p:cNvSpPr>
            <a:spLocks noGrp="1"/>
          </p:cNvSpPr>
          <p:nvPr>
            <p:ph type="sldNum" sz="quarter" idx="5"/>
          </p:nvPr>
        </p:nvSpPr>
        <p:spPr/>
        <p:txBody>
          <a:bodyPr/>
          <a:lstStyle/>
          <a:p>
            <a:fld id="{13A33D36-5525-4322-91BC-6035AB3A919E}" type="slidenum">
              <a:rPr lang="en-US" smtClean="0"/>
              <a:t>7</a:t>
            </a:fld>
            <a:endParaRPr lang="en-US"/>
          </a:p>
        </p:txBody>
      </p:sp>
    </p:spTree>
    <p:extLst>
      <p:ext uri="{BB962C8B-B14F-4D97-AF65-F5344CB8AC3E}">
        <p14:creationId xmlns:p14="http://schemas.microsoft.com/office/powerpoint/2010/main" val="357695153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mn-lt"/>
                <a:ea typeface="+mn-ea"/>
                <a:cs typeface="+mn-cs"/>
              </a:rPr>
              <a:t>Figure 13-2: Sub-phases of Mitosis.</a:t>
            </a:r>
            <a:r>
              <a:rPr lang="en-US" sz="1200" b="0" i="0" kern="1200" dirty="0">
                <a:solidFill>
                  <a:schemeClr val="tx1"/>
                </a:solidFill>
                <a:effectLst/>
                <a:latin typeface="+mn-lt"/>
                <a:ea typeface="+mn-ea"/>
                <a:cs typeface="+mn-cs"/>
              </a:rPr>
              <a:t> Mitosis is divided into five stages—prophase, prometaphase, metaphase, anaphase, and telophase. The pictures at the bottom were taken by fluorescence microscopy (hence, the black background) of cells artificially stained by fluorescent dyes: blue fluorescence indicates DNA (chromosomes) and green fluorescence indicates microtubules (spindle apparatus).</a:t>
            </a:r>
            <a:endParaRPr lang="en-US" dirty="0"/>
          </a:p>
        </p:txBody>
      </p:sp>
      <p:sp>
        <p:nvSpPr>
          <p:cNvPr id="4" name="Slide Number Placeholder 3"/>
          <p:cNvSpPr>
            <a:spLocks noGrp="1"/>
          </p:cNvSpPr>
          <p:nvPr>
            <p:ph type="sldNum" sz="quarter" idx="5"/>
          </p:nvPr>
        </p:nvSpPr>
        <p:spPr/>
        <p:txBody>
          <a:bodyPr/>
          <a:lstStyle/>
          <a:p>
            <a:fld id="{13A33D36-5525-4322-91BC-6035AB3A919E}" type="slidenum">
              <a:rPr lang="en-US" smtClean="0"/>
              <a:t>8</a:t>
            </a:fld>
            <a:endParaRPr lang="en-US"/>
          </a:p>
        </p:txBody>
      </p:sp>
    </p:spTree>
    <p:extLst>
      <p:ext uri="{BB962C8B-B14F-4D97-AF65-F5344CB8AC3E}">
        <p14:creationId xmlns:p14="http://schemas.microsoft.com/office/powerpoint/2010/main" val="327010862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mn-lt"/>
                <a:ea typeface="+mn-ea"/>
                <a:cs typeface="+mn-cs"/>
              </a:rPr>
              <a:t>Figure 13-2: Sub-phases of Mitosis.</a:t>
            </a:r>
            <a:r>
              <a:rPr lang="en-US" sz="1200" b="0" i="0" kern="1200" dirty="0">
                <a:solidFill>
                  <a:schemeClr val="tx1"/>
                </a:solidFill>
                <a:effectLst/>
                <a:latin typeface="+mn-lt"/>
                <a:ea typeface="+mn-ea"/>
                <a:cs typeface="+mn-cs"/>
              </a:rPr>
              <a:t> Mitosis is divided into five stages—prophase, prometaphase, metaphase, anaphase, and telophase. The pictures at the bottom were taken by fluorescence microscopy (hence, the black background) of cells artificially stained by fluorescent dyes: blue fluorescence indicates DNA (chromosomes) and green fluorescence indicates microtubules (spindle apparatus).</a:t>
            </a:r>
            <a:endParaRPr lang="en-US" dirty="0"/>
          </a:p>
        </p:txBody>
      </p:sp>
      <p:sp>
        <p:nvSpPr>
          <p:cNvPr id="4" name="Slide Number Placeholder 3"/>
          <p:cNvSpPr>
            <a:spLocks noGrp="1"/>
          </p:cNvSpPr>
          <p:nvPr>
            <p:ph type="sldNum" sz="quarter" idx="5"/>
          </p:nvPr>
        </p:nvSpPr>
        <p:spPr/>
        <p:txBody>
          <a:bodyPr/>
          <a:lstStyle/>
          <a:p>
            <a:fld id="{13A33D36-5525-4322-91BC-6035AB3A919E}" type="slidenum">
              <a:rPr lang="en-US" smtClean="0"/>
              <a:t>9</a:t>
            </a:fld>
            <a:endParaRPr lang="en-US"/>
          </a:p>
        </p:txBody>
      </p:sp>
    </p:spTree>
    <p:extLst>
      <p:ext uri="{BB962C8B-B14F-4D97-AF65-F5344CB8AC3E}">
        <p14:creationId xmlns:p14="http://schemas.microsoft.com/office/powerpoint/2010/main" val="400670589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mn-lt"/>
                <a:ea typeface="+mn-ea"/>
                <a:cs typeface="+mn-cs"/>
              </a:rPr>
              <a:t>Figure 13-2: Sub-phases of Mitosis.</a:t>
            </a:r>
            <a:r>
              <a:rPr lang="en-US" sz="1200" b="0" i="0" kern="1200" dirty="0">
                <a:solidFill>
                  <a:schemeClr val="tx1"/>
                </a:solidFill>
                <a:effectLst/>
                <a:latin typeface="+mn-lt"/>
                <a:ea typeface="+mn-ea"/>
                <a:cs typeface="+mn-cs"/>
              </a:rPr>
              <a:t> Mitosis is divided into five stages—prophase, prometaphase, metaphase, anaphase, and telophase. The pictures at the bottom were taken by fluorescence microscopy (hence, the black background) of cells artificially stained by fluorescent dyes: blue fluorescence indicates DNA (chromosomes) and green fluorescence indicates microtubules (spindle apparatus).</a:t>
            </a:r>
            <a:endParaRPr lang="en-US" dirty="0"/>
          </a:p>
        </p:txBody>
      </p:sp>
      <p:sp>
        <p:nvSpPr>
          <p:cNvPr id="4" name="Slide Number Placeholder 3"/>
          <p:cNvSpPr>
            <a:spLocks noGrp="1"/>
          </p:cNvSpPr>
          <p:nvPr>
            <p:ph type="sldNum" sz="quarter" idx="5"/>
          </p:nvPr>
        </p:nvSpPr>
        <p:spPr/>
        <p:txBody>
          <a:bodyPr/>
          <a:lstStyle/>
          <a:p>
            <a:fld id="{13A33D36-5525-4322-91BC-6035AB3A919E}" type="slidenum">
              <a:rPr lang="en-US" smtClean="0"/>
              <a:t>10</a:t>
            </a:fld>
            <a:endParaRPr lang="en-US"/>
          </a:p>
        </p:txBody>
      </p:sp>
    </p:spTree>
    <p:extLst>
      <p:ext uri="{BB962C8B-B14F-4D97-AF65-F5344CB8AC3E}">
        <p14:creationId xmlns:p14="http://schemas.microsoft.com/office/powerpoint/2010/main" val="335089477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347A59-18AB-40A1-9B14-CCE85DDAA5D4}"/>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8BD12B7E-38E9-43CF-B036-46FA8B79B70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2D2F1DA4-B4BF-49AA-8A08-82D1CFEF9F45}"/>
              </a:ext>
            </a:extLst>
          </p:cNvPr>
          <p:cNvSpPr>
            <a:spLocks noGrp="1"/>
          </p:cNvSpPr>
          <p:nvPr>
            <p:ph type="dt" sz="half" idx="10"/>
          </p:nvPr>
        </p:nvSpPr>
        <p:spPr/>
        <p:txBody>
          <a:bodyPr/>
          <a:lstStyle/>
          <a:p>
            <a:fld id="{B5F3CCFF-C6A8-4F7C-A3BA-40EEAADC0E06}" type="datetime1">
              <a:rPr lang="en-US" smtClean="0"/>
              <a:t>8/1/2022</a:t>
            </a:fld>
            <a:endParaRPr lang="en-US"/>
          </a:p>
        </p:txBody>
      </p:sp>
      <p:sp>
        <p:nvSpPr>
          <p:cNvPr id="5" name="Footer Placeholder 4">
            <a:extLst>
              <a:ext uri="{FF2B5EF4-FFF2-40B4-BE49-F238E27FC236}">
                <a16:creationId xmlns:a16="http://schemas.microsoft.com/office/drawing/2014/main" id="{043735CF-FB19-4779-9543-A9C2CD1C226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3DF1460-46D8-4FFC-91E1-4491D6365CE2}"/>
              </a:ext>
            </a:extLst>
          </p:cNvPr>
          <p:cNvSpPr>
            <a:spLocks noGrp="1"/>
          </p:cNvSpPr>
          <p:nvPr>
            <p:ph type="sldNum" sz="quarter" idx="12"/>
          </p:nvPr>
        </p:nvSpPr>
        <p:spPr/>
        <p:txBody>
          <a:bodyPr/>
          <a:lstStyle/>
          <a:p>
            <a:fld id="{F38FC8B9-BCA2-4F51-A344-9525644822DC}" type="slidenum">
              <a:rPr lang="en-US" smtClean="0"/>
              <a:t>‹#›</a:t>
            </a:fld>
            <a:endParaRPr lang="en-US"/>
          </a:p>
        </p:txBody>
      </p:sp>
    </p:spTree>
    <p:extLst>
      <p:ext uri="{BB962C8B-B14F-4D97-AF65-F5344CB8AC3E}">
        <p14:creationId xmlns:p14="http://schemas.microsoft.com/office/powerpoint/2010/main" val="27773378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9A4B1D-4ECF-44B8-B9C2-73B791C57ADC}"/>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4C61463F-DD40-412D-9D9A-843A4F90EB03}"/>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8C2ACCA-D9C6-44D4-9590-0A509335F82F}"/>
              </a:ext>
            </a:extLst>
          </p:cNvPr>
          <p:cNvSpPr>
            <a:spLocks noGrp="1"/>
          </p:cNvSpPr>
          <p:nvPr>
            <p:ph type="dt" sz="half" idx="10"/>
          </p:nvPr>
        </p:nvSpPr>
        <p:spPr/>
        <p:txBody>
          <a:bodyPr/>
          <a:lstStyle/>
          <a:p>
            <a:fld id="{94CEDA7D-43DA-477B-BA6B-C298843D5C2A}" type="datetime1">
              <a:rPr lang="en-US" smtClean="0"/>
              <a:t>8/1/2022</a:t>
            </a:fld>
            <a:endParaRPr lang="en-US"/>
          </a:p>
        </p:txBody>
      </p:sp>
      <p:sp>
        <p:nvSpPr>
          <p:cNvPr id="5" name="Footer Placeholder 4">
            <a:extLst>
              <a:ext uri="{FF2B5EF4-FFF2-40B4-BE49-F238E27FC236}">
                <a16:creationId xmlns:a16="http://schemas.microsoft.com/office/drawing/2014/main" id="{5B098508-70B3-4423-8D75-9AEEF71ECAF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B608D3C-A5D8-42B1-A2B7-9BB443048E15}"/>
              </a:ext>
            </a:extLst>
          </p:cNvPr>
          <p:cNvSpPr>
            <a:spLocks noGrp="1"/>
          </p:cNvSpPr>
          <p:nvPr>
            <p:ph type="sldNum" sz="quarter" idx="12"/>
          </p:nvPr>
        </p:nvSpPr>
        <p:spPr/>
        <p:txBody>
          <a:bodyPr/>
          <a:lstStyle/>
          <a:p>
            <a:fld id="{F38FC8B9-BCA2-4F51-A344-9525644822DC}" type="slidenum">
              <a:rPr lang="en-US" smtClean="0"/>
              <a:t>‹#›</a:t>
            </a:fld>
            <a:endParaRPr lang="en-US"/>
          </a:p>
        </p:txBody>
      </p:sp>
    </p:spTree>
    <p:extLst>
      <p:ext uri="{BB962C8B-B14F-4D97-AF65-F5344CB8AC3E}">
        <p14:creationId xmlns:p14="http://schemas.microsoft.com/office/powerpoint/2010/main" val="208966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F03822A8-55DF-41EE-ABEC-9D6F5CD42DBA}"/>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C0E5CDD5-091F-42CB-8D1E-76B37FED3F8F}"/>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E2B53ED-18DD-489F-8ABC-D9FAC53E1B2D}"/>
              </a:ext>
            </a:extLst>
          </p:cNvPr>
          <p:cNvSpPr>
            <a:spLocks noGrp="1"/>
          </p:cNvSpPr>
          <p:nvPr>
            <p:ph type="dt" sz="half" idx="10"/>
          </p:nvPr>
        </p:nvSpPr>
        <p:spPr/>
        <p:txBody>
          <a:bodyPr/>
          <a:lstStyle/>
          <a:p>
            <a:fld id="{C2F0031D-52AA-40E7-AE1C-32DDC2FBE64C}" type="datetime1">
              <a:rPr lang="en-US" smtClean="0"/>
              <a:t>8/1/2022</a:t>
            </a:fld>
            <a:endParaRPr lang="en-US"/>
          </a:p>
        </p:txBody>
      </p:sp>
      <p:sp>
        <p:nvSpPr>
          <p:cNvPr id="5" name="Footer Placeholder 4">
            <a:extLst>
              <a:ext uri="{FF2B5EF4-FFF2-40B4-BE49-F238E27FC236}">
                <a16:creationId xmlns:a16="http://schemas.microsoft.com/office/drawing/2014/main" id="{648F891F-653D-4119-881C-BA3F64C039D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D48C9B9-4DBB-4481-A813-4A51D33FC2B4}"/>
              </a:ext>
            </a:extLst>
          </p:cNvPr>
          <p:cNvSpPr>
            <a:spLocks noGrp="1"/>
          </p:cNvSpPr>
          <p:nvPr>
            <p:ph type="sldNum" sz="quarter" idx="12"/>
          </p:nvPr>
        </p:nvSpPr>
        <p:spPr/>
        <p:txBody>
          <a:bodyPr/>
          <a:lstStyle/>
          <a:p>
            <a:fld id="{F38FC8B9-BCA2-4F51-A344-9525644822DC}" type="slidenum">
              <a:rPr lang="en-US" smtClean="0"/>
              <a:t>‹#›</a:t>
            </a:fld>
            <a:endParaRPr lang="en-US"/>
          </a:p>
        </p:txBody>
      </p:sp>
    </p:spTree>
    <p:extLst>
      <p:ext uri="{BB962C8B-B14F-4D97-AF65-F5344CB8AC3E}">
        <p14:creationId xmlns:p14="http://schemas.microsoft.com/office/powerpoint/2010/main" val="33784738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897FE3-A4D3-4D85-86D1-A6957CFA8673}"/>
              </a:ext>
            </a:extLst>
          </p:cNvPr>
          <p:cNvSpPr>
            <a:spLocks noGrp="1"/>
          </p:cNvSpPr>
          <p:nvPr>
            <p:ph type="title"/>
          </p:nvPr>
        </p:nvSpPr>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6056BC82-C527-4CCF-9CF8-7C3166248C77}"/>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81289FC-6828-46E1-8F56-0655781E3574}"/>
              </a:ext>
            </a:extLst>
          </p:cNvPr>
          <p:cNvSpPr>
            <a:spLocks noGrp="1"/>
          </p:cNvSpPr>
          <p:nvPr>
            <p:ph type="dt" sz="half" idx="10"/>
          </p:nvPr>
        </p:nvSpPr>
        <p:spPr/>
        <p:txBody>
          <a:bodyPr/>
          <a:lstStyle/>
          <a:p>
            <a:fld id="{91D5FEA5-4E9C-4B53-B0B9-D86C86AE7BF2}" type="datetime1">
              <a:rPr lang="en-US" smtClean="0"/>
              <a:t>8/1/2022</a:t>
            </a:fld>
            <a:endParaRPr lang="en-US"/>
          </a:p>
        </p:txBody>
      </p:sp>
      <p:sp>
        <p:nvSpPr>
          <p:cNvPr id="5" name="Footer Placeholder 4">
            <a:extLst>
              <a:ext uri="{FF2B5EF4-FFF2-40B4-BE49-F238E27FC236}">
                <a16:creationId xmlns:a16="http://schemas.microsoft.com/office/drawing/2014/main" id="{4191C49A-B769-409C-91A0-04671E29440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AF25460-83D1-4580-A2DC-EA5F2C7C1988}"/>
              </a:ext>
            </a:extLst>
          </p:cNvPr>
          <p:cNvSpPr>
            <a:spLocks noGrp="1"/>
          </p:cNvSpPr>
          <p:nvPr>
            <p:ph type="sldNum" sz="quarter" idx="12"/>
          </p:nvPr>
        </p:nvSpPr>
        <p:spPr/>
        <p:txBody>
          <a:bodyPr/>
          <a:lstStyle/>
          <a:p>
            <a:fld id="{F38FC8B9-BCA2-4F51-A344-9525644822DC}" type="slidenum">
              <a:rPr lang="en-US" smtClean="0"/>
              <a:t>‹#›</a:t>
            </a:fld>
            <a:endParaRPr lang="en-US"/>
          </a:p>
        </p:txBody>
      </p:sp>
    </p:spTree>
    <p:extLst>
      <p:ext uri="{BB962C8B-B14F-4D97-AF65-F5344CB8AC3E}">
        <p14:creationId xmlns:p14="http://schemas.microsoft.com/office/powerpoint/2010/main" val="4609829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CBDA83-3F0F-4DDB-9DCD-3FF649D11152}"/>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3F837990-2D4F-478A-9888-3033F76B428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065770E4-96B6-490F-8ECE-59C504ED5604}"/>
              </a:ext>
            </a:extLst>
          </p:cNvPr>
          <p:cNvSpPr>
            <a:spLocks noGrp="1"/>
          </p:cNvSpPr>
          <p:nvPr>
            <p:ph type="dt" sz="half" idx="10"/>
          </p:nvPr>
        </p:nvSpPr>
        <p:spPr/>
        <p:txBody>
          <a:bodyPr/>
          <a:lstStyle/>
          <a:p>
            <a:fld id="{7FBB3AFF-B6F0-4DF8-8924-246311CF120B}" type="datetime1">
              <a:rPr lang="en-US" smtClean="0"/>
              <a:t>8/1/2022</a:t>
            </a:fld>
            <a:endParaRPr lang="en-US"/>
          </a:p>
        </p:txBody>
      </p:sp>
      <p:sp>
        <p:nvSpPr>
          <p:cNvPr id="5" name="Footer Placeholder 4">
            <a:extLst>
              <a:ext uri="{FF2B5EF4-FFF2-40B4-BE49-F238E27FC236}">
                <a16:creationId xmlns:a16="http://schemas.microsoft.com/office/drawing/2014/main" id="{6F8A90D0-A0FC-4EE3-92C0-678B1AC4B8A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D47499C-69F1-42BE-8855-77728C9FBFBB}"/>
              </a:ext>
            </a:extLst>
          </p:cNvPr>
          <p:cNvSpPr>
            <a:spLocks noGrp="1"/>
          </p:cNvSpPr>
          <p:nvPr>
            <p:ph type="sldNum" sz="quarter" idx="12"/>
          </p:nvPr>
        </p:nvSpPr>
        <p:spPr/>
        <p:txBody>
          <a:bodyPr/>
          <a:lstStyle/>
          <a:p>
            <a:fld id="{F38FC8B9-BCA2-4F51-A344-9525644822DC}" type="slidenum">
              <a:rPr lang="en-US" smtClean="0"/>
              <a:t>‹#›</a:t>
            </a:fld>
            <a:endParaRPr lang="en-US"/>
          </a:p>
        </p:txBody>
      </p:sp>
    </p:spTree>
    <p:extLst>
      <p:ext uri="{BB962C8B-B14F-4D97-AF65-F5344CB8AC3E}">
        <p14:creationId xmlns:p14="http://schemas.microsoft.com/office/powerpoint/2010/main" val="60817290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ACF629-A626-49D8-A69B-809FC42D780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4744B29-50E9-4DAE-A900-B57132C8E2E5}"/>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79D18F0C-35B5-44AE-AB7E-80797EDA26AB}"/>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E368678E-3E1F-40EB-99B2-01A6D1B4ADE5}"/>
              </a:ext>
            </a:extLst>
          </p:cNvPr>
          <p:cNvSpPr>
            <a:spLocks noGrp="1"/>
          </p:cNvSpPr>
          <p:nvPr>
            <p:ph type="dt" sz="half" idx="10"/>
          </p:nvPr>
        </p:nvSpPr>
        <p:spPr/>
        <p:txBody>
          <a:bodyPr/>
          <a:lstStyle/>
          <a:p>
            <a:fld id="{A6C93617-E1D1-405C-8382-AB6A7DABE5AB}" type="datetime1">
              <a:rPr lang="en-US" smtClean="0"/>
              <a:t>8/1/2022</a:t>
            </a:fld>
            <a:endParaRPr lang="en-US"/>
          </a:p>
        </p:txBody>
      </p:sp>
      <p:sp>
        <p:nvSpPr>
          <p:cNvPr id="6" name="Footer Placeholder 5">
            <a:extLst>
              <a:ext uri="{FF2B5EF4-FFF2-40B4-BE49-F238E27FC236}">
                <a16:creationId xmlns:a16="http://schemas.microsoft.com/office/drawing/2014/main" id="{B1A66802-8330-4C32-A3CD-17338697CAA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1F9D0FB-A428-4D1D-BF76-FABE32259179}"/>
              </a:ext>
            </a:extLst>
          </p:cNvPr>
          <p:cNvSpPr>
            <a:spLocks noGrp="1"/>
          </p:cNvSpPr>
          <p:nvPr>
            <p:ph type="sldNum" sz="quarter" idx="12"/>
          </p:nvPr>
        </p:nvSpPr>
        <p:spPr/>
        <p:txBody>
          <a:bodyPr/>
          <a:lstStyle/>
          <a:p>
            <a:fld id="{F38FC8B9-BCA2-4F51-A344-9525644822DC}" type="slidenum">
              <a:rPr lang="en-US" smtClean="0"/>
              <a:t>‹#›</a:t>
            </a:fld>
            <a:endParaRPr lang="en-US"/>
          </a:p>
        </p:txBody>
      </p:sp>
    </p:spTree>
    <p:extLst>
      <p:ext uri="{BB962C8B-B14F-4D97-AF65-F5344CB8AC3E}">
        <p14:creationId xmlns:p14="http://schemas.microsoft.com/office/powerpoint/2010/main" val="89471928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32E2A7-CBF6-408D-8B97-C7FD41364A5F}"/>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985FC419-3161-4DB1-A127-540380766B4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C33C696B-75D3-4DC0-840C-09A8A4E0641C}"/>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B83FEBEB-CF63-4B3D-85E8-F6554FCD7AB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C11850CC-837F-4D9F-B21F-6145ED0B2D85}"/>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5C1FA841-9FBA-4924-A160-5397A2570BC9}"/>
              </a:ext>
            </a:extLst>
          </p:cNvPr>
          <p:cNvSpPr>
            <a:spLocks noGrp="1"/>
          </p:cNvSpPr>
          <p:nvPr>
            <p:ph type="dt" sz="half" idx="10"/>
          </p:nvPr>
        </p:nvSpPr>
        <p:spPr/>
        <p:txBody>
          <a:bodyPr/>
          <a:lstStyle/>
          <a:p>
            <a:fld id="{FD915F70-DEF8-4F73-8EEC-74EC5CF7981B}" type="datetime1">
              <a:rPr lang="en-US" smtClean="0"/>
              <a:t>8/1/2022</a:t>
            </a:fld>
            <a:endParaRPr lang="en-US"/>
          </a:p>
        </p:txBody>
      </p:sp>
      <p:sp>
        <p:nvSpPr>
          <p:cNvPr id="8" name="Footer Placeholder 7">
            <a:extLst>
              <a:ext uri="{FF2B5EF4-FFF2-40B4-BE49-F238E27FC236}">
                <a16:creationId xmlns:a16="http://schemas.microsoft.com/office/drawing/2014/main" id="{61598A5A-C62C-4E1C-958D-86A1F565815F}"/>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C1C6625D-C73A-43A8-A769-85C03798BF25}"/>
              </a:ext>
            </a:extLst>
          </p:cNvPr>
          <p:cNvSpPr>
            <a:spLocks noGrp="1"/>
          </p:cNvSpPr>
          <p:nvPr>
            <p:ph type="sldNum" sz="quarter" idx="12"/>
          </p:nvPr>
        </p:nvSpPr>
        <p:spPr/>
        <p:txBody>
          <a:bodyPr/>
          <a:lstStyle/>
          <a:p>
            <a:fld id="{F38FC8B9-BCA2-4F51-A344-9525644822DC}" type="slidenum">
              <a:rPr lang="en-US" smtClean="0"/>
              <a:t>‹#›</a:t>
            </a:fld>
            <a:endParaRPr lang="en-US"/>
          </a:p>
        </p:txBody>
      </p:sp>
    </p:spTree>
    <p:extLst>
      <p:ext uri="{BB962C8B-B14F-4D97-AF65-F5344CB8AC3E}">
        <p14:creationId xmlns:p14="http://schemas.microsoft.com/office/powerpoint/2010/main" val="240363500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4249EC-FCA5-49BB-A387-D9E7500DB6F2}"/>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85D0A71D-F9CB-4252-9908-57ACABF2911F}"/>
              </a:ext>
            </a:extLst>
          </p:cNvPr>
          <p:cNvSpPr>
            <a:spLocks noGrp="1"/>
          </p:cNvSpPr>
          <p:nvPr>
            <p:ph type="dt" sz="half" idx="10"/>
          </p:nvPr>
        </p:nvSpPr>
        <p:spPr/>
        <p:txBody>
          <a:bodyPr/>
          <a:lstStyle/>
          <a:p>
            <a:fld id="{83F443E4-44CF-4F27-91F2-D43819E0E0F4}" type="datetime1">
              <a:rPr lang="en-US" smtClean="0"/>
              <a:t>8/1/2022</a:t>
            </a:fld>
            <a:endParaRPr lang="en-US"/>
          </a:p>
        </p:txBody>
      </p:sp>
      <p:sp>
        <p:nvSpPr>
          <p:cNvPr id="4" name="Footer Placeholder 3">
            <a:extLst>
              <a:ext uri="{FF2B5EF4-FFF2-40B4-BE49-F238E27FC236}">
                <a16:creationId xmlns:a16="http://schemas.microsoft.com/office/drawing/2014/main" id="{F66ECE1F-A14F-4ACB-A7F7-79EB381654B9}"/>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2FB70CC1-C553-4DE1-8238-4B15FEF9D8ED}"/>
              </a:ext>
            </a:extLst>
          </p:cNvPr>
          <p:cNvSpPr>
            <a:spLocks noGrp="1"/>
          </p:cNvSpPr>
          <p:nvPr>
            <p:ph type="sldNum" sz="quarter" idx="12"/>
          </p:nvPr>
        </p:nvSpPr>
        <p:spPr/>
        <p:txBody>
          <a:bodyPr/>
          <a:lstStyle/>
          <a:p>
            <a:fld id="{F38FC8B9-BCA2-4F51-A344-9525644822DC}" type="slidenum">
              <a:rPr lang="en-US" smtClean="0"/>
              <a:t>‹#›</a:t>
            </a:fld>
            <a:endParaRPr lang="en-US"/>
          </a:p>
        </p:txBody>
      </p:sp>
    </p:spTree>
    <p:extLst>
      <p:ext uri="{BB962C8B-B14F-4D97-AF65-F5344CB8AC3E}">
        <p14:creationId xmlns:p14="http://schemas.microsoft.com/office/powerpoint/2010/main" val="289211050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CED00D5-857A-4EEB-9362-EE29A8BC200C}"/>
              </a:ext>
            </a:extLst>
          </p:cNvPr>
          <p:cNvSpPr>
            <a:spLocks noGrp="1"/>
          </p:cNvSpPr>
          <p:nvPr>
            <p:ph type="dt" sz="half" idx="10"/>
          </p:nvPr>
        </p:nvSpPr>
        <p:spPr/>
        <p:txBody>
          <a:bodyPr/>
          <a:lstStyle/>
          <a:p>
            <a:fld id="{C8743B59-D511-432C-A53A-91806CCE83DE}" type="datetime1">
              <a:rPr lang="en-US" smtClean="0"/>
              <a:t>8/1/2022</a:t>
            </a:fld>
            <a:endParaRPr lang="en-US"/>
          </a:p>
        </p:txBody>
      </p:sp>
      <p:sp>
        <p:nvSpPr>
          <p:cNvPr id="3" name="Footer Placeholder 2">
            <a:extLst>
              <a:ext uri="{FF2B5EF4-FFF2-40B4-BE49-F238E27FC236}">
                <a16:creationId xmlns:a16="http://schemas.microsoft.com/office/drawing/2014/main" id="{60EFA4A0-4D0F-4C0E-BC17-CCED869C461C}"/>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D442A455-F0C4-4180-A2AB-FB392A69312D}"/>
              </a:ext>
            </a:extLst>
          </p:cNvPr>
          <p:cNvSpPr>
            <a:spLocks noGrp="1"/>
          </p:cNvSpPr>
          <p:nvPr>
            <p:ph type="sldNum" sz="quarter" idx="12"/>
          </p:nvPr>
        </p:nvSpPr>
        <p:spPr/>
        <p:txBody>
          <a:bodyPr/>
          <a:lstStyle/>
          <a:p>
            <a:fld id="{F38FC8B9-BCA2-4F51-A344-9525644822DC}" type="slidenum">
              <a:rPr lang="en-US" smtClean="0"/>
              <a:t>‹#›</a:t>
            </a:fld>
            <a:endParaRPr lang="en-US"/>
          </a:p>
        </p:txBody>
      </p:sp>
    </p:spTree>
    <p:extLst>
      <p:ext uri="{BB962C8B-B14F-4D97-AF65-F5344CB8AC3E}">
        <p14:creationId xmlns:p14="http://schemas.microsoft.com/office/powerpoint/2010/main" val="4146158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63FD70-5D67-4966-BC0A-62D42BF6617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A26DE522-B7DF-477B-B611-D12A6DE47F6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E15CA1BD-B459-48A2-B097-1D59CB7AA28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321E63E5-0F93-4F3C-9619-9276882A8681}"/>
              </a:ext>
            </a:extLst>
          </p:cNvPr>
          <p:cNvSpPr>
            <a:spLocks noGrp="1"/>
          </p:cNvSpPr>
          <p:nvPr>
            <p:ph type="dt" sz="half" idx="10"/>
          </p:nvPr>
        </p:nvSpPr>
        <p:spPr/>
        <p:txBody>
          <a:bodyPr/>
          <a:lstStyle/>
          <a:p>
            <a:fld id="{0E88A452-9745-43CE-B357-4EAD69ABD41B}" type="datetime1">
              <a:rPr lang="en-US" smtClean="0"/>
              <a:t>8/1/2022</a:t>
            </a:fld>
            <a:endParaRPr lang="en-US"/>
          </a:p>
        </p:txBody>
      </p:sp>
      <p:sp>
        <p:nvSpPr>
          <p:cNvPr id="6" name="Footer Placeholder 5">
            <a:extLst>
              <a:ext uri="{FF2B5EF4-FFF2-40B4-BE49-F238E27FC236}">
                <a16:creationId xmlns:a16="http://schemas.microsoft.com/office/drawing/2014/main" id="{92CB236C-DEB0-4FD2-8CE8-003575B467D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8819DB1-DE09-43B9-9C55-5B6D53421118}"/>
              </a:ext>
            </a:extLst>
          </p:cNvPr>
          <p:cNvSpPr>
            <a:spLocks noGrp="1"/>
          </p:cNvSpPr>
          <p:nvPr>
            <p:ph type="sldNum" sz="quarter" idx="12"/>
          </p:nvPr>
        </p:nvSpPr>
        <p:spPr/>
        <p:txBody>
          <a:bodyPr/>
          <a:lstStyle/>
          <a:p>
            <a:fld id="{F38FC8B9-BCA2-4F51-A344-9525644822DC}" type="slidenum">
              <a:rPr lang="en-US" smtClean="0"/>
              <a:t>‹#›</a:t>
            </a:fld>
            <a:endParaRPr lang="en-US"/>
          </a:p>
        </p:txBody>
      </p:sp>
    </p:spTree>
    <p:extLst>
      <p:ext uri="{BB962C8B-B14F-4D97-AF65-F5344CB8AC3E}">
        <p14:creationId xmlns:p14="http://schemas.microsoft.com/office/powerpoint/2010/main" val="411200480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12A1ED-4C8F-4599-A634-20A76824B64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05E0A5A0-81B5-4ECB-B62A-393F764281A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a:extLst>
              <a:ext uri="{FF2B5EF4-FFF2-40B4-BE49-F238E27FC236}">
                <a16:creationId xmlns:a16="http://schemas.microsoft.com/office/drawing/2014/main" id="{DEED8C3D-464A-4B68-9E49-96E38022810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5850177C-DB5B-4292-99EB-9F330E2B03FA}"/>
              </a:ext>
            </a:extLst>
          </p:cNvPr>
          <p:cNvSpPr>
            <a:spLocks noGrp="1"/>
          </p:cNvSpPr>
          <p:nvPr>
            <p:ph type="dt" sz="half" idx="10"/>
          </p:nvPr>
        </p:nvSpPr>
        <p:spPr/>
        <p:txBody>
          <a:bodyPr/>
          <a:lstStyle/>
          <a:p>
            <a:fld id="{67F77DDA-7C49-422C-A950-8981F0E91E4B}" type="datetime1">
              <a:rPr lang="en-US" smtClean="0"/>
              <a:t>8/1/2022</a:t>
            </a:fld>
            <a:endParaRPr lang="en-US"/>
          </a:p>
        </p:txBody>
      </p:sp>
      <p:sp>
        <p:nvSpPr>
          <p:cNvPr id="6" name="Footer Placeholder 5">
            <a:extLst>
              <a:ext uri="{FF2B5EF4-FFF2-40B4-BE49-F238E27FC236}">
                <a16:creationId xmlns:a16="http://schemas.microsoft.com/office/drawing/2014/main" id="{8C4AFDD0-6DDB-4742-BE64-6FC7E8710F9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B700EDC-27A5-4D75-995D-4D140DF02845}"/>
              </a:ext>
            </a:extLst>
          </p:cNvPr>
          <p:cNvSpPr>
            <a:spLocks noGrp="1"/>
          </p:cNvSpPr>
          <p:nvPr>
            <p:ph type="sldNum" sz="quarter" idx="12"/>
          </p:nvPr>
        </p:nvSpPr>
        <p:spPr/>
        <p:txBody>
          <a:bodyPr/>
          <a:lstStyle/>
          <a:p>
            <a:fld id="{F38FC8B9-BCA2-4F51-A344-9525644822DC}" type="slidenum">
              <a:rPr lang="en-US" smtClean="0"/>
              <a:t>‹#›</a:t>
            </a:fld>
            <a:endParaRPr lang="en-US"/>
          </a:p>
        </p:txBody>
      </p:sp>
    </p:spTree>
    <p:extLst>
      <p:ext uri="{BB962C8B-B14F-4D97-AF65-F5344CB8AC3E}">
        <p14:creationId xmlns:p14="http://schemas.microsoft.com/office/powerpoint/2010/main" val="298199273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C5C90D1-BC33-4FBE-9A18-3F3098A03F4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4C113402-873B-4CD8-8814-7445B02D721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B4D5D7A-FD24-4BFA-AE2D-1D48EFA4489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2B5B9DC-0786-4631-85F3-2264809D7EAF}" type="datetime1">
              <a:rPr lang="en-US" smtClean="0"/>
              <a:t>8/1/2022</a:t>
            </a:fld>
            <a:endParaRPr lang="en-US"/>
          </a:p>
        </p:txBody>
      </p:sp>
      <p:sp>
        <p:nvSpPr>
          <p:cNvPr id="5" name="Footer Placeholder 4">
            <a:extLst>
              <a:ext uri="{FF2B5EF4-FFF2-40B4-BE49-F238E27FC236}">
                <a16:creationId xmlns:a16="http://schemas.microsoft.com/office/drawing/2014/main" id="{6B233040-1CFA-4F1C-82A5-967F7B32B3A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3D659897-E568-48C7-84AC-29168016535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38FC8B9-BCA2-4F51-A344-9525644822DC}" type="slidenum">
              <a:rPr lang="en-US" smtClean="0"/>
              <a:t>‹#›</a:t>
            </a:fld>
            <a:endParaRPr lang="en-US"/>
          </a:p>
        </p:txBody>
      </p:sp>
    </p:spTree>
    <p:extLst>
      <p:ext uri="{BB962C8B-B14F-4D97-AF65-F5344CB8AC3E}">
        <p14:creationId xmlns:p14="http://schemas.microsoft.com/office/powerpoint/2010/main" val="301405439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hyperlink" Target="https://www.youtube.com/watch?v=L0k-enzoeOM" TargetMode="External"/><Relationship Id="rId2" Type="http://schemas.openxmlformats.org/officeDocument/2006/relationships/hyperlink" Target="https://www.youtube.com/watch?v=f-ldPgEfAHI"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AF42EE9F-5603-4701-9AC7-802B342143BF}"/>
              </a:ext>
            </a:extLst>
          </p:cNvPr>
          <p:cNvSpPr txBox="1"/>
          <p:nvPr/>
        </p:nvSpPr>
        <p:spPr>
          <a:xfrm>
            <a:off x="5500254" y="6562232"/>
            <a:ext cx="5486399" cy="276999"/>
          </a:xfrm>
          <a:prstGeom prst="rect">
            <a:avLst/>
          </a:prstGeom>
          <a:noFill/>
        </p:spPr>
        <p:txBody>
          <a:bodyPr wrap="square" rtlCol="0">
            <a:spAutoFit/>
          </a:bodyPr>
          <a:lstStyle/>
          <a:p>
            <a:r>
              <a:rPr lang="en-US" sz="1200" dirty="0">
                <a:latin typeface="Segoe UI" panose="020B0502040204020203" pitchFamily="34" charset="0"/>
                <a:cs typeface="Segoe UI" panose="020B0502040204020203" pitchFamily="34" charset="0"/>
              </a:rPr>
              <a:t> "Fundamentals of Cell Biology" (2020). </a:t>
            </a:r>
            <a:r>
              <a:rPr lang="en-US" sz="1200" i="1" dirty="0">
                <a:latin typeface="Segoe UI" panose="020B0502040204020203" pitchFamily="34" charset="0"/>
                <a:cs typeface="Segoe UI" panose="020B0502040204020203" pitchFamily="34" charset="0"/>
              </a:rPr>
              <a:t>Biological Sciences Open Textbooks</a:t>
            </a:r>
            <a:r>
              <a:rPr lang="en-US" sz="1200" dirty="0">
                <a:latin typeface="Segoe UI" panose="020B0502040204020203" pitchFamily="34" charset="0"/>
                <a:cs typeface="Segoe UI" panose="020B0502040204020203" pitchFamily="34" charset="0"/>
              </a:rPr>
              <a:t>. 22.</a:t>
            </a:r>
          </a:p>
        </p:txBody>
      </p:sp>
      <p:pic>
        <p:nvPicPr>
          <p:cNvPr id="3" name="Picture 2">
            <a:extLst>
              <a:ext uri="{FF2B5EF4-FFF2-40B4-BE49-F238E27FC236}">
                <a16:creationId xmlns:a16="http://schemas.microsoft.com/office/drawing/2014/main" id="{464AF2E7-F8E2-42ED-BA88-B8868A808756}"/>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13855" y="13855"/>
            <a:ext cx="5486400" cy="6860962"/>
          </a:xfrm>
          <a:prstGeom prst="rect">
            <a:avLst/>
          </a:prstGeom>
        </p:spPr>
      </p:pic>
      <p:sp>
        <p:nvSpPr>
          <p:cNvPr id="5" name="Subtitle 4"/>
          <p:cNvSpPr>
            <a:spLocks noGrp="1"/>
          </p:cNvSpPr>
          <p:nvPr>
            <p:ph type="subTitle" idx="1"/>
          </p:nvPr>
        </p:nvSpPr>
        <p:spPr>
          <a:xfrm>
            <a:off x="7347864" y="1755775"/>
            <a:ext cx="2950029" cy="1752600"/>
          </a:xfrm>
        </p:spPr>
        <p:txBody>
          <a:bodyPr/>
          <a:lstStyle/>
          <a:p>
            <a:r>
              <a:rPr lang="en-US" dirty="0">
                <a:solidFill>
                  <a:schemeClr val="bg1">
                    <a:lumMod val="50000"/>
                  </a:schemeClr>
                </a:solidFill>
              </a:rPr>
              <a:t>The Cell Cycle and Its Regulation</a:t>
            </a:r>
          </a:p>
        </p:txBody>
      </p:sp>
      <p:sp>
        <p:nvSpPr>
          <p:cNvPr id="4" name="Title 3"/>
          <p:cNvSpPr>
            <a:spLocks noGrp="1"/>
          </p:cNvSpPr>
          <p:nvPr>
            <p:ph type="ctrTitle"/>
          </p:nvPr>
        </p:nvSpPr>
        <p:spPr>
          <a:xfrm>
            <a:off x="6308278" y="1"/>
            <a:ext cx="5029200" cy="1470025"/>
          </a:xfrm>
        </p:spPr>
        <p:txBody>
          <a:bodyPr/>
          <a:lstStyle/>
          <a:p>
            <a:r>
              <a:rPr lang="en-US" dirty="0"/>
              <a:t>Chapter 13</a:t>
            </a:r>
          </a:p>
        </p:txBody>
      </p:sp>
      <p:sp>
        <p:nvSpPr>
          <p:cNvPr id="8" name="Slide Number Placeholder 7">
            <a:extLst>
              <a:ext uri="{FF2B5EF4-FFF2-40B4-BE49-F238E27FC236}">
                <a16:creationId xmlns:a16="http://schemas.microsoft.com/office/drawing/2014/main" id="{61321279-8313-44AA-9199-FC6F97EDD9D0}"/>
              </a:ext>
            </a:extLst>
          </p:cNvPr>
          <p:cNvSpPr>
            <a:spLocks noGrp="1"/>
          </p:cNvSpPr>
          <p:nvPr>
            <p:ph type="sldNum" sz="quarter" idx="12"/>
          </p:nvPr>
        </p:nvSpPr>
        <p:spPr/>
        <p:txBody>
          <a:bodyPr/>
          <a:lstStyle/>
          <a:p>
            <a:fld id="{C93EF3D6-E668-4DE3-8128-3AEB1A6FE605}" type="slidenum">
              <a:rPr lang="en-US" smtClean="0"/>
              <a:pPr/>
              <a:t>1</a:t>
            </a:fld>
            <a:endParaRPr lang="en-US" dirty="0"/>
          </a:p>
        </p:txBody>
      </p:sp>
    </p:spTree>
    <p:extLst>
      <p:ext uri="{BB962C8B-B14F-4D97-AF65-F5344CB8AC3E}">
        <p14:creationId xmlns:p14="http://schemas.microsoft.com/office/powerpoint/2010/main" val="181761802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84FAD78F-8A2B-4948-880E-8466B500EDB6}"/>
              </a:ext>
            </a:extLst>
          </p:cNvPr>
          <p:cNvSpPr txBox="1"/>
          <p:nvPr/>
        </p:nvSpPr>
        <p:spPr>
          <a:xfrm>
            <a:off x="0" y="6403733"/>
            <a:ext cx="11208327" cy="461665"/>
          </a:xfrm>
          <a:prstGeom prst="rect">
            <a:avLst/>
          </a:prstGeom>
          <a:noFill/>
        </p:spPr>
        <p:txBody>
          <a:bodyPr wrap="square" lIns="91440" tIns="45720" rIns="91440" bIns="45720" rtlCol="0" anchor="t">
            <a:spAutoFit/>
          </a:bodyPr>
          <a:lstStyle/>
          <a:p>
            <a:r>
              <a:rPr lang="en-US" sz="1200" dirty="0"/>
              <a:t>Figure 13-2: Sub-phases of Mitosis. Adapted without modification from Biology 2e from Open Stax by Mary Ann Clark, Matthew Douglas, and Jung Choi. OpenStax is licensed under Creative Commons Attribution License v4.0, CC-BY 4.0</a:t>
            </a:r>
          </a:p>
        </p:txBody>
      </p:sp>
      <p:sp>
        <p:nvSpPr>
          <p:cNvPr id="3" name="Content Placeholder 2" descr="Cytokinesis&#10;Animal cells: a cleavage furrow separates the daughter cells&#10;Plant cells: a cell plate separates the daughter cells&#10;">
            <a:extLst>
              <a:ext uri="{FF2B5EF4-FFF2-40B4-BE49-F238E27FC236}">
                <a16:creationId xmlns:a16="http://schemas.microsoft.com/office/drawing/2014/main" id="{C4A266DD-3B88-4711-B416-20E153436934}"/>
              </a:ext>
            </a:extLst>
          </p:cNvPr>
          <p:cNvSpPr>
            <a:spLocks noGrp="1"/>
          </p:cNvSpPr>
          <p:nvPr>
            <p:ph sz="half" idx="2"/>
          </p:nvPr>
        </p:nvSpPr>
        <p:spPr/>
        <p:txBody>
          <a:bodyPr/>
          <a:lstStyle/>
          <a:p>
            <a:r>
              <a:rPr lang="en-US" dirty="0"/>
              <a:t>Animal cells: a cleavage furrow separates the daughter cells</a:t>
            </a:r>
          </a:p>
          <a:p>
            <a:r>
              <a:rPr lang="en-US" dirty="0"/>
              <a:t>Plant cells: a cell plate separates the daughter cells</a:t>
            </a:r>
          </a:p>
        </p:txBody>
      </p:sp>
      <p:pic>
        <p:nvPicPr>
          <p:cNvPr id="7" name="Content Placeholder 5" descr="Figure 13-2: Sub-phases of Mitosis. Mitosis is divided into five stages—prophase, prometaphase, metaphase, anaphase, and telophase. The pictures at the bottom were taken by fluorescence microscopy (hence, the black background) of cells artificially stained by fluorescent dyes: blue fluorescence indicates DNA (chromosomes) and green fluorescence indicates microtubules (spindle apparatus).">
            <a:extLst>
              <a:ext uri="{FF2B5EF4-FFF2-40B4-BE49-F238E27FC236}">
                <a16:creationId xmlns:a16="http://schemas.microsoft.com/office/drawing/2014/main" id="{6DE651CD-35C6-44EA-9236-DE6F44842785}"/>
              </a:ext>
            </a:extLst>
          </p:cNvPr>
          <p:cNvPicPr>
            <a:picLocks noChangeAspect="1"/>
          </p:cNvPicPr>
          <p:nvPr/>
        </p:nvPicPr>
        <p:blipFill rotWithShape="1">
          <a:blip r:embed="rId3"/>
          <a:srcRect l="84396" t="59421" r="944" b="10159"/>
          <a:stretch/>
        </p:blipFill>
        <p:spPr>
          <a:xfrm>
            <a:off x="3440642" y="1963501"/>
            <a:ext cx="2029715" cy="3290898"/>
          </a:xfrm>
          <a:prstGeom prst="rect">
            <a:avLst/>
          </a:prstGeom>
        </p:spPr>
      </p:pic>
      <p:pic>
        <p:nvPicPr>
          <p:cNvPr id="6" name="Content Placeholder 5" descr="Figure 13-2: Sub-phases of Mitosis. Mitosis is divided into five stages—prophase, prometaphase, metaphase, anaphase, and telophase. The pictures at the bottom were taken by fluorescence microscopy (hence, the black background) of cells artificially stained by fluorescent dyes: blue fluorescence indicates DNA (chromosomes) and green fluorescence indicates microtubules (spindle apparatus).">
            <a:extLst>
              <a:ext uri="{FF2B5EF4-FFF2-40B4-BE49-F238E27FC236}">
                <a16:creationId xmlns:a16="http://schemas.microsoft.com/office/drawing/2014/main" id="{76C41631-AEEB-44BF-9F73-A63DE192EAC7}"/>
              </a:ext>
            </a:extLst>
          </p:cNvPr>
          <p:cNvPicPr>
            <a:picLocks noGrp="1" noChangeAspect="1"/>
          </p:cNvPicPr>
          <p:nvPr>
            <p:ph sz="half" idx="1"/>
          </p:nvPr>
        </p:nvPicPr>
        <p:blipFill rotWithShape="1">
          <a:blip r:embed="rId3"/>
          <a:srcRect l="83301" b="76522"/>
          <a:stretch/>
        </p:blipFill>
        <p:spPr>
          <a:xfrm>
            <a:off x="838200" y="1963501"/>
            <a:ext cx="2312168" cy="2539954"/>
          </a:xfrm>
          <a:prstGeom prst="rect">
            <a:avLst/>
          </a:prstGeom>
        </p:spPr>
      </p:pic>
      <p:sp>
        <p:nvSpPr>
          <p:cNvPr id="2" name="Title 1">
            <a:extLst>
              <a:ext uri="{FF2B5EF4-FFF2-40B4-BE49-F238E27FC236}">
                <a16:creationId xmlns:a16="http://schemas.microsoft.com/office/drawing/2014/main" id="{75DC6886-99EA-4D3B-8BF4-D9325E7E9A12}"/>
              </a:ext>
            </a:extLst>
          </p:cNvPr>
          <p:cNvSpPr>
            <a:spLocks noGrp="1"/>
          </p:cNvSpPr>
          <p:nvPr>
            <p:ph type="title"/>
          </p:nvPr>
        </p:nvSpPr>
        <p:spPr/>
        <p:txBody>
          <a:bodyPr/>
          <a:lstStyle/>
          <a:p>
            <a:r>
              <a:rPr lang="en-US" dirty="0"/>
              <a:t>Cytokinesis: Division of the Cytoplasm</a:t>
            </a:r>
          </a:p>
        </p:txBody>
      </p:sp>
      <p:sp>
        <p:nvSpPr>
          <p:cNvPr id="4" name="Slide Number Placeholder 3">
            <a:extLst>
              <a:ext uri="{FF2B5EF4-FFF2-40B4-BE49-F238E27FC236}">
                <a16:creationId xmlns:a16="http://schemas.microsoft.com/office/drawing/2014/main" id="{7F342F51-35E0-4AD1-9A9A-6A16D5E1ABF3}"/>
              </a:ext>
            </a:extLst>
          </p:cNvPr>
          <p:cNvSpPr>
            <a:spLocks noGrp="1"/>
          </p:cNvSpPr>
          <p:nvPr>
            <p:ph type="sldNum" sz="quarter" idx="12"/>
          </p:nvPr>
        </p:nvSpPr>
        <p:spPr/>
        <p:txBody>
          <a:bodyPr/>
          <a:lstStyle/>
          <a:p>
            <a:fld id="{F38FC8B9-BCA2-4F51-A344-9525644822DC}" type="slidenum">
              <a:rPr lang="en-US" smtClean="0"/>
              <a:t>10</a:t>
            </a:fld>
            <a:endParaRPr lang="en-US"/>
          </a:p>
        </p:txBody>
      </p:sp>
    </p:spTree>
    <p:extLst>
      <p:ext uri="{BB962C8B-B14F-4D97-AF65-F5344CB8AC3E}">
        <p14:creationId xmlns:p14="http://schemas.microsoft.com/office/powerpoint/2010/main" val="224704282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62F34D0A-09EB-4CF3-A1B5-5AE854C4F0D6}"/>
              </a:ext>
            </a:extLst>
          </p:cNvPr>
          <p:cNvSpPr txBox="1"/>
          <p:nvPr/>
        </p:nvSpPr>
        <p:spPr>
          <a:xfrm>
            <a:off x="0" y="6403733"/>
            <a:ext cx="11208327" cy="461665"/>
          </a:xfrm>
          <a:prstGeom prst="rect">
            <a:avLst/>
          </a:prstGeom>
          <a:noFill/>
        </p:spPr>
        <p:txBody>
          <a:bodyPr wrap="square" rtlCol="0">
            <a:spAutoFit/>
          </a:bodyPr>
          <a:lstStyle/>
          <a:p>
            <a:r>
              <a:rPr lang="en-US" sz="1200" dirty="0"/>
              <a:t>Figure 13-3: The breakdown and reformation of the nuclear envelope.  Adapted and modified from work contributed to Wikimedia by </a:t>
            </a:r>
            <a:r>
              <a:rPr lang="en-US" sz="1200" dirty="0" err="1"/>
              <a:t>Ya</a:t>
            </a:r>
            <a:r>
              <a:rPr lang="en-US" sz="1200" dirty="0"/>
              <a:t>-Hui Chi , Zi-</a:t>
            </a:r>
            <a:r>
              <a:rPr lang="en-US" sz="1200" dirty="0" err="1"/>
              <a:t>Jie</a:t>
            </a:r>
            <a:r>
              <a:rPr lang="en-US" sz="1200" dirty="0"/>
              <a:t> Chen and </a:t>
            </a:r>
            <a:r>
              <a:rPr lang="en-US" sz="1200" dirty="0" err="1"/>
              <a:t>Kuan-Teh</a:t>
            </a:r>
            <a:r>
              <a:rPr lang="en-US" sz="1200" dirty="0"/>
              <a:t> </a:t>
            </a:r>
            <a:r>
              <a:rPr lang="en-US" sz="1200" dirty="0" err="1"/>
              <a:t>Jeang</a:t>
            </a:r>
            <a:r>
              <a:rPr lang="en-US" sz="1200" dirty="0"/>
              <a:t>. Wikimedia is licensed under Creative Commons Attribution-Share Alike 3.0</a:t>
            </a:r>
          </a:p>
        </p:txBody>
      </p:sp>
      <p:pic>
        <p:nvPicPr>
          <p:cNvPr id="6" name="Content Placeholder 5" descr="Figure 13-3: The breakdown and reformation of the nuclear envelope. During late prophase (prometaphase), lamins and nuclear pore proteins are phosphorylated. This causes the nuclear envelope to break down. In telophase, the nuclear envelope is reformed. This occurs when lamins and nuclear pore proteins are dephosphorylated, causing them to reassemble.&#10;">
            <a:extLst>
              <a:ext uri="{FF2B5EF4-FFF2-40B4-BE49-F238E27FC236}">
                <a16:creationId xmlns:a16="http://schemas.microsoft.com/office/drawing/2014/main" id="{8779E590-0FAE-41B0-AC4A-84FF953963AA}"/>
              </a:ext>
            </a:extLst>
          </p:cNvPr>
          <p:cNvPicPr>
            <a:picLocks noGrp="1" noChangeAspect="1"/>
          </p:cNvPicPr>
          <p:nvPr>
            <p:ph idx="1"/>
          </p:nvPr>
        </p:nvPicPr>
        <p:blipFill>
          <a:blip r:embed="rId3"/>
          <a:stretch>
            <a:fillRect/>
          </a:stretch>
        </p:blipFill>
        <p:spPr>
          <a:xfrm>
            <a:off x="2789284" y="1825625"/>
            <a:ext cx="6613432" cy="4351338"/>
          </a:xfrm>
          <a:prstGeom prst="rect">
            <a:avLst/>
          </a:prstGeom>
        </p:spPr>
      </p:pic>
      <p:sp>
        <p:nvSpPr>
          <p:cNvPr id="2" name="Title 1">
            <a:extLst>
              <a:ext uri="{FF2B5EF4-FFF2-40B4-BE49-F238E27FC236}">
                <a16:creationId xmlns:a16="http://schemas.microsoft.com/office/drawing/2014/main" id="{AC795209-9A1B-4CB1-8B60-3FB08AC8748A}"/>
              </a:ext>
            </a:extLst>
          </p:cNvPr>
          <p:cNvSpPr>
            <a:spLocks noGrp="1"/>
          </p:cNvSpPr>
          <p:nvPr>
            <p:ph type="title"/>
          </p:nvPr>
        </p:nvSpPr>
        <p:spPr/>
        <p:txBody>
          <a:bodyPr/>
          <a:lstStyle/>
          <a:p>
            <a:r>
              <a:rPr lang="en-US" dirty="0"/>
              <a:t>The Breakdown and Reformation of the Nuclear Envelope</a:t>
            </a:r>
          </a:p>
        </p:txBody>
      </p:sp>
      <p:sp>
        <p:nvSpPr>
          <p:cNvPr id="4" name="Slide Number Placeholder 3">
            <a:extLst>
              <a:ext uri="{FF2B5EF4-FFF2-40B4-BE49-F238E27FC236}">
                <a16:creationId xmlns:a16="http://schemas.microsoft.com/office/drawing/2014/main" id="{B8E72B1A-0448-436D-A7AB-D742661ABECA}"/>
              </a:ext>
            </a:extLst>
          </p:cNvPr>
          <p:cNvSpPr>
            <a:spLocks noGrp="1"/>
          </p:cNvSpPr>
          <p:nvPr>
            <p:ph type="sldNum" sz="quarter" idx="12"/>
          </p:nvPr>
        </p:nvSpPr>
        <p:spPr/>
        <p:txBody>
          <a:bodyPr/>
          <a:lstStyle/>
          <a:p>
            <a:fld id="{F38FC8B9-BCA2-4F51-A344-9525644822DC}" type="slidenum">
              <a:rPr lang="en-US" smtClean="0"/>
              <a:t>11</a:t>
            </a:fld>
            <a:endParaRPr lang="en-US"/>
          </a:p>
        </p:txBody>
      </p:sp>
    </p:spTree>
    <p:extLst>
      <p:ext uri="{BB962C8B-B14F-4D97-AF65-F5344CB8AC3E}">
        <p14:creationId xmlns:p14="http://schemas.microsoft.com/office/powerpoint/2010/main" val="359097663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62E7C818-137D-4F51-879C-6C350526995B}"/>
              </a:ext>
            </a:extLst>
          </p:cNvPr>
          <p:cNvSpPr txBox="1"/>
          <p:nvPr/>
        </p:nvSpPr>
        <p:spPr>
          <a:xfrm>
            <a:off x="0" y="6403733"/>
            <a:ext cx="11208327" cy="461665"/>
          </a:xfrm>
          <a:prstGeom prst="rect">
            <a:avLst/>
          </a:prstGeom>
          <a:noFill/>
        </p:spPr>
        <p:txBody>
          <a:bodyPr wrap="square" rtlCol="0">
            <a:spAutoFit/>
          </a:bodyPr>
          <a:lstStyle/>
          <a:p>
            <a:r>
              <a:rPr lang="en-US" sz="1200" dirty="0"/>
              <a:t>Figure 13-4: Regulation of sister chromatid separation during anaphase. Adapted and modified from work contributed to Wikimedia by David O. Morgan. Wikimedia is licensed under Creative Commons Attribution-Share Alike 3.0</a:t>
            </a:r>
          </a:p>
        </p:txBody>
      </p:sp>
      <p:pic>
        <p:nvPicPr>
          <p:cNvPr id="8" name="Content Placeholder 7" descr="Figure 13-4: Regulation of sister chromatid separation during anaphase. APC (anaphase promoting complex) polyubiquitinates secruin, leading to the proteasomal degradation of secruin. This allows separase to become active. Separase cleaves cohesins, allowing sister chromatids to be pulled apart by microtubules.">
            <a:extLst>
              <a:ext uri="{FF2B5EF4-FFF2-40B4-BE49-F238E27FC236}">
                <a16:creationId xmlns:a16="http://schemas.microsoft.com/office/drawing/2014/main" id="{842D24EC-17DB-433F-BDF0-5BF967616730}"/>
              </a:ext>
            </a:extLst>
          </p:cNvPr>
          <p:cNvPicPr>
            <a:picLocks noGrp="1" noChangeAspect="1"/>
          </p:cNvPicPr>
          <p:nvPr>
            <p:ph idx="1"/>
          </p:nvPr>
        </p:nvPicPr>
        <p:blipFill>
          <a:blip r:embed="rId3"/>
          <a:stretch>
            <a:fillRect/>
          </a:stretch>
        </p:blipFill>
        <p:spPr>
          <a:xfrm>
            <a:off x="4181475" y="2053431"/>
            <a:ext cx="3829050" cy="3895725"/>
          </a:xfrm>
          <a:prstGeom prst="rect">
            <a:avLst/>
          </a:prstGeom>
        </p:spPr>
      </p:pic>
      <p:sp>
        <p:nvSpPr>
          <p:cNvPr id="2" name="Title 1">
            <a:extLst>
              <a:ext uri="{FF2B5EF4-FFF2-40B4-BE49-F238E27FC236}">
                <a16:creationId xmlns:a16="http://schemas.microsoft.com/office/drawing/2014/main" id="{1E0DDE0E-4EC9-4B81-880F-263BBFB22A17}"/>
              </a:ext>
            </a:extLst>
          </p:cNvPr>
          <p:cNvSpPr>
            <a:spLocks noGrp="1"/>
          </p:cNvSpPr>
          <p:nvPr>
            <p:ph type="title"/>
          </p:nvPr>
        </p:nvSpPr>
        <p:spPr/>
        <p:txBody>
          <a:bodyPr/>
          <a:lstStyle/>
          <a:p>
            <a:r>
              <a:rPr lang="en-US" dirty="0"/>
              <a:t>Separation of Sister Chromatids during Anaphase</a:t>
            </a:r>
          </a:p>
        </p:txBody>
      </p:sp>
      <p:sp>
        <p:nvSpPr>
          <p:cNvPr id="4" name="Slide Number Placeholder 3">
            <a:extLst>
              <a:ext uri="{FF2B5EF4-FFF2-40B4-BE49-F238E27FC236}">
                <a16:creationId xmlns:a16="http://schemas.microsoft.com/office/drawing/2014/main" id="{22F353F6-76C2-4447-823B-04F9F7DAED7B}"/>
              </a:ext>
            </a:extLst>
          </p:cNvPr>
          <p:cNvSpPr>
            <a:spLocks noGrp="1"/>
          </p:cNvSpPr>
          <p:nvPr>
            <p:ph type="sldNum" sz="quarter" idx="12"/>
          </p:nvPr>
        </p:nvSpPr>
        <p:spPr/>
        <p:txBody>
          <a:bodyPr/>
          <a:lstStyle/>
          <a:p>
            <a:fld id="{F38FC8B9-BCA2-4F51-A344-9525644822DC}" type="slidenum">
              <a:rPr lang="en-US" smtClean="0"/>
              <a:t>12</a:t>
            </a:fld>
            <a:endParaRPr lang="en-US"/>
          </a:p>
        </p:txBody>
      </p:sp>
    </p:spTree>
    <p:extLst>
      <p:ext uri="{BB962C8B-B14F-4D97-AF65-F5344CB8AC3E}">
        <p14:creationId xmlns:p14="http://schemas.microsoft.com/office/powerpoint/2010/main" val="257816417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F9A618BE-1CE8-43A6-9F30-0D4B90789325}"/>
              </a:ext>
            </a:extLst>
          </p:cNvPr>
          <p:cNvSpPr txBox="1"/>
          <p:nvPr/>
        </p:nvSpPr>
        <p:spPr>
          <a:xfrm>
            <a:off x="0" y="6403733"/>
            <a:ext cx="11208327" cy="461665"/>
          </a:xfrm>
          <a:prstGeom prst="rect">
            <a:avLst/>
          </a:prstGeom>
          <a:noFill/>
        </p:spPr>
        <p:txBody>
          <a:bodyPr wrap="square" lIns="91440" tIns="45720" rIns="91440" bIns="45720" rtlCol="0" anchor="t">
            <a:spAutoFit/>
          </a:bodyPr>
          <a:lstStyle/>
          <a:p>
            <a:r>
              <a:rPr lang="en-US" sz="1200" dirty="0"/>
              <a:t>Figure 13-5: Cytokinesis. Adapted without modification from Biology 2e from Open Stax by Mary Ann Clark, Matthew Douglas, and Jung Choi. OpenStax is licensed under Creative Commons Attribution License v4.0, CC-BY 4.0</a:t>
            </a:r>
          </a:p>
        </p:txBody>
      </p:sp>
      <p:pic>
        <p:nvPicPr>
          <p:cNvPr id="6" name="Content Placeholder 5" descr="Figure 13-5: Cytokinesis. In the upper panel, a cleavage furrow forms at the former metaphase plate in the animal cell. The plasma membrane is drawn in by a ring of actin fibers contracting just inside the membrane. The cleavage furrow deepens until the cells are pinched in two.">
            <a:extLst>
              <a:ext uri="{FF2B5EF4-FFF2-40B4-BE49-F238E27FC236}">
                <a16:creationId xmlns:a16="http://schemas.microsoft.com/office/drawing/2014/main" id="{D8CCD14F-A23B-49F4-93BA-4C6DE2C58D4F}"/>
              </a:ext>
            </a:extLst>
          </p:cNvPr>
          <p:cNvPicPr>
            <a:picLocks noGrp="1" noChangeAspect="1"/>
          </p:cNvPicPr>
          <p:nvPr>
            <p:ph idx="1"/>
          </p:nvPr>
        </p:nvPicPr>
        <p:blipFill>
          <a:blip r:embed="rId3"/>
          <a:stretch>
            <a:fillRect/>
          </a:stretch>
        </p:blipFill>
        <p:spPr>
          <a:xfrm>
            <a:off x="3100387" y="2624931"/>
            <a:ext cx="5991225" cy="2752725"/>
          </a:xfrm>
          <a:prstGeom prst="rect">
            <a:avLst/>
          </a:prstGeom>
        </p:spPr>
      </p:pic>
      <p:sp>
        <p:nvSpPr>
          <p:cNvPr id="2" name="Title 1">
            <a:extLst>
              <a:ext uri="{FF2B5EF4-FFF2-40B4-BE49-F238E27FC236}">
                <a16:creationId xmlns:a16="http://schemas.microsoft.com/office/drawing/2014/main" id="{DB502925-6172-4974-A871-BA7082017ED9}"/>
              </a:ext>
            </a:extLst>
          </p:cNvPr>
          <p:cNvSpPr>
            <a:spLocks noGrp="1"/>
          </p:cNvSpPr>
          <p:nvPr>
            <p:ph type="title"/>
          </p:nvPr>
        </p:nvSpPr>
        <p:spPr/>
        <p:txBody>
          <a:bodyPr/>
          <a:lstStyle/>
          <a:p>
            <a:r>
              <a:rPr lang="en-US" dirty="0"/>
              <a:t>Cytokinesis in Animal Cells</a:t>
            </a:r>
          </a:p>
        </p:txBody>
      </p:sp>
      <p:sp>
        <p:nvSpPr>
          <p:cNvPr id="4" name="Slide Number Placeholder 3">
            <a:extLst>
              <a:ext uri="{FF2B5EF4-FFF2-40B4-BE49-F238E27FC236}">
                <a16:creationId xmlns:a16="http://schemas.microsoft.com/office/drawing/2014/main" id="{E6738A1A-1989-4CDC-BBB7-F5EA576F3DD9}"/>
              </a:ext>
            </a:extLst>
          </p:cNvPr>
          <p:cNvSpPr>
            <a:spLocks noGrp="1"/>
          </p:cNvSpPr>
          <p:nvPr>
            <p:ph type="sldNum" sz="quarter" idx="12"/>
          </p:nvPr>
        </p:nvSpPr>
        <p:spPr/>
        <p:txBody>
          <a:bodyPr/>
          <a:lstStyle/>
          <a:p>
            <a:fld id="{F38FC8B9-BCA2-4F51-A344-9525644822DC}" type="slidenum">
              <a:rPr lang="en-US" smtClean="0"/>
              <a:t>13</a:t>
            </a:fld>
            <a:endParaRPr lang="en-US"/>
          </a:p>
        </p:txBody>
      </p:sp>
    </p:spTree>
    <p:extLst>
      <p:ext uri="{BB962C8B-B14F-4D97-AF65-F5344CB8AC3E}">
        <p14:creationId xmlns:p14="http://schemas.microsoft.com/office/powerpoint/2010/main" val="404043277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6C577AD-7234-401F-ACCD-83F9AA487963}"/>
              </a:ext>
            </a:extLst>
          </p:cNvPr>
          <p:cNvSpPr txBox="1"/>
          <p:nvPr/>
        </p:nvSpPr>
        <p:spPr>
          <a:xfrm>
            <a:off x="0" y="6403733"/>
            <a:ext cx="11208327" cy="461665"/>
          </a:xfrm>
          <a:prstGeom prst="rect">
            <a:avLst/>
          </a:prstGeom>
          <a:noFill/>
        </p:spPr>
        <p:txBody>
          <a:bodyPr wrap="square" rtlCol="0">
            <a:spAutoFit/>
          </a:bodyPr>
          <a:lstStyle/>
          <a:p>
            <a:r>
              <a:rPr lang="en-US" sz="1200" dirty="0"/>
              <a:t>Figure 13-6: G0 Phase. Adapted without modification from Biology 2e from Open </a:t>
            </a:r>
            <a:r>
              <a:rPr lang="en-US" sz="1200" dirty="0" err="1"/>
              <a:t>Stax</a:t>
            </a:r>
            <a:r>
              <a:rPr lang="en-US" sz="1200" dirty="0"/>
              <a:t> by Mary Ann Clark, Matthew Douglas, and Jung Choi. OpenStax is licensed under Creative Commons Attribution License v4.0, CC-BY 4.0</a:t>
            </a:r>
          </a:p>
        </p:txBody>
      </p:sp>
      <p:pic>
        <p:nvPicPr>
          <p:cNvPr id="6" name="Content Placeholder 5" descr="Figure 13-6: G0 Phase. Cells that are not actively preparing to divide enter an alternate phase called G0. In some cases, this is a temporary condition until triggered to enter G1. In other cases, the cell will remain in G0 permanently.">
            <a:extLst>
              <a:ext uri="{FF2B5EF4-FFF2-40B4-BE49-F238E27FC236}">
                <a16:creationId xmlns:a16="http://schemas.microsoft.com/office/drawing/2014/main" id="{CB67BD4A-2616-4B31-82A2-0790F94D0263}"/>
              </a:ext>
            </a:extLst>
          </p:cNvPr>
          <p:cNvPicPr>
            <a:picLocks noGrp="1" noChangeAspect="1"/>
          </p:cNvPicPr>
          <p:nvPr>
            <p:ph idx="1"/>
          </p:nvPr>
        </p:nvPicPr>
        <p:blipFill>
          <a:blip r:embed="rId3"/>
          <a:stretch>
            <a:fillRect/>
          </a:stretch>
        </p:blipFill>
        <p:spPr>
          <a:xfrm>
            <a:off x="3593751" y="1825625"/>
            <a:ext cx="5004498" cy="4351338"/>
          </a:xfrm>
          <a:prstGeom prst="rect">
            <a:avLst/>
          </a:prstGeom>
        </p:spPr>
      </p:pic>
      <p:sp>
        <p:nvSpPr>
          <p:cNvPr id="2" name="Title 1">
            <a:extLst>
              <a:ext uri="{FF2B5EF4-FFF2-40B4-BE49-F238E27FC236}">
                <a16:creationId xmlns:a16="http://schemas.microsoft.com/office/drawing/2014/main" id="{B8714256-1D8A-4B04-BC74-B695CBD8C8DE}"/>
              </a:ext>
            </a:extLst>
          </p:cNvPr>
          <p:cNvSpPr>
            <a:spLocks noGrp="1"/>
          </p:cNvSpPr>
          <p:nvPr>
            <p:ph type="title"/>
          </p:nvPr>
        </p:nvSpPr>
        <p:spPr/>
        <p:txBody>
          <a:bodyPr/>
          <a:lstStyle/>
          <a:p>
            <a:r>
              <a:rPr lang="en-US" dirty="0"/>
              <a:t>G</a:t>
            </a:r>
            <a:r>
              <a:rPr lang="en-US" baseline="-25000" dirty="0"/>
              <a:t>0</a:t>
            </a:r>
            <a:r>
              <a:rPr lang="en-US" dirty="0"/>
              <a:t> Phase</a:t>
            </a:r>
          </a:p>
        </p:txBody>
      </p:sp>
      <p:sp>
        <p:nvSpPr>
          <p:cNvPr id="4" name="Slide Number Placeholder 3">
            <a:extLst>
              <a:ext uri="{FF2B5EF4-FFF2-40B4-BE49-F238E27FC236}">
                <a16:creationId xmlns:a16="http://schemas.microsoft.com/office/drawing/2014/main" id="{F9585A0E-12C7-4D1D-9280-816B43E41772}"/>
              </a:ext>
            </a:extLst>
          </p:cNvPr>
          <p:cNvSpPr>
            <a:spLocks noGrp="1"/>
          </p:cNvSpPr>
          <p:nvPr>
            <p:ph type="sldNum" sz="quarter" idx="12"/>
          </p:nvPr>
        </p:nvSpPr>
        <p:spPr/>
        <p:txBody>
          <a:bodyPr/>
          <a:lstStyle/>
          <a:p>
            <a:fld id="{F38FC8B9-BCA2-4F51-A344-9525644822DC}" type="slidenum">
              <a:rPr lang="en-US" smtClean="0"/>
              <a:t>14</a:t>
            </a:fld>
            <a:endParaRPr lang="en-US"/>
          </a:p>
        </p:txBody>
      </p:sp>
    </p:spTree>
    <p:extLst>
      <p:ext uri="{BB962C8B-B14F-4D97-AF65-F5344CB8AC3E}">
        <p14:creationId xmlns:p14="http://schemas.microsoft.com/office/powerpoint/2010/main" val="51351693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C8869945-7723-4C3F-9C91-CBCB0484865A}"/>
              </a:ext>
            </a:extLst>
          </p:cNvPr>
          <p:cNvSpPr txBox="1"/>
          <p:nvPr/>
        </p:nvSpPr>
        <p:spPr>
          <a:xfrm>
            <a:off x="0" y="6403733"/>
            <a:ext cx="11208327" cy="461665"/>
          </a:xfrm>
          <a:prstGeom prst="rect">
            <a:avLst/>
          </a:prstGeom>
          <a:noFill/>
        </p:spPr>
        <p:txBody>
          <a:bodyPr wrap="square" lIns="91440" tIns="45720" rIns="91440" bIns="45720" rtlCol="0" anchor="t">
            <a:spAutoFit/>
          </a:bodyPr>
          <a:lstStyle/>
          <a:p>
            <a:r>
              <a:rPr lang="en-US" sz="1200" dirty="0"/>
              <a:t>Figure 13-7: Cell cycle checkpoints. Adopted without modification from work contributed to </a:t>
            </a:r>
            <a:r>
              <a:rPr lang="en-US" sz="1200" dirty="0" err="1"/>
              <a:t>Libretexts</a:t>
            </a:r>
            <a:r>
              <a:rPr lang="en-US" sz="1200" dirty="0"/>
              <a:t> by E. V. Wong. </a:t>
            </a:r>
            <a:r>
              <a:rPr lang="en-US" sz="1200" dirty="0" err="1"/>
              <a:t>LibreTexts</a:t>
            </a:r>
            <a:r>
              <a:rPr lang="en-US" sz="1200" dirty="0"/>
              <a:t> content is licensed by CC BY-NC-SA 3.0.</a:t>
            </a:r>
          </a:p>
        </p:txBody>
      </p:sp>
      <p:pic>
        <p:nvPicPr>
          <p:cNvPr id="10" name="Content Placeholder 9" descr="Figure 13-7: Cell Cycle Checkpoints. The cell cycle is controlled at three checkpoints. The integrity of the DNA is assessed at the G1-S checkpoint. Proper chromosome duplication is assessed at the G2-M checkpoint. Attachment of each kinetochore to a spindle fiber is assessed at the M checkpoint.">
            <a:extLst>
              <a:ext uri="{FF2B5EF4-FFF2-40B4-BE49-F238E27FC236}">
                <a16:creationId xmlns:a16="http://schemas.microsoft.com/office/drawing/2014/main" id="{066A3175-E413-4C45-8374-7B9AC51A6553}"/>
              </a:ext>
            </a:extLst>
          </p:cNvPr>
          <p:cNvPicPr>
            <a:picLocks noGrp="1" noChangeAspect="1"/>
          </p:cNvPicPr>
          <p:nvPr>
            <p:ph idx="1"/>
          </p:nvPr>
        </p:nvPicPr>
        <p:blipFill>
          <a:blip r:embed="rId3"/>
          <a:stretch>
            <a:fillRect/>
          </a:stretch>
        </p:blipFill>
        <p:spPr>
          <a:xfrm>
            <a:off x="3270622" y="1825625"/>
            <a:ext cx="5650755" cy="4351338"/>
          </a:xfrm>
          <a:prstGeom prst="rect">
            <a:avLst/>
          </a:prstGeom>
        </p:spPr>
      </p:pic>
      <p:sp>
        <p:nvSpPr>
          <p:cNvPr id="2" name="Title 1">
            <a:extLst>
              <a:ext uri="{FF2B5EF4-FFF2-40B4-BE49-F238E27FC236}">
                <a16:creationId xmlns:a16="http://schemas.microsoft.com/office/drawing/2014/main" id="{9A8A5EE1-6855-44C4-A5AB-96D96C38B9EE}"/>
              </a:ext>
            </a:extLst>
          </p:cNvPr>
          <p:cNvSpPr>
            <a:spLocks noGrp="1"/>
          </p:cNvSpPr>
          <p:nvPr>
            <p:ph type="title"/>
          </p:nvPr>
        </p:nvSpPr>
        <p:spPr/>
        <p:txBody>
          <a:bodyPr/>
          <a:lstStyle/>
          <a:p>
            <a:r>
              <a:rPr lang="en-US" dirty="0"/>
              <a:t>Cell Cycle Checkpoints</a:t>
            </a:r>
          </a:p>
        </p:txBody>
      </p:sp>
      <p:sp>
        <p:nvSpPr>
          <p:cNvPr id="4" name="Slide Number Placeholder 3">
            <a:extLst>
              <a:ext uri="{FF2B5EF4-FFF2-40B4-BE49-F238E27FC236}">
                <a16:creationId xmlns:a16="http://schemas.microsoft.com/office/drawing/2014/main" id="{AE33ACFF-D902-423C-AA77-B5E4110D719E}"/>
              </a:ext>
            </a:extLst>
          </p:cNvPr>
          <p:cNvSpPr>
            <a:spLocks noGrp="1"/>
          </p:cNvSpPr>
          <p:nvPr>
            <p:ph type="sldNum" sz="quarter" idx="12"/>
          </p:nvPr>
        </p:nvSpPr>
        <p:spPr/>
        <p:txBody>
          <a:bodyPr/>
          <a:lstStyle/>
          <a:p>
            <a:fld id="{F38FC8B9-BCA2-4F51-A344-9525644822DC}" type="slidenum">
              <a:rPr lang="en-US" smtClean="0"/>
              <a:t>15</a:t>
            </a:fld>
            <a:endParaRPr lang="en-US"/>
          </a:p>
        </p:txBody>
      </p:sp>
    </p:spTree>
    <p:extLst>
      <p:ext uri="{BB962C8B-B14F-4D97-AF65-F5344CB8AC3E}">
        <p14:creationId xmlns:p14="http://schemas.microsoft.com/office/powerpoint/2010/main" val="29793427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BB9DF61B-C4F1-4CC9-8282-EE2DD8641748}"/>
              </a:ext>
            </a:extLst>
          </p:cNvPr>
          <p:cNvSpPr txBox="1"/>
          <p:nvPr/>
        </p:nvSpPr>
        <p:spPr>
          <a:xfrm>
            <a:off x="0" y="6596237"/>
            <a:ext cx="11208327" cy="276999"/>
          </a:xfrm>
          <a:prstGeom prst="rect">
            <a:avLst/>
          </a:prstGeom>
          <a:noFill/>
        </p:spPr>
        <p:txBody>
          <a:bodyPr wrap="square" rtlCol="0">
            <a:spAutoFit/>
          </a:bodyPr>
          <a:lstStyle/>
          <a:p>
            <a:r>
              <a:rPr lang="en-US" sz="1200" dirty="0"/>
              <a:t>Figure 13-8: M Cyclin. Created by Jennifer Hurst-Kennedy CC-NC-SA 4.0.</a:t>
            </a:r>
          </a:p>
        </p:txBody>
      </p:sp>
      <p:pic>
        <p:nvPicPr>
          <p:cNvPr id="6" name="Content Placeholder 5" descr="Figure 13-8: M Cyclin. M-cyclin is the cyclin associated with the M-phase of the cell cycle. Cellular levels of M-cyclin steadily grow throughout the G1, S, and G2 phases. M-cyclin levels are at their highest during M-phase. After M-phase, there is a sharp decline of M-cyclin levels, as the cyclin is degraded by the proteasome.">
            <a:extLst>
              <a:ext uri="{FF2B5EF4-FFF2-40B4-BE49-F238E27FC236}">
                <a16:creationId xmlns:a16="http://schemas.microsoft.com/office/drawing/2014/main" id="{3CDC804A-EFE9-44EA-8152-555D6FFA7041}"/>
              </a:ext>
            </a:extLst>
          </p:cNvPr>
          <p:cNvPicPr>
            <a:picLocks noGrp="1" noChangeAspect="1"/>
          </p:cNvPicPr>
          <p:nvPr>
            <p:ph idx="1"/>
          </p:nvPr>
        </p:nvPicPr>
        <p:blipFill>
          <a:blip r:embed="rId3"/>
          <a:stretch>
            <a:fillRect/>
          </a:stretch>
        </p:blipFill>
        <p:spPr>
          <a:xfrm>
            <a:off x="2095725" y="1825625"/>
            <a:ext cx="8000549" cy="4351338"/>
          </a:xfrm>
          <a:prstGeom prst="rect">
            <a:avLst/>
          </a:prstGeom>
        </p:spPr>
      </p:pic>
      <p:sp>
        <p:nvSpPr>
          <p:cNvPr id="2" name="Title 1">
            <a:extLst>
              <a:ext uri="{FF2B5EF4-FFF2-40B4-BE49-F238E27FC236}">
                <a16:creationId xmlns:a16="http://schemas.microsoft.com/office/drawing/2014/main" id="{FD98EFDC-6961-4CEF-824F-E0EA1471AC3A}"/>
              </a:ext>
            </a:extLst>
          </p:cNvPr>
          <p:cNvSpPr>
            <a:spLocks noGrp="1"/>
          </p:cNvSpPr>
          <p:nvPr>
            <p:ph type="title"/>
          </p:nvPr>
        </p:nvSpPr>
        <p:spPr/>
        <p:txBody>
          <a:bodyPr/>
          <a:lstStyle/>
          <a:p>
            <a:r>
              <a:rPr lang="en-US" dirty="0"/>
              <a:t>M Cyclin</a:t>
            </a:r>
          </a:p>
        </p:txBody>
      </p:sp>
      <p:sp>
        <p:nvSpPr>
          <p:cNvPr id="4" name="Slide Number Placeholder 3">
            <a:extLst>
              <a:ext uri="{FF2B5EF4-FFF2-40B4-BE49-F238E27FC236}">
                <a16:creationId xmlns:a16="http://schemas.microsoft.com/office/drawing/2014/main" id="{92CD5A8E-47DB-499A-9D35-1C1CF54E44F2}"/>
              </a:ext>
            </a:extLst>
          </p:cNvPr>
          <p:cNvSpPr>
            <a:spLocks noGrp="1"/>
          </p:cNvSpPr>
          <p:nvPr>
            <p:ph type="sldNum" sz="quarter" idx="12"/>
          </p:nvPr>
        </p:nvSpPr>
        <p:spPr/>
        <p:txBody>
          <a:bodyPr/>
          <a:lstStyle/>
          <a:p>
            <a:fld id="{F38FC8B9-BCA2-4F51-A344-9525644822DC}" type="slidenum">
              <a:rPr lang="en-US" smtClean="0"/>
              <a:t>16</a:t>
            </a:fld>
            <a:endParaRPr lang="en-US"/>
          </a:p>
        </p:txBody>
      </p:sp>
    </p:spTree>
    <p:extLst>
      <p:ext uri="{BB962C8B-B14F-4D97-AF65-F5344CB8AC3E}">
        <p14:creationId xmlns:p14="http://schemas.microsoft.com/office/powerpoint/2010/main" val="340556049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CED7BB5A-F166-44C0-B416-F5E1971BB650}"/>
              </a:ext>
            </a:extLst>
          </p:cNvPr>
          <p:cNvSpPr txBox="1"/>
          <p:nvPr/>
        </p:nvSpPr>
        <p:spPr>
          <a:xfrm>
            <a:off x="0" y="6403733"/>
            <a:ext cx="11208327" cy="461665"/>
          </a:xfrm>
          <a:prstGeom prst="rect">
            <a:avLst/>
          </a:prstGeom>
          <a:noFill/>
        </p:spPr>
        <p:txBody>
          <a:bodyPr wrap="square" rtlCol="0">
            <a:spAutoFit/>
          </a:bodyPr>
          <a:lstStyle/>
          <a:p>
            <a:r>
              <a:rPr lang="en-US" sz="1200" dirty="0"/>
              <a:t>Figure 13-9: Activation of mitotic cyclin/</a:t>
            </a:r>
            <a:r>
              <a:rPr lang="en-US" sz="1200" dirty="0" err="1"/>
              <a:t>Cdk</a:t>
            </a:r>
            <a:r>
              <a:rPr lang="en-US" sz="1200" dirty="0"/>
              <a:t> complex. Adopted and modified from work contributed to </a:t>
            </a:r>
            <a:r>
              <a:rPr lang="en-US" sz="1200" dirty="0" err="1"/>
              <a:t>Libretexts</a:t>
            </a:r>
            <a:r>
              <a:rPr lang="en-US" sz="1200" dirty="0"/>
              <a:t> by E. V. Wong. </a:t>
            </a:r>
            <a:r>
              <a:rPr lang="en-US" sz="1200" dirty="0" err="1"/>
              <a:t>LibreTexts</a:t>
            </a:r>
            <a:r>
              <a:rPr lang="en-US" sz="1200" dirty="0"/>
              <a:t> content is licensed by CC BY-NC-SA 3.0.</a:t>
            </a:r>
          </a:p>
        </p:txBody>
      </p:sp>
      <p:pic>
        <p:nvPicPr>
          <p:cNvPr id="6" name="Content Placeholder 5" descr="Figure 13-9: Activation of mitotic cyclin/Cdk complex. The M-Phase cyclin/Cdk complex is inactive until inhibitory phosphates have been removed and activating phosphates have been added to the protein. This ensures the specific timing of M-Phase cyclin/Cdk kinase activity in the cell cycle.">
            <a:extLst>
              <a:ext uri="{FF2B5EF4-FFF2-40B4-BE49-F238E27FC236}">
                <a16:creationId xmlns:a16="http://schemas.microsoft.com/office/drawing/2014/main" id="{575D2E72-BCA4-43B9-AC24-93039B6DF1BF}"/>
              </a:ext>
            </a:extLst>
          </p:cNvPr>
          <p:cNvPicPr>
            <a:picLocks noGrp="1" noChangeAspect="1"/>
          </p:cNvPicPr>
          <p:nvPr>
            <p:ph idx="1"/>
          </p:nvPr>
        </p:nvPicPr>
        <p:blipFill>
          <a:blip r:embed="rId3"/>
          <a:stretch>
            <a:fillRect/>
          </a:stretch>
        </p:blipFill>
        <p:spPr>
          <a:xfrm>
            <a:off x="4899286" y="1825625"/>
            <a:ext cx="2393428" cy="4351338"/>
          </a:xfrm>
          <a:prstGeom prst="rect">
            <a:avLst/>
          </a:prstGeom>
        </p:spPr>
      </p:pic>
      <p:sp>
        <p:nvSpPr>
          <p:cNvPr id="2" name="Title 1">
            <a:extLst>
              <a:ext uri="{FF2B5EF4-FFF2-40B4-BE49-F238E27FC236}">
                <a16:creationId xmlns:a16="http://schemas.microsoft.com/office/drawing/2014/main" id="{12305412-F2A3-4961-9826-A321579FCE71}"/>
              </a:ext>
            </a:extLst>
          </p:cNvPr>
          <p:cNvSpPr>
            <a:spLocks noGrp="1"/>
          </p:cNvSpPr>
          <p:nvPr>
            <p:ph type="title"/>
          </p:nvPr>
        </p:nvSpPr>
        <p:spPr/>
        <p:txBody>
          <a:bodyPr/>
          <a:lstStyle/>
          <a:p>
            <a:r>
              <a:rPr lang="en-US" dirty="0"/>
              <a:t>Activation of Mitotic Cyclin/CDK Complex</a:t>
            </a:r>
          </a:p>
        </p:txBody>
      </p:sp>
      <p:sp>
        <p:nvSpPr>
          <p:cNvPr id="4" name="Slide Number Placeholder 3">
            <a:extLst>
              <a:ext uri="{FF2B5EF4-FFF2-40B4-BE49-F238E27FC236}">
                <a16:creationId xmlns:a16="http://schemas.microsoft.com/office/drawing/2014/main" id="{16FAA316-F9DA-4CBA-ACF9-6D56DB1614F1}"/>
              </a:ext>
            </a:extLst>
          </p:cNvPr>
          <p:cNvSpPr>
            <a:spLocks noGrp="1"/>
          </p:cNvSpPr>
          <p:nvPr>
            <p:ph type="sldNum" sz="quarter" idx="12"/>
          </p:nvPr>
        </p:nvSpPr>
        <p:spPr/>
        <p:txBody>
          <a:bodyPr/>
          <a:lstStyle/>
          <a:p>
            <a:fld id="{F38FC8B9-BCA2-4F51-A344-9525644822DC}" type="slidenum">
              <a:rPr lang="en-US" smtClean="0"/>
              <a:t>17</a:t>
            </a:fld>
            <a:endParaRPr lang="en-US"/>
          </a:p>
        </p:txBody>
      </p:sp>
    </p:spTree>
    <p:extLst>
      <p:ext uri="{BB962C8B-B14F-4D97-AF65-F5344CB8AC3E}">
        <p14:creationId xmlns:p14="http://schemas.microsoft.com/office/powerpoint/2010/main" val="86242887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D5098D62-1645-4542-9E94-038C18E1B064}"/>
              </a:ext>
            </a:extLst>
          </p:cNvPr>
          <p:cNvSpPr txBox="1"/>
          <p:nvPr/>
        </p:nvSpPr>
        <p:spPr>
          <a:xfrm>
            <a:off x="0" y="6403733"/>
            <a:ext cx="11208327" cy="461665"/>
          </a:xfrm>
          <a:prstGeom prst="rect">
            <a:avLst/>
          </a:prstGeom>
          <a:noFill/>
        </p:spPr>
        <p:txBody>
          <a:bodyPr wrap="square" rtlCol="0">
            <a:spAutoFit/>
          </a:bodyPr>
          <a:lstStyle/>
          <a:p>
            <a:r>
              <a:rPr lang="en-US" sz="1200" dirty="0"/>
              <a:t>Figure 13-10: Regulation of the initiation of DNA Replication by the S-</a:t>
            </a:r>
            <a:r>
              <a:rPr lang="en-US" sz="1200" dirty="0" err="1"/>
              <a:t>Cdk</a:t>
            </a:r>
            <a:r>
              <a:rPr lang="en-US" sz="1200" dirty="0"/>
              <a:t>/cyclin complex. Adapted and modified from work contributed to Wikimedia by Hannes </a:t>
            </a:r>
            <a:r>
              <a:rPr lang="en-US" sz="1200" dirty="0" err="1"/>
              <a:t>Röst</a:t>
            </a:r>
            <a:r>
              <a:rPr lang="en-US" sz="1200" dirty="0"/>
              <a:t>. Wikimedia is licensed under Creative Commons Attribution-Share Alike 3.0</a:t>
            </a:r>
          </a:p>
        </p:txBody>
      </p:sp>
      <p:pic>
        <p:nvPicPr>
          <p:cNvPr id="6" name="Content Placeholder 5" descr="Figure 13-10: Regulation of the initiation of DNA Replication by the S-Cdk/cyclin complex. Cdc6 is a protein that binds to the pre-replication complex to prevent the start of DNA replication. At the beginning of S-phase, the S-cyclin/Cdk complex phosphorylates Cdc6 to inactive it. The S-cyclin/Cdk complex also phosphorylates proteins in the pre-replication complex to recruit enzymes needed for DNA replication.">
            <a:extLst>
              <a:ext uri="{FF2B5EF4-FFF2-40B4-BE49-F238E27FC236}">
                <a16:creationId xmlns:a16="http://schemas.microsoft.com/office/drawing/2014/main" id="{CD6FFE37-E3F5-424B-9872-D878075F2CB2}"/>
              </a:ext>
            </a:extLst>
          </p:cNvPr>
          <p:cNvPicPr>
            <a:picLocks noGrp="1" noChangeAspect="1"/>
          </p:cNvPicPr>
          <p:nvPr>
            <p:ph idx="1"/>
          </p:nvPr>
        </p:nvPicPr>
        <p:blipFill>
          <a:blip r:embed="rId3"/>
          <a:stretch>
            <a:fillRect/>
          </a:stretch>
        </p:blipFill>
        <p:spPr>
          <a:xfrm>
            <a:off x="3066490" y="1738071"/>
            <a:ext cx="6059019" cy="4436067"/>
          </a:xfrm>
          <a:prstGeom prst="rect">
            <a:avLst/>
          </a:prstGeom>
        </p:spPr>
      </p:pic>
      <p:sp>
        <p:nvSpPr>
          <p:cNvPr id="2" name="Title 1">
            <a:extLst>
              <a:ext uri="{FF2B5EF4-FFF2-40B4-BE49-F238E27FC236}">
                <a16:creationId xmlns:a16="http://schemas.microsoft.com/office/drawing/2014/main" id="{15D64126-D51F-4018-96F5-EBB22839C7C9}"/>
              </a:ext>
            </a:extLst>
          </p:cNvPr>
          <p:cNvSpPr>
            <a:spLocks noGrp="1"/>
          </p:cNvSpPr>
          <p:nvPr>
            <p:ph type="title"/>
          </p:nvPr>
        </p:nvSpPr>
        <p:spPr/>
        <p:txBody>
          <a:bodyPr/>
          <a:lstStyle/>
          <a:p>
            <a:r>
              <a:rPr lang="en-US" dirty="0"/>
              <a:t>Regulation of the Initiation of DNA Replication by the S-</a:t>
            </a:r>
            <a:r>
              <a:rPr lang="en-US" dirty="0" err="1"/>
              <a:t>Cdk</a:t>
            </a:r>
            <a:r>
              <a:rPr lang="en-US" dirty="0"/>
              <a:t>/Cyclin Complex</a:t>
            </a:r>
          </a:p>
        </p:txBody>
      </p:sp>
      <p:sp>
        <p:nvSpPr>
          <p:cNvPr id="4" name="Slide Number Placeholder 3">
            <a:extLst>
              <a:ext uri="{FF2B5EF4-FFF2-40B4-BE49-F238E27FC236}">
                <a16:creationId xmlns:a16="http://schemas.microsoft.com/office/drawing/2014/main" id="{887CD44A-A11A-49BA-8B85-7FD18AB652CD}"/>
              </a:ext>
            </a:extLst>
          </p:cNvPr>
          <p:cNvSpPr>
            <a:spLocks noGrp="1"/>
          </p:cNvSpPr>
          <p:nvPr>
            <p:ph type="sldNum" sz="quarter" idx="12"/>
          </p:nvPr>
        </p:nvSpPr>
        <p:spPr/>
        <p:txBody>
          <a:bodyPr/>
          <a:lstStyle/>
          <a:p>
            <a:fld id="{F38FC8B9-BCA2-4F51-A344-9525644822DC}" type="slidenum">
              <a:rPr lang="en-US" smtClean="0"/>
              <a:t>18</a:t>
            </a:fld>
            <a:endParaRPr lang="en-US"/>
          </a:p>
        </p:txBody>
      </p:sp>
    </p:spTree>
    <p:extLst>
      <p:ext uri="{BB962C8B-B14F-4D97-AF65-F5344CB8AC3E}">
        <p14:creationId xmlns:p14="http://schemas.microsoft.com/office/powerpoint/2010/main" val="411824776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E9DCF560-FE21-464A-8037-D10A254C98A4}"/>
              </a:ext>
            </a:extLst>
          </p:cNvPr>
          <p:cNvSpPr txBox="1"/>
          <p:nvPr/>
        </p:nvSpPr>
        <p:spPr>
          <a:xfrm>
            <a:off x="0" y="6403733"/>
            <a:ext cx="11208327" cy="461665"/>
          </a:xfrm>
          <a:prstGeom prst="rect">
            <a:avLst/>
          </a:prstGeom>
          <a:noFill/>
        </p:spPr>
        <p:txBody>
          <a:bodyPr wrap="square" rtlCol="0">
            <a:spAutoFit/>
          </a:bodyPr>
          <a:lstStyle/>
          <a:p>
            <a:r>
              <a:rPr lang="en-US" sz="1200" dirty="0"/>
              <a:t>Figure 13-11: Retinoblastoma. Adapted without modification from Biology 2e from Open </a:t>
            </a:r>
            <a:r>
              <a:rPr lang="en-US" sz="1200" dirty="0" err="1"/>
              <a:t>Stax</a:t>
            </a:r>
            <a:r>
              <a:rPr lang="en-US" sz="1200" dirty="0"/>
              <a:t> by Mary Ann Clark, Matthew Douglas, and Jung Choi. OpenStax is licensed under Creative Commons Attribution License v4.0, CC-BY 4.0</a:t>
            </a:r>
          </a:p>
        </p:txBody>
      </p:sp>
      <p:pic>
        <p:nvPicPr>
          <p:cNvPr id="6" name="Content Placeholder 5" descr="Figure 13-11: Retinoblastoma. Retinoblastoma (Rb) binds to and inhibits the transcription factor E2F. At the G1-S checkpoint, the G1-S cyclin/Cdk complex phosphorylates Rb in response to growth factor signaling. When phosphorylated Rb, “releases” E2F. E2F can now bind to its promoter region to stimulate the expression of genes needed to advance in the cell cycle, such as cyclin genes.">
            <a:extLst>
              <a:ext uri="{FF2B5EF4-FFF2-40B4-BE49-F238E27FC236}">
                <a16:creationId xmlns:a16="http://schemas.microsoft.com/office/drawing/2014/main" id="{DF21B7AF-C114-4DC3-8C69-5EC404A9AF56}"/>
              </a:ext>
            </a:extLst>
          </p:cNvPr>
          <p:cNvPicPr>
            <a:picLocks noGrp="1" noChangeAspect="1"/>
          </p:cNvPicPr>
          <p:nvPr>
            <p:ph idx="1"/>
          </p:nvPr>
        </p:nvPicPr>
        <p:blipFill>
          <a:blip r:embed="rId3"/>
          <a:stretch>
            <a:fillRect/>
          </a:stretch>
        </p:blipFill>
        <p:spPr>
          <a:xfrm>
            <a:off x="2768506" y="1825625"/>
            <a:ext cx="6654987" cy="4351338"/>
          </a:xfrm>
          <a:prstGeom prst="rect">
            <a:avLst/>
          </a:prstGeom>
        </p:spPr>
      </p:pic>
      <p:sp>
        <p:nvSpPr>
          <p:cNvPr id="2" name="Title 1">
            <a:extLst>
              <a:ext uri="{FF2B5EF4-FFF2-40B4-BE49-F238E27FC236}">
                <a16:creationId xmlns:a16="http://schemas.microsoft.com/office/drawing/2014/main" id="{E156EF6B-FE27-410B-80A1-AE2F8EF8FB94}"/>
              </a:ext>
            </a:extLst>
          </p:cNvPr>
          <p:cNvSpPr>
            <a:spLocks noGrp="1"/>
          </p:cNvSpPr>
          <p:nvPr>
            <p:ph type="title"/>
          </p:nvPr>
        </p:nvSpPr>
        <p:spPr/>
        <p:txBody>
          <a:bodyPr/>
          <a:lstStyle/>
          <a:p>
            <a:r>
              <a:rPr lang="en-US" dirty="0"/>
              <a:t>Retinoblastoma (</a:t>
            </a:r>
            <a:r>
              <a:rPr lang="en-US" dirty="0" err="1"/>
              <a:t>Rb</a:t>
            </a:r>
            <a:r>
              <a:rPr lang="en-US" dirty="0"/>
              <a:t>) Protein Regulates the Cell Cycle</a:t>
            </a:r>
          </a:p>
        </p:txBody>
      </p:sp>
      <p:sp>
        <p:nvSpPr>
          <p:cNvPr id="4" name="Slide Number Placeholder 3">
            <a:extLst>
              <a:ext uri="{FF2B5EF4-FFF2-40B4-BE49-F238E27FC236}">
                <a16:creationId xmlns:a16="http://schemas.microsoft.com/office/drawing/2014/main" id="{90286C69-A53E-4933-90A1-88AB8675372B}"/>
              </a:ext>
            </a:extLst>
          </p:cNvPr>
          <p:cNvSpPr>
            <a:spLocks noGrp="1"/>
          </p:cNvSpPr>
          <p:nvPr>
            <p:ph type="sldNum" sz="quarter" idx="12"/>
          </p:nvPr>
        </p:nvSpPr>
        <p:spPr/>
        <p:txBody>
          <a:bodyPr/>
          <a:lstStyle/>
          <a:p>
            <a:fld id="{F38FC8B9-BCA2-4F51-A344-9525644822DC}" type="slidenum">
              <a:rPr lang="en-US" smtClean="0"/>
              <a:t>19</a:t>
            </a:fld>
            <a:endParaRPr lang="en-US"/>
          </a:p>
        </p:txBody>
      </p:sp>
    </p:spTree>
    <p:extLst>
      <p:ext uri="{BB962C8B-B14F-4D97-AF65-F5344CB8AC3E}">
        <p14:creationId xmlns:p14="http://schemas.microsoft.com/office/powerpoint/2010/main" val="228394078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a:defRPr/>
            </a:pPr>
            <a:r>
              <a:rPr lang="en-US" dirty="0"/>
              <a:t>Identify where cell-cycle checkpoints are located. </a:t>
            </a:r>
          </a:p>
          <a:p>
            <a:pPr>
              <a:defRPr/>
            </a:pPr>
            <a:r>
              <a:rPr lang="en-US" dirty="0"/>
              <a:t>Describe how </a:t>
            </a:r>
            <a:r>
              <a:rPr lang="en-US" dirty="0" err="1"/>
              <a:t>Cdks</a:t>
            </a:r>
            <a:r>
              <a:rPr lang="en-US" dirty="0"/>
              <a:t> become activated. </a:t>
            </a:r>
          </a:p>
          <a:p>
            <a:pPr>
              <a:defRPr/>
            </a:pPr>
            <a:r>
              <a:rPr lang="en-US" dirty="0"/>
              <a:t>Describe which cyclins activate the corresponding </a:t>
            </a:r>
            <a:r>
              <a:rPr lang="en-US" dirty="0" err="1"/>
              <a:t>Cdks</a:t>
            </a:r>
            <a:r>
              <a:rPr lang="en-US" dirty="0"/>
              <a:t> and how the activated </a:t>
            </a:r>
            <a:r>
              <a:rPr lang="en-US" dirty="0" err="1"/>
              <a:t>Cdks</a:t>
            </a:r>
            <a:r>
              <a:rPr lang="en-US" dirty="0"/>
              <a:t> regulate cell cycle checkpoints. </a:t>
            </a:r>
          </a:p>
        </p:txBody>
      </p:sp>
      <p:sp>
        <p:nvSpPr>
          <p:cNvPr id="2" name="Title 1"/>
          <p:cNvSpPr>
            <a:spLocks noGrp="1"/>
          </p:cNvSpPr>
          <p:nvPr>
            <p:ph type="title"/>
          </p:nvPr>
        </p:nvSpPr>
        <p:spPr/>
        <p:txBody>
          <a:bodyPr>
            <a:normAutofit/>
          </a:bodyPr>
          <a:lstStyle/>
          <a:p>
            <a:r>
              <a:rPr lang="en-US" dirty="0"/>
              <a:t>Chapter 13 Learning Objectives</a:t>
            </a:r>
          </a:p>
        </p:txBody>
      </p:sp>
      <p:sp>
        <p:nvSpPr>
          <p:cNvPr id="4" name="Slide Number Placeholder 3">
            <a:extLst>
              <a:ext uri="{FF2B5EF4-FFF2-40B4-BE49-F238E27FC236}">
                <a16:creationId xmlns:a16="http://schemas.microsoft.com/office/drawing/2014/main" id="{082BDA0F-4026-462A-8922-D223007DA106}"/>
              </a:ext>
            </a:extLst>
          </p:cNvPr>
          <p:cNvSpPr>
            <a:spLocks noGrp="1"/>
          </p:cNvSpPr>
          <p:nvPr>
            <p:ph type="sldNum" sz="quarter" idx="12"/>
          </p:nvPr>
        </p:nvSpPr>
        <p:spPr/>
        <p:txBody>
          <a:bodyPr/>
          <a:lstStyle/>
          <a:p>
            <a:fld id="{C93EF3D6-E668-4DE3-8128-3AEB1A6FE605}" type="slidenum">
              <a:rPr lang="en-US" smtClean="0"/>
              <a:t>2</a:t>
            </a:fld>
            <a:endParaRPr lang="en-US"/>
          </a:p>
        </p:txBody>
      </p:sp>
    </p:spTree>
    <p:extLst>
      <p:ext uri="{BB962C8B-B14F-4D97-AF65-F5344CB8AC3E}">
        <p14:creationId xmlns:p14="http://schemas.microsoft.com/office/powerpoint/2010/main" val="45597528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8B171387-B5AE-45C0-9A8A-BCFB05A29910}"/>
              </a:ext>
            </a:extLst>
          </p:cNvPr>
          <p:cNvSpPr txBox="1"/>
          <p:nvPr/>
        </p:nvSpPr>
        <p:spPr>
          <a:xfrm>
            <a:off x="0" y="6596237"/>
            <a:ext cx="11208327" cy="276999"/>
          </a:xfrm>
          <a:prstGeom prst="rect">
            <a:avLst/>
          </a:prstGeom>
          <a:noFill/>
        </p:spPr>
        <p:txBody>
          <a:bodyPr wrap="square" rtlCol="0">
            <a:spAutoFit/>
          </a:bodyPr>
          <a:lstStyle/>
          <a:p>
            <a:r>
              <a:rPr lang="en-US" sz="1200" dirty="0"/>
              <a:t>Figure 13-12: p53 and p21. Created by Jennifer Hurst-Kennedy CC-NC-SA 4.0.</a:t>
            </a:r>
          </a:p>
        </p:txBody>
      </p:sp>
      <p:pic>
        <p:nvPicPr>
          <p:cNvPr id="6" name="Content Placeholder 5" descr="Figure 13-12: p53 and p21. The tumor suppressor p53 is produced and then rapidly degraded by the cell. In response to DNA damage, p53 is phosphorylated. This stabilizes p53 and prevents its degradation. p53 is a transcription factor with over 50 target genes that collectively control cell cycle arrest, DNA damage repair, and apoptosis. One of these targets is the p21 which binds to and inhibits the kinase activity of Cdk/cyclin complexes. When DNA is damaged, the stabilized p53 increases the expression of p21. p21 then binds to Cdk/cyclin complexes, causing a “pause” in the cell cycle. This allows time for DNA damage repair to occur. If the damage cannot be repaired, apoptosis will be initiated by other p53-target genes.">
            <a:extLst>
              <a:ext uri="{FF2B5EF4-FFF2-40B4-BE49-F238E27FC236}">
                <a16:creationId xmlns:a16="http://schemas.microsoft.com/office/drawing/2014/main" id="{3743085D-5142-4A47-878F-7C4691AD8782}"/>
              </a:ext>
            </a:extLst>
          </p:cNvPr>
          <p:cNvPicPr>
            <a:picLocks noGrp="1" noChangeAspect="1"/>
          </p:cNvPicPr>
          <p:nvPr>
            <p:ph idx="1"/>
          </p:nvPr>
        </p:nvPicPr>
        <p:blipFill>
          <a:blip r:embed="rId3"/>
          <a:stretch>
            <a:fillRect/>
          </a:stretch>
        </p:blipFill>
        <p:spPr>
          <a:xfrm>
            <a:off x="3294339" y="1825625"/>
            <a:ext cx="5603321" cy="4351338"/>
          </a:xfrm>
          <a:prstGeom prst="rect">
            <a:avLst/>
          </a:prstGeom>
        </p:spPr>
      </p:pic>
      <p:sp>
        <p:nvSpPr>
          <p:cNvPr id="2" name="Title 1">
            <a:extLst>
              <a:ext uri="{FF2B5EF4-FFF2-40B4-BE49-F238E27FC236}">
                <a16:creationId xmlns:a16="http://schemas.microsoft.com/office/drawing/2014/main" id="{20519BF4-8461-4C28-99D6-9A2C1524577B}"/>
              </a:ext>
            </a:extLst>
          </p:cNvPr>
          <p:cNvSpPr>
            <a:spLocks noGrp="1"/>
          </p:cNvSpPr>
          <p:nvPr>
            <p:ph type="title"/>
          </p:nvPr>
        </p:nvSpPr>
        <p:spPr/>
        <p:txBody>
          <a:bodyPr/>
          <a:lstStyle/>
          <a:p>
            <a:r>
              <a:rPr lang="en-US" dirty="0"/>
              <a:t>Proteins p53 and p21 Regulate the Cell Cycle</a:t>
            </a:r>
          </a:p>
        </p:txBody>
      </p:sp>
      <p:sp>
        <p:nvSpPr>
          <p:cNvPr id="4" name="Slide Number Placeholder 3">
            <a:extLst>
              <a:ext uri="{FF2B5EF4-FFF2-40B4-BE49-F238E27FC236}">
                <a16:creationId xmlns:a16="http://schemas.microsoft.com/office/drawing/2014/main" id="{73349A4A-36C8-423D-8318-DE6E241A3272}"/>
              </a:ext>
            </a:extLst>
          </p:cNvPr>
          <p:cNvSpPr>
            <a:spLocks noGrp="1"/>
          </p:cNvSpPr>
          <p:nvPr>
            <p:ph type="sldNum" sz="quarter" idx="12"/>
          </p:nvPr>
        </p:nvSpPr>
        <p:spPr/>
        <p:txBody>
          <a:bodyPr/>
          <a:lstStyle/>
          <a:p>
            <a:fld id="{F38FC8B9-BCA2-4F51-A344-9525644822DC}" type="slidenum">
              <a:rPr lang="en-US" smtClean="0"/>
              <a:t>20</a:t>
            </a:fld>
            <a:endParaRPr lang="en-US"/>
          </a:p>
        </p:txBody>
      </p:sp>
    </p:spTree>
    <p:extLst>
      <p:ext uri="{BB962C8B-B14F-4D97-AF65-F5344CB8AC3E}">
        <p14:creationId xmlns:p14="http://schemas.microsoft.com/office/powerpoint/2010/main" val="365273385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D91D726-B919-40F6-A62F-4E681451516F}"/>
              </a:ext>
            </a:extLst>
          </p:cNvPr>
          <p:cNvSpPr>
            <a:spLocks noGrp="1"/>
          </p:cNvSpPr>
          <p:nvPr>
            <p:ph idx="1"/>
          </p:nvPr>
        </p:nvSpPr>
        <p:spPr/>
        <p:txBody>
          <a:bodyPr>
            <a:normAutofit/>
          </a:bodyPr>
          <a:lstStyle/>
          <a:p>
            <a:pPr marL="514350" lvl="0" indent="-514350">
              <a:buFont typeface="+mj-lt"/>
              <a:buAutoNum type="arabicPeriod"/>
            </a:pPr>
            <a:r>
              <a:rPr lang="en-US" dirty="0"/>
              <a:t>Which of the following proteins form ring-like structures around sister chromatids?</a:t>
            </a:r>
            <a:endParaRPr lang="en-US" sz="2400" dirty="0"/>
          </a:p>
          <a:p>
            <a:pPr marL="914400" lvl="1" indent="-457200">
              <a:buFont typeface="+mj-lt"/>
              <a:buAutoNum type="alphaLcPeriod"/>
            </a:pPr>
            <a:r>
              <a:rPr lang="en-US" dirty="0" err="1"/>
              <a:t>lamins</a:t>
            </a:r>
            <a:endParaRPr lang="en-US" sz="2000" dirty="0"/>
          </a:p>
          <a:p>
            <a:pPr marL="914400" lvl="1" indent="-457200">
              <a:buFont typeface="+mj-lt"/>
              <a:buAutoNum type="alphaLcPeriod"/>
            </a:pPr>
            <a:r>
              <a:rPr lang="en-US" dirty="0" err="1"/>
              <a:t>condensins</a:t>
            </a:r>
            <a:endParaRPr lang="en-US" sz="2000" dirty="0"/>
          </a:p>
          <a:p>
            <a:pPr marL="914400" lvl="1" indent="-457200">
              <a:buFont typeface="+mj-lt"/>
              <a:buAutoNum type="alphaLcPeriod"/>
            </a:pPr>
            <a:r>
              <a:rPr lang="en-US" dirty="0"/>
              <a:t>cyclins</a:t>
            </a:r>
            <a:endParaRPr lang="en-US" sz="2000" dirty="0"/>
          </a:p>
          <a:p>
            <a:pPr marL="914400" lvl="1" indent="-457200">
              <a:buFont typeface="+mj-lt"/>
              <a:buAutoNum type="alphaLcPeriod"/>
            </a:pPr>
            <a:r>
              <a:rPr lang="en-US" dirty="0" err="1"/>
              <a:t>cohesins</a:t>
            </a:r>
            <a:endParaRPr lang="en-US" sz="2400" dirty="0"/>
          </a:p>
          <a:p>
            <a:endParaRPr lang="en-US" dirty="0"/>
          </a:p>
        </p:txBody>
      </p:sp>
      <p:sp>
        <p:nvSpPr>
          <p:cNvPr id="2" name="Title 1">
            <a:extLst>
              <a:ext uri="{FF2B5EF4-FFF2-40B4-BE49-F238E27FC236}">
                <a16:creationId xmlns:a16="http://schemas.microsoft.com/office/drawing/2014/main" id="{CF7AEEF8-D7DC-476C-BA8B-10C9C50E753A}"/>
              </a:ext>
            </a:extLst>
          </p:cNvPr>
          <p:cNvSpPr>
            <a:spLocks noGrp="1"/>
          </p:cNvSpPr>
          <p:nvPr>
            <p:ph type="title"/>
          </p:nvPr>
        </p:nvSpPr>
        <p:spPr/>
        <p:txBody>
          <a:bodyPr/>
          <a:lstStyle/>
          <a:p>
            <a:r>
              <a:rPr lang="en-US" dirty="0"/>
              <a:t>Concept Check Question 1</a:t>
            </a:r>
          </a:p>
        </p:txBody>
      </p:sp>
      <p:sp>
        <p:nvSpPr>
          <p:cNvPr id="4" name="Slide Number Placeholder 3">
            <a:extLst>
              <a:ext uri="{FF2B5EF4-FFF2-40B4-BE49-F238E27FC236}">
                <a16:creationId xmlns:a16="http://schemas.microsoft.com/office/drawing/2014/main" id="{8644C3FE-111C-43C2-94D0-314F455E67CC}"/>
              </a:ext>
            </a:extLst>
          </p:cNvPr>
          <p:cNvSpPr>
            <a:spLocks noGrp="1"/>
          </p:cNvSpPr>
          <p:nvPr>
            <p:ph type="sldNum" sz="quarter" idx="12"/>
          </p:nvPr>
        </p:nvSpPr>
        <p:spPr/>
        <p:txBody>
          <a:bodyPr/>
          <a:lstStyle/>
          <a:p>
            <a:fld id="{F38FC8B9-BCA2-4F51-A344-9525644822DC}" type="slidenum">
              <a:rPr lang="en-US" smtClean="0"/>
              <a:t>21</a:t>
            </a:fld>
            <a:endParaRPr lang="en-US"/>
          </a:p>
        </p:txBody>
      </p:sp>
    </p:spTree>
    <p:extLst>
      <p:ext uri="{BB962C8B-B14F-4D97-AF65-F5344CB8AC3E}">
        <p14:creationId xmlns:p14="http://schemas.microsoft.com/office/powerpoint/2010/main" val="322030814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D91D726-B919-40F6-A62F-4E681451516F}"/>
              </a:ext>
            </a:extLst>
          </p:cNvPr>
          <p:cNvSpPr>
            <a:spLocks noGrp="1"/>
          </p:cNvSpPr>
          <p:nvPr>
            <p:ph idx="1"/>
          </p:nvPr>
        </p:nvSpPr>
        <p:spPr/>
        <p:txBody>
          <a:bodyPr>
            <a:normAutofit/>
          </a:bodyPr>
          <a:lstStyle/>
          <a:p>
            <a:pPr marL="514350" lvl="0" indent="-514350">
              <a:buFont typeface="+mj-lt"/>
              <a:buAutoNum type="arabicPeriod"/>
            </a:pPr>
            <a:r>
              <a:rPr lang="en-US" dirty="0"/>
              <a:t>Which of the following proteins form ring-like structures around sister chromatids?</a:t>
            </a:r>
            <a:endParaRPr lang="en-US" sz="2400" dirty="0"/>
          </a:p>
          <a:p>
            <a:pPr marL="914400" lvl="1" indent="-457200">
              <a:buFont typeface="+mj-lt"/>
              <a:buAutoNum type="alphaLcPeriod"/>
            </a:pPr>
            <a:r>
              <a:rPr lang="en-US" dirty="0" err="1"/>
              <a:t>lamins</a:t>
            </a:r>
            <a:endParaRPr lang="en-US" sz="2000" dirty="0"/>
          </a:p>
          <a:p>
            <a:pPr marL="914400" lvl="1" indent="-457200">
              <a:buFont typeface="+mj-lt"/>
              <a:buAutoNum type="alphaLcPeriod"/>
            </a:pPr>
            <a:r>
              <a:rPr lang="en-US" dirty="0" err="1"/>
              <a:t>condensins</a:t>
            </a:r>
            <a:endParaRPr lang="en-US" sz="2000" dirty="0"/>
          </a:p>
          <a:p>
            <a:pPr marL="914400" lvl="1" indent="-457200">
              <a:buFont typeface="+mj-lt"/>
              <a:buAutoNum type="alphaLcPeriod"/>
            </a:pPr>
            <a:r>
              <a:rPr lang="en-US" dirty="0"/>
              <a:t>cyclins</a:t>
            </a:r>
            <a:endParaRPr lang="en-US" sz="2000" dirty="0"/>
          </a:p>
          <a:p>
            <a:pPr marL="914400" lvl="1" indent="-457200">
              <a:buFont typeface="+mj-lt"/>
              <a:buAutoNum type="alphaLcPeriod"/>
            </a:pPr>
            <a:r>
              <a:rPr lang="en-US" b="1" dirty="0" err="1"/>
              <a:t>cohesins</a:t>
            </a:r>
            <a:endParaRPr lang="en-US" sz="2400" b="1" dirty="0"/>
          </a:p>
          <a:p>
            <a:endParaRPr lang="en-US" dirty="0"/>
          </a:p>
        </p:txBody>
      </p:sp>
      <p:sp>
        <p:nvSpPr>
          <p:cNvPr id="2" name="Title 1">
            <a:extLst>
              <a:ext uri="{FF2B5EF4-FFF2-40B4-BE49-F238E27FC236}">
                <a16:creationId xmlns:a16="http://schemas.microsoft.com/office/drawing/2014/main" id="{CF7AEEF8-D7DC-476C-BA8B-10C9C50E753A}"/>
              </a:ext>
            </a:extLst>
          </p:cNvPr>
          <p:cNvSpPr>
            <a:spLocks noGrp="1"/>
          </p:cNvSpPr>
          <p:nvPr>
            <p:ph type="title"/>
          </p:nvPr>
        </p:nvSpPr>
        <p:spPr/>
        <p:txBody>
          <a:bodyPr/>
          <a:lstStyle/>
          <a:p>
            <a:r>
              <a:rPr lang="en-US" dirty="0"/>
              <a:t>Concept Check Question 1 Answer</a:t>
            </a:r>
          </a:p>
        </p:txBody>
      </p:sp>
      <p:sp>
        <p:nvSpPr>
          <p:cNvPr id="4" name="Slide Number Placeholder 3">
            <a:extLst>
              <a:ext uri="{FF2B5EF4-FFF2-40B4-BE49-F238E27FC236}">
                <a16:creationId xmlns:a16="http://schemas.microsoft.com/office/drawing/2014/main" id="{8644C3FE-111C-43C2-94D0-314F455E67CC}"/>
              </a:ext>
            </a:extLst>
          </p:cNvPr>
          <p:cNvSpPr>
            <a:spLocks noGrp="1"/>
          </p:cNvSpPr>
          <p:nvPr>
            <p:ph type="sldNum" sz="quarter" idx="12"/>
          </p:nvPr>
        </p:nvSpPr>
        <p:spPr/>
        <p:txBody>
          <a:bodyPr/>
          <a:lstStyle/>
          <a:p>
            <a:fld id="{F38FC8B9-BCA2-4F51-A344-9525644822DC}" type="slidenum">
              <a:rPr lang="en-US" smtClean="0"/>
              <a:t>22</a:t>
            </a:fld>
            <a:endParaRPr lang="en-US"/>
          </a:p>
        </p:txBody>
      </p:sp>
    </p:spTree>
    <p:extLst>
      <p:ext uri="{BB962C8B-B14F-4D97-AF65-F5344CB8AC3E}">
        <p14:creationId xmlns:p14="http://schemas.microsoft.com/office/powerpoint/2010/main" val="313805099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D91D726-B919-40F6-A62F-4E681451516F}"/>
              </a:ext>
            </a:extLst>
          </p:cNvPr>
          <p:cNvSpPr>
            <a:spLocks noGrp="1"/>
          </p:cNvSpPr>
          <p:nvPr>
            <p:ph idx="1"/>
          </p:nvPr>
        </p:nvSpPr>
        <p:spPr/>
        <p:txBody>
          <a:bodyPr>
            <a:normAutofit/>
          </a:bodyPr>
          <a:lstStyle/>
          <a:p>
            <a:pPr marL="514350" lvl="0" indent="-514350">
              <a:buFont typeface="+mj-lt"/>
              <a:buAutoNum type="arabicPeriod" startAt="2"/>
            </a:pPr>
            <a:r>
              <a:rPr lang="en-US" dirty="0" err="1"/>
              <a:t>Cdks</a:t>
            </a:r>
            <a:r>
              <a:rPr lang="en-US" dirty="0"/>
              <a:t> are only active when _______.</a:t>
            </a:r>
            <a:endParaRPr lang="en-US" sz="2400" dirty="0"/>
          </a:p>
          <a:p>
            <a:pPr marL="914400" lvl="1" indent="-457200">
              <a:buFont typeface="+mj-lt"/>
              <a:buAutoNum type="alphaLcPeriod"/>
            </a:pPr>
            <a:r>
              <a:rPr lang="en-US" dirty="0"/>
              <a:t>bound to their partner cyclins</a:t>
            </a:r>
            <a:endParaRPr lang="en-US" sz="2000" dirty="0"/>
          </a:p>
          <a:p>
            <a:pPr marL="914400" lvl="1" indent="-457200">
              <a:buFont typeface="+mj-lt"/>
              <a:buAutoNum type="alphaLcPeriod"/>
            </a:pPr>
            <a:r>
              <a:rPr lang="en-US" dirty="0"/>
              <a:t>when phosphorylated by </a:t>
            </a:r>
            <a:r>
              <a:rPr lang="en-US" dirty="0" err="1"/>
              <a:t>lamins</a:t>
            </a:r>
            <a:endParaRPr lang="en-US" sz="2000" dirty="0"/>
          </a:p>
          <a:p>
            <a:pPr marL="914400" lvl="1" indent="-457200">
              <a:buFont typeface="+mj-lt"/>
              <a:buAutoNum type="alphaLcPeriod"/>
            </a:pPr>
            <a:r>
              <a:rPr lang="en-US" dirty="0"/>
              <a:t>during the G</a:t>
            </a:r>
            <a:r>
              <a:rPr lang="en-US" baseline="-25000" dirty="0"/>
              <a:t>o</a:t>
            </a:r>
            <a:r>
              <a:rPr lang="en-US" dirty="0"/>
              <a:t> stage of the cell cycle</a:t>
            </a:r>
            <a:endParaRPr lang="en-US" sz="2400" dirty="0"/>
          </a:p>
          <a:p>
            <a:endParaRPr lang="en-US" dirty="0"/>
          </a:p>
        </p:txBody>
      </p:sp>
      <p:sp>
        <p:nvSpPr>
          <p:cNvPr id="2" name="Title 1">
            <a:extLst>
              <a:ext uri="{FF2B5EF4-FFF2-40B4-BE49-F238E27FC236}">
                <a16:creationId xmlns:a16="http://schemas.microsoft.com/office/drawing/2014/main" id="{CF7AEEF8-D7DC-476C-BA8B-10C9C50E753A}"/>
              </a:ext>
            </a:extLst>
          </p:cNvPr>
          <p:cNvSpPr>
            <a:spLocks noGrp="1"/>
          </p:cNvSpPr>
          <p:nvPr>
            <p:ph type="title"/>
          </p:nvPr>
        </p:nvSpPr>
        <p:spPr/>
        <p:txBody>
          <a:bodyPr/>
          <a:lstStyle/>
          <a:p>
            <a:r>
              <a:rPr lang="en-US" dirty="0"/>
              <a:t>Concept Check Question 2</a:t>
            </a:r>
          </a:p>
        </p:txBody>
      </p:sp>
      <p:sp>
        <p:nvSpPr>
          <p:cNvPr id="4" name="Slide Number Placeholder 3">
            <a:extLst>
              <a:ext uri="{FF2B5EF4-FFF2-40B4-BE49-F238E27FC236}">
                <a16:creationId xmlns:a16="http://schemas.microsoft.com/office/drawing/2014/main" id="{8644C3FE-111C-43C2-94D0-314F455E67CC}"/>
              </a:ext>
            </a:extLst>
          </p:cNvPr>
          <p:cNvSpPr>
            <a:spLocks noGrp="1"/>
          </p:cNvSpPr>
          <p:nvPr>
            <p:ph type="sldNum" sz="quarter" idx="12"/>
          </p:nvPr>
        </p:nvSpPr>
        <p:spPr/>
        <p:txBody>
          <a:bodyPr/>
          <a:lstStyle/>
          <a:p>
            <a:fld id="{F38FC8B9-BCA2-4F51-A344-9525644822DC}" type="slidenum">
              <a:rPr lang="en-US" smtClean="0"/>
              <a:t>23</a:t>
            </a:fld>
            <a:endParaRPr lang="en-US"/>
          </a:p>
        </p:txBody>
      </p:sp>
    </p:spTree>
    <p:extLst>
      <p:ext uri="{BB962C8B-B14F-4D97-AF65-F5344CB8AC3E}">
        <p14:creationId xmlns:p14="http://schemas.microsoft.com/office/powerpoint/2010/main" val="104379674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D91D726-B919-40F6-A62F-4E681451516F}"/>
              </a:ext>
            </a:extLst>
          </p:cNvPr>
          <p:cNvSpPr>
            <a:spLocks noGrp="1"/>
          </p:cNvSpPr>
          <p:nvPr>
            <p:ph idx="1"/>
          </p:nvPr>
        </p:nvSpPr>
        <p:spPr/>
        <p:txBody>
          <a:bodyPr>
            <a:normAutofit/>
          </a:bodyPr>
          <a:lstStyle/>
          <a:p>
            <a:pPr marL="514350" lvl="0" indent="-514350">
              <a:buFont typeface="+mj-lt"/>
              <a:buAutoNum type="arabicPeriod" startAt="2"/>
            </a:pPr>
            <a:r>
              <a:rPr lang="en-US" dirty="0" err="1"/>
              <a:t>Cdks</a:t>
            </a:r>
            <a:r>
              <a:rPr lang="en-US" dirty="0"/>
              <a:t> are only active when _______.</a:t>
            </a:r>
            <a:endParaRPr lang="en-US" sz="2400" dirty="0"/>
          </a:p>
          <a:p>
            <a:pPr marL="914400" lvl="1" indent="-457200">
              <a:buFont typeface="+mj-lt"/>
              <a:buAutoNum type="alphaLcPeriod"/>
            </a:pPr>
            <a:r>
              <a:rPr lang="en-US" b="1" dirty="0"/>
              <a:t>bound to their partner cyclins</a:t>
            </a:r>
            <a:endParaRPr lang="en-US" sz="2000" b="1" dirty="0"/>
          </a:p>
          <a:p>
            <a:pPr marL="914400" lvl="1" indent="-457200">
              <a:buFont typeface="+mj-lt"/>
              <a:buAutoNum type="alphaLcPeriod"/>
            </a:pPr>
            <a:r>
              <a:rPr lang="en-US" dirty="0"/>
              <a:t>when phosphorylated by </a:t>
            </a:r>
            <a:r>
              <a:rPr lang="en-US" dirty="0" err="1"/>
              <a:t>lamins</a:t>
            </a:r>
            <a:endParaRPr lang="en-US" sz="2000" dirty="0"/>
          </a:p>
          <a:p>
            <a:pPr marL="914400" lvl="1" indent="-457200">
              <a:buFont typeface="+mj-lt"/>
              <a:buAutoNum type="alphaLcPeriod"/>
            </a:pPr>
            <a:r>
              <a:rPr lang="en-US" dirty="0"/>
              <a:t>during the G</a:t>
            </a:r>
            <a:r>
              <a:rPr lang="en-US" baseline="-25000" dirty="0"/>
              <a:t>o</a:t>
            </a:r>
            <a:r>
              <a:rPr lang="en-US" dirty="0"/>
              <a:t> stage of the cell cycle</a:t>
            </a:r>
            <a:endParaRPr lang="en-US" sz="2400" dirty="0"/>
          </a:p>
          <a:p>
            <a:endParaRPr lang="en-US" dirty="0"/>
          </a:p>
        </p:txBody>
      </p:sp>
      <p:sp>
        <p:nvSpPr>
          <p:cNvPr id="2" name="Title 1">
            <a:extLst>
              <a:ext uri="{FF2B5EF4-FFF2-40B4-BE49-F238E27FC236}">
                <a16:creationId xmlns:a16="http://schemas.microsoft.com/office/drawing/2014/main" id="{CF7AEEF8-D7DC-476C-BA8B-10C9C50E753A}"/>
              </a:ext>
            </a:extLst>
          </p:cNvPr>
          <p:cNvSpPr>
            <a:spLocks noGrp="1"/>
          </p:cNvSpPr>
          <p:nvPr>
            <p:ph type="title"/>
          </p:nvPr>
        </p:nvSpPr>
        <p:spPr/>
        <p:txBody>
          <a:bodyPr/>
          <a:lstStyle/>
          <a:p>
            <a:r>
              <a:rPr lang="en-US" dirty="0"/>
              <a:t>Concept Check Question 2 Answer</a:t>
            </a:r>
          </a:p>
        </p:txBody>
      </p:sp>
      <p:sp>
        <p:nvSpPr>
          <p:cNvPr id="4" name="Slide Number Placeholder 3">
            <a:extLst>
              <a:ext uri="{FF2B5EF4-FFF2-40B4-BE49-F238E27FC236}">
                <a16:creationId xmlns:a16="http://schemas.microsoft.com/office/drawing/2014/main" id="{8644C3FE-111C-43C2-94D0-314F455E67CC}"/>
              </a:ext>
            </a:extLst>
          </p:cNvPr>
          <p:cNvSpPr>
            <a:spLocks noGrp="1"/>
          </p:cNvSpPr>
          <p:nvPr>
            <p:ph type="sldNum" sz="quarter" idx="12"/>
          </p:nvPr>
        </p:nvSpPr>
        <p:spPr/>
        <p:txBody>
          <a:bodyPr/>
          <a:lstStyle/>
          <a:p>
            <a:fld id="{F38FC8B9-BCA2-4F51-A344-9525644822DC}" type="slidenum">
              <a:rPr lang="en-US" smtClean="0"/>
              <a:t>24</a:t>
            </a:fld>
            <a:endParaRPr lang="en-US"/>
          </a:p>
        </p:txBody>
      </p:sp>
    </p:spTree>
    <p:extLst>
      <p:ext uri="{BB962C8B-B14F-4D97-AF65-F5344CB8AC3E}">
        <p14:creationId xmlns:p14="http://schemas.microsoft.com/office/powerpoint/2010/main" val="370734339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D91D726-B919-40F6-A62F-4E681451516F}"/>
              </a:ext>
            </a:extLst>
          </p:cNvPr>
          <p:cNvSpPr>
            <a:spLocks noGrp="1"/>
          </p:cNvSpPr>
          <p:nvPr>
            <p:ph idx="1"/>
          </p:nvPr>
        </p:nvSpPr>
        <p:spPr/>
        <p:txBody>
          <a:bodyPr>
            <a:normAutofit/>
          </a:bodyPr>
          <a:lstStyle/>
          <a:p>
            <a:pPr marL="514350" lvl="0" indent="-514350">
              <a:buFont typeface="+mj-lt"/>
              <a:buAutoNum type="arabicPeriod" startAt="3"/>
            </a:pPr>
            <a:r>
              <a:rPr lang="en-US" dirty="0"/>
              <a:t>If APC could not be activated, ______________.</a:t>
            </a:r>
            <a:endParaRPr lang="en-US" sz="2400" dirty="0"/>
          </a:p>
          <a:p>
            <a:pPr marL="914400" lvl="1" indent="-457200">
              <a:buFont typeface="+mj-lt"/>
              <a:buAutoNum type="alphaLcPeriod"/>
            </a:pPr>
            <a:r>
              <a:rPr lang="en-US" dirty="0"/>
              <a:t>sister chromatids could not be separated</a:t>
            </a:r>
            <a:endParaRPr lang="en-US" sz="2000" dirty="0"/>
          </a:p>
          <a:p>
            <a:pPr marL="914400" lvl="1" indent="-457200">
              <a:buFont typeface="+mj-lt"/>
              <a:buAutoNum type="alphaLcPeriod"/>
            </a:pPr>
            <a:r>
              <a:rPr lang="en-US" dirty="0"/>
              <a:t>the nuclear envelope could not break down</a:t>
            </a:r>
            <a:endParaRPr lang="en-US" sz="2000" dirty="0"/>
          </a:p>
          <a:p>
            <a:pPr marL="914400" lvl="1" indent="-457200">
              <a:buFont typeface="+mj-lt"/>
              <a:buAutoNum type="alphaLcPeriod"/>
            </a:pPr>
            <a:r>
              <a:rPr lang="en-US" dirty="0"/>
              <a:t>cell would arrest in S-phase</a:t>
            </a:r>
            <a:endParaRPr lang="en-US" sz="2400" dirty="0"/>
          </a:p>
          <a:p>
            <a:endParaRPr lang="en-US" dirty="0"/>
          </a:p>
        </p:txBody>
      </p:sp>
      <p:sp>
        <p:nvSpPr>
          <p:cNvPr id="2" name="Title 1">
            <a:extLst>
              <a:ext uri="{FF2B5EF4-FFF2-40B4-BE49-F238E27FC236}">
                <a16:creationId xmlns:a16="http://schemas.microsoft.com/office/drawing/2014/main" id="{CF7AEEF8-D7DC-476C-BA8B-10C9C50E753A}"/>
              </a:ext>
            </a:extLst>
          </p:cNvPr>
          <p:cNvSpPr>
            <a:spLocks noGrp="1"/>
          </p:cNvSpPr>
          <p:nvPr>
            <p:ph type="title"/>
          </p:nvPr>
        </p:nvSpPr>
        <p:spPr/>
        <p:txBody>
          <a:bodyPr/>
          <a:lstStyle/>
          <a:p>
            <a:r>
              <a:rPr lang="en-US" dirty="0"/>
              <a:t>Concept Check Question 3</a:t>
            </a:r>
          </a:p>
        </p:txBody>
      </p:sp>
      <p:sp>
        <p:nvSpPr>
          <p:cNvPr id="4" name="Slide Number Placeholder 3">
            <a:extLst>
              <a:ext uri="{FF2B5EF4-FFF2-40B4-BE49-F238E27FC236}">
                <a16:creationId xmlns:a16="http://schemas.microsoft.com/office/drawing/2014/main" id="{8644C3FE-111C-43C2-94D0-314F455E67CC}"/>
              </a:ext>
            </a:extLst>
          </p:cNvPr>
          <p:cNvSpPr>
            <a:spLocks noGrp="1"/>
          </p:cNvSpPr>
          <p:nvPr>
            <p:ph type="sldNum" sz="quarter" idx="12"/>
          </p:nvPr>
        </p:nvSpPr>
        <p:spPr/>
        <p:txBody>
          <a:bodyPr/>
          <a:lstStyle/>
          <a:p>
            <a:fld id="{F38FC8B9-BCA2-4F51-A344-9525644822DC}" type="slidenum">
              <a:rPr lang="en-US" smtClean="0"/>
              <a:t>25</a:t>
            </a:fld>
            <a:endParaRPr lang="en-US"/>
          </a:p>
        </p:txBody>
      </p:sp>
    </p:spTree>
    <p:extLst>
      <p:ext uri="{BB962C8B-B14F-4D97-AF65-F5344CB8AC3E}">
        <p14:creationId xmlns:p14="http://schemas.microsoft.com/office/powerpoint/2010/main" val="213290700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D91D726-B919-40F6-A62F-4E681451516F}"/>
              </a:ext>
            </a:extLst>
          </p:cNvPr>
          <p:cNvSpPr>
            <a:spLocks noGrp="1"/>
          </p:cNvSpPr>
          <p:nvPr>
            <p:ph idx="1"/>
          </p:nvPr>
        </p:nvSpPr>
        <p:spPr/>
        <p:txBody>
          <a:bodyPr>
            <a:normAutofit/>
          </a:bodyPr>
          <a:lstStyle/>
          <a:p>
            <a:pPr marL="514350" lvl="0" indent="-514350">
              <a:buFont typeface="+mj-lt"/>
              <a:buAutoNum type="arabicPeriod" startAt="3"/>
            </a:pPr>
            <a:r>
              <a:rPr lang="en-US" dirty="0"/>
              <a:t>If APC could not be activated, ______________.</a:t>
            </a:r>
            <a:endParaRPr lang="en-US" sz="2400" dirty="0"/>
          </a:p>
          <a:p>
            <a:pPr marL="914400" lvl="1" indent="-457200">
              <a:buFont typeface="+mj-lt"/>
              <a:buAutoNum type="alphaLcPeriod"/>
            </a:pPr>
            <a:r>
              <a:rPr lang="en-US" b="1" dirty="0"/>
              <a:t>sister chromatids could not be separated</a:t>
            </a:r>
            <a:endParaRPr lang="en-US" sz="2000" b="1" dirty="0"/>
          </a:p>
          <a:p>
            <a:pPr marL="914400" lvl="1" indent="-457200">
              <a:buFont typeface="+mj-lt"/>
              <a:buAutoNum type="alphaLcPeriod"/>
            </a:pPr>
            <a:r>
              <a:rPr lang="en-US" dirty="0"/>
              <a:t>the nuclear envelope could not break down</a:t>
            </a:r>
            <a:endParaRPr lang="en-US" sz="2000" dirty="0"/>
          </a:p>
          <a:p>
            <a:pPr marL="914400" lvl="1" indent="-457200">
              <a:buFont typeface="+mj-lt"/>
              <a:buAutoNum type="alphaLcPeriod"/>
            </a:pPr>
            <a:r>
              <a:rPr lang="en-US" dirty="0"/>
              <a:t>cell would arrest in S-phase</a:t>
            </a:r>
            <a:endParaRPr lang="en-US" sz="2400" dirty="0"/>
          </a:p>
          <a:p>
            <a:endParaRPr lang="en-US" dirty="0"/>
          </a:p>
        </p:txBody>
      </p:sp>
      <p:sp>
        <p:nvSpPr>
          <p:cNvPr id="2" name="Title 1">
            <a:extLst>
              <a:ext uri="{FF2B5EF4-FFF2-40B4-BE49-F238E27FC236}">
                <a16:creationId xmlns:a16="http://schemas.microsoft.com/office/drawing/2014/main" id="{CF7AEEF8-D7DC-476C-BA8B-10C9C50E753A}"/>
              </a:ext>
            </a:extLst>
          </p:cNvPr>
          <p:cNvSpPr>
            <a:spLocks noGrp="1"/>
          </p:cNvSpPr>
          <p:nvPr>
            <p:ph type="title"/>
          </p:nvPr>
        </p:nvSpPr>
        <p:spPr/>
        <p:txBody>
          <a:bodyPr/>
          <a:lstStyle/>
          <a:p>
            <a:r>
              <a:rPr lang="en-US" dirty="0"/>
              <a:t>Concept Check Question 3 Answer</a:t>
            </a:r>
          </a:p>
        </p:txBody>
      </p:sp>
      <p:sp>
        <p:nvSpPr>
          <p:cNvPr id="4" name="Slide Number Placeholder 3">
            <a:extLst>
              <a:ext uri="{FF2B5EF4-FFF2-40B4-BE49-F238E27FC236}">
                <a16:creationId xmlns:a16="http://schemas.microsoft.com/office/drawing/2014/main" id="{8644C3FE-111C-43C2-94D0-314F455E67CC}"/>
              </a:ext>
            </a:extLst>
          </p:cNvPr>
          <p:cNvSpPr>
            <a:spLocks noGrp="1"/>
          </p:cNvSpPr>
          <p:nvPr>
            <p:ph type="sldNum" sz="quarter" idx="12"/>
          </p:nvPr>
        </p:nvSpPr>
        <p:spPr/>
        <p:txBody>
          <a:bodyPr/>
          <a:lstStyle/>
          <a:p>
            <a:fld id="{F38FC8B9-BCA2-4F51-A344-9525644822DC}" type="slidenum">
              <a:rPr lang="en-US" smtClean="0"/>
              <a:t>26</a:t>
            </a:fld>
            <a:endParaRPr lang="en-US"/>
          </a:p>
        </p:txBody>
      </p:sp>
    </p:spTree>
    <p:extLst>
      <p:ext uri="{BB962C8B-B14F-4D97-AF65-F5344CB8AC3E}">
        <p14:creationId xmlns:p14="http://schemas.microsoft.com/office/powerpoint/2010/main" val="355468133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D91D726-B919-40F6-A62F-4E681451516F}"/>
              </a:ext>
            </a:extLst>
          </p:cNvPr>
          <p:cNvSpPr>
            <a:spLocks noGrp="1"/>
          </p:cNvSpPr>
          <p:nvPr>
            <p:ph idx="1"/>
          </p:nvPr>
        </p:nvSpPr>
        <p:spPr/>
        <p:txBody>
          <a:bodyPr/>
          <a:lstStyle/>
          <a:p>
            <a:pPr marL="514350" lvl="0" indent="-514350">
              <a:buFont typeface="+mj-lt"/>
              <a:buAutoNum type="arabicPeriod" startAt="4"/>
            </a:pPr>
            <a:r>
              <a:rPr lang="en-US" dirty="0"/>
              <a:t>When a cell detects DNA damage, _____is phosphorylated leading to cell cycle arrest, DNA damage repair, or cell death.</a:t>
            </a:r>
            <a:endParaRPr lang="en-US" sz="2400" dirty="0"/>
          </a:p>
          <a:p>
            <a:pPr marL="914400" lvl="1" indent="-457200">
              <a:buFont typeface="+mj-lt"/>
              <a:buAutoNum type="alphaLcPeriod"/>
            </a:pPr>
            <a:r>
              <a:rPr lang="en-US" dirty="0" err="1"/>
              <a:t>Rb</a:t>
            </a:r>
            <a:endParaRPr lang="en-US" sz="2000" dirty="0"/>
          </a:p>
          <a:p>
            <a:pPr marL="914400" lvl="1" indent="-457200">
              <a:buFont typeface="+mj-lt"/>
              <a:buAutoNum type="alphaLcPeriod"/>
            </a:pPr>
            <a:r>
              <a:rPr lang="en-US" dirty="0"/>
              <a:t>APC</a:t>
            </a:r>
            <a:endParaRPr lang="en-US" sz="2000" dirty="0"/>
          </a:p>
          <a:p>
            <a:pPr marL="914400" lvl="1" indent="-457200">
              <a:buFont typeface="+mj-lt"/>
              <a:buAutoNum type="alphaLcPeriod"/>
            </a:pPr>
            <a:r>
              <a:rPr lang="en-US" dirty="0"/>
              <a:t>M-</a:t>
            </a:r>
            <a:r>
              <a:rPr lang="en-US" dirty="0" err="1"/>
              <a:t>Cdk</a:t>
            </a:r>
            <a:endParaRPr lang="en-US" sz="2000" dirty="0"/>
          </a:p>
          <a:p>
            <a:pPr marL="914400" lvl="1" indent="-457200">
              <a:buFont typeface="+mj-lt"/>
              <a:buAutoNum type="alphaLcPeriod"/>
            </a:pPr>
            <a:r>
              <a:rPr lang="en-US" dirty="0"/>
              <a:t>p53</a:t>
            </a:r>
            <a:endParaRPr lang="en-US" sz="2000" dirty="0"/>
          </a:p>
        </p:txBody>
      </p:sp>
      <p:sp>
        <p:nvSpPr>
          <p:cNvPr id="2" name="Title 1">
            <a:extLst>
              <a:ext uri="{FF2B5EF4-FFF2-40B4-BE49-F238E27FC236}">
                <a16:creationId xmlns:a16="http://schemas.microsoft.com/office/drawing/2014/main" id="{CF7AEEF8-D7DC-476C-BA8B-10C9C50E753A}"/>
              </a:ext>
            </a:extLst>
          </p:cNvPr>
          <p:cNvSpPr>
            <a:spLocks noGrp="1"/>
          </p:cNvSpPr>
          <p:nvPr>
            <p:ph type="title"/>
          </p:nvPr>
        </p:nvSpPr>
        <p:spPr/>
        <p:txBody>
          <a:bodyPr/>
          <a:lstStyle/>
          <a:p>
            <a:r>
              <a:rPr lang="en-US" dirty="0"/>
              <a:t>Concept Check Question 4</a:t>
            </a:r>
          </a:p>
        </p:txBody>
      </p:sp>
      <p:sp>
        <p:nvSpPr>
          <p:cNvPr id="4" name="Slide Number Placeholder 3">
            <a:extLst>
              <a:ext uri="{FF2B5EF4-FFF2-40B4-BE49-F238E27FC236}">
                <a16:creationId xmlns:a16="http://schemas.microsoft.com/office/drawing/2014/main" id="{8644C3FE-111C-43C2-94D0-314F455E67CC}"/>
              </a:ext>
            </a:extLst>
          </p:cNvPr>
          <p:cNvSpPr>
            <a:spLocks noGrp="1"/>
          </p:cNvSpPr>
          <p:nvPr>
            <p:ph type="sldNum" sz="quarter" idx="12"/>
          </p:nvPr>
        </p:nvSpPr>
        <p:spPr/>
        <p:txBody>
          <a:bodyPr/>
          <a:lstStyle/>
          <a:p>
            <a:fld id="{F38FC8B9-BCA2-4F51-A344-9525644822DC}" type="slidenum">
              <a:rPr lang="en-US" smtClean="0"/>
              <a:t>27</a:t>
            </a:fld>
            <a:endParaRPr lang="en-US"/>
          </a:p>
        </p:txBody>
      </p:sp>
    </p:spTree>
    <p:extLst>
      <p:ext uri="{BB962C8B-B14F-4D97-AF65-F5344CB8AC3E}">
        <p14:creationId xmlns:p14="http://schemas.microsoft.com/office/powerpoint/2010/main" val="8861289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D91D726-B919-40F6-A62F-4E681451516F}"/>
              </a:ext>
            </a:extLst>
          </p:cNvPr>
          <p:cNvSpPr>
            <a:spLocks noGrp="1"/>
          </p:cNvSpPr>
          <p:nvPr>
            <p:ph idx="1"/>
          </p:nvPr>
        </p:nvSpPr>
        <p:spPr/>
        <p:txBody>
          <a:bodyPr/>
          <a:lstStyle/>
          <a:p>
            <a:pPr marL="514350" lvl="0" indent="-514350">
              <a:buFont typeface="+mj-lt"/>
              <a:buAutoNum type="arabicPeriod" startAt="4"/>
            </a:pPr>
            <a:r>
              <a:rPr lang="en-US" dirty="0"/>
              <a:t>When a cell detects DNA damage, _____is phosphorylated leading to cell cycle arrest, DNA damage repair, or cell death.</a:t>
            </a:r>
            <a:endParaRPr lang="en-US" sz="2400" dirty="0"/>
          </a:p>
          <a:p>
            <a:pPr marL="914400" lvl="1" indent="-457200">
              <a:buFont typeface="+mj-lt"/>
              <a:buAutoNum type="alphaLcPeriod"/>
            </a:pPr>
            <a:r>
              <a:rPr lang="en-US" dirty="0" err="1"/>
              <a:t>Rb</a:t>
            </a:r>
            <a:endParaRPr lang="en-US" sz="2000" dirty="0"/>
          </a:p>
          <a:p>
            <a:pPr marL="914400" lvl="1" indent="-457200">
              <a:buFont typeface="+mj-lt"/>
              <a:buAutoNum type="alphaLcPeriod"/>
            </a:pPr>
            <a:r>
              <a:rPr lang="en-US" dirty="0"/>
              <a:t>APC</a:t>
            </a:r>
            <a:endParaRPr lang="en-US" sz="2000" dirty="0"/>
          </a:p>
          <a:p>
            <a:pPr marL="914400" lvl="1" indent="-457200">
              <a:buFont typeface="+mj-lt"/>
              <a:buAutoNum type="alphaLcPeriod"/>
            </a:pPr>
            <a:r>
              <a:rPr lang="en-US" dirty="0"/>
              <a:t>M-</a:t>
            </a:r>
            <a:r>
              <a:rPr lang="en-US" dirty="0" err="1"/>
              <a:t>Cdk</a:t>
            </a:r>
            <a:endParaRPr lang="en-US" sz="2000" dirty="0"/>
          </a:p>
          <a:p>
            <a:pPr marL="914400" lvl="1" indent="-457200">
              <a:buFont typeface="+mj-lt"/>
              <a:buAutoNum type="alphaLcPeriod"/>
            </a:pPr>
            <a:r>
              <a:rPr lang="en-US" b="1" dirty="0"/>
              <a:t>p53</a:t>
            </a:r>
            <a:endParaRPr lang="en-US" sz="2000" b="1" dirty="0"/>
          </a:p>
        </p:txBody>
      </p:sp>
      <p:sp>
        <p:nvSpPr>
          <p:cNvPr id="2" name="Title 1">
            <a:extLst>
              <a:ext uri="{FF2B5EF4-FFF2-40B4-BE49-F238E27FC236}">
                <a16:creationId xmlns:a16="http://schemas.microsoft.com/office/drawing/2014/main" id="{CF7AEEF8-D7DC-476C-BA8B-10C9C50E753A}"/>
              </a:ext>
            </a:extLst>
          </p:cNvPr>
          <p:cNvSpPr>
            <a:spLocks noGrp="1"/>
          </p:cNvSpPr>
          <p:nvPr>
            <p:ph type="title"/>
          </p:nvPr>
        </p:nvSpPr>
        <p:spPr/>
        <p:txBody>
          <a:bodyPr/>
          <a:lstStyle/>
          <a:p>
            <a:r>
              <a:rPr lang="en-US" dirty="0"/>
              <a:t>Concept Check Question 4 Answer</a:t>
            </a:r>
          </a:p>
        </p:txBody>
      </p:sp>
      <p:sp>
        <p:nvSpPr>
          <p:cNvPr id="4" name="Slide Number Placeholder 3">
            <a:extLst>
              <a:ext uri="{FF2B5EF4-FFF2-40B4-BE49-F238E27FC236}">
                <a16:creationId xmlns:a16="http://schemas.microsoft.com/office/drawing/2014/main" id="{8644C3FE-111C-43C2-94D0-314F455E67CC}"/>
              </a:ext>
            </a:extLst>
          </p:cNvPr>
          <p:cNvSpPr>
            <a:spLocks noGrp="1"/>
          </p:cNvSpPr>
          <p:nvPr>
            <p:ph type="sldNum" sz="quarter" idx="12"/>
          </p:nvPr>
        </p:nvSpPr>
        <p:spPr/>
        <p:txBody>
          <a:bodyPr/>
          <a:lstStyle/>
          <a:p>
            <a:fld id="{F38FC8B9-BCA2-4F51-A344-9525644822DC}" type="slidenum">
              <a:rPr lang="en-US" smtClean="0"/>
              <a:t>28</a:t>
            </a:fld>
            <a:endParaRPr lang="en-US"/>
          </a:p>
        </p:txBody>
      </p:sp>
    </p:spTree>
    <p:extLst>
      <p:ext uri="{BB962C8B-B14F-4D97-AF65-F5344CB8AC3E}">
        <p14:creationId xmlns:p14="http://schemas.microsoft.com/office/powerpoint/2010/main" val="191821501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85F93BB-F16F-4B4C-8CA7-FE24357A37FF}"/>
              </a:ext>
            </a:extLst>
          </p:cNvPr>
          <p:cNvSpPr>
            <a:spLocks noGrp="1"/>
          </p:cNvSpPr>
          <p:nvPr>
            <p:ph idx="1"/>
          </p:nvPr>
        </p:nvSpPr>
        <p:spPr/>
        <p:txBody>
          <a:bodyPr/>
          <a:lstStyle/>
          <a:p>
            <a:r>
              <a:rPr lang="en-US" dirty="0">
                <a:hlinkClick r:id="rId2"/>
              </a:rPr>
              <a:t>Mitosis: The Amazing Cell Process that Uses Division to Multiply! Amoeba Sisters</a:t>
            </a:r>
            <a:endParaRPr lang="en-US" dirty="0"/>
          </a:p>
          <a:p>
            <a:r>
              <a:rPr lang="en-US" dirty="0">
                <a:hlinkClick r:id="rId3"/>
              </a:rPr>
              <a:t>Mitosis: Splitting Up is Complicated. Crash Course Biology</a:t>
            </a:r>
            <a:endParaRPr lang="en-US" dirty="0"/>
          </a:p>
          <a:p>
            <a:endParaRPr lang="en-US" dirty="0"/>
          </a:p>
        </p:txBody>
      </p:sp>
      <p:sp>
        <p:nvSpPr>
          <p:cNvPr id="2" name="Title 1">
            <a:extLst>
              <a:ext uri="{FF2B5EF4-FFF2-40B4-BE49-F238E27FC236}">
                <a16:creationId xmlns:a16="http://schemas.microsoft.com/office/drawing/2014/main" id="{E655726D-3BA7-4862-882F-7CC266007CB1}"/>
              </a:ext>
            </a:extLst>
          </p:cNvPr>
          <p:cNvSpPr>
            <a:spLocks noGrp="1"/>
          </p:cNvSpPr>
          <p:nvPr>
            <p:ph type="title"/>
          </p:nvPr>
        </p:nvSpPr>
        <p:spPr/>
        <p:txBody>
          <a:bodyPr/>
          <a:lstStyle/>
          <a:p>
            <a:r>
              <a:rPr lang="en-US" dirty="0"/>
              <a:t>Video Links</a:t>
            </a:r>
          </a:p>
        </p:txBody>
      </p:sp>
      <p:sp>
        <p:nvSpPr>
          <p:cNvPr id="4" name="Slide Number Placeholder 3">
            <a:extLst>
              <a:ext uri="{FF2B5EF4-FFF2-40B4-BE49-F238E27FC236}">
                <a16:creationId xmlns:a16="http://schemas.microsoft.com/office/drawing/2014/main" id="{A77F1486-DE47-4DDE-9E63-7759229CED20}"/>
              </a:ext>
            </a:extLst>
          </p:cNvPr>
          <p:cNvSpPr>
            <a:spLocks noGrp="1"/>
          </p:cNvSpPr>
          <p:nvPr>
            <p:ph type="sldNum" sz="quarter" idx="12"/>
          </p:nvPr>
        </p:nvSpPr>
        <p:spPr/>
        <p:txBody>
          <a:bodyPr/>
          <a:lstStyle/>
          <a:p>
            <a:fld id="{F38FC8B9-BCA2-4F51-A344-9525644822DC}" type="slidenum">
              <a:rPr lang="en-US" smtClean="0"/>
              <a:t>29</a:t>
            </a:fld>
            <a:endParaRPr lang="en-US"/>
          </a:p>
        </p:txBody>
      </p:sp>
    </p:spTree>
    <p:extLst>
      <p:ext uri="{BB962C8B-B14F-4D97-AF65-F5344CB8AC3E}">
        <p14:creationId xmlns:p14="http://schemas.microsoft.com/office/powerpoint/2010/main" val="33243917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14D68CC0-4591-4802-BE5C-FCAE11668BB9}"/>
              </a:ext>
            </a:extLst>
          </p:cNvPr>
          <p:cNvSpPr txBox="1"/>
          <p:nvPr/>
        </p:nvSpPr>
        <p:spPr>
          <a:xfrm>
            <a:off x="0" y="6403733"/>
            <a:ext cx="11208327" cy="461665"/>
          </a:xfrm>
          <a:prstGeom prst="rect">
            <a:avLst/>
          </a:prstGeom>
          <a:noFill/>
        </p:spPr>
        <p:txBody>
          <a:bodyPr wrap="square" rtlCol="0">
            <a:spAutoFit/>
          </a:bodyPr>
          <a:lstStyle/>
          <a:p>
            <a:r>
              <a:rPr lang="en-US" sz="1200" dirty="0"/>
              <a:t>Figure 13-1: The eukaryotic cell cycle. Adapted without modification from Biology 2e from Open </a:t>
            </a:r>
            <a:r>
              <a:rPr lang="en-US" sz="1200" dirty="0" err="1"/>
              <a:t>Stax</a:t>
            </a:r>
            <a:r>
              <a:rPr lang="en-US" sz="1200" dirty="0"/>
              <a:t> by Mary Ann Clark, Matthew Douglas, and Jung Choi. OpenStax is licensed under Creative Commons Attribution License v4.0, CC-BY 4.0</a:t>
            </a:r>
          </a:p>
        </p:txBody>
      </p:sp>
      <p:pic>
        <p:nvPicPr>
          <p:cNvPr id="3" name="Content Placeholder 2" descr="Figure 13-1: The eukaryotic cell cycle. The cell cycle in multicellular organisms consists of interphase and the mitotic phase. During interphase, the cell grows and the nuclear DNA is duplicated. Interphase is followed by the mitotic phase. During the mitotic phase, the duplicated chromosomes are segregated and distributed into daughter nuclei. Following mitosis, the cytoplasm is usually divided as well by cytokinesis, resulting in two genetically identical daughter cells.&#10;">
            <a:extLst>
              <a:ext uri="{FF2B5EF4-FFF2-40B4-BE49-F238E27FC236}">
                <a16:creationId xmlns:a16="http://schemas.microsoft.com/office/drawing/2014/main" id="{E8D94A0E-50F8-47A1-9E26-A7DC5489E7FA}"/>
              </a:ext>
            </a:extLst>
          </p:cNvPr>
          <p:cNvPicPr>
            <a:picLocks noGrp="1" noChangeAspect="1"/>
          </p:cNvPicPr>
          <p:nvPr>
            <p:ph idx="1"/>
          </p:nvPr>
        </p:nvPicPr>
        <p:blipFill>
          <a:blip r:embed="rId3"/>
          <a:stretch>
            <a:fillRect/>
          </a:stretch>
        </p:blipFill>
        <p:spPr>
          <a:xfrm>
            <a:off x="2993442" y="1825625"/>
            <a:ext cx="6205116" cy="4351338"/>
          </a:xfrm>
          <a:prstGeom prst="rect">
            <a:avLst/>
          </a:prstGeom>
        </p:spPr>
      </p:pic>
      <p:sp>
        <p:nvSpPr>
          <p:cNvPr id="2" name="Title 1">
            <a:extLst>
              <a:ext uri="{FF2B5EF4-FFF2-40B4-BE49-F238E27FC236}">
                <a16:creationId xmlns:a16="http://schemas.microsoft.com/office/drawing/2014/main" id="{E9D36E02-17FF-4317-929C-F544E0E250B2}"/>
              </a:ext>
            </a:extLst>
          </p:cNvPr>
          <p:cNvSpPr>
            <a:spLocks noGrp="1"/>
          </p:cNvSpPr>
          <p:nvPr>
            <p:ph type="title"/>
          </p:nvPr>
        </p:nvSpPr>
        <p:spPr/>
        <p:txBody>
          <a:bodyPr/>
          <a:lstStyle/>
          <a:p>
            <a:r>
              <a:rPr lang="en-US" dirty="0"/>
              <a:t>The Cell Cycle</a:t>
            </a:r>
          </a:p>
        </p:txBody>
      </p:sp>
      <p:sp>
        <p:nvSpPr>
          <p:cNvPr id="6" name="Slide Number Placeholder 5">
            <a:extLst>
              <a:ext uri="{FF2B5EF4-FFF2-40B4-BE49-F238E27FC236}">
                <a16:creationId xmlns:a16="http://schemas.microsoft.com/office/drawing/2014/main" id="{9AF0D05C-E184-4303-AECB-1C2EA5B55011}"/>
              </a:ext>
            </a:extLst>
          </p:cNvPr>
          <p:cNvSpPr>
            <a:spLocks noGrp="1"/>
          </p:cNvSpPr>
          <p:nvPr>
            <p:ph type="sldNum" sz="quarter" idx="12"/>
          </p:nvPr>
        </p:nvSpPr>
        <p:spPr/>
        <p:txBody>
          <a:bodyPr/>
          <a:lstStyle/>
          <a:p>
            <a:fld id="{F38FC8B9-BCA2-4F51-A344-9525644822DC}" type="slidenum">
              <a:rPr lang="en-US" smtClean="0"/>
              <a:t>3</a:t>
            </a:fld>
            <a:endParaRPr lang="en-US"/>
          </a:p>
        </p:txBody>
      </p:sp>
    </p:spTree>
    <p:extLst>
      <p:ext uri="{BB962C8B-B14F-4D97-AF65-F5344CB8AC3E}">
        <p14:creationId xmlns:p14="http://schemas.microsoft.com/office/powerpoint/2010/main" val="403411500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84FAD78F-8A2B-4948-880E-8466B500EDB6}"/>
              </a:ext>
            </a:extLst>
          </p:cNvPr>
          <p:cNvSpPr txBox="1"/>
          <p:nvPr/>
        </p:nvSpPr>
        <p:spPr>
          <a:xfrm>
            <a:off x="0" y="6403733"/>
            <a:ext cx="11208327" cy="461665"/>
          </a:xfrm>
          <a:prstGeom prst="rect">
            <a:avLst/>
          </a:prstGeom>
          <a:noFill/>
        </p:spPr>
        <p:txBody>
          <a:bodyPr wrap="square" lIns="91440" tIns="45720" rIns="91440" bIns="45720" rtlCol="0" anchor="t">
            <a:spAutoFit/>
          </a:bodyPr>
          <a:lstStyle/>
          <a:p>
            <a:r>
              <a:rPr lang="en-US" sz="1200" dirty="0"/>
              <a:t>Figure 13-2: Sub-phases of Mitosis. Adapted without modification from Biology 2e from Open Stax by Mary Ann Clark, Matthew Douglas, and Jung Choi. OpenStax is licensed under Creative Commons Attribution License v4.0, CC-BY 4.0</a:t>
            </a:r>
          </a:p>
        </p:txBody>
      </p:sp>
      <p:pic>
        <p:nvPicPr>
          <p:cNvPr id="6" name="Content Placeholder 5" descr="Figure 13-2: Sub-phases of Mitosis. Mitosis is divided into five stages—prophase, prometaphase, metaphase, anaphase, and telophase. The pictures at the bottom were taken by fluorescence microscopy (hence, the black background) of cells artificially stained by fluorescent dyes: blue fluorescence indicates DNA (chromosomes) and green fluorescence indicates microtubules (spindle apparatus).">
            <a:extLst>
              <a:ext uri="{FF2B5EF4-FFF2-40B4-BE49-F238E27FC236}">
                <a16:creationId xmlns:a16="http://schemas.microsoft.com/office/drawing/2014/main" id="{76C41631-AEEB-44BF-9F73-A63DE192EAC7}"/>
              </a:ext>
            </a:extLst>
          </p:cNvPr>
          <p:cNvPicPr>
            <a:picLocks noGrp="1" noChangeAspect="1"/>
          </p:cNvPicPr>
          <p:nvPr>
            <p:ph idx="1"/>
          </p:nvPr>
        </p:nvPicPr>
        <p:blipFill>
          <a:blip r:embed="rId3"/>
          <a:stretch>
            <a:fillRect/>
          </a:stretch>
        </p:blipFill>
        <p:spPr>
          <a:xfrm>
            <a:off x="3311358" y="1825625"/>
            <a:ext cx="5569283" cy="4351338"/>
          </a:xfrm>
          <a:prstGeom prst="rect">
            <a:avLst/>
          </a:prstGeom>
        </p:spPr>
      </p:pic>
      <p:sp>
        <p:nvSpPr>
          <p:cNvPr id="2" name="Title 1">
            <a:extLst>
              <a:ext uri="{FF2B5EF4-FFF2-40B4-BE49-F238E27FC236}">
                <a16:creationId xmlns:a16="http://schemas.microsoft.com/office/drawing/2014/main" id="{75DC6886-99EA-4D3B-8BF4-D9325E7E9A12}"/>
              </a:ext>
            </a:extLst>
          </p:cNvPr>
          <p:cNvSpPr>
            <a:spLocks noGrp="1"/>
          </p:cNvSpPr>
          <p:nvPr>
            <p:ph type="title"/>
          </p:nvPr>
        </p:nvSpPr>
        <p:spPr/>
        <p:txBody>
          <a:bodyPr/>
          <a:lstStyle/>
          <a:p>
            <a:r>
              <a:rPr lang="en-US" dirty="0"/>
              <a:t>Sub-phases of Mitosis</a:t>
            </a:r>
          </a:p>
        </p:txBody>
      </p:sp>
      <p:sp>
        <p:nvSpPr>
          <p:cNvPr id="4" name="Slide Number Placeholder 3">
            <a:extLst>
              <a:ext uri="{FF2B5EF4-FFF2-40B4-BE49-F238E27FC236}">
                <a16:creationId xmlns:a16="http://schemas.microsoft.com/office/drawing/2014/main" id="{7F342F51-35E0-4AD1-9A9A-6A16D5E1ABF3}"/>
              </a:ext>
            </a:extLst>
          </p:cNvPr>
          <p:cNvSpPr>
            <a:spLocks noGrp="1"/>
          </p:cNvSpPr>
          <p:nvPr>
            <p:ph type="sldNum" sz="quarter" idx="12"/>
          </p:nvPr>
        </p:nvSpPr>
        <p:spPr/>
        <p:txBody>
          <a:bodyPr/>
          <a:lstStyle/>
          <a:p>
            <a:fld id="{F38FC8B9-BCA2-4F51-A344-9525644822DC}" type="slidenum">
              <a:rPr lang="en-US" smtClean="0"/>
              <a:t>4</a:t>
            </a:fld>
            <a:endParaRPr lang="en-US"/>
          </a:p>
        </p:txBody>
      </p:sp>
    </p:spTree>
    <p:extLst>
      <p:ext uri="{BB962C8B-B14F-4D97-AF65-F5344CB8AC3E}">
        <p14:creationId xmlns:p14="http://schemas.microsoft.com/office/powerpoint/2010/main" val="212641054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84FAD78F-8A2B-4948-880E-8466B500EDB6}"/>
              </a:ext>
            </a:extLst>
          </p:cNvPr>
          <p:cNvSpPr txBox="1"/>
          <p:nvPr/>
        </p:nvSpPr>
        <p:spPr>
          <a:xfrm>
            <a:off x="0" y="6403733"/>
            <a:ext cx="11208327" cy="461665"/>
          </a:xfrm>
          <a:prstGeom prst="rect">
            <a:avLst/>
          </a:prstGeom>
          <a:noFill/>
        </p:spPr>
        <p:txBody>
          <a:bodyPr wrap="square" lIns="91440" tIns="45720" rIns="91440" bIns="45720" rtlCol="0" anchor="t">
            <a:spAutoFit/>
          </a:bodyPr>
          <a:lstStyle/>
          <a:p>
            <a:r>
              <a:rPr lang="en-US" sz="1200" dirty="0"/>
              <a:t>Figure 13-2: Sub-phases of Mitosis. Adapted without modification from Biology 2e from Open Stax by Mary Ann Clark, Matthew Douglas, and Jung Choi. OpenStax is licensed under Creative Commons Attribution License v4.0, CC-BY 4.0</a:t>
            </a:r>
          </a:p>
        </p:txBody>
      </p:sp>
      <p:sp>
        <p:nvSpPr>
          <p:cNvPr id="9" name="Content Placeholder 8" descr="Prophase&#10;Chromosomes condense and become visible&#10;Spindle fibers emerge from the centrosomes&#10;Nuclear envelope breaks down&#10;Nucleolus disappears&#10;">
            <a:extLst>
              <a:ext uri="{FF2B5EF4-FFF2-40B4-BE49-F238E27FC236}">
                <a16:creationId xmlns:a16="http://schemas.microsoft.com/office/drawing/2014/main" id="{B62DFDCB-F6A1-4B67-8C27-926FFE8ED45B}"/>
              </a:ext>
            </a:extLst>
          </p:cNvPr>
          <p:cNvSpPr>
            <a:spLocks noGrp="1"/>
          </p:cNvSpPr>
          <p:nvPr>
            <p:ph sz="half" idx="2"/>
          </p:nvPr>
        </p:nvSpPr>
        <p:spPr/>
        <p:txBody>
          <a:bodyPr/>
          <a:lstStyle/>
          <a:p>
            <a:r>
              <a:rPr lang="en-US" dirty="0"/>
              <a:t>Chromosomes condense and become visible</a:t>
            </a:r>
          </a:p>
          <a:p>
            <a:r>
              <a:rPr lang="en-US" dirty="0"/>
              <a:t>Spindle fibers emerge from the centrosomes</a:t>
            </a:r>
          </a:p>
          <a:p>
            <a:r>
              <a:rPr lang="en-US" dirty="0"/>
              <a:t>Nuclear envelope breaks down</a:t>
            </a:r>
          </a:p>
          <a:p>
            <a:r>
              <a:rPr lang="en-US" dirty="0"/>
              <a:t>Nucleolus disappears</a:t>
            </a:r>
          </a:p>
        </p:txBody>
      </p:sp>
      <p:pic>
        <p:nvPicPr>
          <p:cNvPr id="10" name="Content Placeholder 5" descr="Figure 13-2: Sub-phases of Mitosis. Mitosis is divided into five stages—prophase, prometaphase, metaphase, anaphase, and telophase. The pictures at the bottom were taken by fluorescence microscopy (hence, the black background) of cells artificially stained by fluorescent dyes: blue fluorescence indicates DNA (chromosomes) and green fluorescence indicates microtubules (spindle apparatus).">
            <a:extLst>
              <a:ext uri="{FF2B5EF4-FFF2-40B4-BE49-F238E27FC236}">
                <a16:creationId xmlns:a16="http://schemas.microsoft.com/office/drawing/2014/main" id="{E309EAB4-B768-40BA-B9DF-B88DB19C0D0C}"/>
              </a:ext>
            </a:extLst>
          </p:cNvPr>
          <p:cNvPicPr>
            <a:picLocks noChangeAspect="1"/>
          </p:cNvPicPr>
          <p:nvPr/>
        </p:nvPicPr>
        <p:blipFill rotWithShape="1">
          <a:blip r:embed="rId3"/>
          <a:srcRect l="1112" t="70858" r="84126" b="10513"/>
          <a:stretch/>
        </p:blipFill>
        <p:spPr>
          <a:xfrm>
            <a:off x="3440943" y="1983620"/>
            <a:ext cx="2327852" cy="2295265"/>
          </a:xfrm>
          <a:prstGeom prst="rect">
            <a:avLst/>
          </a:prstGeom>
        </p:spPr>
      </p:pic>
      <p:pic>
        <p:nvPicPr>
          <p:cNvPr id="6" name="Content Placeholder 5" descr="Figure 13-2: Sub-phases of Mitosis. Mitosis is divided into five stages—prophase, prometaphase, metaphase, anaphase, and telophase. The pictures at the bottom were taken by fluorescence microscopy (hence, the black background) of cells artificially stained by fluorescent dyes: blue fluorescence indicates DNA (chromosomes) and green fluorescence indicates microtubules (spindle apparatus).">
            <a:extLst>
              <a:ext uri="{FF2B5EF4-FFF2-40B4-BE49-F238E27FC236}">
                <a16:creationId xmlns:a16="http://schemas.microsoft.com/office/drawing/2014/main" id="{76C41631-AEEB-44BF-9F73-A63DE192EAC7}"/>
              </a:ext>
            </a:extLst>
          </p:cNvPr>
          <p:cNvPicPr>
            <a:picLocks noGrp="1" noChangeAspect="1"/>
          </p:cNvPicPr>
          <p:nvPr>
            <p:ph sz="half" idx="1"/>
          </p:nvPr>
        </p:nvPicPr>
        <p:blipFill rotWithShape="1">
          <a:blip r:embed="rId3"/>
          <a:srcRect r="82958" b="76647"/>
          <a:stretch/>
        </p:blipFill>
        <p:spPr>
          <a:xfrm>
            <a:off x="838199" y="1977075"/>
            <a:ext cx="2156013" cy="2308355"/>
          </a:xfrm>
          <a:prstGeom prst="rect">
            <a:avLst/>
          </a:prstGeom>
        </p:spPr>
      </p:pic>
      <p:sp>
        <p:nvSpPr>
          <p:cNvPr id="2" name="Title 1">
            <a:extLst>
              <a:ext uri="{FF2B5EF4-FFF2-40B4-BE49-F238E27FC236}">
                <a16:creationId xmlns:a16="http://schemas.microsoft.com/office/drawing/2014/main" id="{75DC6886-99EA-4D3B-8BF4-D9325E7E9A12}"/>
              </a:ext>
            </a:extLst>
          </p:cNvPr>
          <p:cNvSpPr>
            <a:spLocks noGrp="1"/>
          </p:cNvSpPr>
          <p:nvPr>
            <p:ph type="title"/>
          </p:nvPr>
        </p:nvSpPr>
        <p:spPr/>
        <p:txBody>
          <a:bodyPr/>
          <a:lstStyle/>
          <a:p>
            <a:r>
              <a:rPr lang="en-US" dirty="0"/>
              <a:t>Prophase</a:t>
            </a:r>
          </a:p>
        </p:txBody>
      </p:sp>
      <p:sp>
        <p:nvSpPr>
          <p:cNvPr id="4" name="Slide Number Placeholder 3">
            <a:extLst>
              <a:ext uri="{FF2B5EF4-FFF2-40B4-BE49-F238E27FC236}">
                <a16:creationId xmlns:a16="http://schemas.microsoft.com/office/drawing/2014/main" id="{7F342F51-35E0-4AD1-9A9A-6A16D5E1ABF3}"/>
              </a:ext>
            </a:extLst>
          </p:cNvPr>
          <p:cNvSpPr>
            <a:spLocks noGrp="1"/>
          </p:cNvSpPr>
          <p:nvPr>
            <p:ph type="sldNum" sz="quarter" idx="12"/>
          </p:nvPr>
        </p:nvSpPr>
        <p:spPr/>
        <p:txBody>
          <a:bodyPr/>
          <a:lstStyle/>
          <a:p>
            <a:fld id="{F38FC8B9-BCA2-4F51-A344-9525644822DC}" type="slidenum">
              <a:rPr lang="en-US" smtClean="0"/>
              <a:t>5</a:t>
            </a:fld>
            <a:endParaRPr lang="en-US"/>
          </a:p>
        </p:txBody>
      </p:sp>
    </p:spTree>
    <p:extLst>
      <p:ext uri="{BB962C8B-B14F-4D97-AF65-F5344CB8AC3E}">
        <p14:creationId xmlns:p14="http://schemas.microsoft.com/office/powerpoint/2010/main" val="58849779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84FAD78F-8A2B-4948-880E-8466B500EDB6}"/>
              </a:ext>
            </a:extLst>
          </p:cNvPr>
          <p:cNvSpPr txBox="1"/>
          <p:nvPr/>
        </p:nvSpPr>
        <p:spPr>
          <a:xfrm>
            <a:off x="0" y="6403733"/>
            <a:ext cx="11208327" cy="461665"/>
          </a:xfrm>
          <a:prstGeom prst="rect">
            <a:avLst/>
          </a:prstGeom>
          <a:noFill/>
        </p:spPr>
        <p:txBody>
          <a:bodyPr wrap="square" lIns="91440" tIns="45720" rIns="91440" bIns="45720" rtlCol="0" anchor="t">
            <a:spAutoFit/>
          </a:bodyPr>
          <a:lstStyle/>
          <a:p>
            <a:r>
              <a:rPr lang="en-US" sz="1200" dirty="0"/>
              <a:t>Figure 13-2: Sub-phases of Mitosis. Adapted without modification from Biology 2e from Open Stax by Mary Ann Clark, Matthew Douglas, and Jung Choi. OpenStax is licensed under Creative Commons Attribution License v4.0, CC-BY 4.0</a:t>
            </a:r>
          </a:p>
        </p:txBody>
      </p:sp>
      <p:sp>
        <p:nvSpPr>
          <p:cNvPr id="3" name="Content Placeholder 2" descr="Prometaphase&#10;Chromosomes continue to condense&#10;Kinetochores appear at the centromeres&#10;Mitotic spindle microtubules attach to kinetochores&#10;Centrosomes move toward opposite poles&#10;">
            <a:extLst>
              <a:ext uri="{FF2B5EF4-FFF2-40B4-BE49-F238E27FC236}">
                <a16:creationId xmlns:a16="http://schemas.microsoft.com/office/drawing/2014/main" id="{96AAC241-E8AE-45EA-866D-58747E006EB1}"/>
              </a:ext>
            </a:extLst>
          </p:cNvPr>
          <p:cNvSpPr>
            <a:spLocks noGrp="1"/>
          </p:cNvSpPr>
          <p:nvPr>
            <p:ph sz="half" idx="2"/>
          </p:nvPr>
        </p:nvSpPr>
        <p:spPr/>
        <p:txBody>
          <a:bodyPr/>
          <a:lstStyle/>
          <a:p>
            <a:r>
              <a:rPr lang="en-US" dirty="0"/>
              <a:t>Chromosomes continue to condense</a:t>
            </a:r>
          </a:p>
          <a:p>
            <a:r>
              <a:rPr lang="en-US" dirty="0"/>
              <a:t>Kinetochores appear at the centromeres</a:t>
            </a:r>
          </a:p>
          <a:p>
            <a:r>
              <a:rPr lang="en-US" dirty="0"/>
              <a:t>Mitotic spindle microtubules attach to kinetochores</a:t>
            </a:r>
          </a:p>
          <a:p>
            <a:r>
              <a:rPr lang="en-US" dirty="0"/>
              <a:t>Centrosomes move toward opposite poles</a:t>
            </a:r>
          </a:p>
        </p:txBody>
      </p:sp>
      <p:pic>
        <p:nvPicPr>
          <p:cNvPr id="7" name="Content Placeholder 5" descr="Figure 13-2: Sub-phases of Mitosis. Mitosis is divided into five stages—prophase, prometaphase, metaphase, anaphase, and telophase. The pictures at the bottom were taken by fluorescence microscopy (hence, the black background) of cells artificially stained by fluorescent dyes: blue fluorescence indicates DNA (chromosomes) and green fluorescence indicates microtubules (spindle apparatus).">
            <a:extLst>
              <a:ext uri="{FF2B5EF4-FFF2-40B4-BE49-F238E27FC236}">
                <a16:creationId xmlns:a16="http://schemas.microsoft.com/office/drawing/2014/main" id="{10C169D4-F141-4DBA-954C-D6C304AC18E0}"/>
              </a:ext>
            </a:extLst>
          </p:cNvPr>
          <p:cNvPicPr>
            <a:picLocks noChangeAspect="1"/>
          </p:cNvPicPr>
          <p:nvPr/>
        </p:nvPicPr>
        <p:blipFill rotWithShape="1">
          <a:blip r:embed="rId3"/>
          <a:srcRect l="17561" t="70698" r="67214" b="9815"/>
          <a:stretch/>
        </p:blipFill>
        <p:spPr>
          <a:xfrm>
            <a:off x="3425588" y="1977075"/>
            <a:ext cx="2412627" cy="2412630"/>
          </a:xfrm>
          <a:prstGeom prst="rect">
            <a:avLst/>
          </a:prstGeom>
        </p:spPr>
      </p:pic>
      <p:pic>
        <p:nvPicPr>
          <p:cNvPr id="6" name="Content Placeholder 5" descr="Figure 13-2: Sub-phases of Mitosis. Mitosis is divided into five stages—prophase, prometaphase, metaphase, anaphase, and telophase. The pictures at the bottom were taken by fluorescence microscopy (hence, the black background) of cells artificially stained by fluorescent dyes: blue fluorescence indicates DNA (chromosomes) and green fluorescence indicates microtubules (spindle apparatus).">
            <a:extLst>
              <a:ext uri="{FF2B5EF4-FFF2-40B4-BE49-F238E27FC236}">
                <a16:creationId xmlns:a16="http://schemas.microsoft.com/office/drawing/2014/main" id="{76C41631-AEEB-44BF-9F73-A63DE192EAC7}"/>
              </a:ext>
            </a:extLst>
          </p:cNvPr>
          <p:cNvPicPr>
            <a:picLocks noGrp="1" noChangeAspect="1"/>
          </p:cNvPicPr>
          <p:nvPr>
            <p:ph sz="half" idx="1"/>
          </p:nvPr>
        </p:nvPicPr>
        <p:blipFill rotWithShape="1">
          <a:blip r:embed="rId3"/>
          <a:srcRect l="16609" r="66349" b="76647"/>
          <a:stretch/>
        </p:blipFill>
        <p:spPr>
          <a:xfrm>
            <a:off x="838199" y="1977075"/>
            <a:ext cx="2253405" cy="2412629"/>
          </a:xfrm>
          <a:prstGeom prst="rect">
            <a:avLst/>
          </a:prstGeom>
        </p:spPr>
      </p:pic>
      <p:sp>
        <p:nvSpPr>
          <p:cNvPr id="2" name="Title 1">
            <a:extLst>
              <a:ext uri="{FF2B5EF4-FFF2-40B4-BE49-F238E27FC236}">
                <a16:creationId xmlns:a16="http://schemas.microsoft.com/office/drawing/2014/main" id="{75DC6886-99EA-4D3B-8BF4-D9325E7E9A12}"/>
              </a:ext>
            </a:extLst>
          </p:cNvPr>
          <p:cNvSpPr>
            <a:spLocks noGrp="1"/>
          </p:cNvSpPr>
          <p:nvPr>
            <p:ph type="title"/>
          </p:nvPr>
        </p:nvSpPr>
        <p:spPr/>
        <p:txBody>
          <a:bodyPr/>
          <a:lstStyle/>
          <a:p>
            <a:r>
              <a:rPr lang="en-US" dirty="0"/>
              <a:t>Prometaphase</a:t>
            </a:r>
          </a:p>
        </p:txBody>
      </p:sp>
      <p:sp>
        <p:nvSpPr>
          <p:cNvPr id="4" name="Slide Number Placeholder 3">
            <a:extLst>
              <a:ext uri="{FF2B5EF4-FFF2-40B4-BE49-F238E27FC236}">
                <a16:creationId xmlns:a16="http://schemas.microsoft.com/office/drawing/2014/main" id="{7F342F51-35E0-4AD1-9A9A-6A16D5E1ABF3}"/>
              </a:ext>
            </a:extLst>
          </p:cNvPr>
          <p:cNvSpPr>
            <a:spLocks noGrp="1"/>
          </p:cNvSpPr>
          <p:nvPr>
            <p:ph type="sldNum" sz="quarter" idx="12"/>
          </p:nvPr>
        </p:nvSpPr>
        <p:spPr/>
        <p:txBody>
          <a:bodyPr/>
          <a:lstStyle/>
          <a:p>
            <a:fld id="{F38FC8B9-BCA2-4F51-A344-9525644822DC}" type="slidenum">
              <a:rPr lang="en-US" smtClean="0"/>
              <a:t>6</a:t>
            </a:fld>
            <a:endParaRPr lang="en-US"/>
          </a:p>
        </p:txBody>
      </p:sp>
    </p:spTree>
    <p:extLst>
      <p:ext uri="{BB962C8B-B14F-4D97-AF65-F5344CB8AC3E}">
        <p14:creationId xmlns:p14="http://schemas.microsoft.com/office/powerpoint/2010/main" val="20538454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84FAD78F-8A2B-4948-880E-8466B500EDB6}"/>
              </a:ext>
            </a:extLst>
          </p:cNvPr>
          <p:cNvSpPr txBox="1"/>
          <p:nvPr/>
        </p:nvSpPr>
        <p:spPr>
          <a:xfrm>
            <a:off x="0" y="6403733"/>
            <a:ext cx="11208327" cy="461665"/>
          </a:xfrm>
          <a:prstGeom prst="rect">
            <a:avLst/>
          </a:prstGeom>
          <a:noFill/>
        </p:spPr>
        <p:txBody>
          <a:bodyPr wrap="square" lIns="91440" tIns="45720" rIns="91440" bIns="45720" rtlCol="0" anchor="t">
            <a:spAutoFit/>
          </a:bodyPr>
          <a:lstStyle/>
          <a:p>
            <a:r>
              <a:rPr lang="en-US" sz="1200" dirty="0"/>
              <a:t>Figure 13-2: Sub-phases of Mitosis. Adapted without modification from Biology 2e from Open Stax by Mary Ann Clark, Matthew Douglas, and Jung Choi. OpenStax is licensed under Creative Commons Attribution License v4.0, CC-BY 4.0</a:t>
            </a:r>
          </a:p>
        </p:txBody>
      </p:sp>
      <p:sp>
        <p:nvSpPr>
          <p:cNvPr id="3" name="Content Placeholder 2" descr="Metaphase&#10;Mitotic spindle is fully developed, centrosomes are at opposite poles of the cell&#10;Chromosomes are lined up at the metaphase plate&#10;Each sister chromatid is attacked to a spindle fiber originating from opposite poles&#10;">
            <a:extLst>
              <a:ext uri="{FF2B5EF4-FFF2-40B4-BE49-F238E27FC236}">
                <a16:creationId xmlns:a16="http://schemas.microsoft.com/office/drawing/2014/main" id="{96AAC241-E8AE-45EA-866D-58747E006EB1}"/>
              </a:ext>
            </a:extLst>
          </p:cNvPr>
          <p:cNvSpPr>
            <a:spLocks noGrp="1"/>
          </p:cNvSpPr>
          <p:nvPr>
            <p:ph sz="half" idx="2"/>
          </p:nvPr>
        </p:nvSpPr>
        <p:spPr/>
        <p:txBody>
          <a:bodyPr/>
          <a:lstStyle/>
          <a:p>
            <a:r>
              <a:rPr lang="en-US" dirty="0"/>
              <a:t>Mitotic spindle is fully developed, centrosomes are at opposite poles of the cell</a:t>
            </a:r>
          </a:p>
          <a:p>
            <a:r>
              <a:rPr lang="en-US" dirty="0"/>
              <a:t>Chromosomes are lined up at the metaphase plate</a:t>
            </a:r>
          </a:p>
          <a:p>
            <a:r>
              <a:rPr lang="en-US" dirty="0"/>
              <a:t>Each sister chromatid is attacked to a spindle fiber originating from opposite poles</a:t>
            </a:r>
          </a:p>
        </p:txBody>
      </p:sp>
      <p:pic>
        <p:nvPicPr>
          <p:cNvPr id="7" name="Content Placeholder 5" descr="Figure 13-2: Sub-phases of Mitosis. Mitosis is divided into five stages—prophase, prometaphase, metaphase, anaphase, and telophase. The pictures at the bottom were taken by fluorescence microscopy (hence, the black background) of cells artificially stained by fluorescent dyes: blue fluorescence indicates DNA (chromosomes) and green fluorescence indicates microtubules (spindle apparatus).">
            <a:extLst>
              <a:ext uri="{FF2B5EF4-FFF2-40B4-BE49-F238E27FC236}">
                <a16:creationId xmlns:a16="http://schemas.microsoft.com/office/drawing/2014/main" id="{10C169D4-F141-4DBA-954C-D6C304AC18E0}"/>
              </a:ext>
            </a:extLst>
          </p:cNvPr>
          <p:cNvPicPr>
            <a:picLocks noChangeAspect="1"/>
          </p:cNvPicPr>
          <p:nvPr/>
        </p:nvPicPr>
        <p:blipFill rotWithShape="1">
          <a:blip r:embed="rId3"/>
          <a:srcRect l="34271" t="70544" r="50504" b="9969"/>
          <a:stretch/>
        </p:blipFill>
        <p:spPr>
          <a:xfrm>
            <a:off x="3425588" y="1977075"/>
            <a:ext cx="2412627" cy="2412630"/>
          </a:xfrm>
          <a:prstGeom prst="rect">
            <a:avLst/>
          </a:prstGeom>
        </p:spPr>
      </p:pic>
      <p:pic>
        <p:nvPicPr>
          <p:cNvPr id="6" name="Content Placeholder 5" descr="Figure 13-2: Sub-phases of Mitosis. Mitosis is divided into five stages—prophase, prometaphase, metaphase, anaphase, and telophase. The pictures at the bottom were taken by fluorescence microscopy (hence, the black background) of cells artificially stained by fluorescent dyes: blue fluorescence indicates DNA (chromosomes) and green fluorescence indicates microtubules (spindle apparatus).">
            <a:extLst>
              <a:ext uri="{FF2B5EF4-FFF2-40B4-BE49-F238E27FC236}">
                <a16:creationId xmlns:a16="http://schemas.microsoft.com/office/drawing/2014/main" id="{76C41631-AEEB-44BF-9F73-A63DE192EAC7}"/>
              </a:ext>
            </a:extLst>
          </p:cNvPr>
          <p:cNvPicPr>
            <a:picLocks noGrp="1" noChangeAspect="1"/>
          </p:cNvPicPr>
          <p:nvPr>
            <p:ph sz="half" idx="1"/>
          </p:nvPr>
        </p:nvPicPr>
        <p:blipFill rotWithShape="1">
          <a:blip r:embed="rId3"/>
          <a:srcRect l="33321" r="49637" b="76647"/>
          <a:stretch/>
        </p:blipFill>
        <p:spPr>
          <a:xfrm>
            <a:off x="838199" y="1977075"/>
            <a:ext cx="2253405" cy="2412629"/>
          </a:xfrm>
          <a:prstGeom prst="rect">
            <a:avLst/>
          </a:prstGeom>
        </p:spPr>
      </p:pic>
      <p:sp>
        <p:nvSpPr>
          <p:cNvPr id="2" name="Title 1">
            <a:extLst>
              <a:ext uri="{FF2B5EF4-FFF2-40B4-BE49-F238E27FC236}">
                <a16:creationId xmlns:a16="http://schemas.microsoft.com/office/drawing/2014/main" id="{75DC6886-99EA-4D3B-8BF4-D9325E7E9A12}"/>
              </a:ext>
            </a:extLst>
          </p:cNvPr>
          <p:cNvSpPr>
            <a:spLocks noGrp="1"/>
          </p:cNvSpPr>
          <p:nvPr>
            <p:ph type="title"/>
          </p:nvPr>
        </p:nvSpPr>
        <p:spPr/>
        <p:txBody>
          <a:bodyPr/>
          <a:lstStyle/>
          <a:p>
            <a:r>
              <a:rPr lang="en-US" dirty="0"/>
              <a:t>Metaphase</a:t>
            </a:r>
          </a:p>
        </p:txBody>
      </p:sp>
      <p:sp>
        <p:nvSpPr>
          <p:cNvPr id="4" name="Slide Number Placeholder 3">
            <a:extLst>
              <a:ext uri="{FF2B5EF4-FFF2-40B4-BE49-F238E27FC236}">
                <a16:creationId xmlns:a16="http://schemas.microsoft.com/office/drawing/2014/main" id="{7F342F51-35E0-4AD1-9A9A-6A16D5E1ABF3}"/>
              </a:ext>
            </a:extLst>
          </p:cNvPr>
          <p:cNvSpPr>
            <a:spLocks noGrp="1"/>
          </p:cNvSpPr>
          <p:nvPr>
            <p:ph type="sldNum" sz="quarter" idx="12"/>
          </p:nvPr>
        </p:nvSpPr>
        <p:spPr/>
        <p:txBody>
          <a:bodyPr/>
          <a:lstStyle/>
          <a:p>
            <a:fld id="{F38FC8B9-BCA2-4F51-A344-9525644822DC}" type="slidenum">
              <a:rPr lang="en-US" smtClean="0"/>
              <a:t>7</a:t>
            </a:fld>
            <a:endParaRPr lang="en-US"/>
          </a:p>
        </p:txBody>
      </p:sp>
    </p:spTree>
    <p:extLst>
      <p:ext uri="{BB962C8B-B14F-4D97-AF65-F5344CB8AC3E}">
        <p14:creationId xmlns:p14="http://schemas.microsoft.com/office/powerpoint/2010/main" val="114531304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84FAD78F-8A2B-4948-880E-8466B500EDB6}"/>
              </a:ext>
            </a:extLst>
          </p:cNvPr>
          <p:cNvSpPr txBox="1"/>
          <p:nvPr/>
        </p:nvSpPr>
        <p:spPr>
          <a:xfrm>
            <a:off x="0" y="6403733"/>
            <a:ext cx="11208327" cy="461665"/>
          </a:xfrm>
          <a:prstGeom prst="rect">
            <a:avLst/>
          </a:prstGeom>
          <a:noFill/>
        </p:spPr>
        <p:txBody>
          <a:bodyPr wrap="square" lIns="91440" tIns="45720" rIns="91440" bIns="45720" rtlCol="0" anchor="t">
            <a:spAutoFit/>
          </a:bodyPr>
          <a:lstStyle/>
          <a:p>
            <a:r>
              <a:rPr lang="en-US" sz="1200" dirty="0"/>
              <a:t>Figure 13-2: Sub-phases of Mitosis. Adapted without modification from Biology 2e from Open Stax by Mary Ann Clark, Matthew Douglas, and Jung Choi. OpenStax is licensed under Creative Commons Attribution License v4.0, CC-BY 4.0</a:t>
            </a:r>
          </a:p>
        </p:txBody>
      </p:sp>
      <p:sp>
        <p:nvSpPr>
          <p:cNvPr id="3" name="Content Placeholder 2" descr="Anaphase&#10;Cohesin proteins binding the sister chromatids together break down&#10;Sister chromatids (no called chromosomes) are pulled toward opposite poles&#10;Non-kinetochore spindle fibers lengthen, elongating the cell&#10;">
            <a:extLst>
              <a:ext uri="{FF2B5EF4-FFF2-40B4-BE49-F238E27FC236}">
                <a16:creationId xmlns:a16="http://schemas.microsoft.com/office/drawing/2014/main" id="{96AAC241-E8AE-45EA-866D-58747E006EB1}"/>
              </a:ext>
            </a:extLst>
          </p:cNvPr>
          <p:cNvSpPr>
            <a:spLocks noGrp="1"/>
          </p:cNvSpPr>
          <p:nvPr>
            <p:ph sz="half" idx="2"/>
          </p:nvPr>
        </p:nvSpPr>
        <p:spPr/>
        <p:txBody>
          <a:bodyPr/>
          <a:lstStyle/>
          <a:p>
            <a:r>
              <a:rPr lang="en-US" dirty="0"/>
              <a:t>Cohesin proteins binding the sister chromatids together break down</a:t>
            </a:r>
          </a:p>
          <a:p>
            <a:r>
              <a:rPr lang="en-US" dirty="0"/>
              <a:t>Sister chromatids (no called chromosomes) are pulled toward opposite poles</a:t>
            </a:r>
          </a:p>
          <a:p>
            <a:r>
              <a:rPr lang="en-US" dirty="0"/>
              <a:t>Non-kinetochore spindle fibers lengthen, elongating the cell</a:t>
            </a:r>
          </a:p>
        </p:txBody>
      </p:sp>
      <p:pic>
        <p:nvPicPr>
          <p:cNvPr id="7" name="Content Placeholder 5" descr="Figure 13-2: Sub-phases of Mitosis. Mitosis is divided into five stages—prophase, prometaphase, metaphase, anaphase, and telophase. The pictures at the bottom were taken by fluorescence microscopy (hence, the black background) of cells artificially stained by fluorescent dyes: blue fluorescence indicates DNA (chromosomes) and green fluorescence indicates microtubules (spindle apparatus).">
            <a:extLst>
              <a:ext uri="{FF2B5EF4-FFF2-40B4-BE49-F238E27FC236}">
                <a16:creationId xmlns:a16="http://schemas.microsoft.com/office/drawing/2014/main" id="{10C169D4-F141-4DBA-954C-D6C304AC18E0}"/>
              </a:ext>
            </a:extLst>
          </p:cNvPr>
          <p:cNvPicPr>
            <a:picLocks noChangeAspect="1"/>
          </p:cNvPicPr>
          <p:nvPr/>
        </p:nvPicPr>
        <p:blipFill rotWithShape="1">
          <a:blip r:embed="rId3"/>
          <a:srcRect l="50861" t="70544" r="33914" b="9969"/>
          <a:stretch/>
        </p:blipFill>
        <p:spPr>
          <a:xfrm>
            <a:off x="3425588" y="1977075"/>
            <a:ext cx="2412627" cy="2412630"/>
          </a:xfrm>
          <a:prstGeom prst="rect">
            <a:avLst/>
          </a:prstGeom>
        </p:spPr>
      </p:pic>
      <p:pic>
        <p:nvPicPr>
          <p:cNvPr id="6" name="Content Placeholder 5" descr="Figure 13-2: Sub-phases of Mitosis. Mitosis is divided into five stages—prophase, prometaphase, metaphase, anaphase, and telophase. The pictures at the bottom were taken by fluorescence microscopy (hence, the black background) of cells artificially stained by fluorescent dyes: blue fluorescence indicates DNA (chromosomes) and green fluorescence indicates microtubules (spindle apparatus).">
            <a:extLst>
              <a:ext uri="{FF2B5EF4-FFF2-40B4-BE49-F238E27FC236}">
                <a16:creationId xmlns:a16="http://schemas.microsoft.com/office/drawing/2014/main" id="{76C41631-AEEB-44BF-9F73-A63DE192EAC7}"/>
              </a:ext>
            </a:extLst>
          </p:cNvPr>
          <p:cNvPicPr>
            <a:picLocks noGrp="1" noChangeAspect="1"/>
          </p:cNvPicPr>
          <p:nvPr>
            <p:ph sz="half" idx="1"/>
          </p:nvPr>
        </p:nvPicPr>
        <p:blipFill rotWithShape="1">
          <a:blip r:embed="rId3"/>
          <a:srcRect l="50033" r="32925" b="76647"/>
          <a:stretch/>
        </p:blipFill>
        <p:spPr>
          <a:xfrm>
            <a:off x="838199" y="1977075"/>
            <a:ext cx="2253405" cy="2412629"/>
          </a:xfrm>
          <a:prstGeom prst="rect">
            <a:avLst/>
          </a:prstGeom>
        </p:spPr>
      </p:pic>
      <p:sp>
        <p:nvSpPr>
          <p:cNvPr id="2" name="Title 1">
            <a:extLst>
              <a:ext uri="{FF2B5EF4-FFF2-40B4-BE49-F238E27FC236}">
                <a16:creationId xmlns:a16="http://schemas.microsoft.com/office/drawing/2014/main" id="{75DC6886-99EA-4D3B-8BF4-D9325E7E9A12}"/>
              </a:ext>
            </a:extLst>
          </p:cNvPr>
          <p:cNvSpPr>
            <a:spLocks noGrp="1"/>
          </p:cNvSpPr>
          <p:nvPr>
            <p:ph type="title"/>
          </p:nvPr>
        </p:nvSpPr>
        <p:spPr/>
        <p:txBody>
          <a:bodyPr/>
          <a:lstStyle/>
          <a:p>
            <a:r>
              <a:rPr lang="en-US" dirty="0"/>
              <a:t>Anaphase</a:t>
            </a:r>
          </a:p>
        </p:txBody>
      </p:sp>
      <p:sp>
        <p:nvSpPr>
          <p:cNvPr id="4" name="Slide Number Placeholder 3">
            <a:extLst>
              <a:ext uri="{FF2B5EF4-FFF2-40B4-BE49-F238E27FC236}">
                <a16:creationId xmlns:a16="http://schemas.microsoft.com/office/drawing/2014/main" id="{7F342F51-35E0-4AD1-9A9A-6A16D5E1ABF3}"/>
              </a:ext>
            </a:extLst>
          </p:cNvPr>
          <p:cNvSpPr>
            <a:spLocks noGrp="1"/>
          </p:cNvSpPr>
          <p:nvPr>
            <p:ph type="sldNum" sz="quarter" idx="12"/>
          </p:nvPr>
        </p:nvSpPr>
        <p:spPr/>
        <p:txBody>
          <a:bodyPr/>
          <a:lstStyle/>
          <a:p>
            <a:fld id="{F38FC8B9-BCA2-4F51-A344-9525644822DC}" type="slidenum">
              <a:rPr lang="en-US" smtClean="0"/>
              <a:t>8</a:t>
            </a:fld>
            <a:endParaRPr lang="en-US"/>
          </a:p>
        </p:txBody>
      </p:sp>
    </p:spTree>
    <p:extLst>
      <p:ext uri="{BB962C8B-B14F-4D97-AF65-F5344CB8AC3E}">
        <p14:creationId xmlns:p14="http://schemas.microsoft.com/office/powerpoint/2010/main" val="239443716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84FAD78F-8A2B-4948-880E-8466B500EDB6}"/>
              </a:ext>
            </a:extLst>
          </p:cNvPr>
          <p:cNvSpPr txBox="1"/>
          <p:nvPr/>
        </p:nvSpPr>
        <p:spPr>
          <a:xfrm>
            <a:off x="0" y="6403733"/>
            <a:ext cx="11208327" cy="461665"/>
          </a:xfrm>
          <a:prstGeom prst="rect">
            <a:avLst/>
          </a:prstGeom>
          <a:noFill/>
        </p:spPr>
        <p:txBody>
          <a:bodyPr wrap="square" lIns="91440" tIns="45720" rIns="91440" bIns="45720" rtlCol="0" anchor="t">
            <a:spAutoFit/>
          </a:bodyPr>
          <a:lstStyle/>
          <a:p>
            <a:r>
              <a:rPr lang="en-US" sz="1200" dirty="0"/>
              <a:t>Figure 13-2: Sub-phases of Mitosis. Adapted without modification from Biology 2e from Open Stax by Mary Ann Clark, Matthew Douglas, and Jung Choi. OpenStax is licensed under Creative Commons Attribution License v4.0, CC-BY 4.0</a:t>
            </a:r>
          </a:p>
        </p:txBody>
      </p:sp>
      <p:sp>
        <p:nvSpPr>
          <p:cNvPr id="3" name="Content Placeholder 2" descr="Telophase&#10;Chromosomes arrive at opposite poles and begin to decondense&#10;Nuclear envelope material surrounds each set of chromosomes&#10;The mitotic spindle breaks down&#10;&#10;">
            <a:extLst>
              <a:ext uri="{FF2B5EF4-FFF2-40B4-BE49-F238E27FC236}">
                <a16:creationId xmlns:a16="http://schemas.microsoft.com/office/drawing/2014/main" id="{96AAC241-E8AE-45EA-866D-58747E006EB1}"/>
              </a:ext>
            </a:extLst>
          </p:cNvPr>
          <p:cNvSpPr>
            <a:spLocks noGrp="1"/>
          </p:cNvSpPr>
          <p:nvPr>
            <p:ph sz="half" idx="2"/>
          </p:nvPr>
        </p:nvSpPr>
        <p:spPr/>
        <p:txBody>
          <a:bodyPr/>
          <a:lstStyle/>
          <a:p>
            <a:r>
              <a:rPr lang="en-US" dirty="0"/>
              <a:t>Chromosomes arrive at opposite poles and begin to decondense</a:t>
            </a:r>
          </a:p>
          <a:p>
            <a:r>
              <a:rPr lang="en-US" dirty="0"/>
              <a:t>Nuclear envelope material surrounds each set of chromosomes</a:t>
            </a:r>
          </a:p>
          <a:p>
            <a:r>
              <a:rPr lang="en-US" dirty="0"/>
              <a:t>The mitotic spindle breaks down</a:t>
            </a:r>
          </a:p>
          <a:p>
            <a:endParaRPr lang="en-US" dirty="0"/>
          </a:p>
        </p:txBody>
      </p:sp>
      <p:pic>
        <p:nvPicPr>
          <p:cNvPr id="7" name="Content Placeholder 5" descr="Figure 13-2: Sub-phases of Mitosis. Mitosis is divided into five stages—prophase, prometaphase, metaphase, anaphase, and telophase. The pictures at the bottom were taken by fluorescence microscopy (hence, the black background) of cells artificially stained by fluorescent dyes: blue fluorescence indicates DNA (chromosomes) and green fluorescence indicates microtubules (spindle apparatus).">
            <a:extLst>
              <a:ext uri="{FF2B5EF4-FFF2-40B4-BE49-F238E27FC236}">
                <a16:creationId xmlns:a16="http://schemas.microsoft.com/office/drawing/2014/main" id="{10C169D4-F141-4DBA-954C-D6C304AC18E0}"/>
              </a:ext>
            </a:extLst>
          </p:cNvPr>
          <p:cNvPicPr>
            <a:picLocks noChangeAspect="1"/>
          </p:cNvPicPr>
          <p:nvPr/>
        </p:nvPicPr>
        <p:blipFill rotWithShape="1">
          <a:blip r:embed="rId3"/>
          <a:srcRect l="67571" t="70698" r="17204" b="9815"/>
          <a:stretch/>
        </p:blipFill>
        <p:spPr>
          <a:xfrm>
            <a:off x="3425588" y="1977075"/>
            <a:ext cx="2412627" cy="2412630"/>
          </a:xfrm>
          <a:prstGeom prst="rect">
            <a:avLst/>
          </a:prstGeom>
        </p:spPr>
      </p:pic>
      <p:pic>
        <p:nvPicPr>
          <p:cNvPr id="6" name="Content Placeholder 5" descr="Figure 13-2: Sub-phases of Mitosis. Mitosis is divided into five stages—prophase, prometaphase, metaphase, anaphase, and telophase. The pictures at the bottom were taken by fluorescence microscopy (hence, the black background) of cells artificially stained by fluorescent dyes: blue fluorescence indicates DNA (chromosomes) and green fluorescence indicates microtubules (spindle apparatus).">
            <a:extLst>
              <a:ext uri="{FF2B5EF4-FFF2-40B4-BE49-F238E27FC236}">
                <a16:creationId xmlns:a16="http://schemas.microsoft.com/office/drawing/2014/main" id="{76C41631-AEEB-44BF-9F73-A63DE192EAC7}"/>
              </a:ext>
            </a:extLst>
          </p:cNvPr>
          <p:cNvPicPr>
            <a:picLocks noGrp="1" noChangeAspect="1"/>
          </p:cNvPicPr>
          <p:nvPr>
            <p:ph sz="half" idx="1"/>
          </p:nvPr>
        </p:nvPicPr>
        <p:blipFill rotWithShape="1">
          <a:blip r:embed="rId3"/>
          <a:srcRect l="66601" r="16357" b="76647"/>
          <a:stretch/>
        </p:blipFill>
        <p:spPr>
          <a:xfrm>
            <a:off x="838199" y="1977075"/>
            <a:ext cx="2253405" cy="2412629"/>
          </a:xfrm>
          <a:prstGeom prst="rect">
            <a:avLst/>
          </a:prstGeom>
        </p:spPr>
      </p:pic>
      <p:sp>
        <p:nvSpPr>
          <p:cNvPr id="2" name="Title 1">
            <a:extLst>
              <a:ext uri="{FF2B5EF4-FFF2-40B4-BE49-F238E27FC236}">
                <a16:creationId xmlns:a16="http://schemas.microsoft.com/office/drawing/2014/main" id="{75DC6886-99EA-4D3B-8BF4-D9325E7E9A12}"/>
              </a:ext>
            </a:extLst>
          </p:cNvPr>
          <p:cNvSpPr>
            <a:spLocks noGrp="1"/>
          </p:cNvSpPr>
          <p:nvPr>
            <p:ph type="title"/>
          </p:nvPr>
        </p:nvSpPr>
        <p:spPr/>
        <p:txBody>
          <a:bodyPr/>
          <a:lstStyle/>
          <a:p>
            <a:r>
              <a:rPr lang="en-US" dirty="0"/>
              <a:t>Telophase</a:t>
            </a:r>
          </a:p>
        </p:txBody>
      </p:sp>
      <p:sp>
        <p:nvSpPr>
          <p:cNvPr id="4" name="Slide Number Placeholder 3">
            <a:extLst>
              <a:ext uri="{FF2B5EF4-FFF2-40B4-BE49-F238E27FC236}">
                <a16:creationId xmlns:a16="http://schemas.microsoft.com/office/drawing/2014/main" id="{7F342F51-35E0-4AD1-9A9A-6A16D5E1ABF3}"/>
              </a:ext>
            </a:extLst>
          </p:cNvPr>
          <p:cNvSpPr>
            <a:spLocks noGrp="1"/>
          </p:cNvSpPr>
          <p:nvPr>
            <p:ph type="sldNum" sz="quarter" idx="12"/>
          </p:nvPr>
        </p:nvSpPr>
        <p:spPr/>
        <p:txBody>
          <a:bodyPr/>
          <a:lstStyle/>
          <a:p>
            <a:fld id="{F38FC8B9-BCA2-4F51-A344-9525644822DC}" type="slidenum">
              <a:rPr lang="en-US" smtClean="0"/>
              <a:t>9</a:t>
            </a:fld>
            <a:endParaRPr lang="en-US"/>
          </a:p>
        </p:txBody>
      </p:sp>
    </p:spTree>
    <p:extLst>
      <p:ext uri="{BB962C8B-B14F-4D97-AF65-F5344CB8AC3E}">
        <p14:creationId xmlns:p14="http://schemas.microsoft.com/office/powerpoint/2010/main" val="3142352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Segoe UI">
      <a:majorFont>
        <a:latin typeface="Segoe UI"/>
        <a:ea typeface=""/>
        <a:cs typeface=""/>
      </a:majorFont>
      <a:minorFont>
        <a:latin typeface="Segoe U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algn="l">
          <a:defRPr sz="1200" dirty="0"/>
        </a:defPPr>
      </a:lstStyle>
    </a:txDef>
  </a:objectDefaults>
  <a:extraClrSchemeLst/>
  <a:extLst>
    <a:ext uri="{05A4C25C-085E-4340-85A3-A5531E510DB2}">
      <thm15:themeFamily xmlns:thm15="http://schemas.microsoft.com/office/thememl/2012/main" name="Presentation1" id="{48A5CF14-20BE-4CBA-A151-BA5F1045CAEC}" vid="{9B61A80E-AEB3-4241-B568-6FFE3E6DF8D2}"/>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Segoe UI">
      <a:majorFont>
        <a:latin typeface="Segoe UI"/>
        <a:ea typeface=""/>
        <a:cs typeface=""/>
      </a:majorFont>
      <a:minorFont>
        <a:latin typeface="Segoe U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For Chapter PPTs</Template>
  <TotalTime>171</TotalTime>
  <Words>2463</Words>
  <Application>Microsoft Office PowerPoint</Application>
  <PresentationFormat>Widescreen</PresentationFormat>
  <Paragraphs>177</Paragraphs>
  <Slides>29</Slides>
  <Notes>21</Notes>
  <HiddenSlides>0</HiddenSlides>
  <MMClips>0</MMClips>
  <ScaleCrop>false</ScaleCrop>
  <HeadingPairs>
    <vt:vector size="4" baseType="variant">
      <vt:variant>
        <vt:lpstr>Theme</vt:lpstr>
      </vt:variant>
      <vt:variant>
        <vt:i4>1</vt:i4>
      </vt:variant>
      <vt:variant>
        <vt:lpstr>Slide Titles</vt:lpstr>
      </vt:variant>
      <vt:variant>
        <vt:i4>29</vt:i4>
      </vt:variant>
    </vt:vector>
  </HeadingPairs>
  <TitlesOfParts>
    <vt:vector size="30" baseType="lpstr">
      <vt:lpstr>Office Theme</vt:lpstr>
      <vt:lpstr>Chapter 13</vt:lpstr>
      <vt:lpstr>Chapter 13 Learning Objectives</vt:lpstr>
      <vt:lpstr>The Cell Cycle</vt:lpstr>
      <vt:lpstr>Sub-phases of Mitosis</vt:lpstr>
      <vt:lpstr>Prophase</vt:lpstr>
      <vt:lpstr>Prometaphase</vt:lpstr>
      <vt:lpstr>Metaphase</vt:lpstr>
      <vt:lpstr>Anaphase</vt:lpstr>
      <vt:lpstr>Telophase</vt:lpstr>
      <vt:lpstr>Cytokinesis: Division of the Cytoplasm</vt:lpstr>
      <vt:lpstr>The Breakdown and Reformation of the Nuclear Envelope</vt:lpstr>
      <vt:lpstr>Separation of Sister Chromatids during Anaphase</vt:lpstr>
      <vt:lpstr>Cytokinesis in Animal Cells</vt:lpstr>
      <vt:lpstr>G0 Phase</vt:lpstr>
      <vt:lpstr>Cell Cycle Checkpoints</vt:lpstr>
      <vt:lpstr>M Cyclin</vt:lpstr>
      <vt:lpstr>Activation of Mitotic Cyclin/CDK Complex</vt:lpstr>
      <vt:lpstr>Regulation of the Initiation of DNA Replication by the S-Cdk/Cyclin Complex</vt:lpstr>
      <vt:lpstr>Retinoblastoma (Rb) Protein Regulates the Cell Cycle</vt:lpstr>
      <vt:lpstr>Proteins p53 and p21 Regulate the Cell Cycle</vt:lpstr>
      <vt:lpstr>Concept Check Question 1</vt:lpstr>
      <vt:lpstr>Concept Check Question 1 Answer</vt:lpstr>
      <vt:lpstr>Concept Check Question 2</vt:lpstr>
      <vt:lpstr>Concept Check Question 2 Answer</vt:lpstr>
      <vt:lpstr>Concept Check Question 3</vt:lpstr>
      <vt:lpstr>Concept Check Question 3 Answer</vt:lpstr>
      <vt:lpstr>Concept Check Question 4</vt:lpstr>
      <vt:lpstr>Concept Check Question 4 Answer</vt:lpstr>
      <vt:lpstr>Video Links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13</dc:title>
  <dc:creator>Jennell Talley</dc:creator>
  <cp:lastModifiedBy>Jennell Talley</cp:lastModifiedBy>
  <cp:revision>23</cp:revision>
  <dcterms:created xsi:type="dcterms:W3CDTF">2022-06-28T14:22:26Z</dcterms:created>
  <dcterms:modified xsi:type="dcterms:W3CDTF">2022-08-01T14:40:29Z</dcterms:modified>
</cp:coreProperties>
</file>