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81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2" r:id="rId12"/>
    <p:sldId id="396" r:id="rId13"/>
    <p:sldId id="393" r:id="rId14"/>
    <p:sldId id="397" r:id="rId15"/>
    <p:sldId id="394" r:id="rId16"/>
    <p:sldId id="398" r:id="rId17"/>
    <p:sldId id="395" r:id="rId18"/>
    <p:sldId id="399" r:id="rId19"/>
    <p:sldId id="40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FEFF00-615C-45A0-94A6-2F5887B59AA9}" v="3" dt="2022-08-01T15:04:22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9871" autoAdjust="0"/>
  </p:normalViewPr>
  <p:slideViewPr>
    <p:cSldViewPr snapToGrid="0">
      <p:cViewPr varScale="1">
        <p:scale>
          <a:sx n="67" d="100"/>
          <a:sy n="67" d="100"/>
        </p:scale>
        <p:origin x="9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andra Barrera" userId="WHBI7HWLWuyOvCjv8DdXorw3+Itsdc1p78kF2LQ3DMg=" providerId="None" clId="Web-{8BFEFF00-615C-45A0-94A6-2F5887B59AA9}"/>
    <pc:docChg chg="delSld modSld">
      <pc:chgData name="Alessandra Barrera" userId="WHBI7HWLWuyOvCjv8DdXorw3+Itsdc1p78kF2LQ3DMg=" providerId="None" clId="Web-{8BFEFF00-615C-45A0-94A6-2F5887B59AA9}" dt="2022-08-01T15:04:22.181" v="2"/>
      <pc:docMkLst>
        <pc:docMk/>
      </pc:docMkLst>
      <pc:sldChg chg="modSp">
        <pc:chgData name="Alessandra Barrera" userId="WHBI7HWLWuyOvCjv8DdXorw3+Itsdc1p78kF2LQ3DMg=" providerId="None" clId="Web-{8BFEFF00-615C-45A0-94A6-2F5887B59AA9}" dt="2022-08-01T15:04:19.681" v="1" actId="14100"/>
        <pc:sldMkLst>
          <pc:docMk/>
          <pc:sldMk cId="3184093984" sldId="388"/>
        </pc:sldMkLst>
        <pc:picChg chg="mod">
          <ac:chgData name="Alessandra Barrera" userId="WHBI7HWLWuyOvCjv8DdXorw3+Itsdc1p78kF2LQ3DMg=" providerId="None" clId="Web-{8BFEFF00-615C-45A0-94A6-2F5887B59AA9}" dt="2022-08-01T15:04:19.681" v="1" actId="14100"/>
          <ac:picMkLst>
            <pc:docMk/>
            <pc:sldMk cId="3184093984" sldId="388"/>
            <ac:picMk id="6" creationId="{527B5EFB-8054-4BE9-BF4F-1D87F9B01D55}"/>
          </ac:picMkLst>
        </pc:picChg>
      </pc:sldChg>
      <pc:sldChg chg="del">
        <pc:chgData name="Alessandra Barrera" userId="WHBI7HWLWuyOvCjv8DdXorw3+Itsdc1p78kF2LQ3DMg=" providerId="None" clId="Web-{8BFEFF00-615C-45A0-94A6-2F5887B59AA9}" dt="2022-08-01T15:04:22.181" v="2"/>
        <pc:sldMkLst>
          <pc:docMk/>
          <pc:sldMk cId="2382562896" sldId="3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7574A-1C5F-4607-B6B8-1E806159AE4E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33D36-5525-4322-91BC-6035AB3A9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01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0582DD-B665-41C3-B019-E897A5BA99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851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16-1: Characteristics of Stem Cells.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Stem cells have the ability to renew themselves as well as differentiate into mature adult cells.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22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16-2: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Stem Cell Differentiation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Stem cells can differentiate into a variety of different mature adult cells.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941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16-3: Fertilization.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Image of sperm fertilizing an egg cell.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96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16-4: Cleavage events during embryonic development.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After fertilization, the zygote undergoes rapid mitotic division where the cells do not increase in size (a), forming the blastula (b).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29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16-5: The blastocyst.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 blastocyst contains the outer cell layer, the trophoblast that will become the placenta and the inner cell mass that will develop into the embryo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535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16-6: Hematopoietic stem cells.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Hematopoietic stem cells are multipotent stem cells that can differentiate into a limited set of cell types, those of the blood.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82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16-7: Induced pluripotent stem cells.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Adult (somatic) cells can be reprogrammed into IPS cells and used in research or clinical applications.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30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16-8: Bone Marrow Transplantation.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Hematopoietic stem cells can be isolated from a patient, treated to remove cancerous cells, and injected back into the patient for therapeutic purposes.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A33D36-5525-4322-91BC-6035AB3A91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086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47A59-18AB-40A1-9B14-CCE85DDAA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D12B7E-38E9-43CF-B036-46FA8B79B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F1DA4-B4BF-49AA-8A08-82D1CFEF9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3CCFF-C6A8-4F7C-A3BA-40EEAADC0E06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735CF-FB19-4779-9543-A9C2CD1C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F1460-46D8-4FFC-91E1-4491D6365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3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A4B1D-4ECF-44B8-B9C2-73B791C57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61463F-DD40-412D-9D9A-843A4F90EB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2ACCA-D9C6-44D4-9590-0A509335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EDA7D-43DA-477B-BA6B-C298843D5C2A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98508-70B3-4423-8D75-9AEEF71EC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08D3C-A5D8-42B1-A2B7-9BB443048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3822A8-55DF-41EE-ABEC-9D6F5CD42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E5CDD5-091F-42CB-8D1E-76B37FED3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B53ED-18DD-489F-8ABC-D9FAC53E1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0031D-52AA-40E7-AE1C-32DDC2FBE64C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F891F-653D-4119-881C-BA3F64C03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48C9B9-4DBB-4481-A813-4A51D33FC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473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97FE3-A4D3-4D85-86D1-A6957CFA8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6BC82-C527-4CCF-9CF8-7C3166248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289FC-6828-46E1-8F56-0655781E3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5FEA5-4E9C-4B53-B0B9-D86C86AE7BF2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1C49A-B769-409C-91A0-04671E294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25460-83D1-4580-A2DC-EA5F2C7C1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9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BDA83-3F0F-4DDB-9DCD-3FF649D11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37990-2D4F-478A-9888-3033F76B4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770E4-96B6-490F-8ECE-59C504ED5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3AFF-B6F0-4DF8-8924-246311CF120B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A90D0-A0FC-4EE3-92C0-678B1AC4B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7499C-69F1-42BE-8855-77728C9FB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172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CF629-A626-49D8-A69B-809FC42D7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44B29-50E9-4DAE-A900-B57132C8E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D18F0C-35B5-44AE-AB7E-80797EDA2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68678E-3E1F-40EB-99B2-01A6D1B4A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3617-E1D1-405C-8382-AB6A7DABE5AB}" type="datetime1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A66802-8330-4C32-A3CD-17338697C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F9D0FB-A428-4D1D-BF76-FABE3225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71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2E2A7-CBF6-408D-8B97-C7FD41364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5FC419-3161-4DB1-A127-540380766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C696B-75D3-4DC0-840C-09A8A4E06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3FEBEB-CF63-4B3D-85E8-F6554FCD7A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1850CC-837F-4D9F-B21F-6145ED0B2D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1FA841-9FBA-4924-A160-5397A2570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15F70-DEF8-4F73-8EEC-74EC5CF7981B}" type="datetime1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98A5A-C62C-4E1C-958D-86A1F5658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C6625D-C73A-43A8-A769-85C03798B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635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249EC-FCA5-49BB-A387-D9E7500DB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D0A71D-F9CB-4252-9908-57ACABF29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443E4-44CF-4F27-91F2-D43819E0E0F4}" type="datetime1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6ECE1F-A14F-4ACB-A7F7-79EB38165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B70CC1-C553-4DE1-8238-4B15FEF9D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1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D00D5-857A-4EEB-9362-EE29A8BC2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3B59-D511-432C-A53A-91806CCE83DE}" type="datetime1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EFA4A0-4D0F-4C0E-BC17-CCED869C4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42A455-F0C4-4180-A2AB-FB392A693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3FD70-5D67-4966-BC0A-62D42BF66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DE522-B7DF-477B-B611-D12A6DE47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5CA1BD-B459-48A2-B097-1D59CB7AA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1E63E5-0F93-4F3C-9619-9276882A8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8A452-9745-43CE-B357-4EAD69ABD41B}" type="datetime1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B236C-DEB0-4FD2-8CE8-003575B46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819DB1-DE09-43B9-9C55-5B6D53421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00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2A1ED-4C8F-4599-A634-20A76824B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E0A5A0-81B5-4ECB-B62A-393F76428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ED8C3D-464A-4B68-9E49-96E380228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0177C-DB5B-4292-99EB-9F330E2B0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77DDA-7C49-422C-A950-8981F0E91E4B}" type="datetime1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4AFDD0-6DDB-4742-BE64-6FC7E8710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700EDC-27A5-4D75-995D-4D140DF02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92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C90D1-BC33-4FBE-9A18-3F3098A03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13402-873B-4CD8-8814-7445B02D7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D5D7A-FD24-4BFA-AE2D-1D48EFA448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5B9DC-0786-4631-85F3-2264809D7EAF}" type="datetime1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33040-1CFA-4F1C-82A5-967F7B32B3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659897-E568-48C7-84AC-291680165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FC8B9-BCA2-4F51-A344-952564482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54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AOWQC-OBv0&amp;t=2s" TargetMode="External"/><Relationship Id="rId2" Type="http://schemas.openxmlformats.org/officeDocument/2006/relationships/hyperlink" Target="https://www.youtube.com/watch?v=jF2iXpoG5j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136/jnnp-2015-31203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F42EE9F-5603-4701-9AC7-802B342143BF}"/>
              </a:ext>
            </a:extLst>
          </p:cNvPr>
          <p:cNvSpPr txBox="1"/>
          <p:nvPr/>
        </p:nvSpPr>
        <p:spPr>
          <a:xfrm>
            <a:off x="5500254" y="6562232"/>
            <a:ext cx="5486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 "Fundamentals of Cell Biology" (2020). </a:t>
            </a:r>
            <a:r>
              <a:rPr lang="en-US" sz="1200" i="1" dirty="0">
                <a:latin typeface="Segoe UI" panose="020B0502040204020203" pitchFamily="34" charset="0"/>
                <a:cs typeface="Segoe UI" panose="020B0502040204020203" pitchFamily="34" charset="0"/>
              </a:rPr>
              <a:t>Biological Sciences Open Textbooks</a:t>
            </a: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. 22.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4AF2E7-F8E2-42ED-BA88-B8868A808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5" y="13855"/>
            <a:ext cx="5486400" cy="6860962"/>
          </a:xfrm>
          <a:prstGeom prst="rect">
            <a:avLst/>
          </a:prstGeom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781800" y="1755775"/>
            <a:ext cx="4141694" cy="17526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Stem Cells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0" y="1"/>
            <a:ext cx="5029200" cy="1470025"/>
          </a:xfrm>
        </p:spPr>
        <p:txBody>
          <a:bodyPr/>
          <a:lstStyle/>
          <a:p>
            <a:r>
              <a:rPr lang="en-US" dirty="0"/>
              <a:t>Chapter 16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1321279-8313-44AA-9199-FC6F97EDD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F3D6-E668-4DE3-8128-3AEB1A6FE60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618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401292"/>
            <a:ext cx="1120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16-8: Bone Marrow Transplantation. Adapted without modification from Biology 2e from Open </a:t>
            </a:r>
            <a:r>
              <a:rPr lang="en-US" sz="1200" dirty="0" err="1"/>
              <a:t>Stax</a:t>
            </a:r>
            <a:r>
              <a:rPr lang="en-US" sz="1200" dirty="0"/>
              <a:t> by Mary Ann Clark, Matthew Douglas, and Jung Choi. OpenStax is licensed under Creative Commons Attribution License v4.0, CC-BY 4.0</a:t>
            </a:r>
          </a:p>
        </p:txBody>
      </p:sp>
      <p:pic>
        <p:nvPicPr>
          <p:cNvPr id="9" name="Content Placeholder 8" descr="Figure 16-8: Bone Marrow Transplantation. Hematopoietic stem cells can be isolated from a patient, treated to remove cancerous cells, and injected back into the patient for therapeutic purposes.">
            <a:extLst>
              <a:ext uri="{FF2B5EF4-FFF2-40B4-BE49-F238E27FC236}">
                <a16:creationId xmlns:a16="http://schemas.microsoft.com/office/drawing/2014/main" id="{549E0B64-1F6E-4C1A-A17F-6530600D0D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33" t="1884" b="1016"/>
          <a:stretch/>
        </p:blipFill>
        <p:spPr>
          <a:xfrm>
            <a:off x="3847531" y="1539509"/>
            <a:ext cx="4496937" cy="48168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Marrow Transplantation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99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Which of the following correctly lists stem cells from most differentiated to least differentiated?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pluripotent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totipotent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multipotent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multipotent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pluripotent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totipotent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totipotent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pluripotent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multipotent</a:t>
            </a: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84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Which of the following correctly lists stem cells from most differentiated to least differentiated?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pluripotent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totipotent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multipotent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b="1" dirty="0"/>
              <a:t>multipotent 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r>
              <a:rPr lang="en-US" b="1" dirty="0"/>
              <a:t> pluripotent 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r>
              <a:rPr lang="en-US" b="1" dirty="0"/>
              <a:t> totipotent</a:t>
            </a:r>
            <a:endParaRPr lang="en-US" sz="2000" b="1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totipotent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pluripotent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multipotent</a:t>
            </a:r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1 Answer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44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en-US" dirty="0"/>
              <a:t>Which part of a blastocyst is a source of pluripotent stem cells?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inner cell mass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trophoblast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zygote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morula</a:t>
            </a:r>
            <a:endParaRPr lang="en-US" sz="2400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68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en-US" dirty="0"/>
              <a:t>Which part of a blastocyst is a source of pluripotent stem cells?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b="1" dirty="0"/>
              <a:t>the inner cell mass</a:t>
            </a:r>
            <a:endParaRPr lang="en-US" sz="2000" b="1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trophoblast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zygote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the morula</a:t>
            </a:r>
            <a:endParaRPr lang="en-US" sz="2400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2 Answer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782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3"/>
            </a:pPr>
            <a:r>
              <a:rPr lang="en-US" dirty="0"/>
              <a:t>Which of the following is a source of multipotent stem cells?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a zygote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an embryo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adult bone marrow</a:t>
            </a:r>
            <a:endParaRPr lang="en-US" sz="2400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984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3"/>
            </a:pPr>
            <a:r>
              <a:rPr lang="en-US" dirty="0"/>
              <a:t>Which of the following is a source of multipotent stem cells?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a zygote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an embryo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b="1" dirty="0"/>
              <a:t>adult bone marrow</a:t>
            </a:r>
            <a:endParaRPr lang="en-US" sz="2400" b="1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3 Answer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32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dirty="0"/>
              <a:t>Induced pluripotent stem (</a:t>
            </a:r>
            <a:r>
              <a:rPr lang="en-US" dirty="0" err="1"/>
              <a:t>iPS</a:t>
            </a:r>
            <a:r>
              <a:rPr lang="en-US" dirty="0"/>
              <a:t>) cells are generated from _____.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somatic cells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embryos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zygotes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359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4FE0D-B513-4C65-A171-DBFD8405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dirty="0"/>
              <a:t>Induced pluripotent stem (</a:t>
            </a:r>
            <a:r>
              <a:rPr lang="en-US" dirty="0" err="1"/>
              <a:t>iPS</a:t>
            </a:r>
            <a:r>
              <a:rPr lang="en-US" dirty="0"/>
              <a:t>) cells are generated from _____.</a:t>
            </a:r>
            <a:endParaRPr lang="en-US" sz="2400" dirty="0"/>
          </a:p>
          <a:p>
            <a:pPr marL="914400" lvl="1" indent="-457200">
              <a:buFont typeface="+mj-lt"/>
              <a:buAutoNum type="alphaLcPeriod"/>
            </a:pPr>
            <a:r>
              <a:rPr lang="en-US" b="1" dirty="0"/>
              <a:t>somatic cells</a:t>
            </a:r>
            <a:endParaRPr lang="en-US" sz="2000" b="1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embryos</a:t>
            </a:r>
            <a:endParaRPr lang="en-US" sz="2000" dirty="0"/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zygotes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E3ED7C-DE87-406F-85B3-947562D84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Check Question 4 Answer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71405-6DCD-46BD-AE87-CA4F9F2D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4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BE7AD-2C2F-475E-8C8C-11626A13E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Stem Cells</a:t>
            </a:r>
            <a:endParaRPr lang="en-US" dirty="0"/>
          </a:p>
          <a:p>
            <a:r>
              <a:rPr lang="en-US" dirty="0">
                <a:hlinkClick r:id="rId3"/>
              </a:rPr>
              <a:t>Early embryogenesis</a:t>
            </a:r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DCCA12-7760-4C28-9B72-395A5F46C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Links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BE194E-31D9-4AC3-9AC2-3361B8401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56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Compare and contrast the capabilities, locations, and potential therapeutic application of stem cells when defined as pluripotent, multipotent, or totipotent.</a:t>
            </a:r>
          </a:p>
          <a:p>
            <a:pPr>
              <a:defRPr/>
            </a:pPr>
            <a:r>
              <a:rPr lang="en-US" dirty="0"/>
              <a:t>Compare and contrast the process of self-renewal and differentiation of stem cells.  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Chapter 16 Learning Objectives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2BDA0F-4026-462A-8922-D223007DA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EF3D6-E668-4DE3-8128-3AEB1A6FE6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75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D68CC0-4591-4802-BE5C-FCAE11668BB9}"/>
              </a:ext>
            </a:extLst>
          </p:cNvPr>
          <p:cNvSpPr txBox="1"/>
          <p:nvPr/>
        </p:nvSpPr>
        <p:spPr>
          <a:xfrm>
            <a:off x="0" y="6401292"/>
            <a:ext cx="1120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16-1: Characteristics of Stem Cells. Adopted with modification (cropped) from Wikimedia commons from works contributed by the Wasserman Lab. This file is licensed under the Creative Commons Attribution-Share Alike 4.0 International license.</a:t>
            </a:r>
          </a:p>
        </p:txBody>
      </p:sp>
      <p:pic>
        <p:nvPicPr>
          <p:cNvPr id="3" name="Content Placeholder 2" descr="Figure 16-1: Characteristics of Stem Cells. Stem cells have the ability to renew themselves as well as differentiate into mature adult cells.&#10;">
            <a:extLst>
              <a:ext uri="{FF2B5EF4-FFF2-40B4-BE49-F238E27FC236}">
                <a16:creationId xmlns:a16="http://schemas.microsoft.com/office/drawing/2014/main" id="{3368F3A0-252E-4E0A-AA1A-39EA4107F4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81400" y="1500679"/>
            <a:ext cx="5029199" cy="4875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36E02-17FF-4317-929C-F544E0E25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Stem Cells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0D05C-E184-4303-AECB-1C2EA5B55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115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401292"/>
            <a:ext cx="1120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16-2: Stem Cell Differentiation. Adopted without change from Wikimedia commons from works contributed by </a:t>
            </a:r>
            <a:r>
              <a:rPr lang="en-US" sz="1200" dirty="0" err="1"/>
              <a:t>Haileyfournier</a:t>
            </a:r>
            <a:r>
              <a:rPr lang="en-US" sz="1200" dirty="0"/>
              <a:t>. This file is licensed under the Creative Commons Attribution-Share Alike 4.0 International license.</a:t>
            </a:r>
          </a:p>
        </p:txBody>
      </p:sp>
      <p:pic>
        <p:nvPicPr>
          <p:cNvPr id="6" name="Content Placeholder 5" descr="Figure 16-2: Stem Cell Differentiation. Stem cells can differentiate into a variety of different mature adult cells.&#10;">
            <a:extLst>
              <a:ext uri="{FF2B5EF4-FFF2-40B4-BE49-F238E27FC236}">
                <a16:creationId xmlns:a16="http://schemas.microsoft.com/office/drawing/2014/main" id="{96B029F2-9A8C-44C1-8C89-0895116CA3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90163" y="1825625"/>
            <a:ext cx="9811674" cy="4351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Stem Cell Differentiation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10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401292"/>
            <a:ext cx="1120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16-3: Fertilization. Adopted without change from works contributed to </a:t>
            </a:r>
            <a:r>
              <a:rPr lang="en-US" sz="1200" dirty="0" err="1"/>
              <a:t>Libretexts</a:t>
            </a:r>
            <a:r>
              <a:rPr lang="en-US" sz="1200" dirty="0"/>
              <a:t> by </a:t>
            </a:r>
            <a:r>
              <a:rPr lang="en-US" sz="1200" dirty="0" err="1"/>
              <a:t>Openstax</a:t>
            </a:r>
            <a:r>
              <a:rPr lang="en-US" sz="1200" dirty="0"/>
              <a:t>, credit: (b) modification of work by Mariana Ruiz Villareal; scale-bar data from Matt Russell. </a:t>
            </a:r>
            <a:r>
              <a:rPr lang="en-US" sz="1200" dirty="0" err="1"/>
              <a:t>LibreTexts</a:t>
            </a:r>
            <a:r>
              <a:rPr lang="en-US" sz="1200" dirty="0"/>
              <a:t> content is licensed by CC BY-NC-SA 3.0.</a:t>
            </a:r>
          </a:p>
        </p:txBody>
      </p:sp>
      <p:pic>
        <p:nvPicPr>
          <p:cNvPr id="6" name="Content Placeholder 5" descr="Figure 16-3: Fertilization. Image of sperm fertilizing an egg cell.">
            <a:extLst>
              <a:ext uri="{FF2B5EF4-FFF2-40B4-BE49-F238E27FC236}">
                <a16:creationId xmlns:a16="http://schemas.microsoft.com/office/drawing/2014/main" id="{DE2A8528-69CD-4E75-949C-565C54DF7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79230" y="1876098"/>
            <a:ext cx="6433540" cy="44154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Fertilization Creates a Zygote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350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212100"/>
            <a:ext cx="11208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16-4: Cleavage events during embryonic development. Adopted without change from works contributed to </a:t>
            </a:r>
            <a:r>
              <a:rPr lang="en-US" sz="1200" dirty="0" err="1"/>
              <a:t>Libretexts</a:t>
            </a:r>
            <a:r>
              <a:rPr lang="en-US" sz="1200" dirty="0"/>
              <a:t> by </a:t>
            </a:r>
            <a:r>
              <a:rPr lang="en-US" sz="1200" dirty="0" err="1"/>
              <a:t>Openstax</a:t>
            </a:r>
            <a:r>
              <a:rPr lang="en-US" sz="1200" dirty="0"/>
              <a:t>, credit: (credit a: modification of work by Gray’s Anatomy; credit b: modification of work by Pearson Scott Foresman, donated to the Wikimedia Foundation. </a:t>
            </a:r>
            <a:r>
              <a:rPr lang="en-US" sz="1200" dirty="0" err="1"/>
              <a:t>LibreTexts</a:t>
            </a:r>
            <a:r>
              <a:rPr lang="en-US" sz="1200" dirty="0"/>
              <a:t> content is licensed by CC BY-NC-SA 3.0.</a:t>
            </a:r>
          </a:p>
        </p:txBody>
      </p:sp>
      <p:pic>
        <p:nvPicPr>
          <p:cNvPr id="6" name="Content Placeholder 5" descr="Figure 16-4: Cleavage events during embryonic development. After fertilization, the zygote undergoes rapid mitotic division where the cells do not increase in size (a), forming the blastula (b).">
            <a:extLst>
              <a:ext uri="{FF2B5EF4-FFF2-40B4-BE49-F238E27FC236}">
                <a16:creationId xmlns:a16="http://schemas.microsoft.com/office/drawing/2014/main" id="{CBA21010-F47B-491F-8CDE-E9C085A139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1774" y="1825625"/>
            <a:ext cx="4568452" cy="43513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Cleavage Events During Embryonic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040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574715"/>
            <a:ext cx="11208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16-5: The blastocyst. Adopted without change from works contributed to </a:t>
            </a:r>
            <a:r>
              <a:rPr lang="en-US" sz="1200" dirty="0" err="1"/>
              <a:t>Libretexts</a:t>
            </a:r>
            <a:r>
              <a:rPr lang="en-US" sz="1200" dirty="0"/>
              <a:t> by </a:t>
            </a:r>
            <a:r>
              <a:rPr lang="en-US" sz="1200" dirty="0" err="1"/>
              <a:t>Openstax</a:t>
            </a:r>
            <a:r>
              <a:rPr lang="en-US" sz="1200" dirty="0"/>
              <a:t>. </a:t>
            </a:r>
            <a:r>
              <a:rPr lang="en-US" sz="1200" dirty="0" err="1"/>
              <a:t>LibreTexts</a:t>
            </a:r>
            <a:r>
              <a:rPr lang="en-US" sz="1200" dirty="0"/>
              <a:t> content is licensed by CC BY-NC-SA 3.0.</a:t>
            </a:r>
          </a:p>
        </p:txBody>
      </p:sp>
      <p:pic>
        <p:nvPicPr>
          <p:cNvPr id="6" name="Content Placeholder 5" descr="Figure 16-5: The blastocyst. The blastocyst contains the outer cell layer, the trophoblast that will become the placenta and the inner cell mass that will develop into the embryo.">
            <a:extLst>
              <a:ext uri="{FF2B5EF4-FFF2-40B4-BE49-F238E27FC236}">
                <a16:creationId xmlns:a16="http://schemas.microsoft.com/office/drawing/2014/main" id="{B8C74475-3031-4261-A2BD-B5831449D2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60354" y="1735630"/>
            <a:ext cx="5871291" cy="44004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Blastocyst Contains the Trophoblast and Inner Cell Mass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46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401292"/>
            <a:ext cx="1120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16-6: Hematopoietic stem cells. Adopted without change from works contributed to </a:t>
            </a:r>
            <a:r>
              <a:rPr lang="en-US" sz="1200" dirty="0" err="1"/>
              <a:t>Libretexts</a:t>
            </a:r>
            <a:r>
              <a:rPr lang="en-US" sz="1200" dirty="0"/>
              <a:t> by </a:t>
            </a:r>
            <a:r>
              <a:rPr lang="en-US" sz="1200" dirty="0" err="1"/>
              <a:t>Openstax</a:t>
            </a:r>
            <a:r>
              <a:rPr lang="en-US" sz="1200" dirty="0"/>
              <a:t> College. This file is licensed under the Creative Commons Attribution 3.0 </a:t>
            </a:r>
            <a:r>
              <a:rPr lang="en-US" sz="1200" dirty="0" err="1"/>
              <a:t>Unported</a:t>
            </a:r>
            <a:r>
              <a:rPr lang="en-US" sz="1200" dirty="0"/>
              <a:t> license.</a:t>
            </a:r>
          </a:p>
        </p:txBody>
      </p:sp>
      <p:pic>
        <p:nvPicPr>
          <p:cNvPr id="6" name="Content Placeholder 5" descr="Figure 16-6: Hematopoietic stem cells. Hematopoietic stem cells are multipotent stem cells that can differentiate into a limited set of cell types, those of the blood.">
            <a:extLst>
              <a:ext uri="{FF2B5EF4-FFF2-40B4-BE49-F238E27FC236}">
                <a16:creationId xmlns:a16="http://schemas.microsoft.com/office/drawing/2014/main" id="{527B5EFB-8054-4BE9-BF4F-1D87F9B01D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48148" y="1711894"/>
            <a:ext cx="5638837" cy="46015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Stem Cell Lineage: Hematopoietic Stem Cells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93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0E1071-E586-4177-B8F3-56ED4E80F0EA}"/>
              </a:ext>
            </a:extLst>
          </p:cNvPr>
          <p:cNvSpPr txBox="1"/>
          <p:nvPr/>
        </p:nvSpPr>
        <p:spPr>
          <a:xfrm>
            <a:off x="0" y="6574718"/>
            <a:ext cx="11208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Figure 16-7: Induced pluripotent stem cells. Adopted without change from Xiao et. al. </a:t>
            </a:r>
            <a:r>
              <a:rPr lang="en-US" sz="1200" dirty="0">
                <a:hlinkClick r:id="rId3"/>
              </a:rPr>
              <a:t>http://dx.doi.org/10.1136/jnnp-2015-312036</a:t>
            </a:r>
            <a:r>
              <a:rPr lang="en-US" sz="1200" dirty="0"/>
              <a:t>. (CC BY-NC 4.0) license.</a:t>
            </a:r>
          </a:p>
        </p:txBody>
      </p:sp>
      <p:pic>
        <p:nvPicPr>
          <p:cNvPr id="7" name="Content Placeholder 6" descr="Figure 16-7: Induced pluripotent stem cells. Adult (somatic) cells can be reprogrammed into IPS cells and used in research or clinical applications.&#10;">
            <a:extLst>
              <a:ext uri="{FF2B5EF4-FFF2-40B4-BE49-F238E27FC236}">
                <a16:creationId xmlns:a16="http://schemas.microsoft.com/office/drawing/2014/main" id="{2A562B98-EC21-4632-AE26-D64E4FB0C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282" y="1909056"/>
            <a:ext cx="5865436" cy="4339506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C6886-99EA-4D3B-8BF4-D9325E7E9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Induced Pluripotent Stem Cells (iPSCs)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42F51-35E0-4AD1-9A9A-6A16D5E1A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FC8B9-BCA2-4F51-A344-9525644822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05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8A5CF14-20BE-4CBA-A151-BA5F1045CAEC}" vid="{9B61A80E-AEB3-4241-B568-6FFE3E6DF8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For Chapter PPTs</Template>
  <TotalTime>253</TotalTime>
  <Words>937</Words>
  <Application>Microsoft Office PowerPoint</Application>
  <PresentationFormat>Widescreen</PresentationFormat>
  <Paragraphs>106</Paragraphs>
  <Slides>19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Chapter 16</vt:lpstr>
      <vt:lpstr>Chapter 16 Learning Objectives</vt:lpstr>
      <vt:lpstr>Characteristics of Stem Cells</vt:lpstr>
      <vt:lpstr>Stem Cell Differentiation</vt:lpstr>
      <vt:lpstr>Fertilization Creates a Zygote</vt:lpstr>
      <vt:lpstr>Cleavage Events During Embryonic Development</vt:lpstr>
      <vt:lpstr>The Blastocyst Contains the Trophoblast and Inner Cell Mass</vt:lpstr>
      <vt:lpstr>Example Stem Cell Lineage: Hematopoietic Stem Cells</vt:lpstr>
      <vt:lpstr>Induced Pluripotent Stem Cells (iPSCs)</vt:lpstr>
      <vt:lpstr>Bone Marrow Transplantation</vt:lpstr>
      <vt:lpstr>Concept Check Question 1</vt:lpstr>
      <vt:lpstr>Concept Check Question 1 Answer</vt:lpstr>
      <vt:lpstr>Concept Check Question 2</vt:lpstr>
      <vt:lpstr>Concept Check Question 2 Answer</vt:lpstr>
      <vt:lpstr>Concept Check Question 3</vt:lpstr>
      <vt:lpstr>Concept Check Question 3 Answer</vt:lpstr>
      <vt:lpstr>Concept Check Question 4</vt:lpstr>
      <vt:lpstr>Concept Check Question 4 Answer</vt:lpstr>
      <vt:lpstr>Video Links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16</dc:title>
  <dc:creator>Jennell Talley</dc:creator>
  <cp:lastModifiedBy>Jennell Talley</cp:lastModifiedBy>
  <cp:revision>7</cp:revision>
  <dcterms:created xsi:type="dcterms:W3CDTF">2022-06-28T17:32:08Z</dcterms:created>
  <dcterms:modified xsi:type="dcterms:W3CDTF">2022-08-01T15:04:23Z</dcterms:modified>
</cp:coreProperties>
</file>