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81" r:id="rId2"/>
    <p:sldId id="382" r:id="rId3"/>
    <p:sldId id="383" r:id="rId4"/>
    <p:sldId id="384" r:id="rId5"/>
    <p:sldId id="385"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4" r:id="rId24"/>
    <p:sldId id="408" r:id="rId25"/>
    <p:sldId id="405" r:id="rId26"/>
    <p:sldId id="409" r:id="rId27"/>
    <p:sldId id="406" r:id="rId28"/>
    <p:sldId id="410" r:id="rId29"/>
    <p:sldId id="407" r:id="rId30"/>
    <p:sldId id="41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94B808-5694-4CEA-B42E-0CCD9EEB1B11}" v="10" dt="2023-02-24T14:16:20.132"/>
    <p1510:client id="{CD683619-36E6-4F90-B4EB-523B4CFBC9C6}" v="1" dt="2023-03-14T18:00:06.0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2136" autoAdjust="0"/>
  </p:normalViewPr>
  <p:slideViewPr>
    <p:cSldViewPr snapToGrid="0">
      <p:cViewPr varScale="1">
        <p:scale>
          <a:sx n="60" d="100"/>
          <a:sy n="60" d="100"/>
        </p:scale>
        <p:origin x="1140" y="6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1D94B808-5694-4CEA-B42E-0CCD9EEB1B11}"/>
    <pc:docChg chg="modSld">
      <pc:chgData name="Alessandra Barrera" userId="WHBI7HWLWuyOvCjv8DdXorw3+Itsdc1p78kF2LQ3DMg=" providerId="None" clId="Web-{1D94B808-5694-4CEA-B42E-0CCD9EEB1B11}" dt="2023-02-24T14:16:17.882" v="3" actId="20577"/>
      <pc:docMkLst>
        <pc:docMk/>
      </pc:docMkLst>
      <pc:sldChg chg="modSp">
        <pc:chgData name="Alessandra Barrera" userId="WHBI7HWLWuyOvCjv8DdXorw3+Itsdc1p78kF2LQ3DMg=" providerId="None" clId="Web-{1D94B808-5694-4CEA-B42E-0CCD9EEB1B11}" dt="2023-02-24T14:16:17.882" v="3" actId="20577"/>
        <pc:sldMkLst>
          <pc:docMk/>
          <pc:sldMk cId="286987796" sldId="399"/>
        </pc:sldMkLst>
        <pc:spChg chg="mod">
          <ac:chgData name="Alessandra Barrera" userId="WHBI7HWLWuyOvCjv8DdXorw3+Itsdc1p78kF2LQ3DMg=" providerId="None" clId="Web-{1D94B808-5694-4CEA-B42E-0CCD9EEB1B11}" dt="2023-02-24T14:16:17.882" v="3" actId="20577"/>
          <ac:spMkLst>
            <pc:docMk/>
            <pc:sldMk cId="286987796" sldId="399"/>
            <ac:spMk id="6" creationId="{2B115B23-7D36-4088-95F2-98A9E0794EBD}"/>
          </ac:spMkLst>
        </pc:spChg>
      </pc:sldChg>
      <pc:sldChg chg="modSp">
        <pc:chgData name="Alessandra Barrera" userId="WHBI7HWLWuyOvCjv8DdXorw3+Itsdc1p78kF2LQ3DMg=" providerId="None" clId="Web-{1D94B808-5694-4CEA-B42E-0CCD9EEB1B11}" dt="2023-02-24T14:16:02.647" v="1" actId="20577"/>
        <pc:sldMkLst>
          <pc:docMk/>
          <pc:sldMk cId="2391796007" sldId="402"/>
        </pc:sldMkLst>
        <pc:spChg chg="mod">
          <ac:chgData name="Alessandra Barrera" userId="WHBI7HWLWuyOvCjv8DdXorw3+Itsdc1p78kF2LQ3DMg=" providerId="None" clId="Web-{1D94B808-5694-4CEA-B42E-0CCD9EEB1B11}" dt="2023-02-24T14:16:02.647" v="1" actId="20577"/>
          <ac:spMkLst>
            <pc:docMk/>
            <pc:sldMk cId="2391796007" sldId="402"/>
            <ac:spMk id="5" creationId="{A84638D7-681A-475D-9AD9-72841FC01920}"/>
          </ac:spMkLst>
        </pc:spChg>
      </pc:sldChg>
    </pc:docChg>
  </pc:docChgLst>
  <pc:docChgLst>
    <pc:chgData name="Alessandra Barrera" userId="WHBI7HWLWuyOvCjv8DdXorw3+Itsdc1p78kF2LQ3DMg=" providerId="None" clId="Web-{CD683619-36E6-4F90-B4EB-523B4CFBC9C6}"/>
    <pc:docChg chg="delSld">
      <pc:chgData name="Alessandra Barrera" userId="WHBI7HWLWuyOvCjv8DdXorw3+Itsdc1p78kF2LQ3DMg=" providerId="None" clId="Web-{CD683619-36E6-4F90-B4EB-523B4CFBC9C6}" dt="2023-03-14T18:00:06.052" v="0"/>
      <pc:docMkLst>
        <pc:docMk/>
      </pc:docMkLst>
      <pc:sldChg chg="del">
        <pc:chgData name="Alessandra Barrera" userId="WHBI7HWLWuyOvCjv8DdXorw3+Itsdc1p78kF2LQ3DMg=" providerId="None" clId="Web-{CD683619-36E6-4F90-B4EB-523B4CFBC9C6}" dt="2023-03-14T18:00:06.052" v="0"/>
        <pc:sldMkLst>
          <pc:docMk/>
          <pc:sldMk cId="3529329787" sldId="40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3/14/2023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dirty="0"/>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dirty="0"/>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7-7: Active Transport by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This enzyme pushes three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out of the cell and two K</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into the cell, going against the gradient in both directions and using energy from ATP hydrolysis.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dirty="0"/>
          </a:p>
        </p:txBody>
      </p:sp>
    </p:spTree>
    <p:extLst>
      <p:ext uri="{BB962C8B-B14F-4D97-AF65-F5344CB8AC3E}">
        <p14:creationId xmlns:p14="http://schemas.microsoft.com/office/powerpoint/2010/main" val="2093304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7-7: Active Transport by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This enzyme pushes three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out of the cell and two K</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into the cell, going against the gradient in both directions and using energy from ATP hydrolysis.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dirty="0"/>
          </a:p>
        </p:txBody>
      </p:sp>
    </p:spTree>
    <p:extLst>
      <p:ext uri="{BB962C8B-B14F-4D97-AF65-F5344CB8AC3E}">
        <p14:creationId xmlns:p14="http://schemas.microsoft.com/office/powerpoint/2010/main" val="1579713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7-7: Active Transport by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This enzyme pushes three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out of the cell and two K</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into the cell, going against the gradient in both directions and using energy from ATP hydrolysis.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dirty="0"/>
          </a:p>
        </p:txBody>
      </p:sp>
    </p:spTree>
    <p:extLst>
      <p:ext uri="{BB962C8B-B14F-4D97-AF65-F5344CB8AC3E}">
        <p14:creationId xmlns:p14="http://schemas.microsoft.com/office/powerpoint/2010/main" val="1149908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7-7: Active Transport by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This enzyme pushes three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out of the cell and two K</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into the cell, going against the gradient in both directions and using energy from ATP hydrolysis.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dirty="0"/>
          </a:p>
        </p:txBody>
      </p:sp>
    </p:spTree>
    <p:extLst>
      <p:ext uri="{BB962C8B-B14F-4D97-AF65-F5344CB8AC3E}">
        <p14:creationId xmlns:p14="http://schemas.microsoft.com/office/powerpoint/2010/main" val="878484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7-7: Active Transport by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This enzyme pushes three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out of the cell and two K</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into the cell, going against the gradient in both directions and using energy from ATP hydrolysis.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15</a:t>
            </a:fld>
            <a:endParaRPr lang="en-US" dirty="0"/>
          </a:p>
        </p:txBody>
      </p:sp>
    </p:spTree>
    <p:extLst>
      <p:ext uri="{BB962C8B-B14F-4D97-AF65-F5344CB8AC3E}">
        <p14:creationId xmlns:p14="http://schemas.microsoft.com/office/powerpoint/2010/main" val="1919739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7-8: Transporters in the gut.</a:t>
            </a:r>
            <a:r>
              <a:rPr lang="en-US" sz="1200" b="0" i="0" kern="1200" dirty="0">
                <a:solidFill>
                  <a:schemeClr val="tx1"/>
                </a:solidFill>
                <a:effectLst/>
                <a:latin typeface="+mn-lt"/>
                <a:ea typeface="+mn-ea"/>
                <a:cs typeface="+mn-cs"/>
              </a:rPr>
              <a:t> In this symport, the energy release from passive transport of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into the cell actively transports glucose into the cell on the apical side (green protein). On the basal side of the cell, </a:t>
            </a:r>
            <a:r>
              <a:rPr lang="en-US" sz="1200" b="1" i="0" kern="1200" dirty="0">
                <a:solidFill>
                  <a:schemeClr val="tx1"/>
                </a:solidFill>
                <a:effectLst/>
                <a:latin typeface="+mn-lt"/>
                <a:ea typeface="+mn-ea"/>
                <a:cs typeface="+mn-cs"/>
              </a:rPr>
              <a:t>t</a:t>
            </a:r>
            <a:r>
              <a:rPr lang="en-US" sz="1200" b="0" i="0" kern="1200" dirty="0">
                <a:solidFill>
                  <a:schemeClr val="tx1"/>
                </a:solidFill>
                <a:effectLst/>
                <a:latin typeface="+mn-lt"/>
                <a:ea typeface="+mn-ea"/>
                <a:cs typeface="+mn-cs"/>
              </a:rPr>
              <a:t>ransport proteins work together. The Na+/K+ ATPase (blue) restores the normal concentration of sodium ions that entered passively through the sodium glucose transporter and glucose transporters (yellow) move the glucose from the cell to the bloodstream in the extracellular space.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16</a:t>
            </a:fld>
            <a:endParaRPr lang="en-US" dirty="0"/>
          </a:p>
        </p:txBody>
      </p:sp>
    </p:spTree>
    <p:extLst>
      <p:ext uri="{BB962C8B-B14F-4D97-AF65-F5344CB8AC3E}">
        <p14:creationId xmlns:p14="http://schemas.microsoft.com/office/powerpoint/2010/main" val="1067420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7-9: CFTR.</a:t>
            </a:r>
            <a:r>
              <a:rPr lang="en-US" sz="1200" b="0" i="0" kern="1200" dirty="0">
                <a:solidFill>
                  <a:schemeClr val="tx1"/>
                </a:solidFill>
                <a:effectLst/>
                <a:latin typeface="+mn-lt"/>
                <a:ea typeface="+mn-ea"/>
                <a:cs typeface="+mn-cs"/>
              </a:rPr>
              <a:t> Wild-type and mutant forms of CFTR in the cell membrane: In wild-type, the CFTR ion channel is gated; when activated by ATP, the channel opens and allows ions to move across the membrane. In some CFTR mutants, the channel does not open. This prevents the movement of ions and water and allows mucus to build up on the lung epithelium.</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17</a:t>
            </a:fld>
            <a:endParaRPr lang="en-US" dirty="0"/>
          </a:p>
        </p:txBody>
      </p:sp>
    </p:spTree>
    <p:extLst>
      <p:ext uri="{BB962C8B-B14F-4D97-AF65-F5344CB8AC3E}">
        <p14:creationId xmlns:p14="http://schemas.microsoft.com/office/powerpoint/2010/main" val="1261591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Table 7-1: Glucose transporters.</a:t>
            </a:r>
            <a:r>
              <a:rPr lang="en-US" sz="1200" b="0" i="0" kern="1200" dirty="0">
                <a:solidFill>
                  <a:schemeClr val="tx1"/>
                </a:solidFill>
                <a:effectLst/>
                <a:latin typeface="+mn-lt"/>
                <a:ea typeface="+mn-ea"/>
                <a:cs typeface="+mn-cs"/>
              </a:rPr>
              <a:t> Glucose transporters (GLUTs) found in cells.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18</a:t>
            </a:fld>
            <a:endParaRPr lang="en-US" dirty="0"/>
          </a:p>
        </p:txBody>
      </p:sp>
    </p:spTree>
    <p:extLst>
      <p:ext uri="{BB962C8B-B14F-4D97-AF65-F5344CB8AC3E}">
        <p14:creationId xmlns:p14="http://schemas.microsoft.com/office/powerpoint/2010/main" val="40661791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7-10: Three types of endocytosis.</a:t>
            </a:r>
            <a:r>
              <a:rPr lang="en-US" sz="1200" b="0" i="0" kern="1200" dirty="0">
                <a:solidFill>
                  <a:schemeClr val="tx1"/>
                </a:solidFill>
                <a:effectLst/>
                <a:latin typeface="+mn-lt"/>
                <a:ea typeface="+mn-ea"/>
                <a:cs typeface="+mn-cs"/>
              </a:rPr>
              <a:t> These include (left) phagocytosis- a non-specific uptake of molecules, (middle) pinocytosis- a non-specific uptake of fluid, and (right) receptor-mediated endocytosis- the specific uptake of molecules after binding to a cell surface receptor.</a:t>
            </a:r>
          </a:p>
          <a:p>
            <a:br>
              <a:rPr lang="en-US" dirty="0"/>
            </a:b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19</a:t>
            </a:fld>
            <a:endParaRPr lang="en-US" dirty="0"/>
          </a:p>
        </p:txBody>
      </p:sp>
    </p:spTree>
    <p:extLst>
      <p:ext uri="{BB962C8B-B14F-4D97-AF65-F5344CB8AC3E}">
        <p14:creationId xmlns:p14="http://schemas.microsoft.com/office/powerpoint/2010/main" val="3357491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7-11: Pinocytosis.</a:t>
            </a:r>
            <a:r>
              <a:rPr lang="en-US" sz="1200" b="0" i="0" kern="1200" dirty="0">
                <a:solidFill>
                  <a:schemeClr val="tx1"/>
                </a:solidFill>
                <a:effectLst/>
                <a:latin typeface="+mn-lt"/>
                <a:ea typeface="+mn-ea"/>
                <a:cs typeface="+mn-cs"/>
              </a:rPr>
              <a:t> Pinocytosis, the uptake of fluid from the extracellular side of the membrane into a vesicle on the intracellular side.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20</a:t>
            </a:fld>
            <a:endParaRPr lang="en-US" dirty="0"/>
          </a:p>
        </p:txBody>
      </p:sp>
    </p:spTree>
    <p:extLst>
      <p:ext uri="{BB962C8B-B14F-4D97-AF65-F5344CB8AC3E}">
        <p14:creationId xmlns:p14="http://schemas.microsoft.com/office/powerpoint/2010/main" val="2123963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7-1: Diffusion.</a:t>
            </a:r>
            <a:r>
              <a:rPr lang="en-US" sz="1200" b="0" i="0" kern="1200" dirty="0">
                <a:solidFill>
                  <a:schemeClr val="tx1"/>
                </a:solidFill>
                <a:effectLst/>
                <a:latin typeface="+mn-lt"/>
                <a:ea typeface="+mn-ea"/>
                <a:cs typeface="+mn-cs"/>
              </a:rPr>
              <a:t> Diffusion through a permeable membrane moves a substance from a high concentration area (extracellular fluid, in this case) down its concentration gradient (into the cytoplasm).</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dirty="0"/>
          </a:p>
        </p:txBody>
      </p:sp>
    </p:spTree>
    <p:extLst>
      <p:ext uri="{BB962C8B-B14F-4D97-AF65-F5344CB8AC3E}">
        <p14:creationId xmlns:p14="http://schemas.microsoft.com/office/powerpoint/2010/main" val="2656622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7-12: Generalized scheme for phagocytosis of a bacterium.</a:t>
            </a:r>
            <a:r>
              <a:rPr lang="en-US" sz="1200" b="0" i="0" kern="1200" dirty="0">
                <a:solidFill>
                  <a:schemeClr val="tx1"/>
                </a:solidFill>
                <a:effectLst/>
                <a:latin typeface="+mn-lt"/>
                <a:ea typeface="+mn-ea"/>
                <a:cs typeface="+mn-cs"/>
              </a:rPr>
              <a:t> The bacterium is taken up by phagocytosis into a phagosome that merges with the lysosome to create a phagolysosome.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21</a:t>
            </a:fld>
            <a:endParaRPr lang="en-US" dirty="0"/>
          </a:p>
        </p:txBody>
      </p:sp>
    </p:spTree>
    <p:extLst>
      <p:ext uri="{BB962C8B-B14F-4D97-AF65-F5344CB8AC3E}">
        <p14:creationId xmlns:p14="http://schemas.microsoft.com/office/powerpoint/2010/main" val="38279728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7-13: Membrane Fusion.</a:t>
            </a:r>
            <a:r>
              <a:rPr lang="en-US" sz="1200" b="0" i="0" kern="1200" dirty="0">
                <a:solidFill>
                  <a:schemeClr val="tx1"/>
                </a:solidFill>
                <a:effectLst/>
                <a:latin typeface="+mn-lt"/>
                <a:ea typeface="+mn-ea"/>
                <a:cs typeface="+mn-cs"/>
              </a:rPr>
              <a:t> Cell membrane fusion examples including endocytosis where the endosome fuses with the lysosome, when vesicles from the Golgi fuse with the plasma membrane, and a sperm fuses with an egg.</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22</a:t>
            </a:fld>
            <a:endParaRPr lang="en-US" dirty="0"/>
          </a:p>
        </p:txBody>
      </p:sp>
    </p:spTree>
    <p:extLst>
      <p:ext uri="{BB962C8B-B14F-4D97-AF65-F5344CB8AC3E}">
        <p14:creationId xmlns:p14="http://schemas.microsoft.com/office/powerpoint/2010/main" val="3583327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7-2: The movement of water through a semi-permeable membrane.</a:t>
            </a:r>
            <a:r>
              <a:rPr lang="en-US" sz="1200" b="0" i="0" kern="1200" dirty="0">
                <a:solidFill>
                  <a:schemeClr val="tx1"/>
                </a:solidFill>
                <a:effectLst/>
                <a:latin typeface="+mn-lt"/>
                <a:ea typeface="+mn-ea"/>
                <a:cs typeface="+mn-cs"/>
              </a:rPr>
              <a:t> In osmosis, water always moves from an area of higher water concentration to one of lower concentration. In the diagram, the solute cannot pass through the selectively permeable membrane, but the water can. Note at the beginning, the volume of water is the same, but the concentration of solute-unbound water is greater on the left because there is less solute. There are fewer solute-unbound water molecules on the right because there is so much more solute. Therefore, there is a higher concentration of “free” water molecules on the left than on the right of the membrane in the first beaker.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dirty="0"/>
          </a:p>
        </p:txBody>
      </p:sp>
    </p:spTree>
    <p:extLst>
      <p:ext uri="{BB962C8B-B14F-4D97-AF65-F5344CB8AC3E}">
        <p14:creationId xmlns:p14="http://schemas.microsoft.com/office/powerpoint/2010/main" val="890585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7-3: Channel proteins.</a:t>
            </a:r>
            <a:r>
              <a:rPr lang="en-US" sz="1200" b="0" i="0" kern="1200" dirty="0">
                <a:solidFill>
                  <a:schemeClr val="tx1"/>
                </a:solidFill>
                <a:effectLst/>
                <a:latin typeface="+mn-lt"/>
                <a:ea typeface="+mn-ea"/>
                <a:cs typeface="+mn-cs"/>
              </a:rPr>
              <a:t> (A) Facilitated transport moves substances down their concentration gradients. The substance may cross the plasma membrane with the aid of channel proteins. (B) View of aquaporin channel protein from the top. Aquaporins move water from the extracellular space to the cytoplasm in some cells of the body.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dirty="0"/>
          </a:p>
        </p:txBody>
      </p:sp>
    </p:spTree>
    <p:extLst>
      <p:ext uri="{BB962C8B-B14F-4D97-AF65-F5344CB8AC3E}">
        <p14:creationId xmlns:p14="http://schemas.microsoft.com/office/powerpoint/2010/main" val="2625624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7-4: Carrier/Transporter proteins.</a:t>
            </a:r>
            <a:r>
              <a:rPr lang="en-US" sz="1200" b="0" i="0" kern="1200" dirty="0">
                <a:solidFill>
                  <a:schemeClr val="tx1"/>
                </a:solidFill>
                <a:effectLst/>
                <a:latin typeface="+mn-lt"/>
                <a:ea typeface="+mn-ea"/>
                <a:cs typeface="+mn-cs"/>
              </a:rPr>
              <a:t> Facilitated diffusion through a carrier/transporter protein. Some substances move down their concentration gradient across the plasma membrane with the aid of carrier proteins. Carrier proteins change shape as they move molecules across the membrane.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dirty="0"/>
          </a:p>
        </p:txBody>
      </p:sp>
    </p:spTree>
    <p:extLst>
      <p:ext uri="{BB962C8B-B14F-4D97-AF65-F5344CB8AC3E}">
        <p14:creationId xmlns:p14="http://schemas.microsoft.com/office/powerpoint/2010/main" val="2781801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7-5: Direction of transport.</a:t>
            </a:r>
            <a:r>
              <a:rPr lang="en-US" sz="1200" b="0" i="0" kern="1200" dirty="0">
                <a:solidFill>
                  <a:schemeClr val="tx1"/>
                </a:solidFill>
                <a:effectLst/>
                <a:latin typeface="+mn-lt"/>
                <a:ea typeface="+mn-ea"/>
                <a:cs typeface="+mn-cs"/>
              </a:rPr>
              <a:t> A uniport (yellow), a symport (red), and an antiport (blue).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dirty="0"/>
          </a:p>
        </p:txBody>
      </p:sp>
    </p:spTree>
    <p:extLst>
      <p:ext uri="{BB962C8B-B14F-4D97-AF65-F5344CB8AC3E}">
        <p14:creationId xmlns:p14="http://schemas.microsoft.com/office/powerpoint/2010/main" val="497945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7-6: An overview of active transport by the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The protein transports three sodium out of the cell and two potassium into the cell each cycle. This cycle requires the use of one ATP molecule for energy as it is driving the ions against the concentration gradient (from low concentration to high) in both directions.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dirty="0"/>
          </a:p>
        </p:txBody>
      </p:sp>
    </p:spTree>
    <p:extLst>
      <p:ext uri="{BB962C8B-B14F-4D97-AF65-F5344CB8AC3E}">
        <p14:creationId xmlns:p14="http://schemas.microsoft.com/office/powerpoint/2010/main" val="2003803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7-7: Active Transport by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This enzyme pushes three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out of the cell and two K</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into the cell, going against the gradient in both directions and using energy from ATP hydrolysis.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dirty="0"/>
          </a:p>
        </p:txBody>
      </p:sp>
    </p:spTree>
    <p:extLst>
      <p:ext uri="{BB962C8B-B14F-4D97-AF65-F5344CB8AC3E}">
        <p14:creationId xmlns:p14="http://schemas.microsoft.com/office/powerpoint/2010/main" val="2324937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7-7: Active Transport by Na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/K</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ATPase.</a:t>
            </a:r>
            <a:r>
              <a:rPr lang="en-US" sz="1200" b="0" i="0" kern="1200" dirty="0">
                <a:solidFill>
                  <a:schemeClr val="tx1"/>
                </a:solidFill>
                <a:effectLst/>
                <a:latin typeface="+mn-lt"/>
                <a:ea typeface="+mn-ea"/>
                <a:cs typeface="+mn-cs"/>
              </a:rPr>
              <a:t> This enzyme pushes three Na</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out of the cell and two K</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ions into the cell, going against the gradient in both directions and using energy from ATP hydrolysis.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dirty="0"/>
          </a:p>
        </p:txBody>
      </p:sp>
    </p:spTree>
    <p:extLst>
      <p:ext uri="{BB962C8B-B14F-4D97-AF65-F5344CB8AC3E}">
        <p14:creationId xmlns:p14="http://schemas.microsoft.com/office/powerpoint/2010/main" val="4080112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3/14/2023</a:t>
            </a:fld>
            <a:endParaRPr lang="en-US" dirty="0"/>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3/14/2023</a:t>
            </a:fld>
            <a:endParaRPr lang="en-US" dirty="0"/>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3/14/2023</a:t>
            </a:fld>
            <a:endParaRPr lang="en-US" dirty="0"/>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3/14/2023</a:t>
            </a:fld>
            <a:endParaRPr lang="en-US" dirty="0"/>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3/14/2023</a:t>
            </a:fld>
            <a:endParaRPr lang="en-US" dirty="0"/>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3/14/2023</a:t>
            </a:fld>
            <a:endParaRPr lang="en-US" dirty="0"/>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3/14/2023</a:t>
            </a:fld>
            <a:endParaRPr lang="en-US" dirty="0"/>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3/14/2023</a:t>
            </a:fld>
            <a:endParaRPr lang="en-US" dirty="0"/>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3/14/2023</a:t>
            </a:fld>
            <a:endParaRPr lang="en-US" dirty="0"/>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3/14/2023</a:t>
            </a:fld>
            <a:endParaRPr lang="en-US" dirty="0"/>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3/14/2023</a:t>
            </a:fld>
            <a:endParaRPr lang="en-US" dirty="0"/>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3/14/2023</a:t>
            </a:fld>
            <a:endParaRPr lang="en-US" dirty="0"/>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dirty="0"/>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Transport Across Cellular Membranes</a:t>
            </a:r>
          </a:p>
        </p:txBody>
      </p:sp>
      <p:sp>
        <p:nvSpPr>
          <p:cNvPr id="4" name="Title 3"/>
          <p:cNvSpPr>
            <a:spLocks noGrp="1"/>
          </p:cNvSpPr>
          <p:nvPr>
            <p:ph type="ctrTitle"/>
          </p:nvPr>
        </p:nvSpPr>
        <p:spPr>
          <a:xfrm>
            <a:off x="6096000" y="1"/>
            <a:ext cx="5029200" cy="1470025"/>
          </a:xfrm>
        </p:spPr>
        <p:txBody>
          <a:bodyPr/>
          <a:lstStyle/>
          <a:p>
            <a:r>
              <a:rPr lang="en-US" dirty="0"/>
              <a:t>Chapter 7 </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F548034-19A5-420B-83BD-70BE3685D49A}"/>
              </a:ext>
            </a:extLst>
          </p:cNvPr>
          <p:cNvSpPr txBox="1"/>
          <p:nvPr/>
        </p:nvSpPr>
        <p:spPr>
          <a:xfrm>
            <a:off x="0" y="6401252"/>
            <a:ext cx="10515600" cy="461665"/>
          </a:xfrm>
          <a:prstGeom prst="rect">
            <a:avLst/>
          </a:prstGeom>
          <a:noFill/>
        </p:spPr>
        <p:txBody>
          <a:bodyPr wrap="square" rtlCol="0">
            <a:spAutoFit/>
          </a:bodyPr>
          <a:lstStyle/>
          <a:p>
            <a:r>
              <a:rPr lang="en-US" sz="1200" dirty="0"/>
              <a:t>Figure 7-7: Active Transport by Na+/K+ ATPase. Adopted without change from works contributed to Libretexts by E.V. Wong. Libretexts content is licensed by CC BY-NC-SA 3.0.</a:t>
            </a:r>
          </a:p>
        </p:txBody>
      </p:sp>
      <p:pic>
        <p:nvPicPr>
          <p:cNvPr id="6" name="Content Placeholder 5" descr="Sodium Potassium ATPase step 1: On the inside surface of the membrane the ATPase is open so that 3 Sodium ions can bind.">
            <a:extLst>
              <a:ext uri="{FF2B5EF4-FFF2-40B4-BE49-F238E27FC236}">
                <a16:creationId xmlns:a16="http://schemas.microsoft.com/office/drawing/2014/main" id="{D480D71E-7F58-4311-B706-9C6D0AA7D282}"/>
              </a:ext>
            </a:extLst>
          </p:cNvPr>
          <p:cNvPicPr>
            <a:picLocks noGrp="1" noChangeAspect="1"/>
          </p:cNvPicPr>
          <p:nvPr>
            <p:ph idx="1"/>
          </p:nvPr>
        </p:nvPicPr>
        <p:blipFill rotWithShape="1">
          <a:blip r:embed="rId3"/>
          <a:srcRect t="5623" r="60298" b="47194"/>
          <a:stretch/>
        </p:blipFill>
        <p:spPr>
          <a:xfrm>
            <a:off x="3990548" y="2070339"/>
            <a:ext cx="4210905" cy="3899139"/>
          </a:xfrm>
          <a:prstGeom prst="rect">
            <a:avLst/>
          </a:prstGeom>
        </p:spPr>
      </p:pic>
      <p:sp>
        <p:nvSpPr>
          <p:cNvPr id="2" name="Title 1">
            <a:extLst>
              <a:ext uri="{FF2B5EF4-FFF2-40B4-BE49-F238E27FC236}">
                <a16:creationId xmlns:a16="http://schemas.microsoft.com/office/drawing/2014/main" id="{EB3CD394-F7BA-42E2-BACD-741954C7DAC5}"/>
              </a:ext>
            </a:extLst>
          </p:cNvPr>
          <p:cNvSpPr>
            <a:spLocks noGrp="1"/>
          </p:cNvSpPr>
          <p:nvPr>
            <p:ph type="title"/>
          </p:nvPr>
        </p:nvSpPr>
        <p:spPr/>
        <p:txBody>
          <a:bodyPr/>
          <a:lstStyle/>
          <a:p>
            <a:r>
              <a:rPr lang="en-US" dirty="0"/>
              <a:t>Active Transport by Sodium/Potassium ATPase Step 1</a:t>
            </a:r>
          </a:p>
        </p:txBody>
      </p:sp>
      <p:sp>
        <p:nvSpPr>
          <p:cNvPr id="4" name="Slide Number Placeholder 3">
            <a:extLst>
              <a:ext uri="{FF2B5EF4-FFF2-40B4-BE49-F238E27FC236}">
                <a16:creationId xmlns:a16="http://schemas.microsoft.com/office/drawing/2014/main" id="{0C2D65FB-207F-4B5B-AEFF-5E611D3DC40D}"/>
              </a:ext>
            </a:extLst>
          </p:cNvPr>
          <p:cNvSpPr>
            <a:spLocks noGrp="1"/>
          </p:cNvSpPr>
          <p:nvPr>
            <p:ph type="sldNum" sz="quarter" idx="12"/>
          </p:nvPr>
        </p:nvSpPr>
        <p:spPr/>
        <p:txBody>
          <a:bodyPr/>
          <a:lstStyle/>
          <a:p>
            <a:fld id="{F38FC8B9-BCA2-4F51-A344-9525644822DC}" type="slidenum">
              <a:rPr lang="en-US" smtClean="0"/>
              <a:t>10</a:t>
            </a:fld>
            <a:endParaRPr lang="en-US" dirty="0"/>
          </a:p>
        </p:txBody>
      </p:sp>
    </p:spTree>
    <p:extLst>
      <p:ext uri="{BB962C8B-B14F-4D97-AF65-F5344CB8AC3E}">
        <p14:creationId xmlns:p14="http://schemas.microsoft.com/office/powerpoint/2010/main" val="953568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737DA62-2C80-4F4D-826C-5ADE777635F9}"/>
              </a:ext>
            </a:extLst>
          </p:cNvPr>
          <p:cNvSpPr txBox="1"/>
          <p:nvPr/>
        </p:nvSpPr>
        <p:spPr>
          <a:xfrm>
            <a:off x="0" y="6401252"/>
            <a:ext cx="10515600" cy="461665"/>
          </a:xfrm>
          <a:prstGeom prst="rect">
            <a:avLst/>
          </a:prstGeom>
          <a:noFill/>
        </p:spPr>
        <p:txBody>
          <a:bodyPr wrap="square" rtlCol="0">
            <a:spAutoFit/>
          </a:bodyPr>
          <a:lstStyle/>
          <a:p>
            <a:r>
              <a:rPr lang="en-US" sz="1200" dirty="0"/>
              <a:t>Figure 7-7: Active Transport by Na+/K+ ATPase. Adopted without change from works contributed to Libretexts by E.V. Wong. Libretexts content is licensed by CC BY-NC-SA 3.0.</a:t>
            </a:r>
          </a:p>
        </p:txBody>
      </p:sp>
      <p:pic>
        <p:nvPicPr>
          <p:cNvPr id="6" name="Content Placeholder 5" descr="Sodium Potassium ATPase step 2: Upon binding of the 3 Sodium ions, ATP is hydrolyzed to ADP and a single phosphate group is transferred to the Sodium Potassium Pump">
            <a:extLst>
              <a:ext uri="{FF2B5EF4-FFF2-40B4-BE49-F238E27FC236}">
                <a16:creationId xmlns:a16="http://schemas.microsoft.com/office/drawing/2014/main" id="{D480D71E-7F58-4311-B706-9C6D0AA7D282}"/>
              </a:ext>
            </a:extLst>
          </p:cNvPr>
          <p:cNvPicPr>
            <a:picLocks noGrp="1" noChangeAspect="1"/>
          </p:cNvPicPr>
          <p:nvPr>
            <p:ph idx="1"/>
          </p:nvPr>
        </p:nvPicPr>
        <p:blipFill rotWithShape="1">
          <a:blip r:embed="rId3"/>
          <a:srcRect l="31052" t="1262" r="21682" b="76138"/>
          <a:stretch/>
        </p:blipFill>
        <p:spPr>
          <a:xfrm>
            <a:off x="2854287" y="2221301"/>
            <a:ext cx="6483426" cy="2415398"/>
          </a:xfrm>
          <a:prstGeom prst="rect">
            <a:avLst/>
          </a:prstGeom>
        </p:spPr>
      </p:pic>
      <p:sp>
        <p:nvSpPr>
          <p:cNvPr id="2" name="Title 1">
            <a:extLst>
              <a:ext uri="{FF2B5EF4-FFF2-40B4-BE49-F238E27FC236}">
                <a16:creationId xmlns:a16="http://schemas.microsoft.com/office/drawing/2014/main" id="{EB3CD394-F7BA-42E2-BACD-741954C7DAC5}"/>
              </a:ext>
            </a:extLst>
          </p:cNvPr>
          <p:cNvSpPr>
            <a:spLocks noGrp="1"/>
          </p:cNvSpPr>
          <p:nvPr>
            <p:ph type="title"/>
          </p:nvPr>
        </p:nvSpPr>
        <p:spPr/>
        <p:txBody>
          <a:bodyPr/>
          <a:lstStyle/>
          <a:p>
            <a:r>
              <a:rPr lang="en-US" dirty="0"/>
              <a:t>Active Transport by Sodium/Potassium ATPase Step 2</a:t>
            </a:r>
          </a:p>
        </p:txBody>
      </p:sp>
      <p:sp>
        <p:nvSpPr>
          <p:cNvPr id="4" name="Slide Number Placeholder 3">
            <a:extLst>
              <a:ext uri="{FF2B5EF4-FFF2-40B4-BE49-F238E27FC236}">
                <a16:creationId xmlns:a16="http://schemas.microsoft.com/office/drawing/2014/main" id="{0C2D65FB-207F-4B5B-AEFF-5E611D3DC40D}"/>
              </a:ext>
            </a:extLst>
          </p:cNvPr>
          <p:cNvSpPr>
            <a:spLocks noGrp="1"/>
          </p:cNvSpPr>
          <p:nvPr>
            <p:ph type="sldNum" sz="quarter" idx="12"/>
          </p:nvPr>
        </p:nvSpPr>
        <p:spPr/>
        <p:txBody>
          <a:bodyPr/>
          <a:lstStyle/>
          <a:p>
            <a:fld id="{F38FC8B9-BCA2-4F51-A344-9525644822DC}" type="slidenum">
              <a:rPr lang="en-US" smtClean="0"/>
              <a:t>11</a:t>
            </a:fld>
            <a:endParaRPr lang="en-US" dirty="0"/>
          </a:p>
        </p:txBody>
      </p:sp>
    </p:spTree>
    <p:extLst>
      <p:ext uri="{BB962C8B-B14F-4D97-AF65-F5344CB8AC3E}">
        <p14:creationId xmlns:p14="http://schemas.microsoft.com/office/powerpoint/2010/main" val="3081567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811101D-D0D3-4361-8A48-B7A5A57F3045}"/>
              </a:ext>
            </a:extLst>
          </p:cNvPr>
          <p:cNvSpPr txBox="1"/>
          <p:nvPr/>
        </p:nvSpPr>
        <p:spPr>
          <a:xfrm>
            <a:off x="0" y="6401252"/>
            <a:ext cx="10515600" cy="461665"/>
          </a:xfrm>
          <a:prstGeom prst="rect">
            <a:avLst/>
          </a:prstGeom>
          <a:noFill/>
        </p:spPr>
        <p:txBody>
          <a:bodyPr wrap="square" rtlCol="0">
            <a:spAutoFit/>
          </a:bodyPr>
          <a:lstStyle/>
          <a:p>
            <a:r>
              <a:rPr lang="en-US" sz="1200" dirty="0"/>
              <a:t>Figure 7-7: Active Transport by Na+/K+ ATPase. Adopted without change from works contributed to Libretexts by E.V. Wong. Libretexts content is licensed by CC BY-NC-SA 3.0.</a:t>
            </a:r>
          </a:p>
        </p:txBody>
      </p:sp>
      <p:pic>
        <p:nvPicPr>
          <p:cNvPr id="6" name="Content Placeholder 5" descr="Sodium Potassium ATPase step 3: Binding of the phosphate group causes a conformational change that forces the ATPase to open to the outside of the membrane, this change in conformation releases the 3 sodium ions that were bound.">
            <a:extLst>
              <a:ext uri="{FF2B5EF4-FFF2-40B4-BE49-F238E27FC236}">
                <a16:creationId xmlns:a16="http://schemas.microsoft.com/office/drawing/2014/main" id="{D480D71E-7F58-4311-B706-9C6D0AA7D282}"/>
              </a:ext>
            </a:extLst>
          </p:cNvPr>
          <p:cNvPicPr>
            <a:picLocks noGrp="1" noChangeAspect="1"/>
          </p:cNvPicPr>
          <p:nvPr>
            <p:ph idx="1"/>
          </p:nvPr>
        </p:nvPicPr>
        <p:blipFill rotWithShape="1">
          <a:blip r:embed="rId3"/>
          <a:srcRect l="69669" t="8398" b="57106"/>
          <a:stretch/>
        </p:blipFill>
        <p:spPr>
          <a:xfrm>
            <a:off x="3713543" y="1852707"/>
            <a:ext cx="4764913" cy="4222258"/>
          </a:xfrm>
          <a:prstGeom prst="rect">
            <a:avLst/>
          </a:prstGeom>
        </p:spPr>
      </p:pic>
      <p:sp>
        <p:nvSpPr>
          <p:cNvPr id="2" name="Title 1">
            <a:extLst>
              <a:ext uri="{FF2B5EF4-FFF2-40B4-BE49-F238E27FC236}">
                <a16:creationId xmlns:a16="http://schemas.microsoft.com/office/drawing/2014/main" id="{EB3CD394-F7BA-42E2-BACD-741954C7DAC5}"/>
              </a:ext>
            </a:extLst>
          </p:cNvPr>
          <p:cNvSpPr>
            <a:spLocks noGrp="1"/>
          </p:cNvSpPr>
          <p:nvPr>
            <p:ph type="title"/>
          </p:nvPr>
        </p:nvSpPr>
        <p:spPr/>
        <p:txBody>
          <a:bodyPr/>
          <a:lstStyle/>
          <a:p>
            <a:r>
              <a:rPr lang="en-US" dirty="0"/>
              <a:t>Active Transport by Sodium/Potassium ATPase Step 3</a:t>
            </a:r>
          </a:p>
        </p:txBody>
      </p:sp>
      <p:sp>
        <p:nvSpPr>
          <p:cNvPr id="4" name="Slide Number Placeholder 3">
            <a:extLst>
              <a:ext uri="{FF2B5EF4-FFF2-40B4-BE49-F238E27FC236}">
                <a16:creationId xmlns:a16="http://schemas.microsoft.com/office/drawing/2014/main" id="{0C2D65FB-207F-4B5B-AEFF-5E611D3DC40D}"/>
              </a:ext>
            </a:extLst>
          </p:cNvPr>
          <p:cNvSpPr>
            <a:spLocks noGrp="1"/>
          </p:cNvSpPr>
          <p:nvPr>
            <p:ph type="sldNum" sz="quarter" idx="12"/>
          </p:nvPr>
        </p:nvSpPr>
        <p:spPr/>
        <p:txBody>
          <a:bodyPr/>
          <a:lstStyle/>
          <a:p>
            <a:fld id="{F38FC8B9-BCA2-4F51-A344-9525644822DC}" type="slidenum">
              <a:rPr lang="en-US" smtClean="0"/>
              <a:t>12</a:t>
            </a:fld>
            <a:endParaRPr lang="en-US" dirty="0"/>
          </a:p>
        </p:txBody>
      </p:sp>
    </p:spTree>
    <p:extLst>
      <p:ext uri="{BB962C8B-B14F-4D97-AF65-F5344CB8AC3E}">
        <p14:creationId xmlns:p14="http://schemas.microsoft.com/office/powerpoint/2010/main" val="2177030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8A3C0BB-03B6-4DC0-B96A-8E666C254CBD}"/>
              </a:ext>
            </a:extLst>
          </p:cNvPr>
          <p:cNvSpPr txBox="1"/>
          <p:nvPr/>
        </p:nvSpPr>
        <p:spPr>
          <a:xfrm>
            <a:off x="0" y="6401252"/>
            <a:ext cx="10515600" cy="461665"/>
          </a:xfrm>
          <a:prstGeom prst="rect">
            <a:avLst/>
          </a:prstGeom>
          <a:noFill/>
        </p:spPr>
        <p:txBody>
          <a:bodyPr wrap="square" rtlCol="0">
            <a:spAutoFit/>
          </a:bodyPr>
          <a:lstStyle/>
          <a:p>
            <a:r>
              <a:rPr lang="en-US" sz="1200" dirty="0"/>
              <a:t>Figure 7-7: Active Transport by Na+/K+ ATPase. Adopted without change from works contributed to Libretexts by E.V. Wong. Libretexts content is licensed by CC BY-NC-SA 3.0.</a:t>
            </a:r>
          </a:p>
        </p:txBody>
      </p:sp>
      <p:pic>
        <p:nvPicPr>
          <p:cNvPr id="6" name="Content Placeholder 5" descr="Sodium Potassium ATPase step 4: After release of the 3 Sodium ions, now 2 Potassium ions will bind to the pump from the outside of the cell.">
            <a:extLst>
              <a:ext uri="{FF2B5EF4-FFF2-40B4-BE49-F238E27FC236}">
                <a16:creationId xmlns:a16="http://schemas.microsoft.com/office/drawing/2014/main" id="{D480D71E-7F58-4311-B706-9C6D0AA7D282}"/>
              </a:ext>
            </a:extLst>
          </p:cNvPr>
          <p:cNvPicPr>
            <a:picLocks noGrp="1" noChangeAspect="1"/>
          </p:cNvPicPr>
          <p:nvPr>
            <p:ph idx="1"/>
          </p:nvPr>
        </p:nvPicPr>
        <p:blipFill rotWithShape="1">
          <a:blip r:embed="rId3"/>
          <a:srcRect l="69669" t="45670" b="19042"/>
          <a:stretch/>
        </p:blipFill>
        <p:spPr>
          <a:xfrm>
            <a:off x="4110359" y="2060370"/>
            <a:ext cx="3971282" cy="3599905"/>
          </a:xfrm>
          <a:prstGeom prst="rect">
            <a:avLst/>
          </a:prstGeom>
        </p:spPr>
      </p:pic>
      <p:sp>
        <p:nvSpPr>
          <p:cNvPr id="2" name="Title 1">
            <a:extLst>
              <a:ext uri="{FF2B5EF4-FFF2-40B4-BE49-F238E27FC236}">
                <a16:creationId xmlns:a16="http://schemas.microsoft.com/office/drawing/2014/main" id="{EB3CD394-F7BA-42E2-BACD-741954C7DAC5}"/>
              </a:ext>
            </a:extLst>
          </p:cNvPr>
          <p:cNvSpPr>
            <a:spLocks noGrp="1"/>
          </p:cNvSpPr>
          <p:nvPr>
            <p:ph type="title"/>
          </p:nvPr>
        </p:nvSpPr>
        <p:spPr/>
        <p:txBody>
          <a:bodyPr/>
          <a:lstStyle/>
          <a:p>
            <a:r>
              <a:rPr lang="en-US" dirty="0"/>
              <a:t>Active Transport by Sodium/Potassium ATPase Step 4</a:t>
            </a:r>
          </a:p>
        </p:txBody>
      </p:sp>
      <p:sp>
        <p:nvSpPr>
          <p:cNvPr id="4" name="Slide Number Placeholder 3">
            <a:extLst>
              <a:ext uri="{FF2B5EF4-FFF2-40B4-BE49-F238E27FC236}">
                <a16:creationId xmlns:a16="http://schemas.microsoft.com/office/drawing/2014/main" id="{0C2D65FB-207F-4B5B-AEFF-5E611D3DC40D}"/>
              </a:ext>
            </a:extLst>
          </p:cNvPr>
          <p:cNvSpPr>
            <a:spLocks noGrp="1"/>
          </p:cNvSpPr>
          <p:nvPr>
            <p:ph type="sldNum" sz="quarter" idx="12"/>
          </p:nvPr>
        </p:nvSpPr>
        <p:spPr/>
        <p:txBody>
          <a:bodyPr/>
          <a:lstStyle/>
          <a:p>
            <a:fld id="{F38FC8B9-BCA2-4F51-A344-9525644822DC}" type="slidenum">
              <a:rPr lang="en-US" smtClean="0"/>
              <a:t>13</a:t>
            </a:fld>
            <a:endParaRPr lang="en-US" dirty="0"/>
          </a:p>
        </p:txBody>
      </p:sp>
    </p:spTree>
    <p:extLst>
      <p:ext uri="{BB962C8B-B14F-4D97-AF65-F5344CB8AC3E}">
        <p14:creationId xmlns:p14="http://schemas.microsoft.com/office/powerpoint/2010/main" val="2100271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5474A87-BE09-4D53-B903-4B4E8F5DEB1B}"/>
              </a:ext>
            </a:extLst>
          </p:cNvPr>
          <p:cNvSpPr txBox="1"/>
          <p:nvPr/>
        </p:nvSpPr>
        <p:spPr>
          <a:xfrm>
            <a:off x="0" y="6401252"/>
            <a:ext cx="10515600" cy="461665"/>
          </a:xfrm>
          <a:prstGeom prst="rect">
            <a:avLst/>
          </a:prstGeom>
          <a:noFill/>
        </p:spPr>
        <p:txBody>
          <a:bodyPr wrap="square" rtlCol="0">
            <a:spAutoFit/>
          </a:bodyPr>
          <a:lstStyle/>
          <a:p>
            <a:r>
              <a:rPr lang="en-US" sz="1200" dirty="0"/>
              <a:t>Figure 7-7: Active Transport by Na+/K+ ATPase. Adopted without change from works contributed to Libretexts by E.V. Wong. Libretexts content is licensed by CC BY-NC-SA 3.0.</a:t>
            </a:r>
          </a:p>
        </p:txBody>
      </p:sp>
      <p:pic>
        <p:nvPicPr>
          <p:cNvPr id="6" name="Content Placeholder 5" descr="Sodium Potassium ATPase step 5: The potassium ions from the outside of the cell are bound to the pump.">
            <a:extLst>
              <a:ext uri="{FF2B5EF4-FFF2-40B4-BE49-F238E27FC236}">
                <a16:creationId xmlns:a16="http://schemas.microsoft.com/office/drawing/2014/main" id="{D480D71E-7F58-4311-B706-9C6D0AA7D282}"/>
              </a:ext>
            </a:extLst>
          </p:cNvPr>
          <p:cNvPicPr>
            <a:picLocks noGrp="1" noChangeAspect="1"/>
          </p:cNvPicPr>
          <p:nvPr>
            <p:ph idx="1"/>
          </p:nvPr>
        </p:nvPicPr>
        <p:blipFill rotWithShape="1">
          <a:blip r:embed="rId3"/>
          <a:srcRect l="38776" t="69537" r="30949"/>
          <a:stretch/>
        </p:blipFill>
        <p:spPr>
          <a:xfrm>
            <a:off x="3686027" y="1832891"/>
            <a:ext cx="4819947" cy="3778819"/>
          </a:xfrm>
          <a:prstGeom prst="rect">
            <a:avLst/>
          </a:prstGeom>
        </p:spPr>
      </p:pic>
      <p:sp>
        <p:nvSpPr>
          <p:cNvPr id="2" name="Title 1">
            <a:extLst>
              <a:ext uri="{FF2B5EF4-FFF2-40B4-BE49-F238E27FC236}">
                <a16:creationId xmlns:a16="http://schemas.microsoft.com/office/drawing/2014/main" id="{EB3CD394-F7BA-42E2-BACD-741954C7DAC5}"/>
              </a:ext>
            </a:extLst>
          </p:cNvPr>
          <p:cNvSpPr>
            <a:spLocks noGrp="1"/>
          </p:cNvSpPr>
          <p:nvPr>
            <p:ph type="title"/>
          </p:nvPr>
        </p:nvSpPr>
        <p:spPr/>
        <p:txBody>
          <a:bodyPr/>
          <a:lstStyle/>
          <a:p>
            <a:r>
              <a:rPr lang="en-US" dirty="0"/>
              <a:t>Active Transport by Sodium/Potassium ATPase Step 5</a:t>
            </a:r>
          </a:p>
        </p:txBody>
      </p:sp>
      <p:sp>
        <p:nvSpPr>
          <p:cNvPr id="4" name="Slide Number Placeholder 3">
            <a:extLst>
              <a:ext uri="{FF2B5EF4-FFF2-40B4-BE49-F238E27FC236}">
                <a16:creationId xmlns:a16="http://schemas.microsoft.com/office/drawing/2014/main" id="{0C2D65FB-207F-4B5B-AEFF-5E611D3DC40D}"/>
              </a:ext>
            </a:extLst>
          </p:cNvPr>
          <p:cNvSpPr>
            <a:spLocks noGrp="1"/>
          </p:cNvSpPr>
          <p:nvPr>
            <p:ph type="sldNum" sz="quarter" idx="12"/>
          </p:nvPr>
        </p:nvSpPr>
        <p:spPr/>
        <p:txBody>
          <a:bodyPr/>
          <a:lstStyle/>
          <a:p>
            <a:fld id="{F38FC8B9-BCA2-4F51-A344-9525644822DC}" type="slidenum">
              <a:rPr lang="en-US" smtClean="0"/>
              <a:t>14</a:t>
            </a:fld>
            <a:endParaRPr lang="en-US" dirty="0"/>
          </a:p>
        </p:txBody>
      </p:sp>
    </p:spTree>
    <p:extLst>
      <p:ext uri="{BB962C8B-B14F-4D97-AF65-F5344CB8AC3E}">
        <p14:creationId xmlns:p14="http://schemas.microsoft.com/office/powerpoint/2010/main" val="3386860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0488A1A-38B7-4A2C-9511-94E6B53479B1}"/>
              </a:ext>
            </a:extLst>
          </p:cNvPr>
          <p:cNvSpPr txBox="1"/>
          <p:nvPr/>
        </p:nvSpPr>
        <p:spPr>
          <a:xfrm>
            <a:off x="0" y="6401252"/>
            <a:ext cx="10515600" cy="461665"/>
          </a:xfrm>
          <a:prstGeom prst="rect">
            <a:avLst/>
          </a:prstGeom>
          <a:noFill/>
        </p:spPr>
        <p:txBody>
          <a:bodyPr wrap="square" rtlCol="0">
            <a:spAutoFit/>
          </a:bodyPr>
          <a:lstStyle/>
          <a:p>
            <a:r>
              <a:rPr lang="en-US" sz="1200" dirty="0"/>
              <a:t>Figure 7-7: Active Transport by Na+/K+ ATPase. Adopted without change from works contributed to Libretexts by E.V. Wong. Libretexts content is licensed by CC BY-NC-SA 3.0.</a:t>
            </a:r>
          </a:p>
        </p:txBody>
      </p:sp>
      <p:pic>
        <p:nvPicPr>
          <p:cNvPr id="6" name="Content Placeholder 5" descr="Sodium Potassium ATPase step 6: Binding of the potassium causes a conformational change that forces the protein to open back up to the inside of the cell. This causes the phosphate group to be removed from the pump and the 2 potassium ions to be released into the cell.">
            <a:extLst>
              <a:ext uri="{FF2B5EF4-FFF2-40B4-BE49-F238E27FC236}">
                <a16:creationId xmlns:a16="http://schemas.microsoft.com/office/drawing/2014/main" id="{D480D71E-7F58-4311-B706-9C6D0AA7D282}"/>
              </a:ext>
            </a:extLst>
          </p:cNvPr>
          <p:cNvPicPr>
            <a:picLocks noGrp="1" noChangeAspect="1"/>
          </p:cNvPicPr>
          <p:nvPr>
            <p:ph idx="1"/>
          </p:nvPr>
        </p:nvPicPr>
        <p:blipFill rotWithShape="1">
          <a:blip r:embed="rId3"/>
          <a:srcRect l="1703" t="49634" r="63388" b="13095"/>
          <a:stretch/>
        </p:blipFill>
        <p:spPr>
          <a:xfrm>
            <a:off x="3818627" y="1793342"/>
            <a:ext cx="4554747" cy="3788906"/>
          </a:xfrm>
          <a:prstGeom prst="rect">
            <a:avLst/>
          </a:prstGeom>
        </p:spPr>
      </p:pic>
      <p:sp>
        <p:nvSpPr>
          <p:cNvPr id="2" name="Title 1">
            <a:extLst>
              <a:ext uri="{FF2B5EF4-FFF2-40B4-BE49-F238E27FC236}">
                <a16:creationId xmlns:a16="http://schemas.microsoft.com/office/drawing/2014/main" id="{EB3CD394-F7BA-42E2-BACD-741954C7DAC5}"/>
              </a:ext>
            </a:extLst>
          </p:cNvPr>
          <p:cNvSpPr>
            <a:spLocks noGrp="1"/>
          </p:cNvSpPr>
          <p:nvPr>
            <p:ph type="title"/>
          </p:nvPr>
        </p:nvSpPr>
        <p:spPr/>
        <p:txBody>
          <a:bodyPr/>
          <a:lstStyle/>
          <a:p>
            <a:r>
              <a:rPr lang="en-US" dirty="0"/>
              <a:t>Active Transport by Sodium/Potassium ATPase Step 6</a:t>
            </a:r>
          </a:p>
        </p:txBody>
      </p:sp>
      <p:sp>
        <p:nvSpPr>
          <p:cNvPr id="4" name="Slide Number Placeholder 3">
            <a:extLst>
              <a:ext uri="{FF2B5EF4-FFF2-40B4-BE49-F238E27FC236}">
                <a16:creationId xmlns:a16="http://schemas.microsoft.com/office/drawing/2014/main" id="{0C2D65FB-207F-4B5B-AEFF-5E611D3DC40D}"/>
              </a:ext>
            </a:extLst>
          </p:cNvPr>
          <p:cNvSpPr>
            <a:spLocks noGrp="1"/>
          </p:cNvSpPr>
          <p:nvPr>
            <p:ph type="sldNum" sz="quarter" idx="12"/>
          </p:nvPr>
        </p:nvSpPr>
        <p:spPr/>
        <p:txBody>
          <a:bodyPr/>
          <a:lstStyle/>
          <a:p>
            <a:fld id="{F38FC8B9-BCA2-4F51-A344-9525644822DC}" type="slidenum">
              <a:rPr lang="en-US" smtClean="0"/>
              <a:t>15</a:t>
            </a:fld>
            <a:endParaRPr lang="en-US" dirty="0"/>
          </a:p>
        </p:txBody>
      </p:sp>
    </p:spTree>
    <p:extLst>
      <p:ext uri="{BB962C8B-B14F-4D97-AF65-F5344CB8AC3E}">
        <p14:creationId xmlns:p14="http://schemas.microsoft.com/office/powerpoint/2010/main" val="1953856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0480424-06A3-46E0-BE14-41E86B0D7A76}"/>
              </a:ext>
            </a:extLst>
          </p:cNvPr>
          <p:cNvSpPr txBox="1"/>
          <p:nvPr/>
        </p:nvSpPr>
        <p:spPr>
          <a:xfrm>
            <a:off x="0" y="6597892"/>
            <a:ext cx="10515600" cy="276999"/>
          </a:xfrm>
          <a:prstGeom prst="rect">
            <a:avLst/>
          </a:prstGeom>
          <a:noFill/>
        </p:spPr>
        <p:txBody>
          <a:bodyPr wrap="square" rtlCol="0">
            <a:spAutoFit/>
          </a:bodyPr>
          <a:lstStyle/>
          <a:p>
            <a:r>
              <a:rPr lang="en-US" sz="1200" dirty="0"/>
              <a:t>Figure 7-8: Transporters in the gut. Created by Jennifer Hurst-Kennedy CC-NC-SA 4.0.</a:t>
            </a:r>
          </a:p>
        </p:txBody>
      </p:sp>
      <p:pic>
        <p:nvPicPr>
          <p:cNvPr id="5" name="Content Placeholder 4" descr="Figure 7-8: Transporters in the gut. In this symport, the energy release from passive transport of Na+ into the cell actively transports glucose into the cell on the apical side (green protein). On the basal side of the cell, transport proteins work together. The Na+/K+ ATPase (blue) restores the normal concentration of sodium ions that entered passively through the sodium glucose transporter and glucose transporters (yellow) move the glucose from the cell to the bloodstream in the extracellular space.&#10;">
            <a:extLst>
              <a:ext uri="{FF2B5EF4-FFF2-40B4-BE49-F238E27FC236}">
                <a16:creationId xmlns:a16="http://schemas.microsoft.com/office/drawing/2014/main" id="{C386C990-226F-44CA-90B9-87A06D0CC0CD}"/>
              </a:ext>
            </a:extLst>
          </p:cNvPr>
          <p:cNvPicPr>
            <a:picLocks noGrp="1" noChangeAspect="1"/>
          </p:cNvPicPr>
          <p:nvPr>
            <p:ph idx="1"/>
          </p:nvPr>
        </p:nvPicPr>
        <p:blipFill>
          <a:blip r:embed="rId3"/>
          <a:stretch>
            <a:fillRect/>
          </a:stretch>
        </p:blipFill>
        <p:spPr>
          <a:xfrm>
            <a:off x="4005318" y="1825625"/>
            <a:ext cx="4181363" cy="4351338"/>
          </a:xfrm>
          <a:prstGeom prst="rect">
            <a:avLst/>
          </a:prstGeom>
        </p:spPr>
      </p:pic>
      <p:sp>
        <p:nvSpPr>
          <p:cNvPr id="2" name="Title 1">
            <a:extLst>
              <a:ext uri="{FF2B5EF4-FFF2-40B4-BE49-F238E27FC236}">
                <a16:creationId xmlns:a16="http://schemas.microsoft.com/office/drawing/2014/main" id="{DA32F125-1B71-4C42-8B50-E23B51C44418}"/>
              </a:ext>
            </a:extLst>
          </p:cNvPr>
          <p:cNvSpPr>
            <a:spLocks noGrp="1"/>
          </p:cNvSpPr>
          <p:nvPr>
            <p:ph type="title"/>
          </p:nvPr>
        </p:nvSpPr>
        <p:spPr/>
        <p:txBody>
          <a:bodyPr/>
          <a:lstStyle/>
          <a:p>
            <a:r>
              <a:rPr lang="en-US" dirty="0"/>
              <a:t>Transporters in the Gut</a:t>
            </a:r>
          </a:p>
        </p:txBody>
      </p:sp>
      <p:sp>
        <p:nvSpPr>
          <p:cNvPr id="4" name="Slide Number Placeholder 3">
            <a:extLst>
              <a:ext uri="{FF2B5EF4-FFF2-40B4-BE49-F238E27FC236}">
                <a16:creationId xmlns:a16="http://schemas.microsoft.com/office/drawing/2014/main" id="{68911529-0550-4435-838E-C1ACEC795299}"/>
              </a:ext>
            </a:extLst>
          </p:cNvPr>
          <p:cNvSpPr>
            <a:spLocks noGrp="1"/>
          </p:cNvSpPr>
          <p:nvPr>
            <p:ph type="sldNum" sz="quarter" idx="12"/>
          </p:nvPr>
        </p:nvSpPr>
        <p:spPr/>
        <p:txBody>
          <a:bodyPr/>
          <a:lstStyle/>
          <a:p>
            <a:fld id="{F38FC8B9-BCA2-4F51-A344-9525644822DC}" type="slidenum">
              <a:rPr lang="en-US" smtClean="0"/>
              <a:t>16</a:t>
            </a:fld>
            <a:endParaRPr lang="en-US" dirty="0"/>
          </a:p>
        </p:txBody>
      </p:sp>
    </p:spTree>
    <p:extLst>
      <p:ext uri="{BB962C8B-B14F-4D97-AF65-F5344CB8AC3E}">
        <p14:creationId xmlns:p14="http://schemas.microsoft.com/office/powerpoint/2010/main" val="1978769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CC8316A-5ED7-4655-A746-F8A10A16891C}"/>
              </a:ext>
            </a:extLst>
          </p:cNvPr>
          <p:cNvSpPr txBox="1"/>
          <p:nvPr/>
        </p:nvSpPr>
        <p:spPr>
          <a:xfrm>
            <a:off x="0" y="6590582"/>
            <a:ext cx="10515600" cy="276999"/>
          </a:xfrm>
          <a:prstGeom prst="rect">
            <a:avLst/>
          </a:prstGeom>
          <a:noFill/>
        </p:spPr>
        <p:txBody>
          <a:bodyPr wrap="square" rtlCol="0">
            <a:spAutoFit/>
          </a:bodyPr>
          <a:lstStyle/>
          <a:p>
            <a:r>
              <a:rPr lang="en-US" sz="1200" dirty="0"/>
              <a:t>Figure 7-9: CFTR. Adopted without change from Lbudd14 from works contributed Libretexts by Todd Nickle and Isabelle Barrette-Ng. CC BY SA 4.0</a:t>
            </a:r>
          </a:p>
        </p:txBody>
      </p:sp>
      <p:pic>
        <p:nvPicPr>
          <p:cNvPr id="6" name="Content Placeholder 5" descr="Figure 7-9: CFTR. Wild-type and mutant forms of CFTR in the cell membrane: In wild-type, the CFTR ion channel is gated; when activated by ATP, the channel opens and allows ions to move across the membrane. In some CFTR mutants, the channel does not open. This prevents the movement of ions and water and allows mucus to build up on the lung epithelium.&#10;">
            <a:extLst>
              <a:ext uri="{FF2B5EF4-FFF2-40B4-BE49-F238E27FC236}">
                <a16:creationId xmlns:a16="http://schemas.microsoft.com/office/drawing/2014/main" id="{C9998FE9-9EAA-4942-8661-00B1F416F57E}"/>
              </a:ext>
            </a:extLst>
          </p:cNvPr>
          <p:cNvPicPr>
            <a:picLocks noGrp="1" noChangeAspect="1"/>
          </p:cNvPicPr>
          <p:nvPr>
            <p:ph idx="1"/>
          </p:nvPr>
        </p:nvPicPr>
        <p:blipFill>
          <a:blip r:embed="rId3"/>
          <a:stretch>
            <a:fillRect/>
          </a:stretch>
        </p:blipFill>
        <p:spPr>
          <a:xfrm>
            <a:off x="4462462" y="2767806"/>
            <a:ext cx="3267075" cy="2466975"/>
          </a:xfrm>
          <a:prstGeom prst="rect">
            <a:avLst/>
          </a:prstGeom>
        </p:spPr>
      </p:pic>
      <p:sp>
        <p:nvSpPr>
          <p:cNvPr id="2" name="Title 1">
            <a:extLst>
              <a:ext uri="{FF2B5EF4-FFF2-40B4-BE49-F238E27FC236}">
                <a16:creationId xmlns:a16="http://schemas.microsoft.com/office/drawing/2014/main" id="{225F4475-D863-4D78-BECC-C45010E28AAE}"/>
              </a:ext>
            </a:extLst>
          </p:cNvPr>
          <p:cNvSpPr>
            <a:spLocks noGrp="1"/>
          </p:cNvSpPr>
          <p:nvPr>
            <p:ph type="title"/>
          </p:nvPr>
        </p:nvSpPr>
        <p:spPr/>
        <p:txBody>
          <a:bodyPr/>
          <a:lstStyle/>
          <a:p>
            <a:r>
              <a:rPr lang="en-US" dirty="0"/>
              <a:t>Cystic Fibrosis Transmembrane Conductance Regulator (CFTR) Protein</a:t>
            </a:r>
          </a:p>
        </p:txBody>
      </p:sp>
      <p:sp>
        <p:nvSpPr>
          <p:cNvPr id="4" name="Slide Number Placeholder 3">
            <a:extLst>
              <a:ext uri="{FF2B5EF4-FFF2-40B4-BE49-F238E27FC236}">
                <a16:creationId xmlns:a16="http://schemas.microsoft.com/office/drawing/2014/main" id="{F954D3BB-E139-4A57-BE56-763D649A2D71}"/>
              </a:ext>
            </a:extLst>
          </p:cNvPr>
          <p:cNvSpPr>
            <a:spLocks noGrp="1"/>
          </p:cNvSpPr>
          <p:nvPr>
            <p:ph type="sldNum" sz="quarter" idx="12"/>
          </p:nvPr>
        </p:nvSpPr>
        <p:spPr/>
        <p:txBody>
          <a:bodyPr/>
          <a:lstStyle/>
          <a:p>
            <a:fld id="{F38FC8B9-BCA2-4F51-A344-9525644822DC}" type="slidenum">
              <a:rPr lang="en-US" smtClean="0"/>
              <a:t>17</a:t>
            </a:fld>
            <a:endParaRPr lang="en-US" dirty="0"/>
          </a:p>
        </p:txBody>
      </p:sp>
    </p:spTree>
    <p:extLst>
      <p:ext uri="{BB962C8B-B14F-4D97-AF65-F5344CB8AC3E}">
        <p14:creationId xmlns:p14="http://schemas.microsoft.com/office/powerpoint/2010/main" val="2649653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DE679B7-F6E7-4D0B-B117-9751E0D9E4F9}"/>
              </a:ext>
            </a:extLst>
          </p:cNvPr>
          <p:cNvSpPr txBox="1"/>
          <p:nvPr/>
        </p:nvSpPr>
        <p:spPr>
          <a:xfrm>
            <a:off x="0" y="6400799"/>
            <a:ext cx="10515600" cy="461665"/>
          </a:xfrm>
          <a:prstGeom prst="rect">
            <a:avLst/>
          </a:prstGeom>
          <a:noFill/>
        </p:spPr>
        <p:txBody>
          <a:bodyPr wrap="square" rtlCol="0">
            <a:spAutoFit/>
          </a:bodyPr>
          <a:lstStyle/>
          <a:p>
            <a:r>
              <a:rPr lang="en-US" sz="1200" dirty="0"/>
              <a:t>Table 7-1: Glucose transporters. Adopted without change from Aleia Kim from works contributed to Libretexts by Kevin Ahern, Indira Rajagopal, and Taralyn Tan. Libretexts content is licensed by CC BY-NC-SA 3.0.</a:t>
            </a:r>
          </a:p>
        </p:txBody>
      </p:sp>
      <p:graphicFrame>
        <p:nvGraphicFramePr>
          <p:cNvPr id="5" name="Content Placeholder 4" descr="Table 7-1: Glucose transporters. Glucose transporters (GLUTs) found in cells.&#10;There are 5 GLUTs in the cell, 1-5. They are found in different locations and have slightly different affinities for Glucose or Fructose (GLUT 5).">
            <a:extLst>
              <a:ext uri="{FF2B5EF4-FFF2-40B4-BE49-F238E27FC236}">
                <a16:creationId xmlns:a16="http://schemas.microsoft.com/office/drawing/2014/main" id="{C9A922EF-8916-4F41-9C7B-A1FC0E34B90A}"/>
              </a:ext>
            </a:extLst>
          </p:cNvPr>
          <p:cNvGraphicFramePr>
            <a:graphicFrameLocks noGrp="1"/>
          </p:cNvGraphicFramePr>
          <p:nvPr>
            <p:ph idx="1"/>
            <p:extLst>
              <p:ext uri="{D42A27DB-BD31-4B8C-83A1-F6EECF244321}">
                <p14:modId xmlns:p14="http://schemas.microsoft.com/office/powerpoint/2010/main" val="1078761559"/>
              </p:ext>
            </p:extLst>
          </p:nvPr>
        </p:nvGraphicFramePr>
        <p:xfrm>
          <a:off x="838200" y="1825625"/>
          <a:ext cx="10515600" cy="2763520"/>
        </p:xfrm>
        <a:graphic>
          <a:graphicData uri="http://schemas.openxmlformats.org/drawingml/2006/table">
            <a:tbl>
              <a:tblPr firstRow="1" bandRow="1">
                <a:tableStyleId>{5C22544A-7EE6-4342-B048-85BDC9FD1C3A}</a:tableStyleId>
              </a:tblPr>
              <a:tblGrid>
                <a:gridCol w="921589">
                  <a:extLst>
                    <a:ext uri="{9D8B030D-6E8A-4147-A177-3AD203B41FA5}">
                      <a16:colId xmlns:a16="http://schemas.microsoft.com/office/drawing/2014/main" val="3079571977"/>
                    </a:ext>
                  </a:extLst>
                </a:gridCol>
                <a:gridCol w="2622430">
                  <a:extLst>
                    <a:ext uri="{9D8B030D-6E8A-4147-A177-3AD203B41FA5}">
                      <a16:colId xmlns:a16="http://schemas.microsoft.com/office/drawing/2014/main" val="3324515012"/>
                    </a:ext>
                  </a:extLst>
                </a:gridCol>
                <a:gridCol w="1155939">
                  <a:extLst>
                    <a:ext uri="{9D8B030D-6E8A-4147-A177-3AD203B41FA5}">
                      <a16:colId xmlns:a16="http://schemas.microsoft.com/office/drawing/2014/main" val="1578295076"/>
                    </a:ext>
                  </a:extLst>
                </a:gridCol>
                <a:gridCol w="5815642">
                  <a:extLst>
                    <a:ext uri="{9D8B030D-6E8A-4147-A177-3AD203B41FA5}">
                      <a16:colId xmlns:a16="http://schemas.microsoft.com/office/drawing/2014/main" val="3828797866"/>
                    </a:ext>
                  </a:extLst>
                </a:gridCol>
              </a:tblGrid>
              <a:tr h="370840">
                <a:tc>
                  <a:txBody>
                    <a:bodyPr/>
                    <a:lstStyle/>
                    <a:p>
                      <a:r>
                        <a:rPr lang="en-US" dirty="0"/>
                        <a:t>Name</a:t>
                      </a:r>
                    </a:p>
                  </a:txBody>
                  <a:tcPr/>
                </a:tc>
                <a:tc>
                  <a:txBody>
                    <a:bodyPr/>
                    <a:lstStyle/>
                    <a:p>
                      <a:r>
                        <a:rPr lang="en-US" dirty="0"/>
                        <a:t>Tissue</a:t>
                      </a:r>
                    </a:p>
                  </a:txBody>
                  <a:tcPr/>
                </a:tc>
                <a:tc>
                  <a:txBody>
                    <a:bodyPr/>
                    <a:lstStyle/>
                    <a:p>
                      <a:r>
                        <a:rPr lang="en-US" dirty="0"/>
                        <a:t>Km (µM)</a:t>
                      </a:r>
                    </a:p>
                  </a:txBody>
                  <a:tcPr/>
                </a:tc>
                <a:tc>
                  <a:txBody>
                    <a:bodyPr/>
                    <a:lstStyle/>
                    <a:p>
                      <a:r>
                        <a:rPr lang="en-US" dirty="0"/>
                        <a:t>Comments</a:t>
                      </a:r>
                    </a:p>
                  </a:txBody>
                  <a:tcPr/>
                </a:tc>
                <a:extLst>
                  <a:ext uri="{0D108BD9-81ED-4DB2-BD59-A6C34878D82A}">
                    <a16:rowId xmlns:a16="http://schemas.microsoft.com/office/drawing/2014/main" val="3241132452"/>
                  </a:ext>
                </a:extLst>
              </a:tr>
              <a:tr h="370840">
                <a:tc>
                  <a:txBody>
                    <a:bodyPr/>
                    <a:lstStyle/>
                    <a:p>
                      <a:r>
                        <a:rPr lang="en-US" dirty="0"/>
                        <a:t>GLUT1</a:t>
                      </a:r>
                    </a:p>
                  </a:txBody>
                  <a:tcPr/>
                </a:tc>
                <a:tc>
                  <a:txBody>
                    <a:bodyPr/>
                    <a:lstStyle/>
                    <a:p>
                      <a:r>
                        <a:rPr lang="en-US" dirty="0"/>
                        <a:t>All Mammalian Tissues</a:t>
                      </a:r>
                    </a:p>
                  </a:txBody>
                  <a:tcPr/>
                </a:tc>
                <a:tc>
                  <a:txBody>
                    <a:bodyPr/>
                    <a:lstStyle/>
                    <a:p>
                      <a:r>
                        <a:rPr lang="en-US" dirty="0"/>
                        <a:t>1</a:t>
                      </a:r>
                    </a:p>
                  </a:txBody>
                  <a:tcPr/>
                </a:tc>
                <a:tc>
                  <a:txBody>
                    <a:bodyPr/>
                    <a:lstStyle/>
                    <a:p>
                      <a:r>
                        <a:rPr lang="en-US" dirty="0"/>
                        <a:t>Basal glucose uptake</a:t>
                      </a:r>
                    </a:p>
                  </a:txBody>
                  <a:tcPr/>
                </a:tc>
                <a:extLst>
                  <a:ext uri="{0D108BD9-81ED-4DB2-BD59-A6C34878D82A}">
                    <a16:rowId xmlns:a16="http://schemas.microsoft.com/office/drawing/2014/main" val="2071889120"/>
                  </a:ext>
                </a:extLst>
              </a:tr>
              <a:tr h="370840">
                <a:tc>
                  <a:txBody>
                    <a:bodyPr/>
                    <a:lstStyle/>
                    <a:p>
                      <a:r>
                        <a:rPr lang="en-US" dirty="0"/>
                        <a:t>GLUT2</a:t>
                      </a:r>
                    </a:p>
                  </a:txBody>
                  <a:tcPr/>
                </a:tc>
                <a:tc>
                  <a:txBody>
                    <a:bodyPr/>
                    <a:lstStyle/>
                    <a:p>
                      <a:r>
                        <a:rPr lang="en-US" dirty="0"/>
                        <a:t>Liver and Pancreatic Beta Cells</a:t>
                      </a:r>
                    </a:p>
                  </a:txBody>
                  <a:tcPr/>
                </a:tc>
                <a:tc>
                  <a:txBody>
                    <a:bodyPr/>
                    <a:lstStyle/>
                    <a:p>
                      <a:r>
                        <a:rPr lang="en-US" dirty="0"/>
                        <a:t>15-20</a:t>
                      </a:r>
                    </a:p>
                  </a:txBody>
                  <a:tcPr/>
                </a:tc>
                <a:tc>
                  <a:txBody>
                    <a:bodyPr/>
                    <a:lstStyle/>
                    <a:p>
                      <a:r>
                        <a:rPr lang="en-US" dirty="0"/>
                        <a:t>Participates in insulin regulation in the pancreas; removes excess glucose from the blood in the liver</a:t>
                      </a:r>
                    </a:p>
                  </a:txBody>
                  <a:tcPr/>
                </a:tc>
                <a:extLst>
                  <a:ext uri="{0D108BD9-81ED-4DB2-BD59-A6C34878D82A}">
                    <a16:rowId xmlns:a16="http://schemas.microsoft.com/office/drawing/2014/main" val="2602632918"/>
                  </a:ext>
                </a:extLst>
              </a:tr>
              <a:tr h="370840">
                <a:tc>
                  <a:txBody>
                    <a:bodyPr/>
                    <a:lstStyle/>
                    <a:p>
                      <a:r>
                        <a:rPr lang="en-US" dirty="0"/>
                        <a:t>GLUT3</a:t>
                      </a:r>
                    </a:p>
                  </a:txBody>
                  <a:tcPr/>
                </a:tc>
                <a:tc>
                  <a:txBody>
                    <a:bodyPr/>
                    <a:lstStyle/>
                    <a:p>
                      <a:r>
                        <a:rPr lang="en-US" dirty="0"/>
                        <a:t>All Mammalian Tissues</a:t>
                      </a:r>
                    </a:p>
                  </a:txBody>
                  <a:tcPr/>
                </a:tc>
                <a:tc>
                  <a:txBody>
                    <a:bodyPr/>
                    <a:lstStyle/>
                    <a:p>
                      <a:r>
                        <a:rPr lang="en-US" dirty="0"/>
                        <a:t>1</a:t>
                      </a:r>
                    </a:p>
                  </a:txBody>
                  <a:tcPr/>
                </a:tc>
                <a:tc>
                  <a:txBody>
                    <a:bodyPr/>
                    <a:lstStyle/>
                    <a:p>
                      <a:r>
                        <a:rPr lang="en-US" dirty="0"/>
                        <a:t>Basal glucose uptake</a:t>
                      </a:r>
                    </a:p>
                  </a:txBody>
                  <a:tcPr/>
                </a:tc>
                <a:extLst>
                  <a:ext uri="{0D108BD9-81ED-4DB2-BD59-A6C34878D82A}">
                    <a16:rowId xmlns:a16="http://schemas.microsoft.com/office/drawing/2014/main" val="1601815393"/>
                  </a:ext>
                </a:extLst>
              </a:tr>
              <a:tr h="370840">
                <a:tc>
                  <a:txBody>
                    <a:bodyPr/>
                    <a:lstStyle/>
                    <a:p>
                      <a:r>
                        <a:rPr lang="en-US" dirty="0"/>
                        <a:t>GLUT4</a:t>
                      </a:r>
                    </a:p>
                  </a:txBody>
                  <a:tcPr/>
                </a:tc>
                <a:tc>
                  <a:txBody>
                    <a:bodyPr/>
                    <a:lstStyle/>
                    <a:p>
                      <a:r>
                        <a:rPr lang="en-US" dirty="0"/>
                        <a:t>Muscle and Fat Cells</a:t>
                      </a:r>
                    </a:p>
                  </a:txBody>
                  <a:tcPr/>
                </a:tc>
                <a:tc>
                  <a:txBody>
                    <a:bodyPr/>
                    <a:lstStyle/>
                    <a:p>
                      <a:r>
                        <a:rPr lang="en-US" dirty="0"/>
                        <a:t>5</a:t>
                      </a:r>
                    </a:p>
                  </a:txBody>
                  <a:tcPr/>
                </a:tc>
                <a:tc>
                  <a:txBody>
                    <a:bodyPr/>
                    <a:lstStyle/>
                    <a:p>
                      <a:r>
                        <a:rPr lang="en-US" dirty="0"/>
                        <a:t>Concentration in plasma membrane of muscle rises with endurance training</a:t>
                      </a:r>
                    </a:p>
                  </a:txBody>
                  <a:tcPr/>
                </a:tc>
                <a:extLst>
                  <a:ext uri="{0D108BD9-81ED-4DB2-BD59-A6C34878D82A}">
                    <a16:rowId xmlns:a16="http://schemas.microsoft.com/office/drawing/2014/main" val="3505395255"/>
                  </a:ext>
                </a:extLst>
              </a:tr>
              <a:tr h="370840">
                <a:tc>
                  <a:txBody>
                    <a:bodyPr/>
                    <a:lstStyle/>
                    <a:p>
                      <a:r>
                        <a:rPr lang="en-US" dirty="0"/>
                        <a:t>GLUT5</a:t>
                      </a:r>
                    </a:p>
                  </a:txBody>
                  <a:tcPr/>
                </a:tc>
                <a:tc>
                  <a:txBody>
                    <a:bodyPr/>
                    <a:lstStyle/>
                    <a:p>
                      <a:r>
                        <a:rPr lang="en-US" dirty="0"/>
                        <a:t>Small Intestine</a:t>
                      </a:r>
                    </a:p>
                  </a:txBody>
                  <a:tcPr/>
                </a:tc>
                <a:tc>
                  <a:txBody>
                    <a:bodyPr/>
                    <a:lstStyle/>
                    <a:p>
                      <a:r>
                        <a:rPr lang="en-US" dirty="0"/>
                        <a:t>----</a:t>
                      </a:r>
                    </a:p>
                  </a:txBody>
                  <a:tcPr/>
                </a:tc>
                <a:tc>
                  <a:txBody>
                    <a:bodyPr/>
                    <a:lstStyle/>
                    <a:p>
                      <a:r>
                        <a:rPr lang="en-US" dirty="0"/>
                        <a:t>Fructose transport</a:t>
                      </a:r>
                    </a:p>
                  </a:txBody>
                  <a:tcPr/>
                </a:tc>
                <a:extLst>
                  <a:ext uri="{0D108BD9-81ED-4DB2-BD59-A6C34878D82A}">
                    <a16:rowId xmlns:a16="http://schemas.microsoft.com/office/drawing/2014/main" val="1473291858"/>
                  </a:ext>
                </a:extLst>
              </a:tr>
            </a:tbl>
          </a:graphicData>
        </a:graphic>
      </p:graphicFrame>
      <p:sp>
        <p:nvSpPr>
          <p:cNvPr id="2" name="Title 1">
            <a:extLst>
              <a:ext uri="{FF2B5EF4-FFF2-40B4-BE49-F238E27FC236}">
                <a16:creationId xmlns:a16="http://schemas.microsoft.com/office/drawing/2014/main" id="{27005BAD-4B8F-46D0-BAA7-C5CE796D48E6}"/>
              </a:ext>
            </a:extLst>
          </p:cNvPr>
          <p:cNvSpPr>
            <a:spLocks noGrp="1"/>
          </p:cNvSpPr>
          <p:nvPr>
            <p:ph type="title"/>
          </p:nvPr>
        </p:nvSpPr>
        <p:spPr/>
        <p:txBody>
          <a:bodyPr/>
          <a:lstStyle/>
          <a:p>
            <a:r>
              <a:rPr lang="en-US" dirty="0"/>
              <a:t>Glucose Transporters</a:t>
            </a:r>
          </a:p>
        </p:txBody>
      </p:sp>
      <p:sp>
        <p:nvSpPr>
          <p:cNvPr id="4" name="Slide Number Placeholder 3">
            <a:extLst>
              <a:ext uri="{FF2B5EF4-FFF2-40B4-BE49-F238E27FC236}">
                <a16:creationId xmlns:a16="http://schemas.microsoft.com/office/drawing/2014/main" id="{61B4E057-BBC3-4DF1-B704-A9B5EC23E43F}"/>
              </a:ext>
            </a:extLst>
          </p:cNvPr>
          <p:cNvSpPr>
            <a:spLocks noGrp="1"/>
          </p:cNvSpPr>
          <p:nvPr>
            <p:ph type="sldNum" sz="quarter" idx="12"/>
          </p:nvPr>
        </p:nvSpPr>
        <p:spPr/>
        <p:txBody>
          <a:bodyPr/>
          <a:lstStyle/>
          <a:p>
            <a:fld id="{F38FC8B9-BCA2-4F51-A344-9525644822DC}" type="slidenum">
              <a:rPr lang="en-US" smtClean="0"/>
              <a:t>18</a:t>
            </a:fld>
            <a:endParaRPr lang="en-US" dirty="0"/>
          </a:p>
        </p:txBody>
      </p:sp>
    </p:spTree>
    <p:extLst>
      <p:ext uri="{BB962C8B-B14F-4D97-AF65-F5344CB8AC3E}">
        <p14:creationId xmlns:p14="http://schemas.microsoft.com/office/powerpoint/2010/main" val="3006234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B115B23-7D36-4088-95F2-98A9E0794EBD}"/>
              </a:ext>
            </a:extLst>
          </p:cNvPr>
          <p:cNvSpPr txBox="1"/>
          <p:nvPr/>
        </p:nvSpPr>
        <p:spPr>
          <a:xfrm>
            <a:off x="0" y="6408109"/>
            <a:ext cx="10515600" cy="461665"/>
          </a:xfrm>
          <a:prstGeom prst="rect">
            <a:avLst/>
          </a:prstGeom>
          <a:noFill/>
        </p:spPr>
        <p:txBody>
          <a:bodyPr wrap="square" lIns="91440" tIns="45720" rIns="91440" bIns="45720" rtlCol="0" anchor="t">
            <a:spAutoFit/>
          </a:bodyPr>
          <a:lstStyle/>
          <a:p>
            <a:r>
              <a:rPr lang="en-US" sz="1200" dirty="0"/>
              <a:t>Figure 7-10: Three types of endocytosis. Adopted without change from works contributed to </a:t>
            </a:r>
            <a:r>
              <a:rPr lang="en-US" sz="1200" dirty="0" err="1"/>
              <a:t>Libretexts</a:t>
            </a:r>
            <a:r>
              <a:rPr lang="en-US" sz="1200" dirty="0"/>
              <a:t> by Kevin Ahern, Indira Rajagopal, and Taralyn Tan. Libretexts content is licensed by CC BY-NC-SA 3.0.</a:t>
            </a:r>
          </a:p>
        </p:txBody>
      </p:sp>
      <p:pic>
        <p:nvPicPr>
          <p:cNvPr id="5" name="Content Placeholder 4" descr="Figure 7-10: Three types of endocytosis. These include (left) phagocytosis- a non-specific uptake of molecules, (middle) pinocytosis- a non-specific uptake of fluid, and (right) receptor-mediated endocytosis- the specifc uptake of molecules after binding to a cell surface receptor.&#10;">
            <a:extLst>
              <a:ext uri="{FF2B5EF4-FFF2-40B4-BE49-F238E27FC236}">
                <a16:creationId xmlns:a16="http://schemas.microsoft.com/office/drawing/2014/main" id="{EFAD1C85-1ABE-4452-BE3A-D7936E12D6DC}"/>
              </a:ext>
            </a:extLst>
          </p:cNvPr>
          <p:cNvPicPr>
            <a:picLocks noGrp="1" noChangeAspect="1"/>
          </p:cNvPicPr>
          <p:nvPr>
            <p:ph idx="1"/>
          </p:nvPr>
        </p:nvPicPr>
        <p:blipFill>
          <a:blip r:embed="rId3"/>
          <a:stretch>
            <a:fillRect/>
          </a:stretch>
        </p:blipFill>
        <p:spPr>
          <a:xfrm>
            <a:off x="2900362" y="2401094"/>
            <a:ext cx="6391275" cy="3200400"/>
          </a:xfrm>
          <a:prstGeom prst="rect">
            <a:avLst/>
          </a:prstGeom>
        </p:spPr>
      </p:pic>
      <p:sp>
        <p:nvSpPr>
          <p:cNvPr id="2" name="Title 1">
            <a:extLst>
              <a:ext uri="{FF2B5EF4-FFF2-40B4-BE49-F238E27FC236}">
                <a16:creationId xmlns:a16="http://schemas.microsoft.com/office/drawing/2014/main" id="{C6A3FF02-431B-4578-BA5B-13C15078B31C}"/>
              </a:ext>
            </a:extLst>
          </p:cNvPr>
          <p:cNvSpPr>
            <a:spLocks noGrp="1"/>
          </p:cNvSpPr>
          <p:nvPr>
            <p:ph type="title"/>
          </p:nvPr>
        </p:nvSpPr>
        <p:spPr/>
        <p:txBody>
          <a:bodyPr/>
          <a:lstStyle/>
          <a:p>
            <a:r>
              <a:rPr lang="en-US" dirty="0"/>
              <a:t>Three Types of Endocytosis</a:t>
            </a:r>
          </a:p>
        </p:txBody>
      </p:sp>
      <p:sp>
        <p:nvSpPr>
          <p:cNvPr id="4" name="Slide Number Placeholder 3">
            <a:extLst>
              <a:ext uri="{FF2B5EF4-FFF2-40B4-BE49-F238E27FC236}">
                <a16:creationId xmlns:a16="http://schemas.microsoft.com/office/drawing/2014/main" id="{5AB75594-620D-4C4C-873C-8126F3A2A780}"/>
              </a:ext>
            </a:extLst>
          </p:cNvPr>
          <p:cNvSpPr>
            <a:spLocks noGrp="1"/>
          </p:cNvSpPr>
          <p:nvPr>
            <p:ph type="sldNum" sz="quarter" idx="12"/>
          </p:nvPr>
        </p:nvSpPr>
        <p:spPr/>
        <p:txBody>
          <a:bodyPr/>
          <a:lstStyle/>
          <a:p>
            <a:fld id="{F38FC8B9-BCA2-4F51-A344-9525644822DC}" type="slidenum">
              <a:rPr lang="en-US" smtClean="0"/>
              <a:t>19</a:t>
            </a:fld>
            <a:endParaRPr lang="en-US" dirty="0"/>
          </a:p>
        </p:txBody>
      </p:sp>
    </p:spTree>
    <p:extLst>
      <p:ext uri="{BB962C8B-B14F-4D97-AF65-F5344CB8AC3E}">
        <p14:creationId xmlns:p14="http://schemas.microsoft.com/office/powerpoint/2010/main" val="286987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Compare and contrast the functions of different types of transporters and ion channels, the molecules they move, and the direction of transport for individual molecules (knowing which use passive vs. active transport).</a:t>
            </a:r>
          </a:p>
        </p:txBody>
      </p:sp>
      <p:sp>
        <p:nvSpPr>
          <p:cNvPr id="2" name="Title 1"/>
          <p:cNvSpPr>
            <a:spLocks noGrp="1"/>
          </p:cNvSpPr>
          <p:nvPr>
            <p:ph type="title"/>
          </p:nvPr>
        </p:nvSpPr>
        <p:spPr/>
        <p:txBody>
          <a:bodyPr>
            <a:normAutofit/>
          </a:bodyPr>
          <a:lstStyle/>
          <a:p>
            <a:r>
              <a:rPr lang="en-US" dirty="0"/>
              <a:t>Chapter 7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dirty="0"/>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24A9B88-A6BA-4CA2-A5C4-EBBDF0ABC685}"/>
              </a:ext>
            </a:extLst>
          </p:cNvPr>
          <p:cNvSpPr txBox="1"/>
          <p:nvPr/>
        </p:nvSpPr>
        <p:spPr>
          <a:xfrm>
            <a:off x="0" y="6408109"/>
            <a:ext cx="10515600" cy="461665"/>
          </a:xfrm>
          <a:prstGeom prst="rect">
            <a:avLst/>
          </a:prstGeom>
          <a:noFill/>
        </p:spPr>
        <p:txBody>
          <a:bodyPr wrap="square" rtlCol="0">
            <a:spAutoFit/>
          </a:bodyPr>
          <a:lstStyle/>
          <a:p>
            <a:r>
              <a:rPr lang="en-US" sz="1200" dirty="0"/>
              <a:t>Figure 7-11: Pinocytosis. Adopted without change from works contributed to Libretexts by Kevin Ahern, Indira Rajagopal, and Taralyn Tan. Libretexts content is licensed by CC BY-NC-SA 3.0.</a:t>
            </a:r>
          </a:p>
        </p:txBody>
      </p:sp>
      <p:pic>
        <p:nvPicPr>
          <p:cNvPr id="6" name="Content Placeholder 5" descr="Figure 7-11: Pinocytosis. Pinocytosis, the uptake of fluid from the extracellular side of the membrane into a vesicle on the intracellular side.&#10;">
            <a:extLst>
              <a:ext uri="{FF2B5EF4-FFF2-40B4-BE49-F238E27FC236}">
                <a16:creationId xmlns:a16="http://schemas.microsoft.com/office/drawing/2014/main" id="{16E47CF2-7B9E-4B83-8B45-3EBB902394D2}"/>
              </a:ext>
            </a:extLst>
          </p:cNvPr>
          <p:cNvPicPr>
            <a:picLocks noGrp="1" noChangeAspect="1"/>
          </p:cNvPicPr>
          <p:nvPr>
            <p:ph idx="1"/>
          </p:nvPr>
        </p:nvPicPr>
        <p:blipFill>
          <a:blip r:embed="rId3"/>
          <a:stretch>
            <a:fillRect/>
          </a:stretch>
        </p:blipFill>
        <p:spPr>
          <a:xfrm>
            <a:off x="4114163" y="1825625"/>
            <a:ext cx="3963673" cy="4351338"/>
          </a:xfrm>
          <a:prstGeom prst="rect">
            <a:avLst/>
          </a:prstGeom>
        </p:spPr>
      </p:pic>
      <p:sp>
        <p:nvSpPr>
          <p:cNvPr id="2" name="Title 1">
            <a:extLst>
              <a:ext uri="{FF2B5EF4-FFF2-40B4-BE49-F238E27FC236}">
                <a16:creationId xmlns:a16="http://schemas.microsoft.com/office/drawing/2014/main" id="{4DAE6A30-BAFB-4549-A62F-1AE5B71C0956}"/>
              </a:ext>
            </a:extLst>
          </p:cNvPr>
          <p:cNvSpPr>
            <a:spLocks noGrp="1"/>
          </p:cNvSpPr>
          <p:nvPr>
            <p:ph type="title"/>
          </p:nvPr>
        </p:nvSpPr>
        <p:spPr/>
        <p:txBody>
          <a:bodyPr/>
          <a:lstStyle/>
          <a:p>
            <a:r>
              <a:rPr lang="en-US" dirty="0"/>
              <a:t>Endocytosis: Pinocytosis (“Cell Drinking”)</a:t>
            </a:r>
          </a:p>
        </p:txBody>
      </p:sp>
      <p:sp>
        <p:nvSpPr>
          <p:cNvPr id="4" name="Slide Number Placeholder 3">
            <a:extLst>
              <a:ext uri="{FF2B5EF4-FFF2-40B4-BE49-F238E27FC236}">
                <a16:creationId xmlns:a16="http://schemas.microsoft.com/office/drawing/2014/main" id="{64ED4886-22BC-4459-B550-4B843E67C5C8}"/>
              </a:ext>
            </a:extLst>
          </p:cNvPr>
          <p:cNvSpPr>
            <a:spLocks noGrp="1"/>
          </p:cNvSpPr>
          <p:nvPr>
            <p:ph type="sldNum" sz="quarter" idx="12"/>
          </p:nvPr>
        </p:nvSpPr>
        <p:spPr/>
        <p:txBody>
          <a:bodyPr/>
          <a:lstStyle/>
          <a:p>
            <a:fld id="{F38FC8B9-BCA2-4F51-A344-9525644822DC}" type="slidenum">
              <a:rPr lang="en-US" smtClean="0"/>
              <a:t>20</a:t>
            </a:fld>
            <a:endParaRPr lang="en-US" dirty="0"/>
          </a:p>
        </p:txBody>
      </p:sp>
    </p:spTree>
    <p:extLst>
      <p:ext uri="{BB962C8B-B14F-4D97-AF65-F5344CB8AC3E}">
        <p14:creationId xmlns:p14="http://schemas.microsoft.com/office/powerpoint/2010/main" val="1932107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A95E8B7-4E23-4F29-BF1B-46CA1BCCE156}"/>
              </a:ext>
            </a:extLst>
          </p:cNvPr>
          <p:cNvSpPr txBox="1"/>
          <p:nvPr/>
        </p:nvSpPr>
        <p:spPr>
          <a:xfrm>
            <a:off x="0" y="6408109"/>
            <a:ext cx="10515600" cy="461665"/>
          </a:xfrm>
          <a:prstGeom prst="rect">
            <a:avLst/>
          </a:prstGeom>
          <a:noFill/>
        </p:spPr>
        <p:txBody>
          <a:bodyPr wrap="square" rtlCol="0">
            <a:spAutoFit/>
          </a:bodyPr>
          <a:lstStyle/>
          <a:p>
            <a:r>
              <a:rPr lang="en-US" sz="1200" dirty="0"/>
              <a:t>Figure 7-12: Generalized scheme for phagocytosis of a bacterium. Adopted without change from works contributed to Libretexts by Kevin Ahern, Indira Rajagopal, and Taralyn Tan. Libretexts content is licensed by CC BY-NC-SA 3.0.</a:t>
            </a:r>
          </a:p>
        </p:txBody>
      </p:sp>
      <p:pic>
        <p:nvPicPr>
          <p:cNvPr id="5" name="Content Placeholder 4" descr="Figure 7-12: Generalized scheme for phagocytosis of a bacterium. The bacterium is taken up by phagocytosis into a phagosome that merges with the lysosome to create a phagolysosome.&#10;">
            <a:extLst>
              <a:ext uri="{FF2B5EF4-FFF2-40B4-BE49-F238E27FC236}">
                <a16:creationId xmlns:a16="http://schemas.microsoft.com/office/drawing/2014/main" id="{540B4702-6EBF-4E77-A597-C49955D2D251}"/>
              </a:ext>
            </a:extLst>
          </p:cNvPr>
          <p:cNvPicPr>
            <a:picLocks noGrp="1" noChangeAspect="1"/>
          </p:cNvPicPr>
          <p:nvPr>
            <p:ph idx="1"/>
          </p:nvPr>
        </p:nvPicPr>
        <p:blipFill>
          <a:blip r:embed="rId3"/>
          <a:stretch>
            <a:fillRect/>
          </a:stretch>
        </p:blipFill>
        <p:spPr>
          <a:xfrm>
            <a:off x="3476625" y="2158206"/>
            <a:ext cx="5238750" cy="3686175"/>
          </a:xfrm>
          <a:prstGeom prst="rect">
            <a:avLst/>
          </a:prstGeom>
        </p:spPr>
      </p:pic>
      <p:sp>
        <p:nvSpPr>
          <p:cNvPr id="2" name="Title 1">
            <a:extLst>
              <a:ext uri="{FF2B5EF4-FFF2-40B4-BE49-F238E27FC236}">
                <a16:creationId xmlns:a16="http://schemas.microsoft.com/office/drawing/2014/main" id="{64DFC05B-52F3-490F-802C-9E2AEC61C4C9}"/>
              </a:ext>
            </a:extLst>
          </p:cNvPr>
          <p:cNvSpPr>
            <a:spLocks noGrp="1"/>
          </p:cNvSpPr>
          <p:nvPr>
            <p:ph type="title"/>
          </p:nvPr>
        </p:nvSpPr>
        <p:spPr/>
        <p:txBody>
          <a:bodyPr/>
          <a:lstStyle/>
          <a:p>
            <a:r>
              <a:rPr lang="en-US" dirty="0"/>
              <a:t>Endocytosis: Phagocytosis (“Eating”)</a:t>
            </a:r>
          </a:p>
        </p:txBody>
      </p:sp>
      <p:sp>
        <p:nvSpPr>
          <p:cNvPr id="4" name="Slide Number Placeholder 3">
            <a:extLst>
              <a:ext uri="{FF2B5EF4-FFF2-40B4-BE49-F238E27FC236}">
                <a16:creationId xmlns:a16="http://schemas.microsoft.com/office/drawing/2014/main" id="{99A38AB4-353D-4FD6-8F03-E94C282DC775}"/>
              </a:ext>
            </a:extLst>
          </p:cNvPr>
          <p:cNvSpPr>
            <a:spLocks noGrp="1"/>
          </p:cNvSpPr>
          <p:nvPr>
            <p:ph type="sldNum" sz="quarter" idx="12"/>
          </p:nvPr>
        </p:nvSpPr>
        <p:spPr/>
        <p:txBody>
          <a:bodyPr/>
          <a:lstStyle/>
          <a:p>
            <a:fld id="{F38FC8B9-BCA2-4F51-A344-9525644822DC}" type="slidenum">
              <a:rPr lang="en-US" smtClean="0"/>
              <a:t>21</a:t>
            </a:fld>
            <a:endParaRPr lang="en-US" dirty="0"/>
          </a:p>
        </p:txBody>
      </p:sp>
    </p:spTree>
    <p:extLst>
      <p:ext uri="{BB962C8B-B14F-4D97-AF65-F5344CB8AC3E}">
        <p14:creationId xmlns:p14="http://schemas.microsoft.com/office/powerpoint/2010/main" val="37724260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4638D7-681A-475D-9AD9-72841FC01920}"/>
              </a:ext>
            </a:extLst>
          </p:cNvPr>
          <p:cNvSpPr txBox="1"/>
          <p:nvPr/>
        </p:nvSpPr>
        <p:spPr>
          <a:xfrm>
            <a:off x="0" y="6408109"/>
            <a:ext cx="10515600" cy="461665"/>
          </a:xfrm>
          <a:prstGeom prst="rect">
            <a:avLst/>
          </a:prstGeom>
          <a:noFill/>
        </p:spPr>
        <p:txBody>
          <a:bodyPr wrap="square" lIns="91440" tIns="45720" rIns="91440" bIns="45720" rtlCol="0" anchor="t">
            <a:spAutoFit/>
          </a:bodyPr>
          <a:lstStyle/>
          <a:p>
            <a:r>
              <a:rPr lang="en-US" sz="1200" dirty="0"/>
              <a:t>Figure 7-13: Membrane Fusion. Adopted without change from Wikipedia from works contributed to </a:t>
            </a:r>
            <a:r>
              <a:rPr lang="en-US" sz="1200" dirty="0" err="1"/>
              <a:t>Libretexts</a:t>
            </a:r>
            <a:r>
              <a:rPr lang="en-US" sz="1200" dirty="0"/>
              <a:t> by Kevin Ahern, Indira Rajagopal, and Taralyn Tan. Libretexts content is licensed by CC BY-NC-SA 3.0.</a:t>
            </a:r>
          </a:p>
        </p:txBody>
      </p:sp>
      <p:pic>
        <p:nvPicPr>
          <p:cNvPr id="6" name="Content Placeholder 5" descr="Figure 7-13: Membrane Fusion. Cell membrane fusion examples including endocytosis where the endosome fuses with the lysosome, when vesicles from the Golgi fuse with the plasma membrane, and a sperm fuses with an egg.&#10;">
            <a:extLst>
              <a:ext uri="{FF2B5EF4-FFF2-40B4-BE49-F238E27FC236}">
                <a16:creationId xmlns:a16="http://schemas.microsoft.com/office/drawing/2014/main" id="{70F25626-CC13-496D-B49A-9B951C4F2B86}"/>
              </a:ext>
            </a:extLst>
          </p:cNvPr>
          <p:cNvPicPr>
            <a:picLocks noGrp="1" noChangeAspect="1"/>
          </p:cNvPicPr>
          <p:nvPr>
            <p:ph idx="1"/>
          </p:nvPr>
        </p:nvPicPr>
        <p:blipFill>
          <a:blip r:embed="rId3"/>
          <a:stretch>
            <a:fillRect/>
          </a:stretch>
        </p:blipFill>
        <p:spPr>
          <a:xfrm>
            <a:off x="3476625" y="2077244"/>
            <a:ext cx="5238750" cy="3848100"/>
          </a:xfrm>
          <a:prstGeom prst="rect">
            <a:avLst/>
          </a:prstGeom>
        </p:spPr>
      </p:pic>
      <p:sp>
        <p:nvSpPr>
          <p:cNvPr id="2" name="Title 1">
            <a:extLst>
              <a:ext uri="{FF2B5EF4-FFF2-40B4-BE49-F238E27FC236}">
                <a16:creationId xmlns:a16="http://schemas.microsoft.com/office/drawing/2014/main" id="{7D9284EB-6B29-46EC-85B1-9CA570A13FD3}"/>
              </a:ext>
            </a:extLst>
          </p:cNvPr>
          <p:cNvSpPr>
            <a:spLocks noGrp="1"/>
          </p:cNvSpPr>
          <p:nvPr>
            <p:ph type="title"/>
          </p:nvPr>
        </p:nvSpPr>
        <p:spPr/>
        <p:txBody>
          <a:bodyPr/>
          <a:lstStyle/>
          <a:p>
            <a:r>
              <a:rPr lang="en-US" dirty="0"/>
              <a:t>Membrane Fusion</a:t>
            </a:r>
          </a:p>
        </p:txBody>
      </p:sp>
      <p:sp>
        <p:nvSpPr>
          <p:cNvPr id="4" name="Slide Number Placeholder 3">
            <a:extLst>
              <a:ext uri="{FF2B5EF4-FFF2-40B4-BE49-F238E27FC236}">
                <a16:creationId xmlns:a16="http://schemas.microsoft.com/office/drawing/2014/main" id="{86250158-32BD-40C6-B4D3-72232FF25D26}"/>
              </a:ext>
            </a:extLst>
          </p:cNvPr>
          <p:cNvSpPr>
            <a:spLocks noGrp="1"/>
          </p:cNvSpPr>
          <p:nvPr>
            <p:ph type="sldNum" sz="quarter" idx="12"/>
          </p:nvPr>
        </p:nvSpPr>
        <p:spPr/>
        <p:txBody>
          <a:bodyPr/>
          <a:lstStyle/>
          <a:p>
            <a:fld id="{F38FC8B9-BCA2-4F51-A344-9525644822DC}" type="slidenum">
              <a:rPr lang="en-US" smtClean="0"/>
              <a:t>22</a:t>
            </a:fld>
            <a:endParaRPr lang="en-US" dirty="0"/>
          </a:p>
        </p:txBody>
      </p:sp>
    </p:spTree>
    <p:extLst>
      <p:ext uri="{BB962C8B-B14F-4D97-AF65-F5344CB8AC3E}">
        <p14:creationId xmlns:p14="http://schemas.microsoft.com/office/powerpoint/2010/main" val="2391796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normAutofit/>
          </a:bodyPr>
          <a:lstStyle/>
          <a:p>
            <a:pPr marL="514350" lvl="0" indent="-514350">
              <a:buFont typeface="+mj-lt"/>
              <a:buAutoNum type="arabicPeriod"/>
            </a:pPr>
            <a:r>
              <a:rPr lang="en-US" dirty="0"/>
              <a:t>Channels facilitate __________.</a:t>
            </a:r>
            <a:endParaRPr lang="en-US" sz="2400" dirty="0"/>
          </a:p>
          <a:p>
            <a:pPr marL="914400" lvl="1" indent="-457200">
              <a:buFont typeface="+mj-lt"/>
              <a:buAutoNum type="alphaLcPeriod"/>
            </a:pPr>
            <a:r>
              <a:rPr lang="en-US" dirty="0"/>
              <a:t>passive transport only</a:t>
            </a:r>
            <a:endParaRPr lang="en-US" sz="2000" dirty="0"/>
          </a:p>
          <a:p>
            <a:pPr marL="914400" lvl="1" indent="-457200">
              <a:buFont typeface="+mj-lt"/>
              <a:buAutoNum type="alphaLcPeriod"/>
            </a:pPr>
            <a:r>
              <a:rPr lang="en-US" dirty="0"/>
              <a:t>active transport only</a:t>
            </a:r>
            <a:endParaRPr lang="en-US" sz="2000" dirty="0"/>
          </a:p>
          <a:p>
            <a:pPr marL="914400" lvl="1" indent="-457200">
              <a:buFont typeface="+mj-lt"/>
              <a:buAutoNum type="alphaLcPeriod"/>
            </a:pPr>
            <a:r>
              <a:rPr lang="en-US" dirty="0"/>
              <a:t>both passive and active transport</a:t>
            </a:r>
            <a:endParaRPr lang="en-US" sz="2000"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23</a:t>
            </a:fld>
            <a:endParaRPr lang="en-US" dirty="0"/>
          </a:p>
        </p:txBody>
      </p:sp>
    </p:spTree>
    <p:extLst>
      <p:ext uri="{BB962C8B-B14F-4D97-AF65-F5344CB8AC3E}">
        <p14:creationId xmlns:p14="http://schemas.microsoft.com/office/powerpoint/2010/main" val="25427898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normAutofit/>
          </a:bodyPr>
          <a:lstStyle/>
          <a:p>
            <a:pPr marL="514350" lvl="0" indent="-514350">
              <a:buFont typeface="+mj-lt"/>
              <a:buAutoNum type="arabicPeriod"/>
            </a:pPr>
            <a:r>
              <a:rPr lang="en-US" dirty="0"/>
              <a:t>Channels facilitate __________.</a:t>
            </a:r>
            <a:endParaRPr lang="en-US" sz="2400" dirty="0"/>
          </a:p>
          <a:p>
            <a:pPr marL="914400" lvl="1" indent="-457200">
              <a:buFont typeface="+mj-lt"/>
              <a:buAutoNum type="alphaLcPeriod"/>
            </a:pPr>
            <a:r>
              <a:rPr lang="en-US" b="1" dirty="0"/>
              <a:t>passive transport only</a:t>
            </a:r>
            <a:endParaRPr lang="en-US" sz="2000" b="1" dirty="0"/>
          </a:p>
          <a:p>
            <a:pPr marL="914400" lvl="1" indent="-457200">
              <a:buFont typeface="+mj-lt"/>
              <a:buAutoNum type="alphaLcPeriod"/>
            </a:pPr>
            <a:r>
              <a:rPr lang="en-US" dirty="0"/>
              <a:t>active transport only</a:t>
            </a:r>
            <a:endParaRPr lang="en-US" sz="2000" dirty="0"/>
          </a:p>
          <a:p>
            <a:pPr marL="914400" lvl="1" indent="-457200">
              <a:buFont typeface="+mj-lt"/>
              <a:buAutoNum type="alphaLcPeriod"/>
            </a:pPr>
            <a:r>
              <a:rPr lang="en-US" dirty="0"/>
              <a:t>both passive and active transport</a:t>
            </a:r>
            <a:endParaRPr lang="en-US" sz="2000"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24</a:t>
            </a:fld>
            <a:endParaRPr lang="en-US" dirty="0"/>
          </a:p>
        </p:txBody>
      </p:sp>
    </p:spTree>
    <p:extLst>
      <p:ext uri="{BB962C8B-B14F-4D97-AF65-F5344CB8AC3E}">
        <p14:creationId xmlns:p14="http://schemas.microsoft.com/office/powerpoint/2010/main" val="1310832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normAutofit/>
          </a:bodyPr>
          <a:lstStyle/>
          <a:p>
            <a:pPr marL="514350" lvl="0" indent="-514350">
              <a:buFont typeface="+mj-lt"/>
              <a:buAutoNum type="arabicPeriod" startAt="2"/>
            </a:pPr>
            <a:r>
              <a:rPr lang="en-US" dirty="0"/>
              <a:t>Transporters (also called Carriers) facilitate ____________.</a:t>
            </a:r>
            <a:endParaRPr lang="en-US" sz="2400" dirty="0"/>
          </a:p>
          <a:p>
            <a:pPr marL="914400" lvl="1" indent="-457200">
              <a:buFont typeface="+mj-lt"/>
              <a:buAutoNum type="alphaLcPeriod"/>
            </a:pPr>
            <a:r>
              <a:rPr lang="en-US" dirty="0"/>
              <a:t>passive transport only</a:t>
            </a:r>
            <a:endParaRPr lang="en-US" sz="2000" dirty="0"/>
          </a:p>
          <a:p>
            <a:pPr marL="914400" lvl="1" indent="-457200">
              <a:buFont typeface="+mj-lt"/>
              <a:buAutoNum type="alphaLcPeriod"/>
            </a:pPr>
            <a:r>
              <a:rPr lang="en-US" dirty="0"/>
              <a:t>active transport only</a:t>
            </a:r>
            <a:endParaRPr lang="en-US" sz="2000" dirty="0"/>
          </a:p>
          <a:p>
            <a:pPr marL="914400" lvl="1" indent="-457200">
              <a:buFont typeface="+mj-lt"/>
              <a:buAutoNum type="alphaLcPeriod"/>
            </a:pPr>
            <a:r>
              <a:rPr lang="en-US" dirty="0"/>
              <a:t>both passive and active transport</a:t>
            </a:r>
            <a:endParaRPr lang="en-US" sz="2000"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25</a:t>
            </a:fld>
            <a:endParaRPr lang="en-US" dirty="0"/>
          </a:p>
        </p:txBody>
      </p:sp>
    </p:spTree>
    <p:extLst>
      <p:ext uri="{BB962C8B-B14F-4D97-AF65-F5344CB8AC3E}">
        <p14:creationId xmlns:p14="http://schemas.microsoft.com/office/powerpoint/2010/main" val="3591443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normAutofit/>
          </a:bodyPr>
          <a:lstStyle/>
          <a:p>
            <a:pPr marL="514350" lvl="0" indent="-514350">
              <a:buFont typeface="+mj-lt"/>
              <a:buAutoNum type="arabicPeriod" startAt="2"/>
            </a:pPr>
            <a:r>
              <a:rPr lang="en-US" dirty="0"/>
              <a:t>Transporters (also called Carriers) facilitate ____________.</a:t>
            </a:r>
            <a:endParaRPr lang="en-US" sz="2400" dirty="0"/>
          </a:p>
          <a:p>
            <a:pPr marL="914400" lvl="1" indent="-457200">
              <a:buFont typeface="+mj-lt"/>
              <a:buAutoNum type="alphaLcPeriod"/>
            </a:pPr>
            <a:r>
              <a:rPr lang="en-US" dirty="0"/>
              <a:t>passive transport only</a:t>
            </a:r>
            <a:endParaRPr lang="en-US" sz="2000" dirty="0"/>
          </a:p>
          <a:p>
            <a:pPr marL="914400" lvl="1" indent="-457200">
              <a:buFont typeface="+mj-lt"/>
              <a:buAutoNum type="alphaLcPeriod"/>
            </a:pPr>
            <a:r>
              <a:rPr lang="en-US" dirty="0"/>
              <a:t>active transport only</a:t>
            </a:r>
            <a:endParaRPr lang="en-US" sz="2000" dirty="0"/>
          </a:p>
          <a:p>
            <a:pPr marL="914400" lvl="1" indent="-457200">
              <a:buFont typeface="+mj-lt"/>
              <a:buAutoNum type="alphaLcPeriod"/>
            </a:pPr>
            <a:r>
              <a:rPr lang="en-US" b="1" dirty="0"/>
              <a:t>both passive and active transport</a:t>
            </a:r>
            <a:endParaRPr lang="en-US" sz="2000" b="1"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26</a:t>
            </a:fld>
            <a:endParaRPr lang="en-US" dirty="0"/>
          </a:p>
        </p:txBody>
      </p:sp>
    </p:spTree>
    <p:extLst>
      <p:ext uri="{BB962C8B-B14F-4D97-AF65-F5344CB8AC3E}">
        <p14:creationId xmlns:p14="http://schemas.microsoft.com/office/powerpoint/2010/main" val="197134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normAutofit/>
          </a:bodyPr>
          <a:lstStyle/>
          <a:p>
            <a:pPr marL="514350" indent="-514350">
              <a:buFont typeface="+mj-lt"/>
              <a:buAutoNum type="arabicPeriod" startAt="3"/>
            </a:pPr>
            <a:r>
              <a:rPr lang="en-US" dirty="0"/>
              <a:t> The Sodium-Potassium Pump (also called the Sodium-Potassium ATPase) moves 3 _____ ions out of the cells and 2 ______ ions into the cell.</a:t>
            </a:r>
            <a:endParaRPr lang="en-US" sz="2400" dirty="0"/>
          </a:p>
          <a:p>
            <a:pPr marL="914400" lvl="1" indent="-457200">
              <a:buFont typeface="+mj-lt"/>
              <a:buAutoNum type="alphaLcPeriod"/>
            </a:pPr>
            <a:r>
              <a:rPr lang="en-US" dirty="0"/>
              <a:t>K</a:t>
            </a:r>
            <a:r>
              <a:rPr lang="en-US" baseline="30000" dirty="0"/>
              <a:t>+</a:t>
            </a:r>
            <a:r>
              <a:rPr lang="en-US" dirty="0"/>
              <a:t>; Na</a:t>
            </a:r>
            <a:r>
              <a:rPr lang="en-US" baseline="30000" dirty="0"/>
              <a:t>++</a:t>
            </a:r>
            <a:endParaRPr lang="en-US" sz="2000" dirty="0"/>
          </a:p>
          <a:p>
            <a:pPr marL="914400" lvl="1" indent="-457200">
              <a:buFont typeface="+mj-lt"/>
              <a:buAutoNum type="alphaLcPeriod"/>
            </a:pPr>
            <a:r>
              <a:rPr lang="en-US" dirty="0"/>
              <a:t>Na</a:t>
            </a:r>
            <a:r>
              <a:rPr lang="en-US" baseline="30000" dirty="0"/>
              <a:t>++</a:t>
            </a:r>
            <a:r>
              <a:rPr lang="en-US" dirty="0"/>
              <a:t>; K</a:t>
            </a:r>
            <a:r>
              <a:rPr lang="en-US" baseline="30000" dirty="0"/>
              <a:t>+</a:t>
            </a:r>
            <a:endParaRPr lang="en-US" sz="2000" dirty="0"/>
          </a:p>
          <a:p>
            <a:pPr marL="914400" lvl="1" indent="-457200">
              <a:buFont typeface="+mj-lt"/>
              <a:buAutoNum type="alphaLcPeriod"/>
            </a:pPr>
            <a:r>
              <a:rPr lang="en-US" dirty="0"/>
              <a:t>Na</a:t>
            </a:r>
            <a:r>
              <a:rPr lang="en-US" baseline="30000" dirty="0"/>
              <a:t>++</a:t>
            </a:r>
            <a:r>
              <a:rPr lang="en-US" dirty="0"/>
              <a:t>; Na</a:t>
            </a:r>
            <a:r>
              <a:rPr lang="en-US" baseline="30000" dirty="0"/>
              <a:t>++</a:t>
            </a:r>
            <a:endParaRPr lang="en-US" sz="2000" dirty="0"/>
          </a:p>
          <a:p>
            <a:pPr marL="914400" lvl="1" indent="-457200">
              <a:buFont typeface="+mj-lt"/>
              <a:buAutoNum type="alphaLcPeriod"/>
            </a:pPr>
            <a:r>
              <a:rPr lang="en-US" dirty="0"/>
              <a:t>K</a:t>
            </a:r>
            <a:r>
              <a:rPr lang="en-US" baseline="30000" dirty="0"/>
              <a:t>+</a:t>
            </a:r>
            <a:r>
              <a:rPr lang="en-US" dirty="0"/>
              <a:t>;</a:t>
            </a:r>
            <a:r>
              <a:rPr lang="en-US" baseline="30000" dirty="0"/>
              <a:t> </a:t>
            </a:r>
            <a:r>
              <a:rPr lang="en-US" dirty="0"/>
              <a:t>K</a:t>
            </a:r>
            <a:r>
              <a:rPr lang="en-US" baseline="30000" dirty="0"/>
              <a:t>+</a:t>
            </a:r>
            <a:endParaRPr lang="en-US" sz="2000"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27</a:t>
            </a:fld>
            <a:endParaRPr lang="en-US" dirty="0"/>
          </a:p>
        </p:txBody>
      </p:sp>
    </p:spTree>
    <p:extLst>
      <p:ext uri="{BB962C8B-B14F-4D97-AF65-F5344CB8AC3E}">
        <p14:creationId xmlns:p14="http://schemas.microsoft.com/office/powerpoint/2010/main" val="3199581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normAutofit/>
          </a:bodyPr>
          <a:lstStyle/>
          <a:p>
            <a:pPr marL="514350" indent="-514350">
              <a:buFont typeface="+mj-lt"/>
              <a:buAutoNum type="arabicPeriod" startAt="3"/>
            </a:pPr>
            <a:r>
              <a:rPr lang="en-US" dirty="0"/>
              <a:t> The Sodium-Potassium Pump (also called the Sodium-Potassium ATPase) moves 3 _____ ions out of the cells and 2 ______ ions into the cell.</a:t>
            </a:r>
            <a:endParaRPr lang="en-US" sz="2400" dirty="0"/>
          </a:p>
          <a:p>
            <a:pPr marL="914400" lvl="1" indent="-457200">
              <a:buFont typeface="+mj-lt"/>
              <a:buAutoNum type="alphaLcPeriod"/>
            </a:pPr>
            <a:r>
              <a:rPr lang="en-US" dirty="0"/>
              <a:t>K</a:t>
            </a:r>
            <a:r>
              <a:rPr lang="en-US" baseline="30000" dirty="0"/>
              <a:t>+</a:t>
            </a:r>
            <a:r>
              <a:rPr lang="en-US" dirty="0"/>
              <a:t>; Na</a:t>
            </a:r>
            <a:r>
              <a:rPr lang="en-US" baseline="30000" dirty="0"/>
              <a:t>++</a:t>
            </a:r>
            <a:endParaRPr lang="en-US" sz="2000" dirty="0"/>
          </a:p>
          <a:p>
            <a:pPr marL="914400" lvl="1" indent="-457200">
              <a:buFont typeface="+mj-lt"/>
              <a:buAutoNum type="alphaLcPeriod"/>
            </a:pPr>
            <a:r>
              <a:rPr lang="en-US" b="1" dirty="0"/>
              <a:t>Na</a:t>
            </a:r>
            <a:r>
              <a:rPr lang="en-US" b="1" baseline="30000" dirty="0"/>
              <a:t>++</a:t>
            </a:r>
            <a:r>
              <a:rPr lang="en-US" b="1" dirty="0"/>
              <a:t>; K</a:t>
            </a:r>
            <a:r>
              <a:rPr lang="en-US" b="1" baseline="30000" dirty="0"/>
              <a:t>+</a:t>
            </a:r>
            <a:endParaRPr lang="en-US" sz="2000" b="1" dirty="0"/>
          </a:p>
          <a:p>
            <a:pPr marL="914400" lvl="1" indent="-457200">
              <a:buFont typeface="+mj-lt"/>
              <a:buAutoNum type="alphaLcPeriod"/>
            </a:pPr>
            <a:r>
              <a:rPr lang="en-US" dirty="0"/>
              <a:t>Na</a:t>
            </a:r>
            <a:r>
              <a:rPr lang="en-US" baseline="30000" dirty="0"/>
              <a:t>++</a:t>
            </a:r>
            <a:r>
              <a:rPr lang="en-US" dirty="0"/>
              <a:t>; Na</a:t>
            </a:r>
            <a:r>
              <a:rPr lang="en-US" baseline="30000" dirty="0"/>
              <a:t>++</a:t>
            </a:r>
            <a:endParaRPr lang="en-US" sz="2000" dirty="0"/>
          </a:p>
          <a:p>
            <a:pPr marL="914400" lvl="1" indent="-457200">
              <a:buFont typeface="+mj-lt"/>
              <a:buAutoNum type="alphaLcPeriod"/>
            </a:pPr>
            <a:r>
              <a:rPr lang="en-US" dirty="0"/>
              <a:t>K</a:t>
            </a:r>
            <a:r>
              <a:rPr lang="en-US" baseline="30000" dirty="0"/>
              <a:t>+</a:t>
            </a:r>
            <a:r>
              <a:rPr lang="en-US" dirty="0"/>
              <a:t>;</a:t>
            </a:r>
            <a:r>
              <a:rPr lang="en-US" baseline="30000" dirty="0"/>
              <a:t> </a:t>
            </a:r>
            <a:r>
              <a:rPr lang="en-US" dirty="0"/>
              <a:t>K</a:t>
            </a:r>
            <a:r>
              <a:rPr lang="en-US" baseline="30000" dirty="0"/>
              <a:t>+</a:t>
            </a:r>
            <a:endParaRPr lang="en-US" sz="2000"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28</a:t>
            </a:fld>
            <a:endParaRPr lang="en-US" dirty="0"/>
          </a:p>
        </p:txBody>
      </p:sp>
    </p:spTree>
    <p:extLst>
      <p:ext uri="{BB962C8B-B14F-4D97-AF65-F5344CB8AC3E}">
        <p14:creationId xmlns:p14="http://schemas.microsoft.com/office/powerpoint/2010/main" val="39324550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lstStyle/>
          <a:p>
            <a:pPr marL="514350" indent="-514350">
              <a:buFont typeface="+mj-lt"/>
              <a:buAutoNum type="arabicPeriod" startAt="4"/>
            </a:pPr>
            <a:r>
              <a:rPr lang="en-US" dirty="0"/>
              <a:t> Which of the following statements about the Glucose-Sodium Symport is false?</a:t>
            </a:r>
            <a:endParaRPr lang="en-US" sz="2400" dirty="0"/>
          </a:p>
          <a:p>
            <a:pPr marL="914400" lvl="1" indent="-457200">
              <a:buFont typeface="+mj-lt"/>
              <a:buAutoNum type="alphaLcPeriod"/>
            </a:pPr>
            <a:r>
              <a:rPr lang="en-US" dirty="0"/>
              <a:t>The Glucose-Sodium Symport transports glucose and Na</a:t>
            </a:r>
            <a:r>
              <a:rPr lang="en-US" baseline="30000" dirty="0"/>
              <a:t>++</a:t>
            </a:r>
            <a:r>
              <a:rPr lang="en-US" dirty="0"/>
              <a:t> across membranes in the same direction.</a:t>
            </a:r>
            <a:endParaRPr lang="en-US" sz="2000" dirty="0"/>
          </a:p>
          <a:p>
            <a:pPr marL="914400" lvl="1" indent="-457200">
              <a:buFont typeface="+mj-lt"/>
              <a:buAutoNum type="alphaLcPeriod"/>
            </a:pPr>
            <a:r>
              <a:rPr lang="en-US" dirty="0"/>
              <a:t>The Glucose-Sodium Symport is found on the apical side of intestinal epithelial cells.</a:t>
            </a:r>
            <a:endParaRPr lang="en-US" sz="2000" dirty="0"/>
          </a:p>
          <a:p>
            <a:pPr marL="914400" lvl="1" indent="-457200">
              <a:buFont typeface="+mj-lt"/>
              <a:buAutoNum type="alphaLcPeriod"/>
            </a:pPr>
            <a:r>
              <a:rPr lang="en-US" dirty="0"/>
              <a:t>The Glucose-Sodium Symport uses ATP to power the active transport of glucose.</a:t>
            </a:r>
            <a:endParaRPr lang="en-US" sz="2000"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29</a:t>
            </a:fld>
            <a:endParaRPr lang="en-US" dirty="0"/>
          </a:p>
        </p:txBody>
      </p:sp>
    </p:spTree>
    <p:extLst>
      <p:ext uri="{BB962C8B-B14F-4D97-AF65-F5344CB8AC3E}">
        <p14:creationId xmlns:p14="http://schemas.microsoft.com/office/powerpoint/2010/main" val="2360990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383776"/>
            <a:ext cx="11208327" cy="461665"/>
          </a:xfrm>
          <a:prstGeom prst="rect">
            <a:avLst/>
          </a:prstGeom>
          <a:noFill/>
        </p:spPr>
        <p:txBody>
          <a:bodyPr wrap="square" rtlCol="0">
            <a:spAutoFit/>
          </a:bodyPr>
          <a:lstStyle/>
          <a:p>
            <a:r>
              <a:rPr lang="en-US" sz="1200" dirty="0"/>
              <a:t>Figure 7-1: Diffusion. Adopted without change from Mariana Ruiz Villareal from works contributed to OpenStax by Biology 2e. This file is licensed under the Creative Commons Attribution 4.0 International license.</a:t>
            </a:r>
          </a:p>
        </p:txBody>
      </p:sp>
      <p:pic>
        <p:nvPicPr>
          <p:cNvPr id="3" name="Content Placeholder 2" descr="Figure 7-1: Diffusion. Diffusion through a permeable membrane moves a substance from a high concentration area (extracellular fluid, in this case) down its concentration gradient (into the cytoplasm).&#10;">
            <a:extLst>
              <a:ext uri="{FF2B5EF4-FFF2-40B4-BE49-F238E27FC236}">
                <a16:creationId xmlns:a16="http://schemas.microsoft.com/office/drawing/2014/main" id="{203CDB53-CCCA-4734-BF89-E8FD76A82D78}"/>
              </a:ext>
            </a:extLst>
          </p:cNvPr>
          <p:cNvPicPr>
            <a:picLocks noGrp="1" noChangeAspect="1"/>
          </p:cNvPicPr>
          <p:nvPr>
            <p:ph idx="1"/>
          </p:nvPr>
        </p:nvPicPr>
        <p:blipFill>
          <a:blip r:embed="rId3"/>
          <a:stretch>
            <a:fillRect/>
          </a:stretch>
        </p:blipFill>
        <p:spPr>
          <a:xfrm>
            <a:off x="2286000" y="2343944"/>
            <a:ext cx="7620000" cy="3314700"/>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Diffusion Through a Membrane</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dirty="0"/>
          </a:p>
        </p:txBody>
      </p:sp>
    </p:spTree>
    <p:extLst>
      <p:ext uri="{BB962C8B-B14F-4D97-AF65-F5344CB8AC3E}">
        <p14:creationId xmlns:p14="http://schemas.microsoft.com/office/powerpoint/2010/main" val="403411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08F076-01F6-499F-9F2E-698C7AED468C}"/>
              </a:ext>
            </a:extLst>
          </p:cNvPr>
          <p:cNvSpPr>
            <a:spLocks noGrp="1"/>
          </p:cNvSpPr>
          <p:nvPr>
            <p:ph idx="1"/>
          </p:nvPr>
        </p:nvSpPr>
        <p:spPr/>
        <p:txBody>
          <a:bodyPr/>
          <a:lstStyle/>
          <a:p>
            <a:pPr marL="514350" indent="-514350">
              <a:buFont typeface="+mj-lt"/>
              <a:buAutoNum type="arabicPeriod" startAt="4"/>
            </a:pPr>
            <a:r>
              <a:rPr lang="en-US" dirty="0"/>
              <a:t> Which of the following statements about the Glucose-Sodium Symport is false?</a:t>
            </a:r>
            <a:endParaRPr lang="en-US" sz="2400" dirty="0"/>
          </a:p>
          <a:p>
            <a:pPr marL="914400" lvl="1" indent="-457200">
              <a:buFont typeface="+mj-lt"/>
              <a:buAutoNum type="alphaLcPeriod"/>
            </a:pPr>
            <a:r>
              <a:rPr lang="en-US" dirty="0"/>
              <a:t>The Glucose-Sodium Symport transports glucose and Na</a:t>
            </a:r>
            <a:r>
              <a:rPr lang="en-US" baseline="30000" dirty="0"/>
              <a:t>++</a:t>
            </a:r>
            <a:r>
              <a:rPr lang="en-US" dirty="0"/>
              <a:t> across membranes in the same direction.</a:t>
            </a:r>
            <a:endParaRPr lang="en-US" sz="2000" dirty="0"/>
          </a:p>
          <a:p>
            <a:pPr marL="914400" lvl="1" indent="-457200">
              <a:buFont typeface="+mj-lt"/>
              <a:buAutoNum type="alphaLcPeriod"/>
            </a:pPr>
            <a:r>
              <a:rPr lang="en-US" dirty="0"/>
              <a:t>The Glucose-Sodium Symport is found on the apical side of intestinal epithelial cells.</a:t>
            </a:r>
            <a:endParaRPr lang="en-US" sz="2000" dirty="0"/>
          </a:p>
          <a:p>
            <a:pPr marL="914400" lvl="1" indent="-457200">
              <a:buFont typeface="+mj-lt"/>
              <a:buAutoNum type="alphaLcPeriod"/>
            </a:pPr>
            <a:r>
              <a:rPr lang="en-US" b="1" dirty="0"/>
              <a:t>The Glucose-Sodium Symport uses ATP to power the active transport of glucose.</a:t>
            </a:r>
            <a:endParaRPr lang="en-US" sz="2000" b="1" dirty="0"/>
          </a:p>
          <a:p>
            <a:endParaRPr lang="en-US" dirty="0"/>
          </a:p>
        </p:txBody>
      </p:sp>
      <p:sp>
        <p:nvSpPr>
          <p:cNvPr id="2" name="Title 1">
            <a:extLst>
              <a:ext uri="{FF2B5EF4-FFF2-40B4-BE49-F238E27FC236}">
                <a16:creationId xmlns:a16="http://schemas.microsoft.com/office/drawing/2014/main" id="{C1CFFA78-6A72-4EAB-8DC0-E203A0A6FB4C}"/>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96355C34-0085-4CCD-B60C-FBC83F11FA1E}"/>
              </a:ext>
            </a:extLst>
          </p:cNvPr>
          <p:cNvSpPr>
            <a:spLocks noGrp="1"/>
          </p:cNvSpPr>
          <p:nvPr>
            <p:ph type="sldNum" sz="quarter" idx="12"/>
          </p:nvPr>
        </p:nvSpPr>
        <p:spPr/>
        <p:txBody>
          <a:bodyPr/>
          <a:lstStyle/>
          <a:p>
            <a:fld id="{F38FC8B9-BCA2-4F51-A344-9525644822DC}" type="slidenum">
              <a:rPr lang="en-US" smtClean="0"/>
              <a:t>30</a:t>
            </a:fld>
            <a:endParaRPr lang="en-US" dirty="0"/>
          </a:p>
        </p:txBody>
      </p:sp>
    </p:spTree>
    <p:extLst>
      <p:ext uri="{BB962C8B-B14F-4D97-AF65-F5344CB8AC3E}">
        <p14:creationId xmlns:p14="http://schemas.microsoft.com/office/powerpoint/2010/main" val="1279036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141A716-090E-45EA-93ED-05D2EB50B3CC}"/>
              </a:ext>
            </a:extLst>
          </p:cNvPr>
          <p:cNvSpPr txBox="1"/>
          <p:nvPr/>
        </p:nvSpPr>
        <p:spPr>
          <a:xfrm>
            <a:off x="-1" y="6408109"/>
            <a:ext cx="10748513" cy="461665"/>
          </a:xfrm>
          <a:prstGeom prst="rect">
            <a:avLst/>
          </a:prstGeom>
          <a:noFill/>
        </p:spPr>
        <p:txBody>
          <a:bodyPr wrap="square" rtlCol="0">
            <a:spAutoFit/>
          </a:bodyPr>
          <a:lstStyle/>
          <a:p>
            <a:r>
              <a:rPr lang="en-US" sz="1200" dirty="0"/>
              <a:t>Figure 7-2: The movement of water through a semi-permeable membrane. Adopted without change from works contributed by Biology 2e from works contributed by OpenStax. This file is licensed under the Creative Commons Attribution 4.0 International license.</a:t>
            </a:r>
          </a:p>
        </p:txBody>
      </p:sp>
      <p:pic>
        <p:nvPicPr>
          <p:cNvPr id="6" name="Content Placeholder 5" descr="Figure 7-2: The movement of water through a semi-permeable membrane. In osmosis, water always moves from an area of higher water concentration to one of lower concentration. In the diagram, the solute cannot pass through the selectively permeable membrane, but the water can. Note at the beginning, the volume of water is the same, but the concentration of solute-unbound water is greater on the left because there is less solute. There are fewer solute-unbound water molecules on the right because there is so much more solute. Therefore, there is a higher concentration of “free” water molecules on the left than on the right of the membrane in the first beaker.&#10;">
            <a:extLst>
              <a:ext uri="{FF2B5EF4-FFF2-40B4-BE49-F238E27FC236}">
                <a16:creationId xmlns:a16="http://schemas.microsoft.com/office/drawing/2014/main" id="{827EC644-F75C-4ED8-97A7-59BF96734213}"/>
              </a:ext>
            </a:extLst>
          </p:cNvPr>
          <p:cNvPicPr>
            <a:picLocks noGrp="1" noChangeAspect="1"/>
          </p:cNvPicPr>
          <p:nvPr>
            <p:ph idx="1"/>
          </p:nvPr>
        </p:nvPicPr>
        <p:blipFill>
          <a:blip r:embed="rId3"/>
          <a:stretch>
            <a:fillRect/>
          </a:stretch>
        </p:blipFill>
        <p:spPr>
          <a:xfrm>
            <a:off x="3505200" y="2534444"/>
            <a:ext cx="5181600" cy="2933700"/>
          </a:xfrm>
          <a:prstGeom prst="rect">
            <a:avLst/>
          </a:prstGeom>
        </p:spPr>
      </p:pic>
      <p:sp>
        <p:nvSpPr>
          <p:cNvPr id="2" name="Title 1">
            <a:extLst>
              <a:ext uri="{FF2B5EF4-FFF2-40B4-BE49-F238E27FC236}">
                <a16:creationId xmlns:a16="http://schemas.microsoft.com/office/drawing/2014/main" id="{4C182AAF-CC56-4341-BDC2-78A92F7F5F72}"/>
              </a:ext>
            </a:extLst>
          </p:cNvPr>
          <p:cNvSpPr>
            <a:spLocks noGrp="1"/>
          </p:cNvSpPr>
          <p:nvPr>
            <p:ph type="title"/>
          </p:nvPr>
        </p:nvSpPr>
        <p:spPr/>
        <p:txBody>
          <a:bodyPr/>
          <a:lstStyle/>
          <a:p>
            <a:r>
              <a:rPr lang="en-US" dirty="0"/>
              <a:t>The Movement of Water Through a Semi-Permeable Membrane</a:t>
            </a:r>
          </a:p>
        </p:txBody>
      </p:sp>
      <p:sp>
        <p:nvSpPr>
          <p:cNvPr id="4" name="Slide Number Placeholder 3">
            <a:extLst>
              <a:ext uri="{FF2B5EF4-FFF2-40B4-BE49-F238E27FC236}">
                <a16:creationId xmlns:a16="http://schemas.microsoft.com/office/drawing/2014/main" id="{755A5188-08F8-40FF-B54C-F9F700CB3590}"/>
              </a:ext>
            </a:extLst>
          </p:cNvPr>
          <p:cNvSpPr>
            <a:spLocks noGrp="1"/>
          </p:cNvSpPr>
          <p:nvPr>
            <p:ph type="sldNum" sz="quarter" idx="12"/>
          </p:nvPr>
        </p:nvSpPr>
        <p:spPr/>
        <p:txBody>
          <a:bodyPr/>
          <a:lstStyle/>
          <a:p>
            <a:fld id="{F38FC8B9-BCA2-4F51-A344-9525644822DC}" type="slidenum">
              <a:rPr lang="en-US" smtClean="0"/>
              <a:t>4</a:t>
            </a:fld>
            <a:endParaRPr lang="en-US" dirty="0"/>
          </a:p>
        </p:txBody>
      </p:sp>
    </p:spTree>
    <p:extLst>
      <p:ext uri="{BB962C8B-B14F-4D97-AF65-F5344CB8AC3E}">
        <p14:creationId xmlns:p14="http://schemas.microsoft.com/office/powerpoint/2010/main" val="1269754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5C0F0AC-69F7-4424-BFE6-23E85AB2486B}"/>
              </a:ext>
            </a:extLst>
          </p:cNvPr>
          <p:cNvSpPr txBox="1"/>
          <p:nvPr/>
        </p:nvSpPr>
        <p:spPr>
          <a:xfrm>
            <a:off x="0" y="6218326"/>
            <a:ext cx="10515600" cy="646331"/>
          </a:xfrm>
          <a:prstGeom prst="rect">
            <a:avLst/>
          </a:prstGeom>
          <a:noFill/>
        </p:spPr>
        <p:txBody>
          <a:bodyPr wrap="square" rtlCol="0">
            <a:spAutoFit/>
          </a:bodyPr>
          <a:lstStyle/>
          <a:p>
            <a:r>
              <a:rPr lang="en-US" sz="1200" dirty="0"/>
              <a:t>Figure 7-3: Channel proteins. (3a) Adopted with modification from Mariana Ruiz Villareal from works contributed to OpenStax by Biology 2e. This file is licensed under the Creative Commons Attribution 4.0 International license. (3b) Adopted with modification from Openstax by Anatomy and Physiology. This file is licensed under the Creative Commons Attribution 4.0 International license.</a:t>
            </a:r>
          </a:p>
        </p:txBody>
      </p:sp>
      <p:pic>
        <p:nvPicPr>
          <p:cNvPr id="5" name="Content Placeholder 4" descr="Figure 7-3: Channel proteins. (A) Facilitated transport moves substances down their concentration gradients. The substance may cross the plasma membrane with the aid of channel proteins. (B) View of aquaporin channel protein from the top. Aquaporins move water from the extracellular space to the cytoplasm in some cells of the body.&#10;">
            <a:extLst>
              <a:ext uri="{FF2B5EF4-FFF2-40B4-BE49-F238E27FC236}">
                <a16:creationId xmlns:a16="http://schemas.microsoft.com/office/drawing/2014/main" id="{B9B720FC-E293-4DFB-B48A-44C3D36E5EAA}"/>
              </a:ext>
            </a:extLst>
          </p:cNvPr>
          <p:cNvPicPr>
            <a:picLocks noGrp="1" noChangeAspect="1"/>
          </p:cNvPicPr>
          <p:nvPr>
            <p:ph idx="1"/>
          </p:nvPr>
        </p:nvPicPr>
        <p:blipFill>
          <a:blip r:embed="rId3"/>
          <a:stretch>
            <a:fillRect/>
          </a:stretch>
        </p:blipFill>
        <p:spPr>
          <a:xfrm>
            <a:off x="1743075" y="1924844"/>
            <a:ext cx="8705850" cy="4152900"/>
          </a:xfrm>
          <a:prstGeom prst="rect">
            <a:avLst/>
          </a:prstGeom>
        </p:spPr>
      </p:pic>
      <p:sp>
        <p:nvSpPr>
          <p:cNvPr id="2" name="Title 1">
            <a:extLst>
              <a:ext uri="{FF2B5EF4-FFF2-40B4-BE49-F238E27FC236}">
                <a16:creationId xmlns:a16="http://schemas.microsoft.com/office/drawing/2014/main" id="{2D827ECE-59ED-4030-A762-4E5024E6EF9F}"/>
              </a:ext>
            </a:extLst>
          </p:cNvPr>
          <p:cNvSpPr>
            <a:spLocks noGrp="1"/>
          </p:cNvSpPr>
          <p:nvPr>
            <p:ph type="title"/>
          </p:nvPr>
        </p:nvSpPr>
        <p:spPr/>
        <p:txBody>
          <a:bodyPr/>
          <a:lstStyle/>
          <a:p>
            <a:r>
              <a:rPr lang="en-US" dirty="0"/>
              <a:t>Channel Proteins</a:t>
            </a:r>
          </a:p>
        </p:txBody>
      </p:sp>
      <p:sp>
        <p:nvSpPr>
          <p:cNvPr id="4" name="Slide Number Placeholder 3">
            <a:extLst>
              <a:ext uri="{FF2B5EF4-FFF2-40B4-BE49-F238E27FC236}">
                <a16:creationId xmlns:a16="http://schemas.microsoft.com/office/drawing/2014/main" id="{14827BF6-C190-4B33-BD50-80228351F711}"/>
              </a:ext>
            </a:extLst>
          </p:cNvPr>
          <p:cNvSpPr>
            <a:spLocks noGrp="1"/>
          </p:cNvSpPr>
          <p:nvPr>
            <p:ph type="sldNum" sz="quarter" idx="12"/>
          </p:nvPr>
        </p:nvSpPr>
        <p:spPr/>
        <p:txBody>
          <a:bodyPr/>
          <a:lstStyle/>
          <a:p>
            <a:fld id="{F38FC8B9-BCA2-4F51-A344-9525644822DC}" type="slidenum">
              <a:rPr lang="en-US" smtClean="0"/>
              <a:t>5</a:t>
            </a:fld>
            <a:endParaRPr lang="en-US" dirty="0"/>
          </a:p>
        </p:txBody>
      </p:sp>
    </p:spTree>
    <p:extLst>
      <p:ext uri="{BB962C8B-B14F-4D97-AF65-F5344CB8AC3E}">
        <p14:creationId xmlns:p14="http://schemas.microsoft.com/office/powerpoint/2010/main" val="26728765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A30B4C5-87D9-44A2-AA62-3BB85D4E54FB}"/>
              </a:ext>
            </a:extLst>
          </p:cNvPr>
          <p:cNvSpPr txBox="1"/>
          <p:nvPr/>
        </p:nvSpPr>
        <p:spPr>
          <a:xfrm>
            <a:off x="0" y="6408109"/>
            <a:ext cx="10515600" cy="461665"/>
          </a:xfrm>
          <a:prstGeom prst="rect">
            <a:avLst/>
          </a:prstGeom>
          <a:noFill/>
        </p:spPr>
        <p:txBody>
          <a:bodyPr wrap="square" rtlCol="0">
            <a:spAutoFit/>
          </a:bodyPr>
          <a:lstStyle/>
          <a:p>
            <a:r>
              <a:rPr lang="fr-FR" sz="1200" dirty="0"/>
              <a:t>Figure 7-4: Carrier/Transporter proteins. </a:t>
            </a:r>
            <a:r>
              <a:rPr lang="en-US" sz="1200" dirty="0"/>
              <a:t>Adopted without change from Mariana Ruiz Villareal from works contributed to OpenStax by Biology 2e. This file is licensed under the Creative Commons Attribution 4.0 International license.</a:t>
            </a:r>
          </a:p>
        </p:txBody>
      </p:sp>
      <p:pic>
        <p:nvPicPr>
          <p:cNvPr id="6" name="Content Placeholder 5" descr="Figure 7-4: Carrier/Transporter proteins. Facilitated diffusion through a carrier/transporter protein. Some substances move down their concentration gradient across the plasma membrane with the aid of carrier proteins. Carrier proteins change shape as they move molecules across the membrane.&#10;">
            <a:extLst>
              <a:ext uri="{FF2B5EF4-FFF2-40B4-BE49-F238E27FC236}">
                <a16:creationId xmlns:a16="http://schemas.microsoft.com/office/drawing/2014/main" id="{EE37A0F4-1E76-4E41-BC51-65348F16FF09}"/>
              </a:ext>
            </a:extLst>
          </p:cNvPr>
          <p:cNvPicPr>
            <a:picLocks noGrp="1" noChangeAspect="1"/>
          </p:cNvPicPr>
          <p:nvPr>
            <p:ph idx="1"/>
          </p:nvPr>
        </p:nvPicPr>
        <p:blipFill>
          <a:blip r:embed="rId3"/>
          <a:stretch>
            <a:fillRect/>
          </a:stretch>
        </p:blipFill>
        <p:spPr>
          <a:xfrm>
            <a:off x="2286000" y="2177256"/>
            <a:ext cx="7620000" cy="3648075"/>
          </a:xfrm>
          <a:prstGeom prst="rect">
            <a:avLst/>
          </a:prstGeom>
        </p:spPr>
      </p:pic>
      <p:sp>
        <p:nvSpPr>
          <p:cNvPr id="2" name="Title 1">
            <a:extLst>
              <a:ext uri="{FF2B5EF4-FFF2-40B4-BE49-F238E27FC236}">
                <a16:creationId xmlns:a16="http://schemas.microsoft.com/office/drawing/2014/main" id="{9DA13CA3-2CB5-40DA-940A-9A3F830BFC4A}"/>
              </a:ext>
            </a:extLst>
          </p:cNvPr>
          <p:cNvSpPr>
            <a:spLocks noGrp="1"/>
          </p:cNvSpPr>
          <p:nvPr>
            <p:ph type="title"/>
          </p:nvPr>
        </p:nvSpPr>
        <p:spPr/>
        <p:txBody>
          <a:bodyPr/>
          <a:lstStyle/>
          <a:p>
            <a:r>
              <a:rPr lang="en-US" dirty="0"/>
              <a:t>Carrier/Transporter Proteins</a:t>
            </a:r>
          </a:p>
        </p:txBody>
      </p:sp>
      <p:sp>
        <p:nvSpPr>
          <p:cNvPr id="4" name="Slide Number Placeholder 3">
            <a:extLst>
              <a:ext uri="{FF2B5EF4-FFF2-40B4-BE49-F238E27FC236}">
                <a16:creationId xmlns:a16="http://schemas.microsoft.com/office/drawing/2014/main" id="{A4B39599-4E7F-4DB7-8D54-3F92D441A267}"/>
              </a:ext>
            </a:extLst>
          </p:cNvPr>
          <p:cNvSpPr>
            <a:spLocks noGrp="1"/>
          </p:cNvSpPr>
          <p:nvPr>
            <p:ph type="sldNum" sz="quarter" idx="12"/>
          </p:nvPr>
        </p:nvSpPr>
        <p:spPr/>
        <p:txBody>
          <a:bodyPr/>
          <a:lstStyle/>
          <a:p>
            <a:fld id="{F38FC8B9-BCA2-4F51-A344-9525644822DC}" type="slidenum">
              <a:rPr lang="en-US" smtClean="0"/>
              <a:t>6</a:t>
            </a:fld>
            <a:endParaRPr lang="en-US" dirty="0"/>
          </a:p>
        </p:txBody>
      </p:sp>
    </p:spTree>
    <p:extLst>
      <p:ext uri="{BB962C8B-B14F-4D97-AF65-F5344CB8AC3E}">
        <p14:creationId xmlns:p14="http://schemas.microsoft.com/office/powerpoint/2010/main" val="4001070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71CA954-2FDB-49E2-A85F-7CFE2978B005}"/>
              </a:ext>
            </a:extLst>
          </p:cNvPr>
          <p:cNvSpPr txBox="1"/>
          <p:nvPr/>
        </p:nvSpPr>
        <p:spPr>
          <a:xfrm>
            <a:off x="0" y="6408109"/>
            <a:ext cx="10869283" cy="461665"/>
          </a:xfrm>
          <a:prstGeom prst="rect">
            <a:avLst/>
          </a:prstGeom>
          <a:noFill/>
        </p:spPr>
        <p:txBody>
          <a:bodyPr wrap="square" rtlCol="0">
            <a:spAutoFit/>
          </a:bodyPr>
          <a:lstStyle/>
          <a:p>
            <a:r>
              <a:rPr lang="en-US" sz="1200" dirty="0"/>
              <a:t>Figure 7-5: Direction of transport. Adopted without change from works contributed to Libretexts by Kevin Ahern, Indira Rajagopal, and Taralyn Tan. Libretexts content is licensed by CC BY-NC-SA 3.0.</a:t>
            </a:r>
          </a:p>
        </p:txBody>
      </p:sp>
      <p:pic>
        <p:nvPicPr>
          <p:cNvPr id="5" name="Content Placeholder 4" descr="Figure 7-5: Direction of transport. A uniport (yellow) is when one molecule is transported in one direction, a symport (red) is a transporter that moves two molecules in the same direction through a membrane, and an antiport (blue) is when a transporter moves two molecules through the membrane but in opposite directions.&#10;">
            <a:extLst>
              <a:ext uri="{FF2B5EF4-FFF2-40B4-BE49-F238E27FC236}">
                <a16:creationId xmlns:a16="http://schemas.microsoft.com/office/drawing/2014/main" id="{05DE848F-F59F-45D1-9D70-23CEB1761B11}"/>
              </a:ext>
            </a:extLst>
          </p:cNvPr>
          <p:cNvPicPr>
            <a:picLocks noGrp="1" noChangeAspect="1"/>
          </p:cNvPicPr>
          <p:nvPr>
            <p:ph idx="1"/>
          </p:nvPr>
        </p:nvPicPr>
        <p:blipFill>
          <a:blip r:embed="rId3"/>
          <a:stretch>
            <a:fillRect/>
          </a:stretch>
        </p:blipFill>
        <p:spPr>
          <a:xfrm>
            <a:off x="3476625" y="2848769"/>
            <a:ext cx="5238750" cy="2305050"/>
          </a:xfrm>
          <a:prstGeom prst="rect">
            <a:avLst/>
          </a:prstGeom>
        </p:spPr>
      </p:pic>
      <p:sp>
        <p:nvSpPr>
          <p:cNvPr id="2" name="Title 1">
            <a:extLst>
              <a:ext uri="{FF2B5EF4-FFF2-40B4-BE49-F238E27FC236}">
                <a16:creationId xmlns:a16="http://schemas.microsoft.com/office/drawing/2014/main" id="{802172B5-7C79-4701-969A-A7609C88C8EC}"/>
              </a:ext>
            </a:extLst>
          </p:cNvPr>
          <p:cNvSpPr>
            <a:spLocks noGrp="1"/>
          </p:cNvSpPr>
          <p:nvPr>
            <p:ph type="title"/>
          </p:nvPr>
        </p:nvSpPr>
        <p:spPr/>
        <p:txBody>
          <a:bodyPr/>
          <a:lstStyle/>
          <a:p>
            <a:r>
              <a:rPr lang="en-US" dirty="0"/>
              <a:t>Direction of Transport: Uniports, Symports, and Antiports</a:t>
            </a:r>
          </a:p>
        </p:txBody>
      </p:sp>
      <p:sp>
        <p:nvSpPr>
          <p:cNvPr id="4" name="Slide Number Placeholder 3">
            <a:extLst>
              <a:ext uri="{FF2B5EF4-FFF2-40B4-BE49-F238E27FC236}">
                <a16:creationId xmlns:a16="http://schemas.microsoft.com/office/drawing/2014/main" id="{628E6CD9-036E-4B6B-9CC9-C8CDEF0ABD73}"/>
              </a:ext>
            </a:extLst>
          </p:cNvPr>
          <p:cNvSpPr>
            <a:spLocks noGrp="1"/>
          </p:cNvSpPr>
          <p:nvPr>
            <p:ph type="sldNum" sz="quarter" idx="12"/>
          </p:nvPr>
        </p:nvSpPr>
        <p:spPr/>
        <p:txBody>
          <a:bodyPr/>
          <a:lstStyle/>
          <a:p>
            <a:fld id="{F38FC8B9-BCA2-4F51-A344-9525644822DC}" type="slidenum">
              <a:rPr lang="en-US" smtClean="0"/>
              <a:t>7</a:t>
            </a:fld>
            <a:endParaRPr lang="en-US" dirty="0"/>
          </a:p>
        </p:txBody>
      </p:sp>
    </p:spTree>
    <p:extLst>
      <p:ext uri="{BB962C8B-B14F-4D97-AF65-F5344CB8AC3E}">
        <p14:creationId xmlns:p14="http://schemas.microsoft.com/office/powerpoint/2010/main" val="304222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B92258B-E5CE-4164-8D1E-F87CD4082C9F}"/>
              </a:ext>
            </a:extLst>
          </p:cNvPr>
          <p:cNvSpPr txBox="1"/>
          <p:nvPr/>
        </p:nvSpPr>
        <p:spPr>
          <a:xfrm>
            <a:off x="0" y="6408109"/>
            <a:ext cx="10515600" cy="461665"/>
          </a:xfrm>
          <a:prstGeom prst="rect">
            <a:avLst/>
          </a:prstGeom>
          <a:noFill/>
        </p:spPr>
        <p:txBody>
          <a:bodyPr wrap="square" rtlCol="0">
            <a:spAutoFit/>
          </a:bodyPr>
          <a:lstStyle/>
          <a:p>
            <a:r>
              <a:rPr lang="en-US" sz="1200" dirty="0"/>
              <a:t>Figure 7-6: An overview of active transport by the Na+K+ ATPase. Adopted without change from works contributed to Libretexts by Kevin Ahern, Indira Rajagopal, and Taralyn Tan. Libretexts content is licensed by CC BY-NC-SA 3.0.</a:t>
            </a:r>
          </a:p>
        </p:txBody>
      </p:sp>
      <p:pic>
        <p:nvPicPr>
          <p:cNvPr id="9" name="Content Placeholder 8" descr="Figure 7-6: An overview of active transport by the Na+K+ ATPase. The protein transports three sodium out of the cell and two potassium into the cell each cycle. This cycle requires the use of one ATP molecule for energy as it is driving the ions against the concentration gradient (from low concentration to high) in both directions.&#10;">
            <a:extLst>
              <a:ext uri="{FF2B5EF4-FFF2-40B4-BE49-F238E27FC236}">
                <a16:creationId xmlns:a16="http://schemas.microsoft.com/office/drawing/2014/main" id="{32CA7028-5F48-43A9-91FF-52FD31DFB8D7}"/>
              </a:ext>
            </a:extLst>
          </p:cNvPr>
          <p:cNvPicPr>
            <a:picLocks noGrp="1" noChangeAspect="1"/>
          </p:cNvPicPr>
          <p:nvPr>
            <p:ph idx="1"/>
          </p:nvPr>
        </p:nvPicPr>
        <p:blipFill>
          <a:blip r:embed="rId3"/>
          <a:stretch>
            <a:fillRect/>
          </a:stretch>
        </p:blipFill>
        <p:spPr>
          <a:xfrm>
            <a:off x="1656272" y="2229564"/>
            <a:ext cx="8384875" cy="3765571"/>
          </a:xfrm>
          <a:prstGeom prst="rect">
            <a:avLst/>
          </a:prstGeom>
        </p:spPr>
      </p:pic>
      <p:sp>
        <p:nvSpPr>
          <p:cNvPr id="2" name="Title 1">
            <a:extLst>
              <a:ext uri="{FF2B5EF4-FFF2-40B4-BE49-F238E27FC236}">
                <a16:creationId xmlns:a16="http://schemas.microsoft.com/office/drawing/2014/main" id="{5A370051-665D-450D-B5FB-2D3F551BB92A}"/>
              </a:ext>
            </a:extLst>
          </p:cNvPr>
          <p:cNvSpPr>
            <a:spLocks noGrp="1"/>
          </p:cNvSpPr>
          <p:nvPr>
            <p:ph type="title"/>
          </p:nvPr>
        </p:nvSpPr>
        <p:spPr/>
        <p:txBody>
          <a:bodyPr/>
          <a:lstStyle/>
          <a:p>
            <a:r>
              <a:rPr lang="en-US" dirty="0"/>
              <a:t>The Sodium Potassium Pump</a:t>
            </a:r>
          </a:p>
        </p:txBody>
      </p:sp>
      <p:sp>
        <p:nvSpPr>
          <p:cNvPr id="4" name="Slide Number Placeholder 3">
            <a:extLst>
              <a:ext uri="{FF2B5EF4-FFF2-40B4-BE49-F238E27FC236}">
                <a16:creationId xmlns:a16="http://schemas.microsoft.com/office/drawing/2014/main" id="{DC4109B6-1A60-4621-B939-DEBF46BBDB41}"/>
              </a:ext>
            </a:extLst>
          </p:cNvPr>
          <p:cNvSpPr>
            <a:spLocks noGrp="1"/>
          </p:cNvSpPr>
          <p:nvPr>
            <p:ph type="sldNum" sz="quarter" idx="12"/>
          </p:nvPr>
        </p:nvSpPr>
        <p:spPr/>
        <p:txBody>
          <a:bodyPr/>
          <a:lstStyle/>
          <a:p>
            <a:fld id="{F38FC8B9-BCA2-4F51-A344-9525644822DC}" type="slidenum">
              <a:rPr lang="en-US" smtClean="0"/>
              <a:t>8</a:t>
            </a:fld>
            <a:endParaRPr lang="en-US" dirty="0"/>
          </a:p>
        </p:txBody>
      </p:sp>
    </p:spTree>
    <p:extLst>
      <p:ext uri="{BB962C8B-B14F-4D97-AF65-F5344CB8AC3E}">
        <p14:creationId xmlns:p14="http://schemas.microsoft.com/office/powerpoint/2010/main" val="2937147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26345F-A119-4713-950E-411B26031DE5}"/>
              </a:ext>
            </a:extLst>
          </p:cNvPr>
          <p:cNvSpPr txBox="1"/>
          <p:nvPr/>
        </p:nvSpPr>
        <p:spPr>
          <a:xfrm>
            <a:off x="0" y="6401252"/>
            <a:ext cx="10515600" cy="461665"/>
          </a:xfrm>
          <a:prstGeom prst="rect">
            <a:avLst/>
          </a:prstGeom>
          <a:noFill/>
        </p:spPr>
        <p:txBody>
          <a:bodyPr wrap="square" rtlCol="0">
            <a:spAutoFit/>
          </a:bodyPr>
          <a:lstStyle/>
          <a:p>
            <a:r>
              <a:rPr lang="en-US" sz="1200" dirty="0"/>
              <a:t>Figure 7-7: Active Transport by Na+/K+ ATPase. Adopted without change from works contributed to Libretexts by E.V. Wong. Libretexts content is licensed by CC BY-NC-SA 3.0.</a:t>
            </a:r>
          </a:p>
        </p:txBody>
      </p:sp>
      <p:pic>
        <p:nvPicPr>
          <p:cNvPr id="6" name="Content Placeholder 5" descr="Figure 7-7: Active Transport by Na+/K+ ATPase. This enzyme pushes three Na+ ions out of the cell and two K+ ions into the cell, going against the gradient in both directions and using energy from ATP hydrolysis.&#10;">
            <a:extLst>
              <a:ext uri="{FF2B5EF4-FFF2-40B4-BE49-F238E27FC236}">
                <a16:creationId xmlns:a16="http://schemas.microsoft.com/office/drawing/2014/main" id="{D480D71E-7F58-4311-B706-9C6D0AA7D282}"/>
              </a:ext>
            </a:extLst>
          </p:cNvPr>
          <p:cNvPicPr>
            <a:picLocks noGrp="1" noChangeAspect="1"/>
          </p:cNvPicPr>
          <p:nvPr>
            <p:ph idx="1"/>
          </p:nvPr>
        </p:nvPicPr>
        <p:blipFill rotWithShape="1">
          <a:blip r:embed="rId3"/>
          <a:srcRect t="1262"/>
          <a:stretch/>
        </p:blipFill>
        <p:spPr>
          <a:xfrm>
            <a:off x="3303660" y="1880557"/>
            <a:ext cx="5584679" cy="4296405"/>
          </a:xfrm>
          <a:prstGeom prst="rect">
            <a:avLst/>
          </a:prstGeom>
        </p:spPr>
      </p:pic>
      <p:sp>
        <p:nvSpPr>
          <p:cNvPr id="2" name="Title 1">
            <a:extLst>
              <a:ext uri="{FF2B5EF4-FFF2-40B4-BE49-F238E27FC236}">
                <a16:creationId xmlns:a16="http://schemas.microsoft.com/office/drawing/2014/main" id="{EB3CD394-F7BA-42E2-BACD-741954C7DAC5}"/>
              </a:ext>
            </a:extLst>
          </p:cNvPr>
          <p:cNvSpPr>
            <a:spLocks noGrp="1"/>
          </p:cNvSpPr>
          <p:nvPr>
            <p:ph type="title"/>
          </p:nvPr>
        </p:nvSpPr>
        <p:spPr/>
        <p:txBody>
          <a:bodyPr/>
          <a:lstStyle/>
          <a:p>
            <a:r>
              <a:rPr lang="en-US" dirty="0"/>
              <a:t>Active Transport by Sodium/Potassium ATPase</a:t>
            </a:r>
          </a:p>
        </p:txBody>
      </p:sp>
      <p:sp>
        <p:nvSpPr>
          <p:cNvPr id="4" name="Slide Number Placeholder 3">
            <a:extLst>
              <a:ext uri="{FF2B5EF4-FFF2-40B4-BE49-F238E27FC236}">
                <a16:creationId xmlns:a16="http://schemas.microsoft.com/office/drawing/2014/main" id="{0C2D65FB-207F-4B5B-AEFF-5E611D3DC40D}"/>
              </a:ext>
            </a:extLst>
          </p:cNvPr>
          <p:cNvSpPr>
            <a:spLocks noGrp="1"/>
          </p:cNvSpPr>
          <p:nvPr>
            <p:ph type="sldNum" sz="quarter" idx="12"/>
          </p:nvPr>
        </p:nvSpPr>
        <p:spPr/>
        <p:txBody>
          <a:bodyPr/>
          <a:lstStyle/>
          <a:p>
            <a:fld id="{F38FC8B9-BCA2-4F51-A344-9525644822DC}" type="slidenum">
              <a:rPr lang="en-US" smtClean="0"/>
              <a:t>9</a:t>
            </a:fld>
            <a:endParaRPr lang="en-US" dirty="0"/>
          </a:p>
        </p:txBody>
      </p:sp>
    </p:spTree>
    <p:extLst>
      <p:ext uri="{BB962C8B-B14F-4D97-AF65-F5344CB8AC3E}">
        <p14:creationId xmlns:p14="http://schemas.microsoft.com/office/powerpoint/2010/main" val="41312069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6668</TotalTime>
  <Words>928</Words>
  <Application>Microsoft Office PowerPoint</Application>
  <PresentationFormat>Widescreen</PresentationFormat>
  <Paragraphs>187</Paragraphs>
  <Slides>30</Slides>
  <Notes>21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Chapter 7 </vt:lpstr>
      <vt:lpstr>Chapter 7 Learning Objectives</vt:lpstr>
      <vt:lpstr>Diffusion Through a Membrane</vt:lpstr>
      <vt:lpstr>The Movement of Water Through a Semi-Permeable Membrane</vt:lpstr>
      <vt:lpstr>Channel Proteins</vt:lpstr>
      <vt:lpstr>Carrier/Transporter Proteins</vt:lpstr>
      <vt:lpstr>Direction of Transport: Uniports, Symports, and Antiports</vt:lpstr>
      <vt:lpstr>The Sodium Potassium Pump</vt:lpstr>
      <vt:lpstr>Active Transport by Sodium/Potassium ATPase</vt:lpstr>
      <vt:lpstr>Active Transport by Sodium/Potassium ATPase Step 1</vt:lpstr>
      <vt:lpstr>Active Transport by Sodium/Potassium ATPase Step 2</vt:lpstr>
      <vt:lpstr>Active Transport by Sodium/Potassium ATPase Step 3</vt:lpstr>
      <vt:lpstr>Active Transport by Sodium/Potassium ATPase Step 4</vt:lpstr>
      <vt:lpstr>Active Transport by Sodium/Potassium ATPase Step 5</vt:lpstr>
      <vt:lpstr>Active Transport by Sodium/Potassium ATPase Step 6</vt:lpstr>
      <vt:lpstr>Transporters in the Gut</vt:lpstr>
      <vt:lpstr>Cystic Fibrosis Transmembrane Conductance Regulator (CFTR) Protein</vt:lpstr>
      <vt:lpstr>Glucose Transporters</vt:lpstr>
      <vt:lpstr>Three Types of Endocytosis</vt:lpstr>
      <vt:lpstr>Endocytosis: Pinocytosis (“Cell Drinking”)</vt:lpstr>
      <vt:lpstr>Endocytosis: Phagocytosis (“Eating”)</vt:lpstr>
      <vt:lpstr>Membrane Fusion</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creator>Jennell Talley</dc:creator>
  <cp:lastModifiedBy>Jennifer Hurst-Kennedy</cp:lastModifiedBy>
  <cp:revision>19</cp:revision>
  <dcterms:created xsi:type="dcterms:W3CDTF">2022-06-23T03:54:10Z</dcterms:created>
  <dcterms:modified xsi:type="dcterms:W3CDTF">2023-03-14T18:00:06Z</dcterms:modified>
</cp:coreProperties>
</file>