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81" r:id="rId2"/>
    <p:sldId id="382" r:id="rId3"/>
    <p:sldId id="383" r:id="rId4"/>
    <p:sldId id="385" r:id="rId5"/>
    <p:sldId id="386" r:id="rId6"/>
    <p:sldId id="387" r:id="rId7"/>
    <p:sldId id="388" r:id="rId8"/>
    <p:sldId id="384" r:id="rId9"/>
    <p:sldId id="393" r:id="rId10"/>
    <p:sldId id="401" r:id="rId11"/>
    <p:sldId id="394" r:id="rId12"/>
    <p:sldId id="402" r:id="rId13"/>
    <p:sldId id="395" r:id="rId14"/>
    <p:sldId id="403" r:id="rId15"/>
    <p:sldId id="396" r:id="rId16"/>
    <p:sldId id="404" r:id="rId17"/>
    <p:sldId id="389" r:id="rId18"/>
    <p:sldId id="390" r:id="rId19"/>
    <p:sldId id="391" r:id="rId20"/>
    <p:sldId id="397" r:id="rId21"/>
    <p:sldId id="405" r:id="rId22"/>
    <p:sldId id="398" r:id="rId23"/>
    <p:sldId id="406" r:id="rId24"/>
    <p:sldId id="399" r:id="rId25"/>
    <p:sldId id="407" r:id="rId26"/>
    <p:sldId id="400" r:id="rId27"/>
    <p:sldId id="408" r:id="rId28"/>
    <p:sldId id="39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1B24DB-DA06-4397-83E8-92ECDF18BE87}" v="47" dt="2023-02-24T14:26:39.040"/>
    <p1510:client id="{20D22D7E-8E10-49FE-96AB-F4B21B80680B}" v="2" dt="2023-03-14T18:11:18.562"/>
    <p1510:client id="{89363A13-051D-465C-A2C4-8275A664DDFD}" v="38" dt="2023-03-15T13:27:58.336"/>
    <p1510:client id="{9435A11B-FB36-4570-8D96-E5A903504AE4}" v="114" dt="2023-03-14T18:18:41.938"/>
    <p1510:client id="{E489F466-76FA-45E2-BE3C-E2A286AC45E7}" v="6" dt="2022-08-01T14:08:52.315"/>
    <p1510:client id="{F04D74A6-2C2B-4807-86BE-6B6EBC0F74A9}" v="20" dt="2022-08-01T14:45:13.291"/>
    <p1510:client id="{F44555B1-77B6-441B-8C83-187B56D9563A}" v="18" dt="2022-08-01T14:36:24.5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2873" autoAdjust="0"/>
  </p:normalViewPr>
  <p:slideViewPr>
    <p:cSldViewPr snapToGrid="0">
      <p:cViewPr varScale="1">
        <p:scale>
          <a:sx n="67" d="100"/>
          <a:sy n="67" d="100"/>
        </p:scale>
        <p:origin x="90" y="168"/>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F04D74A6-2C2B-4807-86BE-6B6EBC0F74A9}"/>
    <pc:docChg chg="modSld">
      <pc:chgData name="Alessandra Barrera" userId="WHBI7HWLWuyOvCjv8DdXorw3+Itsdc1p78kF2LQ3DMg=" providerId="None" clId="Web-{F04D74A6-2C2B-4807-86BE-6B6EBC0F74A9}" dt="2022-08-01T14:45:13.291" v="8" actId="20577"/>
      <pc:docMkLst>
        <pc:docMk/>
      </pc:docMkLst>
      <pc:sldChg chg="modSp modNotes">
        <pc:chgData name="Alessandra Barrera" userId="WHBI7HWLWuyOvCjv8DdXorw3+Itsdc1p78kF2LQ3DMg=" providerId="None" clId="Web-{F04D74A6-2C2B-4807-86BE-6B6EBC0F74A9}" dt="2022-08-01T14:44:42.634" v="1"/>
        <pc:sldMkLst>
          <pc:docMk/>
          <pc:sldMk cId="1988917218" sldId="385"/>
        </pc:sldMkLst>
        <pc:spChg chg="mod">
          <ac:chgData name="Alessandra Barrera" userId="WHBI7HWLWuyOvCjv8DdXorw3+Itsdc1p78kF2LQ3DMg=" providerId="None" clId="Web-{F04D74A6-2C2B-4807-86BE-6B6EBC0F74A9}" dt="2022-08-01T14:44:40.290" v="0" actId="20577"/>
          <ac:spMkLst>
            <pc:docMk/>
            <pc:sldMk cId="1988917218" sldId="385"/>
            <ac:spMk id="8" creationId="{10706DFF-DB4A-43B8-AB86-69822CB82DBA}"/>
          </ac:spMkLst>
        </pc:spChg>
      </pc:sldChg>
      <pc:sldChg chg="modSp modNotes">
        <pc:chgData name="Alessandra Barrera" userId="WHBI7HWLWuyOvCjv8DdXorw3+Itsdc1p78kF2LQ3DMg=" providerId="None" clId="Web-{F04D74A6-2C2B-4807-86BE-6B6EBC0F74A9}" dt="2022-08-01T14:44:50.869" v="3"/>
        <pc:sldMkLst>
          <pc:docMk/>
          <pc:sldMk cId="2974814315" sldId="386"/>
        </pc:sldMkLst>
        <pc:spChg chg="mod">
          <ac:chgData name="Alessandra Barrera" userId="WHBI7HWLWuyOvCjv8DdXorw3+Itsdc1p78kF2LQ3DMg=" providerId="None" clId="Web-{F04D74A6-2C2B-4807-86BE-6B6EBC0F74A9}" dt="2022-08-01T14:44:46.587" v="2" actId="20577"/>
          <ac:spMkLst>
            <pc:docMk/>
            <pc:sldMk cId="2974814315" sldId="386"/>
            <ac:spMk id="8" creationId="{3FE04D7E-4C4D-48A4-A1C4-4F31D2054A97}"/>
          </ac:spMkLst>
        </pc:spChg>
      </pc:sldChg>
      <pc:sldChg chg="modSp modNotes">
        <pc:chgData name="Alessandra Barrera" userId="WHBI7HWLWuyOvCjv8DdXorw3+Itsdc1p78kF2LQ3DMg=" providerId="None" clId="Web-{F04D74A6-2C2B-4807-86BE-6B6EBC0F74A9}" dt="2022-08-01T14:44:57.900" v="5"/>
        <pc:sldMkLst>
          <pc:docMk/>
          <pc:sldMk cId="563315680" sldId="387"/>
        </pc:sldMkLst>
        <pc:spChg chg="mod">
          <ac:chgData name="Alessandra Barrera" userId="WHBI7HWLWuyOvCjv8DdXorw3+Itsdc1p78kF2LQ3DMg=" providerId="None" clId="Web-{F04D74A6-2C2B-4807-86BE-6B6EBC0F74A9}" dt="2022-08-01T14:44:55.978" v="4" actId="20577"/>
          <ac:spMkLst>
            <pc:docMk/>
            <pc:sldMk cId="563315680" sldId="387"/>
            <ac:spMk id="8" creationId="{BF108E3A-2FCD-4749-BF4E-395D9CB55E8B}"/>
          </ac:spMkLst>
        </pc:spChg>
      </pc:sldChg>
      <pc:sldChg chg="modSp modNotes">
        <pc:chgData name="Alessandra Barrera" userId="WHBI7HWLWuyOvCjv8DdXorw3+Itsdc1p78kF2LQ3DMg=" providerId="None" clId="Web-{F04D74A6-2C2B-4807-86BE-6B6EBC0F74A9}" dt="2022-08-01T14:45:13.291" v="8" actId="20577"/>
        <pc:sldMkLst>
          <pc:docMk/>
          <pc:sldMk cId="252883377" sldId="388"/>
        </pc:sldMkLst>
        <pc:spChg chg="mod">
          <ac:chgData name="Alessandra Barrera" userId="WHBI7HWLWuyOvCjv8DdXorw3+Itsdc1p78kF2LQ3DMg=" providerId="None" clId="Web-{F04D74A6-2C2B-4807-86BE-6B6EBC0F74A9}" dt="2022-08-01T14:45:13.291" v="8" actId="20577"/>
          <ac:spMkLst>
            <pc:docMk/>
            <pc:sldMk cId="252883377" sldId="388"/>
            <ac:spMk id="8" creationId="{C369A8AB-3EBD-494F-9FBC-DC7B43B07B9D}"/>
          </ac:spMkLst>
        </pc:spChg>
      </pc:sldChg>
    </pc:docChg>
  </pc:docChgLst>
  <pc:docChgLst>
    <pc:chgData name="Alessandra Barrera" userId="WHBI7HWLWuyOvCjv8DdXorw3+Itsdc1p78kF2LQ3DMg=" providerId="None" clId="Web-{20D22D7E-8E10-49FE-96AB-F4B21B80680B}"/>
    <pc:docChg chg="modSld">
      <pc:chgData name="Alessandra Barrera" userId="WHBI7HWLWuyOvCjv8DdXorw3+Itsdc1p78kF2LQ3DMg=" providerId="None" clId="Web-{20D22D7E-8E10-49FE-96AB-F4B21B80680B}" dt="2023-03-14T18:11:18.562" v="1" actId="20577"/>
      <pc:docMkLst>
        <pc:docMk/>
      </pc:docMkLst>
      <pc:sldChg chg="modSp">
        <pc:chgData name="Alessandra Barrera" userId="WHBI7HWLWuyOvCjv8DdXorw3+Itsdc1p78kF2LQ3DMg=" providerId="None" clId="Web-{20D22D7E-8E10-49FE-96AB-F4B21B80680B}" dt="2023-03-14T18:11:13.405" v="0" actId="20577"/>
        <pc:sldMkLst>
          <pc:docMk/>
          <pc:sldMk cId="1460856208" sldId="397"/>
        </pc:sldMkLst>
        <pc:spChg chg="mod">
          <ac:chgData name="Alessandra Barrera" userId="WHBI7HWLWuyOvCjv8DdXorw3+Itsdc1p78kF2LQ3DMg=" providerId="None" clId="Web-{20D22D7E-8E10-49FE-96AB-F4B21B80680B}" dt="2023-03-14T18:11:13.405" v="0" actId="20577"/>
          <ac:spMkLst>
            <pc:docMk/>
            <pc:sldMk cId="1460856208" sldId="397"/>
            <ac:spMk id="3" creationId="{615D5441-A5DC-4FB6-94B0-D963BDB77024}"/>
          </ac:spMkLst>
        </pc:spChg>
      </pc:sldChg>
      <pc:sldChg chg="modSp">
        <pc:chgData name="Alessandra Barrera" userId="WHBI7HWLWuyOvCjv8DdXorw3+Itsdc1p78kF2LQ3DMg=" providerId="None" clId="Web-{20D22D7E-8E10-49FE-96AB-F4B21B80680B}" dt="2023-03-14T18:11:18.562" v="1" actId="20577"/>
        <pc:sldMkLst>
          <pc:docMk/>
          <pc:sldMk cId="1419902718" sldId="405"/>
        </pc:sldMkLst>
        <pc:spChg chg="mod">
          <ac:chgData name="Alessandra Barrera" userId="WHBI7HWLWuyOvCjv8DdXorw3+Itsdc1p78kF2LQ3DMg=" providerId="None" clId="Web-{20D22D7E-8E10-49FE-96AB-F4B21B80680B}" dt="2023-03-14T18:11:18.562" v="1" actId="20577"/>
          <ac:spMkLst>
            <pc:docMk/>
            <pc:sldMk cId="1419902718" sldId="405"/>
            <ac:spMk id="3" creationId="{615D5441-A5DC-4FB6-94B0-D963BDB77024}"/>
          </ac:spMkLst>
        </pc:spChg>
      </pc:sldChg>
    </pc:docChg>
  </pc:docChgLst>
  <pc:docChgLst>
    <pc:chgData name="Alessandra Barrera" userId="WHBI7HWLWuyOvCjv8DdXorw3+Itsdc1p78kF2LQ3DMg=" providerId="None" clId="Web-{081B24DB-DA06-4397-83E8-92ECDF18BE87}"/>
    <pc:docChg chg="modSld">
      <pc:chgData name="Alessandra Barrera" userId="WHBI7HWLWuyOvCjv8DdXorw3+Itsdc1p78kF2LQ3DMg=" providerId="None" clId="Web-{081B24DB-DA06-4397-83E8-92ECDF18BE87}" dt="2023-02-24T14:26:39.040" v="45" actId="20577"/>
      <pc:docMkLst>
        <pc:docMk/>
      </pc:docMkLst>
      <pc:sldChg chg="modSp">
        <pc:chgData name="Alessandra Barrera" userId="WHBI7HWLWuyOvCjv8DdXorw3+Itsdc1p78kF2LQ3DMg=" providerId="None" clId="Web-{081B24DB-DA06-4397-83E8-92ECDF18BE87}" dt="2023-02-24T14:26:23.711" v="41" actId="20577"/>
        <pc:sldMkLst>
          <pc:docMk/>
          <pc:sldMk cId="152882400" sldId="393"/>
        </pc:sldMkLst>
        <pc:spChg chg="mod">
          <ac:chgData name="Alessandra Barrera" userId="WHBI7HWLWuyOvCjv8DdXorw3+Itsdc1p78kF2LQ3DMg=" providerId="None" clId="Web-{081B24DB-DA06-4397-83E8-92ECDF18BE87}" dt="2023-02-24T14:26:23.711" v="41" actId="20577"/>
          <ac:spMkLst>
            <pc:docMk/>
            <pc:sldMk cId="152882400" sldId="393"/>
            <ac:spMk id="3" creationId="{615D5441-A5DC-4FB6-94B0-D963BDB77024}"/>
          </ac:spMkLst>
        </pc:spChg>
      </pc:sldChg>
      <pc:sldChg chg="modSp">
        <pc:chgData name="Alessandra Barrera" userId="WHBI7HWLWuyOvCjv8DdXorw3+Itsdc1p78kF2LQ3DMg=" providerId="None" clId="Web-{081B24DB-DA06-4397-83E8-92ECDF18BE87}" dt="2023-02-24T14:26:39.040" v="45" actId="20577"/>
        <pc:sldMkLst>
          <pc:docMk/>
          <pc:sldMk cId="3839370060" sldId="401"/>
        </pc:sldMkLst>
        <pc:spChg chg="mod">
          <ac:chgData name="Alessandra Barrera" userId="WHBI7HWLWuyOvCjv8DdXorw3+Itsdc1p78kF2LQ3DMg=" providerId="None" clId="Web-{081B24DB-DA06-4397-83E8-92ECDF18BE87}" dt="2023-02-24T14:26:39.040" v="45" actId="20577"/>
          <ac:spMkLst>
            <pc:docMk/>
            <pc:sldMk cId="3839370060" sldId="401"/>
            <ac:spMk id="3" creationId="{615D5441-A5DC-4FB6-94B0-D963BDB77024}"/>
          </ac:spMkLst>
        </pc:spChg>
      </pc:sldChg>
    </pc:docChg>
  </pc:docChgLst>
  <pc:docChgLst>
    <pc:chgData name="Alessandra Barrera" userId="WHBI7HWLWuyOvCjv8DdXorw3+Itsdc1p78kF2LQ3DMg=" providerId="None" clId="Web-{89363A13-051D-465C-A2C4-8275A664DDFD}"/>
    <pc:docChg chg="modSld">
      <pc:chgData name="Alessandra Barrera" userId="WHBI7HWLWuyOvCjv8DdXorw3+Itsdc1p78kF2LQ3DMg=" providerId="None" clId="Web-{89363A13-051D-465C-A2C4-8275A664DDFD}" dt="2023-03-15T13:27:56.773" v="35" actId="20577"/>
      <pc:docMkLst>
        <pc:docMk/>
      </pc:docMkLst>
      <pc:sldChg chg="modSp">
        <pc:chgData name="Alessandra Barrera" userId="WHBI7HWLWuyOvCjv8DdXorw3+Itsdc1p78kF2LQ3DMg=" providerId="None" clId="Web-{89363A13-051D-465C-A2C4-8275A664DDFD}" dt="2023-03-15T13:27:56.773" v="35" actId="20577"/>
        <pc:sldMkLst>
          <pc:docMk/>
          <pc:sldMk cId="1460856208" sldId="397"/>
        </pc:sldMkLst>
        <pc:spChg chg="mod">
          <ac:chgData name="Alessandra Barrera" userId="WHBI7HWLWuyOvCjv8DdXorw3+Itsdc1p78kF2LQ3DMg=" providerId="None" clId="Web-{89363A13-051D-465C-A2C4-8275A664DDFD}" dt="2023-03-15T13:27:56.773" v="35" actId="20577"/>
          <ac:spMkLst>
            <pc:docMk/>
            <pc:sldMk cId="1460856208" sldId="397"/>
            <ac:spMk id="3" creationId="{615D5441-A5DC-4FB6-94B0-D963BDB77024}"/>
          </ac:spMkLst>
        </pc:spChg>
      </pc:sldChg>
      <pc:sldChg chg="modSp">
        <pc:chgData name="Alessandra Barrera" userId="WHBI7HWLWuyOvCjv8DdXorw3+Itsdc1p78kF2LQ3DMg=" providerId="None" clId="Web-{89363A13-051D-465C-A2C4-8275A664DDFD}" dt="2023-03-15T13:27:55.289" v="34" actId="20577"/>
        <pc:sldMkLst>
          <pc:docMk/>
          <pc:sldMk cId="1419902718" sldId="405"/>
        </pc:sldMkLst>
        <pc:spChg chg="mod">
          <ac:chgData name="Alessandra Barrera" userId="WHBI7HWLWuyOvCjv8DdXorw3+Itsdc1p78kF2LQ3DMg=" providerId="None" clId="Web-{89363A13-051D-465C-A2C4-8275A664DDFD}" dt="2023-03-15T13:27:55.289" v="34" actId="20577"/>
          <ac:spMkLst>
            <pc:docMk/>
            <pc:sldMk cId="1419902718" sldId="405"/>
            <ac:spMk id="3" creationId="{615D5441-A5DC-4FB6-94B0-D963BDB77024}"/>
          </ac:spMkLst>
        </pc:spChg>
      </pc:sldChg>
    </pc:docChg>
  </pc:docChgLst>
  <pc:docChgLst>
    <pc:chgData name="Alessandra Barrera" userId="WHBI7HWLWuyOvCjv8DdXorw3+Itsdc1p78kF2LQ3DMg=" providerId="None" clId="Web-{E489F466-76FA-45E2-BE3C-E2A286AC45E7}"/>
    <pc:docChg chg="modSld">
      <pc:chgData name="Alessandra Barrera" userId="WHBI7HWLWuyOvCjv8DdXorw3+Itsdc1p78kF2LQ3DMg=" providerId="None" clId="Web-{E489F466-76FA-45E2-BE3C-E2A286AC45E7}" dt="2022-08-01T14:08:52.315" v="5" actId="20577"/>
      <pc:docMkLst>
        <pc:docMk/>
      </pc:docMkLst>
      <pc:sldChg chg="modSp">
        <pc:chgData name="Alessandra Barrera" userId="WHBI7HWLWuyOvCjv8DdXorw3+Itsdc1p78kF2LQ3DMg=" providerId="None" clId="Web-{E489F466-76FA-45E2-BE3C-E2A286AC45E7}" dt="2022-08-01T14:08:52.315" v="5" actId="20577"/>
        <pc:sldMkLst>
          <pc:docMk/>
          <pc:sldMk cId="1874766911" sldId="392"/>
        </pc:sldMkLst>
        <pc:spChg chg="mod">
          <ac:chgData name="Alessandra Barrera" userId="WHBI7HWLWuyOvCjv8DdXorw3+Itsdc1p78kF2LQ3DMg=" providerId="None" clId="Web-{E489F466-76FA-45E2-BE3C-E2A286AC45E7}" dt="2022-08-01T14:08:52.315" v="5" actId="20577"/>
          <ac:spMkLst>
            <pc:docMk/>
            <pc:sldMk cId="1874766911" sldId="392"/>
            <ac:spMk id="3" creationId="{DFCB5168-5ADD-44E9-A7A4-AA024E0C638B}"/>
          </ac:spMkLst>
        </pc:spChg>
      </pc:sldChg>
      <pc:sldChg chg="modSp">
        <pc:chgData name="Alessandra Barrera" userId="WHBI7HWLWuyOvCjv8DdXorw3+Itsdc1p78kF2LQ3DMg=" providerId="None" clId="Web-{E489F466-76FA-45E2-BE3C-E2A286AC45E7}" dt="2022-08-01T14:01:18.894" v="1" actId="20577"/>
        <pc:sldMkLst>
          <pc:docMk/>
          <pc:sldMk cId="1904390870" sldId="404"/>
        </pc:sldMkLst>
        <pc:spChg chg="mod">
          <ac:chgData name="Alessandra Barrera" userId="WHBI7HWLWuyOvCjv8DdXorw3+Itsdc1p78kF2LQ3DMg=" providerId="None" clId="Web-{E489F466-76FA-45E2-BE3C-E2A286AC45E7}" dt="2022-08-01T14:01:18.894" v="1" actId="20577"/>
          <ac:spMkLst>
            <pc:docMk/>
            <pc:sldMk cId="1904390870" sldId="404"/>
            <ac:spMk id="3" creationId="{615D5441-A5DC-4FB6-94B0-D963BDB77024}"/>
          </ac:spMkLst>
        </pc:spChg>
      </pc:sldChg>
    </pc:docChg>
  </pc:docChgLst>
  <pc:docChgLst>
    <pc:chgData name="Alessandra Barrera" userId="WHBI7HWLWuyOvCjv8DdXorw3+Itsdc1p78kF2LQ3DMg=" providerId="None" clId="Web-{F44555B1-77B6-441B-8C83-187B56D9563A}"/>
    <pc:docChg chg="modSld">
      <pc:chgData name="Alessandra Barrera" userId="WHBI7HWLWuyOvCjv8DdXorw3+Itsdc1p78kF2LQ3DMg=" providerId="None" clId="Web-{F44555B1-77B6-441B-8C83-187B56D9563A}" dt="2022-08-01T14:36:24.568" v="17" actId="20577"/>
      <pc:docMkLst>
        <pc:docMk/>
      </pc:docMkLst>
      <pc:sldChg chg="modSp">
        <pc:chgData name="Alessandra Barrera" userId="WHBI7HWLWuyOvCjv8DdXorw3+Itsdc1p78kF2LQ3DMg=" providerId="None" clId="Web-{F44555B1-77B6-441B-8C83-187B56D9563A}" dt="2022-08-01T14:36:24.568" v="17" actId="20577"/>
        <pc:sldMkLst>
          <pc:docMk/>
          <pc:sldMk cId="152882400" sldId="393"/>
        </pc:sldMkLst>
        <pc:spChg chg="mod">
          <ac:chgData name="Alessandra Barrera" userId="WHBI7HWLWuyOvCjv8DdXorw3+Itsdc1p78kF2LQ3DMg=" providerId="None" clId="Web-{F44555B1-77B6-441B-8C83-187B56D9563A}" dt="2022-08-01T14:36:24.568" v="17" actId="20577"/>
          <ac:spMkLst>
            <pc:docMk/>
            <pc:sldMk cId="152882400" sldId="393"/>
            <ac:spMk id="3" creationId="{615D5441-A5DC-4FB6-94B0-D963BDB77024}"/>
          </ac:spMkLst>
        </pc:spChg>
      </pc:sldChg>
    </pc:docChg>
  </pc:docChgLst>
  <pc:docChgLst>
    <pc:chgData name="Alessandra Barrera" userId="WHBI7HWLWuyOvCjv8DdXorw3+Itsdc1p78kF2LQ3DMg=" providerId="None" clId="Web-{9435A11B-FB36-4570-8D96-E5A903504AE4}"/>
    <pc:docChg chg="modSld">
      <pc:chgData name="Alessandra Barrera" userId="WHBI7HWLWuyOvCjv8DdXorw3+Itsdc1p78kF2LQ3DMg=" providerId="None" clId="Web-{9435A11B-FB36-4570-8D96-E5A903504AE4}" dt="2023-03-14T18:18:41.938" v="113" actId="20577"/>
      <pc:docMkLst>
        <pc:docMk/>
      </pc:docMkLst>
      <pc:sldChg chg="modSp">
        <pc:chgData name="Alessandra Barrera" userId="WHBI7HWLWuyOvCjv8DdXorw3+Itsdc1p78kF2LQ3DMg=" providerId="None" clId="Web-{9435A11B-FB36-4570-8D96-E5A903504AE4}" dt="2023-03-14T18:18:07.046" v="107" actId="14100"/>
        <pc:sldMkLst>
          <pc:docMk/>
          <pc:sldMk cId="1460856208" sldId="397"/>
        </pc:sldMkLst>
        <pc:spChg chg="mod">
          <ac:chgData name="Alessandra Barrera" userId="WHBI7HWLWuyOvCjv8DdXorw3+Itsdc1p78kF2LQ3DMg=" providerId="None" clId="Web-{9435A11B-FB36-4570-8D96-E5A903504AE4}" dt="2023-03-14T18:18:07.046" v="107" actId="14100"/>
          <ac:spMkLst>
            <pc:docMk/>
            <pc:sldMk cId="1460856208" sldId="397"/>
            <ac:spMk id="3" creationId="{615D5441-A5DC-4FB6-94B0-D963BDB77024}"/>
          </ac:spMkLst>
        </pc:spChg>
      </pc:sldChg>
      <pc:sldChg chg="modSp">
        <pc:chgData name="Alessandra Barrera" userId="WHBI7HWLWuyOvCjv8DdXorw3+Itsdc1p78kF2LQ3DMg=" providerId="None" clId="Web-{9435A11B-FB36-4570-8D96-E5A903504AE4}" dt="2023-03-14T18:18:41.938" v="113" actId="20577"/>
        <pc:sldMkLst>
          <pc:docMk/>
          <pc:sldMk cId="1419902718" sldId="405"/>
        </pc:sldMkLst>
        <pc:spChg chg="mod">
          <ac:chgData name="Alessandra Barrera" userId="WHBI7HWLWuyOvCjv8DdXorw3+Itsdc1p78kF2LQ3DMg=" providerId="None" clId="Web-{9435A11B-FB36-4570-8D96-E5A903504AE4}" dt="2023-03-14T18:18:41.938" v="113" actId="20577"/>
          <ac:spMkLst>
            <pc:docMk/>
            <pc:sldMk cId="1419902718" sldId="405"/>
            <ac:spMk id="3" creationId="{615D5441-A5DC-4FB6-94B0-D963BDB7702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3/15/2023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9-5: Insertion of double-pass transmembrane protein</a:t>
            </a:r>
            <a:r>
              <a:rPr lang="en-US" sz="1200" b="0" i="0" kern="1200" dirty="0">
                <a:solidFill>
                  <a:schemeClr val="tx1"/>
                </a:solidFill>
                <a:effectLst/>
                <a:latin typeface="+mn-lt"/>
                <a:ea typeface="+mn-ea"/>
                <a:cs typeface="+mn-cs"/>
              </a:rPr>
              <a:t>. After the initial stop transfer sequence is embedded in the membrane, a start transfer sequence instructs the remainder of the peptide to be fed through the </a:t>
            </a:r>
            <a:r>
              <a:rPr lang="en-US" sz="1200" b="0" i="0" kern="1200" dirty="0" err="1">
                <a:solidFill>
                  <a:schemeClr val="tx1"/>
                </a:solidFill>
                <a:effectLst/>
                <a:latin typeface="+mn-lt"/>
                <a:ea typeface="+mn-ea"/>
                <a:cs typeface="+mn-cs"/>
              </a:rPr>
              <a:t>translocon</a:t>
            </a:r>
            <a:r>
              <a:rPr lang="en-US" sz="1200" b="0" i="0" kern="1200" dirty="0">
                <a:solidFill>
                  <a:schemeClr val="tx1"/>
                </a:solidFill>
                <a:effectLst/>
                <a:latin typeface="+mn-lt"/>
                <a:ea typeface="+mn-ea"/>
                <a:cs typeface="+mn-cs"/>
              </a:rPr>
              <a:t>, resulting in a protein with both N-terminus and C-terminus facing the lumen.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a:p>
        </p:txBody>
      </p:sp>
    </p:spTree>
    <p:extLst>
      <p:ext uri="{BB962C8B-B14F-4D97-AF65-F5344CB8AC3E}">
        <p14:creationId xmlns:p14="http://schemas.microsoft.com/office/powerpoint/2010/main" val="549440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9-1: Transport through the nuclear pore.</a:t>
            </a:r>
            <a:r>
              <a:rPr lang="en-US" sz="1200" b="0" i="0" kern="1200" dirty="0">
                <a:solidFill>
                  <a:schemeClr val="tx1"/>
                </a:solidFill>
                <a:effectLst/>
                <a:latin typeface="+mn-lt"/>
                <a:ea typeface="+mn-ea"/>
                <a:cs typeface="+mn-cs"/>
              </a:rPr>
              <a:t>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9-1A</a:t>
            </a:r>
            <a:r>
              <a:rPr lang="en-US" sz="1200" b="1" i="0" kern="1200" dirty="0">
                <a:solidFill>
                  <a:schemeClr val="tx1"/>
                </a:solidFill>
                <a:effectLst/>
                <a:latin typeface="+mn-lt"/>
                <a:ea typeface="+mn-ea"/>
                <a:cs typeface="+mn-cs"/>
              </a:rPr>
              <a:t>: Transport through the nuclear pore.</a:t>
            </a:r>
            <a:r>
              <a:rPr lang="en-US" sz="1200" b="0" i="0" kern="1200" dirty="0">
                <a:solidFill>
                  <a:schemeClr val="tx1"/>
                </a:solidFill>
                <a:effectLst/>
                <a:latin typeface="+mn-lt"/>
                <a:ea typeface="+mn-ea"/>
                <a:cs typeface="+mn-cs"/>
              </a:rPr>
              <a:t>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357307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9-1B</a:t>
            </a:r>
            <a:r>
              <a:rPr lang="en-US" sz="1200" b="1" i="0" kern="1200" dirty="0">
                <a:solidFill>
                  <a:schemeClr val="tx1"/>
                </a:solidFill>
                <a:effectLst/>
                <a:latin typeface="+mn-lt"/>
                <a:ea typeface="+mn-ea"/>
                <a:cs typeface="+mn-cs"/>
              </a:rPr>
              <a:t>: Transport through the nuclear pore.</a:t>
            </a:r>
            <a:r>
              <a:rPr lang="en-US" sz="1200" b="0" i="0" kern="1200" dirty="0">
                <a:solidFill>
                  <a:schemeClr val="tx1"/>
                </a:solidFill>
                <a:effectLst/>
                <a:latin typeface="+mn-lt"/>
                <a:ea typeface="+mn-ea"/>
                <a:cs typeface="+mn-cs"/>
              </a:rPr>
              <a:t>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3474106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9-1C</a:t>
            </a:r>
            <a:r>
              <a:rPr lang="en-US" sz="1200" b="1" i="0" kern="1200" dirty="0">
                <a:solidFill>
                  <a:schemeClr val="tx1"/>
                </a:solidFill>
                <a:effectLst/>
                <a:latin typeface="+mn-lt"/>
                <a:ea typeface="+mn-ea"/>
                <a:cs typeface="+mn-cs"/>
              </a:rPr>
              <a:t>: Transport through the nuclear pore.</a:t>
            </a:r>
            <a:r>
              <a:rPr lang="en-US" sz="1200" b="0" i="0" kern="1200" dirty="0">
                <a:solidFill>
                  <a:schemeClr val="tx1"/>
                </a:solidFill>
                <a:effectLst/>
                <a:latin typeface="+mn-lt"/>
                <a:ea typeface="+mn-ea"/>
                <a:cs typeface="+mn-cs"/>
              </a:rPr>
              <a:t>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1170754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9-1D</a:t>
            </a:r>
            <a:r>
              <a:rPr lang="en-US" sz="1200" b="1" i="0" kern="1200" dirty="0">
                <a:solidFill>
                  <a:schemeClr val="tx1"/>
                </a:solidFill>
                <a:effectLst/>
                <a:latin typeface="+mn-lt"/>
                <a:ea typeface="+mn-ea"/>
                <a:cs typeface="+mn-cs"/>
              </a:rPr>
              <a:t>: Transport through the nuclear pore.</a:t>
            </a:r>
            <a:r>
              <a:rPr lang="en-US" sz="1200" b="0" i="0" kern="1200" dirty="0">
                <a:solidFill>
                  <a:schemeClr val="tx1"/>
                </a:solidFill>
                <a:effectLst/>
                <a:latin typeface="+mn-lt"/>
                <a:ea typeface="+mn-ea"/>
                <a:cs typeface="+mn-cs"/>
              </a:rPr>
              <a:t>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1791030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9-2: Transport of proteins into the mitochondria.</a:t>
            </a:r>
            <a:r>
              <a:rPr lang="en-US" sz="1200" b="0" i="0" kern="1200" dirty="0">
                <a:solidFill>
                  <a:schemeClr val="tx1"/>
                </a:solidFill>
                <a:effectLst/>
                <a:latin typeface="+mn-lt"/>
                <a:ea typeface="+mn-ea"/>
                <a:cs typeface="+mn-cs"/>
              </a:rPr>
              <a:t> Proteins imported into the mitochondria are recognized by their signal sequence and imported in their linearized/unfolded form through the translocation channels. The chaperone protein HSP70 controls the unfolding and refolding of the protein once it is imported.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9-3: SRP and its receptor SR mediate movement of proteins through the ER membrane.</a:t>
            </a:r>
            <a:r>
              <a:rPr lang="en-US" sz="1200" b="0" i="0" kern="1200" dirty="0">
                <a:solidFill>
                  <a:schemeClr val="tx1"/>
                </a:solidFill>
                <a:effectLst/>
                <a:latin typeface="+mn-lt"/>
                <a:ea typeface="+mn-ea"/>
                <a:cs typeface="+mn-cs"/>
              </a:rPr>
              <a:t> The SRP recognizes the signal sequence and binds to it and the ribosome, temporarily arresting translation. The SRP-polypeptide-ribosome complex is bound by its receptor, SR, which positions the complex on a </a:t>
            </a:r>
            <a:r>
              <a:rPr lang="en-US" sz="1200" b="0" i="0" kern="1200" dirty="0" err="1">
                <a:solidFill>
                  <a:schemeClr val="tx1"/>
                </a:solidFill>
                <a:effectLst/>
                <a:latin typeface="+mn-lt"/>
                <a:ea typeface="+mn-ea"/>
                <a:cs typeface="+mn-cs"/>
              </a:rPr>
              <a:t>translocon</a:t>
            </a:r>
            <a:r>
              <a:rPr lang="en-US" sz="1200" b="0" i="0" kern="1200" dirty="0">
                <a:solidFill>
                  <a:schemeClr val="tx1"/>
                </a:solidFill>
                <a:effectLst/>
                <a:latin typeface="+mn-lt"/>
                <a:ea typeface="+mn-ea"/>
                <a:cs typeface="+mn-cs"/>
              </a:rPr>
              <a:t>. Once the ribosome and polypeptide are docked on the </a:t>
            </a:r>
            <a:r>
              <a:rPr lang="en-US" sz="1200" b="0" i="0" kern="1200" dirty="0" err="1">
                <a:solidFill>
                  <a:schemeClr val="tx1"/>
                </a:solidFill>
                <a:effectLst/>
                <a:latin typeface="+mn-lt"/>
                <a:ea typeface="+mn-ea"/>
                <a:cs typeface="+mn-cs"/>
              </a:rPr>
              <a:t>translocon</a:t>
            </a:r>
            <a:r>
              <a:rPr lang="en-US" sz="1200" b="0" i="0" kern="1200" dirty="0">
                <a:solidFill>
                  <a:schemeClr val="tx1"/>
                </a:solidFill>
                <a:effectLst/>
                <a:latin typeface="+mn-lt"/>
                <a:ea typeface="+mn-ea"/>
                <a:cs typeface="+mn-cs"/>
              </a:rPr>
              <a:t>, the SRP dissociates, and translation resumes, with the polypeptide moving through the </a:t>
            </a:r>
            <a:r>
              <a:rPr lang="en-US" sz="1200" b="0" i="0" kern="1200" dirty="0" err="1">
                <a:solidFill>
                  <a:schemeClr val="tx1"/>
                </a:solidFill>
                <a:effectLst/>
                <a:latin typeface="+mn-lt"/>
                <a:ea typeface="+mn-ea"/>
                <a:cs typeface="+mn-cs"/>
              </a:rPr>
              <a:t>translocon</a:t>
            </a:r>
            <a:r>
              <a:rPr lang="en-US" sz="1200" b="0" i="0" kern="1200" dirty="0">
                <a:solidFill>
                  <a:schemeClr val="tx1"/>
                </a:solidFill>
                <a:effectLst/>
                <a:latin typeface="+mn-lt"/>
                <a:ea typeface="+mn-ea"/>
                <a:cs typeface="+mn-cs"/>
              </a:rPr>
              <a:t> as it is being synthesized.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a:p>
        </p:txBody>
      </p:sp>
    </p:spTree>
    <p:extLst>
      <p:ext uri="{BB962C8B-B14F-4D97-AF65-F5344CB8AC3E}">
        <p14:creationId xmlns:p14="http://schemas.microsoft.com/office/powerpoint/2010/main" val="3929111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9-4: Single-pass transmembrane protein insertion.</a:t>
            </a:r>
            <a:r>
              <a:rPr lang="en-US" sz="1200" b="0" i="0" kern="1200" dirty="0">
                <a:solidFill>
                  <a:schemeClr val="tx1"/>
                </a:solidFill>
                <a:effectLst/>
                <a:latin typeface="+mn-lt"/>
                <a:ea typeface="+mn-ea"/>
                <a:cs typeface="+mn-cs"/>
              </a:rPr>
              <a:t> (1) The signal sequence has allowed the ribosome to dock on a </a:t>
            </a:r>
            <a:r>
              <a:rPr lang="en-US" sz="1200" b="0" i="0" kern="1200" dirty="0" err="1">
                <a:solidFill>
                  <a:schemeClr val="tx1"/>
                </a:solidFill>
                <a:effectLst/>
                <a:latin typeface="+mn-lt"/>
                <a:ea typeface="+mn-ea"/>
                <a:cs typeface="+mn-cs"/>
              </a:rPr>
              <a:t>translocon</a:t>
            </a:r>
            <a:r>
              <a:rPr lang="en-US" sz="1200" b="0" i="0" kern="1200" dirty="0">
                <a:solidFill>
                  <a:schemeClr val="tx1"/>
                </a:solidFill>
                <a:effectLst/>
                <a:latin typeface="+mn-lt"/>
                <a:ea typeface="+mn-ea"/>
                <a:cs typeface="+mn-cs"/>
              </a:rPr>
              <a:t> and newly made polypeptide is threaded through until the stop-transfer sequence. (2) The hydrophobic stop transfer sequence gets “stuck” in the membrane, forcing the rest of the polypeptide to stay in the cytoplasm as it is translated.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a:p>
        </p:txBody>
      </p:sp>
    </p:spTree>
    <p:extLst>
      <p:ext uri="{BB962C8B-B14F-4D97-AF65-F5344CB8AC3E}">
        <p14:creationId xmlns:p14="http://schemas.microsoft.com/office/powerpoint/2010/main" val="144119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3/15/2023</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3/15/2023</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3/15/2023</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3/15/2023</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3/15/2023</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3/15/2023</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3/15/2023</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3/15/2023</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3/15/2023</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3/15/2023</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3/15/2023</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3/15/2023</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youtube.com/watch?v=2aguTUg1sJ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Protein Trafficking</a:t>
            </a:r>
          </a:p>
        </p:txBody>
      </p:sp>
      <p:sp>
        <p:nvSpPr>
          <p:cNvPr id="4" name="Title 3"/>
          <p:cNvSpPr>
            <a:spLocks noGrp="1"/>
          </p:cNvSpPr>
          <p:nvPr>
            <p:ph type="ctrTitle"/>
          </p:nvPr>
        </p:nvSpPr>
        <p:spPr>
          <a:xfrm>
            <a:off x="6096000" y="1"/>
            <a:ext cx="5029200" cy="1470025"/>
          </a:xfrm>
        </p:spPr>
        <p:txBody>
          <a:bodyPr/>
          <a:lstStyle/>
          <a:p>
            <a:r>
              <a:rPr lang="en-US" dirty="0"/>
              <a:t>Chapter 9 </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vert="horz" lIns="91440" tIns="45720" rIns="91440" bIns="45720" rtlCol="0" anchor="t">
            <a:normAutofit/>
          </a:bodyPr>
          <a:lstStyle/>
          <a:p>
            <a:pPr marL="514350" indent="-514350">
              <a:buAutoNum type="arabicPeriod"/>
            </a:pPr>
            <a:r>
              <a:rPr lang="en-US" dirty="0">
                <a:ea typeface="+mn-lt"/>
                <a:cs typeface="+mn-lt"/>
              </a:rPr>
              <a:t>Signal sequences </a:t>
            </a:r>
            <a:r>
              <a:rPr lang="en-US" dirty="0"/>
              <a:t>are </a:t>
            </a:r>
            <a:r>
              <a:rPr lang="en-US" dirty="0">
                <a:ea typeface="+mn-lt"/>
                <a:cs typeface="+mn-lt"/>
              </a:rPr>
              <a:t>_______ parts of protein sequences.</a:t>
            </a:r>
          </a:p>
          <a:p>
            <a:pPr marL="914400" lvl="1" indent="-457200">
              <a:buAutoNum type="alphaLcPeriod"/>
            </a:pPr>
            <a:r>
              <a:rPr lang="en-US" dirty="0">
                <a:ea typeface="+mn-lt"/>
                <a:cs typeface="+mn-lt"/>
              </a:rPr>
              <a:t>replicated</a:t>
            </a:r>
          </a:p>
          <a:p>
            <a:pPr marL="914400" lvl="1" indent="-457200">
              <a:buAutoNum type="alphaLcPeriod"/>
            </a:pPr>
            <a:r>
              <a:rPr lang="en-US" dirty="0">
                <a:ea typeface="+mn-lt"/>
                <a:cs typeface="+mn-lt"/>
              </a:rPr>
              <a:t>transcribed</a:t>
            </a:r>
          </a:p>
          <a:p>
            <a:pPr marL="914400" lvl="1" indent="-457200">
              <a:buAutoNum type="alphaLcPeriod"/>
            </a:pPr>
            <a:r>
              <a:rPr lang="en-US" b="1" dirty="0">
                <a:ea typeface="+mn-lt"/>
                <a:cs typeface="+mn-lt"/>
              </a:rPr>
              <a:t>translated</a:t>
            </a:r>
          </a:p>
          <a:p>
            <a:pPr marL="914400" lvl="1" indent="-457200">
              <a:buAutoNum type="alphaLcPeriod"/>
            </a:pPr>
            <a:r>
              <a:rPr lang="en-US" dirty="0">
                <a:ea typeface="+mn-lt"/>
                <a:cs typeface="+mn-lt"/>
              </a:rPr>
              <a:t>spliced</a:t>
            </a:r>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1 Answer </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3839370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2"/>
            </a:pPr>
            <a:r>
              <a:rPr lang="en-US" dirty="0"/>
              <a:t>Proteins with NLS’s (nuclear localization signals) are made by ribosomes in the ____________.</a:t>
            </a:r>
            <a:endParaRPr lang="en-US" sz="2400" dirty="0"/>
          </a:p>
          <a:p>
            <a:pPr marL="914400" lvl="1" indent="-457200">
              <a:buFont typeface="+mj-lt"/>
              <a:buAutoNum type="alphaLcPeriod"/>
            </a:pPr>
            <a:r>
              <a:rPr lang="en-US" dirty="0"/>
              <a:t>cytosol</a:t>
            </a:r>
            <a:endParaRPr lang="en-US" sz="2000" dirty="0"/>
          </a:p>
          <a:p>
            <a:pPr marL="914400" lvl="1" indent="-457200">
              <a:buFont typeface="+mj-lt"/>
              <a:buAutoNum type="alphaLcPeriod"/>
            </a:pPr>
            <a:r>
              <a:rPr lang="en-US" dirty="0"/>
              <a:t>ER</a:t>
            </a:r>
            <a:endParaRPr lang="en-US" sz="2000" dirty="0"/>
          </a:p>
          <a:p>
            <a:pPr marL="914400" lvl="1" indent="-457200">
              <a:buFont typeface="+mj-lt"/>
              <a:buAutoNum type="alphaLcPeriod"/>
            </a:pPr>
            <a:r>
              <a:rPr lang="en-US" dirty="0"/>
              <a:t>nucleus</a:t>
            </a:r>
            <a:endParaRPr lang="en-US" sz="2000" dirty="0"/>
          </a:p>
          <a:p>
            <a:pPr marL="914400" lvl="1" indent="-457200">
              <a:buFont typeface="+mj-lt"/>
              <a:buAutoNum type="alphaLcPeriod"/>
            </a:pPr>
            <a:r>
              <a:rPr lang="en-US" dirty="0"/>
              <a:t>mitochondria</a:t>
            </a:r>
            <a:endParaRPr lang="en-US" sz="2000"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2780934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2"/>
            </a:pPr>
            <a:r>
              <a:rPr lang="en-US" dirty="0"/>
              <a:t>Proteins with NLS’s (nuclear localization signals) are made by ribosomes in the ____________.</a:t>
            </a:r>
            <a:endParaRPr lang="en-US" sz="2400" dirty="0"/>
          </a:p>
          <a:p>
            <a:pPr marL="914400" lvl="1" indent="-457200">
              <a:buFont typeface="+mj-lt"/>
              <a:buAutoNum type="alphaLcPeriod"/>
            </a:pPr>
            <a:r>
              <a:rPr lang="en-US" b="1" dirty="0"/>
              <a:t>cytosol</a:t>
            </a:r>
            <a:endParaRPr lang="en-US" sz="2000" b="1" dirty="0"/>
          </a:p>
          <a:p>
            <a:pPr marL="914400" lvl="1" indent="-457200">
              <a:buFont typeface="+mj-lt"/>
              <a:buAutoNum type="alphaLcPeriod"/>
            </a:pPr>
            <a:r>
              <a:rPr lang="en-US" dirty="0"/>
              <a:t>ER</a:t>
            </a:r>
            <a:endParaRPr lang="en-US" sz="2000" dirty="0"/>
          </a:p>
          <a:p>
            <a:pPr marL="914400" lvl="1" indent="-457200">
              <a:buFont typeface="+mj-lt"/>
              <a:buAutoNum type="alphaLcPeriod"/>
            </a:pPr>
            <a:r>
              <a:rPr lang="en-US" dirty="0"/>
              <a:t>nucleus</a:t>
            </a:r>
            <a:endParaRPr lang="en-US" sz="2000" dirty="0"/>
          </a:p>
          <a:p>
            <a:pPr marL="914400" lvl="1" indent="-457200">
              <a:buFont typeface="+mj-lt"/>
              <a:buAutoNum type="alphaLcPeriod"/>
            </a:pPr>
            <a:r>
              <a:rPr lang="en-US" dirty="0"/>
              <a:t>mitochondria</a:t>
            </a:r>
            <a:endParaRPr lang="en-US" sz="2000"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19741355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3"/>
            </a:pPr>
            <a:r>
              <a:rPr lang="en-US" dirty="0"/>
              <a:t>Which protein is responsible for dissociating the protein with an NLS from the nuclear import receptor (also called importin) once inside the nucleus?</a:t>
            </a:r>
            <a:endParaRPr lang="en-US" sz="2400" dirty="0"/>
          </a:p>
          <a:p>
            <a:pPr marL="914400" lvl="1" indent="-457200">
              <a:buFont typeface="+mj-lt"/>
              <a:buAutoNum type="alphaLcPeriod"/>
            </a:pPr>
            <a:r>
              <a:rPr lang="en-US" dirty="0"/>
              <a:t>Exportin-GDP</a:t>
            </a:r>
            <a:endParaRPr lang="en-US" sz="2000" dirty="0"/>
          </a:p>
          <a:p>
            <a:pPr marL="914400" lvl="1" indent="-457200">
              <a:buFont typeface="+mj-lt"/>
              <a:buAutoNum type="alphaLcPeriod"/>
            </a:pPr>
            <a:r>
              <a:rPr lang="en-US" dirty="0"/>
              <a:t>Exportin-GTP</a:t>
            </a:r>
            <a:endParaRPr lang="en-US" sz="2000" dirty="0"/>
          </a:p>
          <a:p>
            <a:pPr marL="914400" lvl="1" indent="-457200">
              <a:buFont typeface="+mj-lt"/>
              <a:buAutoNum type="alphaLcPeriod"/>
            </a:pPr>
            <a:r>
              <a:rPr lang="en-US" dirty="0"/>
              <a:t>Ran-GDP</a:t>
            </a:r>
            <a:endParaRPr lang="en-US" sz="2000" dirty="0"/>
          </a:p>
          <a:p>
            <a:pPr marL="914400" lvl="1" indent="-457200">
              <a:buFont typeface="+mj-lt"/>
              <a:buAutoNum type="alphaLcPeriod"/>
            </a:pPr>
            <a:r>
              <a:rPr lang="en-US" dirty="0"/>
              <a:t>Ran-GTP</a:t>
            </a:r>
            <a:endParaRPr lang="en-US" sz="2000"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2057786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3"/>
            </a:pPr>
            <a:r>
              <a:rPr lang="en-US" dirty="0"/>
              <a:t>Which protein is responsible for dissociating the protein with an NLS from the nuclear import receptor (also called importin) once inside the nucleus?</a:t>
            </a:r>
            <a:endParaRPr lang="en-US" sz="2400" dirty="0"/>
          </a:p>
          <a:p>
            <a:pPr marL="914400" lvl="1" indent="-457200">
              <a:buFont typeface="+mj-lt"/>
              <a:buAutoNum type="alphaLcPeriod"/>
            </a:pPr>
            <a:r>
              <a:rPr lang="en-US" dirty="0"/>
              <a:t>Exportin-GDP</a:t>
            </a:r>
            <a:endParaRPr lang="en-US" sz="2000" dirty="0"/>
          </a:p>
          <a:p>
            <a:pPr marL="914400" lvl="1" indent="-457200">
              <a:buFont typeface="+mj-lt"/>
              <a:buAutoNum type="alphaLcPeriod"/>
            </a:pPr>
            <a:r>
              <a:rPr lang="en-US" dirty="0"/>
              <a:t>Exportin-GTP</a:t>
            </a:r>
            <a:endParaRPr lang="en-US" sz="2000" dirty="0"/>
          </a:p>
          <a:p>
            <a:pPr marL="914400" lvl="1" indent="-457200">
              <a:buFont typeface="+mj-lt"/>
              <a:buAutoNum type="alphaLcPeriod"/>
            </a:pPr>
            <a:r>
              <a:rPr lang="en-US" dirty="0"/>
              <a:t>Ran-GDP</a:t>
            </a:r>
            <a:endParaRPr lang="en-US" sz="2000" dirty="0"/>
          </a:p>
          <a:p>
            <a:pPr marL="914400" lvl="1" indent="-457200">
              <a:buFont typeface="+mj-lt"/>
              <a:buAutoNum type="alphaLcPeriod"/>
            </a:pPr>
            <a:r>
              <a:rPr lang="en-US" b="1" dirty="0"/>
              <a:t>Ran-GTP</a:t>
            </a:r>
            <a:endParaRPr lang="en-US" sz="2000" b="1"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3577133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lstStyle/>
          <a:p>
            <a:pPr marL="514350" lvl="0" indent="-514350">
              <a:buFont typeface="+mj-lt"/>
              <a:buAutoNum type="arabicPeriod" startAt="4"/>
            </a:pPr>
            <a:r>
              <a:rPr lang="en-US" dirty="0"/>
              <a:t>A protein that is destined for the intermembrane space of the mitochondria travels through _______.</a:t>
            </a:r>
            <a:endParaRPr lang="en-US" sz="2400" dirty="0"/>
          </a:p>
          <a:p>
            <a:pPr marL="914400" lvl="1" indent="-457200">
              <a:buFont typeface="+mj-lt"/>
              <a:buAutoNum type="alphaLcPeriod"/>
            </a:pPr>
            <a:r>
              <a:rPr lang="en-US" dirty="0"/>
              <a:t>TIM only</a:t>
            </a:r>
            <a:endParaRPr lang="en-US" sz="2000" dirty="0"/>
          </a:p>
          <a:p>
            <a:pPr marL="914400" lvl="1" indent="-457200">
              <a:buFont typeface="+mj-lt"/>
              <a:buAutoNum type="alphaLcPeriod"/>
            </a:pPr>
            <a:r>
              <a:rPr lang="en-US" dirty="0"/>
              <a:t>TOM only</a:t>
            </a:r>
            <a:endParaRPr lang="en-US" sz="2000" dirty="0"/>
          </a:p>
          <a:p>
            <a:pPr marL="914400" lvl="1" indent="-457200">
              <a:buFont typeface="+mj-lt"/>
              <a:buAutoNum type="alphaLcPeriod"/>
            </a:pPr>
            <a:r>
              <a:rPr lang="en-US" dirty="0"/>
              <a:t>TIM and TOM</a:t>
            </a:r>
          </a:p>
          <a:p>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3938595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4"/>
            </a:pPr>
            <a:r>
              <a:rPr lang="en-US" dirty="0"/>
              <a:t>A protein that is destined for the intermembrane space of the mitochondria travels through _______.</a:t>
            </a:r>
            <a:endParaRPr lang="en-US" sz="2400" dirty="0"/>
          </a:p>
          <a:p>
            <a:pPr marL="914400" lvl="1" indent="-457200">
              <a:buFont typeface="+mj-lt"/>
              <a:buAutoNum type="alphaLcPeriod"/>
            </a:pPr>
            <a:r>
              <a:rPr lang="en-US" dirty="0"/>
              <a:t>TIM only</a:t>
            </a:r>
            <a:endParaRPr lang="en-US" sz="2000" dirty="0"/>
          </a:p>
          <a:p>
            <a:pPr marL="914400" lvl="1" indent="-457200">
              <a:buFont typeface="+mj-lt"/>
              <a:buAutoNum type="alphaLcPeriod"/>
            </a:pPr>
            <a:r>
              <a:rPr lang="en-US" dirty="0"/>
              <a:t>TOM only</a:t>
            </a:r>
            <a:endParaRPr lang="en-US" sz="2000" dirty="0"/>
          </a:p>
          <a:p>
            <a:pPr marL="914400" lvl="1" indent="-457200">
              <a:buFont typeface="+mj-lt"/>
              <a:buAutoNum type="alphaLcPeriod"/>
            </a:pPr>
            <a:r>
              <a:rPr lang="en-US" b="1" dirty="0"/>
              <a:t>TIM and TOM</a:t>
            </a:r>
            <a:endParaRPr lang="en-US" b="1" dirty="0">
              <a:cs typeface="Segoe UI"/>
            </a:endParaRPr>
          </a:p>
          <a:p>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1904390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1A90F53-9250-4745-9181-EA6F3F027181}"/>
              </a:ext>
            </a:extLst>
          </p:cNvPr>
          <p:cNvSpPr txBox="1"/>
          <p:nvPr/>
        </p:nvSpPr>
        <p:spPr>
          <a:xfrm>
            <a:off x="0" y="6408109"/>
            <a:ext cx="10515600" cy="461665"/>
          </a:xfrm>
          <a:prstGeom prst="rect">
            <a:avLst/>
          </a:prstGeom>
          <a:noFill/>
        </p:spPr>
        <p:txBody>
          <a:bodyPr wrap="square" rtlCol="0">
            <a:spAutoFit/>
          </a:bodyPr>
          <a:lstStyle/>
          <a:p>
            <a:r>
              <a:rPr lang="en-US" sz="1200" dirty="0"/>
              <a:t>Figure 9-3: SRP and its receptor SR mediate movement of proteins through the ER membrane. Adopted without change from </a:t>
            </a:r>
            <a:r>
              <a:rPr lang="en-US" sz="1200" dirty="0" err="1"/>
              <a:t>AxoPub</a:t>
            </a:r>
            <a:r>
              <a:rPr lang="en-US" sz="1200" dirty="0"/>
              <a:t> by E.V. Wong, BY-SA 3.0</a:t>
            </a:r>
          </a:p>
        </p:txBody>
      </p:sp>
      <p:pic>
        <p:nvPicPr>
          <p:cNvPr id="5" name="Content Placeholder 4" descr="Figure 9-3: SRP and its receptor SR mediate movement of proteins through the ER membrane. The SRP recognizes the signal sequence and binds to it and the ribosome, temporarily arresting translation. The SRP-polypeptide-ribosome complex is bound by its receptor, SR, which positions the complex on a translocon. Once the ribosome and polypeptide are docked on the translocon, the SRP dissociates, and translation resumes, with the polypeptide moving through the translocon as it is being synthesized.">
            <a:extLst>
              <a:ext uri="{FF2B5EF4-FFF2-40B4-BE49-F238E27FC236}">
                <a16:creationId xmlns:a16="http://schemas.microsoft.com/office/drawing/2014/main" id="{186E7C35-6AA0-44B2-B9A7-C51584D2B9BF}"/>
              </a:ext>
            </a:extLst>
          </p:cNvPr>
          <p:cNvPicPr>
            <a:picLocks noGrp="1" noChangeAspect="1"/>
          </p:cNvPicPr>
          <p:nvPr>
            <p:ph idx="1"/>
          </p:nvPr>
        </p:nvPicPr>
        <p:blipFill>
          <a:blip r:embed="rId3"/>
          <a:stretch>
            <a:fillRect/>
          </a:stretch>
        </p:blipFill>
        <p:spPr>
          <a:xfrm>
            <a:off x="3266803" y="1825625"/>
            <a:ext cx="5658393" cy="4351338"/>
          </a:xfrm>
          <a:prstGeom prst="rect">
            <a:avLst/>
          </a:prstGeom>
        </p:spPr>
      </p:pic>
      <p:sp>
        <p:nvSpPr>
          <p:cNvPr id="2" name="Title 1">
            <a:extLst>
              <a:ext uri="{FF2B5EF4-FFF2-40B4-BE49-F238E27FC236}">
                <a16:creationId xmlns:a16="http://schemas.microsoft.com/office/drawing/2014/main" id="{64AF13B3-3DF1-4DCD-AB09-564B635C1C14}"/>
              </a:ext>
            </a:extLst>
          </p:cNvPr>
          <p:cNvSpPr>
            <a:spLocks noGrp="1"/>
          </p:cNvSpPr>
          <p:nvPr>
            <p:ph type="title"/>
          </p:nvPr>
        </p:nvSpPr>
        <p:spPr/>
        <p:txBody>
          <a:bodyPr/>
          <a:lstStyle/>
          <a:p>
            <a:r>
              <a:rPr lang="en-US" dirty="0"/>
              <a:t>Signal Recognition Peptide and its Receptor</a:t>
            </a:r>
          </a:p>
        </p:txBody>
      </p:sp>
      <p:sp>
        <p:nvSpPr>
          <p:cNvPr id="4" name="Slide Number Placeholder 3">
            <a:extLst>
              <a:ext uri="{FF2B5EF4-FFF2-40B4-BE49-F238E27FC236}">
                <a16:creationId xmlns:a16="http://schemas.microsoft.com/office/drawing/2014/main" id="{0394BD1C-03B8-42D8-A577-7E5FAE926326}"/>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4141051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AF2BA1A-86D4-4DE4-A921-3C27EDAA206F}"/>
              </a:ext>
            </a:extLst>
          </p:cNvPr>
          <p:cNvSpPr txBox="1"/>
          <p:nvPr/>
        </p:nvSpPr>
        <p:spPr>
          <a:xfrm>
            <a:off x="0" y="6597892"/>
            <a:ext cx="10515600" cy="276999"/>
          </a:xfrm>
          <a:prstGeom prst="rect">
            <a:avLst/>
          </a:prstGeom>
          <a:noFill/>
        </p:spPr>
        <p:txBody>
          <a:bodyPr wrap="square" rtlCol="0">
            <a:spAutoFit/>
          </a:bodyPr>
          <a:lstStyle/>
          <a:p>
            <a:r>
              <a:rPr lang="en-US" sz="1200" dirty="0"/>
              <a:t>Figure 9-4: Single-pass transmembrane protein insertion. Adopted without change from </a:t>
            </a:r>
            <a:r>
              <a:rPr lang="en-US" sz="1200" dirty="0" err="1"/>
              <a:t>AxoPub</a:t>
            </a:r>
            <a:r>
              <a:rPr lang="en-US" sz="1200" dirty="0"/>
              <a:t> by E.V. Wong, BY-SA 3.0</a:t>
            </a:r>
          </a:p>
        </p:txBody>
      </p:sp>
      <p:pic>
        <p:nvPicPr>
          <p:cNvPr id="6" name="Content Placeholder 5" descr="Figure 9-4: Single-pass transmembrane protein insertion. (1) The signal sequence has allowed the ribosome to dock on a translocon and newly made polypeptide is threaded through until the stop-transfer sequence. (2) The hydrophobic stop transfer sequence gets “stuck” in the membrane, forcing the rest of the polypeptide to stay in the cytoplasm as it is translated.">
            <a:extLst>
              <a:ext uri="{FF2B5EF4-FFF2-40B4-BE49-F238E27FC236}">
                <a16:creationId xmlns:a16="http://schemas.microsoft.com/office/drawing/2014/main" id="{4FA00CBD-2046-4F3C-BEEC-65BC3AF25C4D}"/>
              </a:ext>
            </a:extLst>
          </p:cNvPr>
          <p:cNvPicPr>
            <a:picLocks noGrp="1" noChangeAspect="1"/>
          </p:cNvPicPr>
          <p:nvPr>
            <p:ph idx="1"/>
          </p:nvPr>
        </p:nvPicPr>
        <p:blipFill>
          <a:blip r:embed="rId3"/>
          <a:stretch>
            <a:fillRect/>
          </a:stretch>
        </p:blipFill>
        <p:spPr>
          <a:xfrm>
            <a:off x="2315613" y="1825625"/>
            <a:ext cx="7560773" cy="4351338"/>
          </a:xfrm>
          <a:prstGeom prst="rect">
            <a:avLst/>
          </a:prstGeom>
        </p:spPr>
      </p:pic>
      <p:sp>
        <p:nvSpPr>
          <p:cNvPr id="2" name="Title 1">
            <a:extLst>
              <a:ext uri="{FF2B5EF4-FFF2-40B4-BE49-F238E27FC236}">
                <a16:creationId xmlns:a16="http://schemas.microsoft.com/office/drawing/2014/main" id="{70B0E8DC-A9AB-460C-AD2A-A332F4B8E872}"/>
              </a:ext>
            </a:extLst>
          </p:cNvPr>
          <p:cNvSpPr>
            <a:spLocks noGrp="1"/>
          </p:cNvSpPr>
          <p:nvPr>
            <p:ph type="title"/>
          </p:nvPr>
        </p:nvSpPr>
        <p:spPr/>
        <p:txBody>
          <a:bodyPr/>
          <a:lstStyle/>
          <a:p>
            <a:r>
              <a:rPr lang="en-US" dirty="0"/>
              <a:t>Insertion of a Single-Pass Transmembrane Protein</a:t>
            </a:r>
          </a:p>
        </p:txBody>
      </p:sp>
      <p:sp>
        <p:nvSpPr>
          <p:cNvPr id="4" name="Slide Number Placeholder 3">
            <a:extLst>
              <a:ext uri="{FF2B5EF4-FFF2-40B4-BE49-F238E27FC236}">
                <a16:creationId xmlns:a16="http://schemas.microsoft.com/office/drawing/2014/main" id="{BD3DB49F-6DB9-4D63-ADB4-A8C537B58C04}"/>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2865422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D878621-1BF5-4FE8-AEFE-C3ADF775DD49}"/>
              </a:ext>
            </a:extLst>
          </p:cNvPr>
          <p:cNvSpPr txBox="1"/>
          <p:nvPr/>
        </p:nvSpPr>
        <p:spPr>
          <a:xfrm>
            <a:off x="0" y="6587947"/>
            <a:ext cx="10515600" cy="276999"/>
          </a:xfrm>
          <a:prstGeom prst="rect">
            <a:avLst/>
          </a:prstGeom>
          <a:noFill/>
        </p:spPr>
        <p:txBody>
          <a:bodyPr wrap="square" rtlCol="0">
            <a:spAutoFit/>
          </a:bodyPr>
          <a:lstStyle/>
          <a:p>
            <a:r>
              <a:rPr lang="en-US" sz="1200" dirty="0"/>
              <a:t>Figure 9-5: Insertion of double-pass transmembrane protein. Adopted without change from </a:t>
            </a:r>
            <a:r>
              <a:rPr lang="en-US" sz="1200" dirty="0" err="1"/>
              <a:t>AxoPub</a:t>
            </a:r>
            <a:r>
              <a:rPr lang="en-US" sz="1200" dirty="0"/>
              <a:t> by E.V. Wong, BY-SA 3.0</a:t>
            </a:r>
          </a:p>
        </p:txBody>
      </p:sp>
      <p:pic>
        <p:nvPicPr>
          <p:cNvPr id="6" name="Content Placeholder 5" descr="Figure 9-5: Insertion of double-pass transmembrane protein. After the initial stop transfer sequence is embedded in the membrane, a start transfer sequence instructs the remainder of the peptide to be fed through the translocon, resulting in a protein with both N-terminus and C-terminus facing the lumen.&#10;">
            <a:extLst>
              <a:ext uri="{FF2B5EF4-FFF2-40B4-BE49-F238E27FC236}">
                <a16:creationId xmlns:a16="http://schemas.microsoft.com/office/drawing/2014/main" id="{BC9FEDB0-5556-427F-9DEB-FEFF3344A4B7}"/>
              </a:ext>
            </a:extLst>
          </p:cNvPr>
          <p:cNvPicPr>
            <a:picLocks noGrp="1" noChangeAspect="1"/>
          </p:cNvPicPr>
          <p:nvPr>
            <p:ph idx="1"/>
          </p:nvPr>
        </p:nvPicPr>
        <p:blipFill>
          <a:blip r:embed="rId3"/>
          <a:stretch>
            <a:fillRect/>
          </a:stretch>
        </p:blipFill>
        <p:spPr>
          <a:xfrm>
            <a:off x="1189172" y="1825625"/>
            <a:ext cx="9813656" cy="4351338"/>
          </a:xfrm>
          <a:prstGeom prst="rect">
            <a:avLst/>
          </a:prstGeom>
        </p:spPr>
      </p:pic>
      <p:sp>
        <p:nvSpPr>
          <p:cNvPr id="2" name="Title 1">
            <a:extLst>
              <a:ext uri="{FF2B5EF4-FFF2-40B4-BE49-F238E27FC236}">
                <a16:creationId xmlns:a16="http://schemas.microsoft.com/office/drawing/2014/main" id="{FF0ED21C-07ED-466F-AD40-C6E2AB4FAF16}"/>
              </a:ext>
            </a:extLst>
          </p:cNvPr>
          <p:cNvSpPr>
            <a:spLocks noGrp="1"/>
          </p:cNvSpPr>
          <p:nvPr>
            <p:ph type="title"/>
          </p:nvPr>
        </p:nvSpPr>
        <p:spPr/>
        <p:txBody>
          <a:bodyPr/>
          <a:lstStyle/>
          <a:p>
            <a:r>
              <a:rPr lang="en-US" dirty="0"/>
              <a:t>Insertion of a Double-Pass Transmembrane Protein</a:t>
            </a:r>
          </a:p>
        </p:txBody>
      </p:sp>
      <p:sp>
        <p:nvSpPr>
          <p:cNvPr id="4" name="Slide Number Placeholder 3">
            <a:extLst>
              <a:ext uri="{FF2B5EF4-FFF2-40B4-BE49-F238E27FC236}">
                <a16:creationId xmlns:a16="http://schemas.microsoft.com/office/drawing/2014/main" id="{49F9D8E6-CE9E-4918-9A31-55938C0CDD28}"/>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660064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Explain how different signal sequences regulate the transport of proteins to their proper location in the cell. </a:t>
            </a:r>
          </a:p>
          <a:p>
            <a:pPr>
              <a:defRPr/>
            </a:pPr>
            <a:r>
              <a:rPr lang="en-US" dirty="0"/>
              <a:t>Describe how proteins with nuclear localization signals are transported into the nucleus and how proteins with mitochondrial signal sequences are transported into the mitochondria. </a:t>
            </a:r>
          </a:p>
          <a:p>
            <a:pPr>
              <a:defRPr/>
            </a:pPr>
            <a:r>
              <a:rPr lang="en-US" dirty="0"/>
              <a:t>Describe the proteins and events involved in the import of proteins into the ER. </a:t>
            </a:r>
          </a:p>
          <a:p>
            <a:pPr>
              <a:defRPr/>
            </a:pPr>
            <a:r>
              <a:rPr lang="en-US" dirty="0"/>
              <a:t>Compare and contrast the events that result in the generation of a transmembrane protein vs. a secretory protein. </a:t>
            </a:r>
          </a:p>
        </p:txBody>
      </p:sp>
      <p:sp>
        <p:nvSpPr>
          <p:cNvPr id="2" name="Title 1"/>
          <p:cNvSpPr>
            <a:spLocks noGrp="1"/>
          </p:cNvSpPr>
          <p:nvPr>
            <p:ph type="title"/>
          </p:nvPr>
        </p:nvSpPr>
        <p:spPr/>
        <p:txBody>
          <a:bodyPr>
            <a:normAutofit/>
          </a:bodyPr>
          <a:lstStyle/>
          <a:p>
            <a:r>
              <a:rPr lang="en-US" dirty="0"/>
              <a:t>Chapter 9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a:xfrm>
            <a:off x="838200" y="1825625"/>
            <a:ext cx="10515600" cy="4523866"/>
          </a:xfrm>
        </p:spPr>
        <p:txBody>
          <a:bodyPr vert="horz" lIns="91440" tIns="45720" rIns="91440" bIns="45720" rtlCol="0" anchor="t">
            <a:normAutofit/>
          </a:bodyPr>
          <a:lstStyle/>
          <a:p>
            <a:pPr marL="514350" lvl="0" indent="-514350">
              <a:buFont typeface="+mj-lt"/>
              <a:buAutoNum type="arabicPeriod" startAt="5"/>
            </a:pPr>
            <a:r>
              <a:rPr lang="en-US" dirty="0"/>
              <a:t>Proteins with ER signal sequences are translated _______.</a:t>
            </a:r>
            <a:endParaRPr lang="en-US" sz="2400" dirty="0">
              <a:cs typeface="Segoe UI"/>
            </a:endParaRPr>
          </a:p>
          <a:p>
            <a:pPr marL="914400" lvl="1" indent="-457200">
              <a:buFont typeface="+mj-lt"/>
              <a:buAutoNum type="alphaLcPeriod"/>
            </a:pPr>
            <a:r>
              <a:rPr lang="en-US" dirty="0"/>
              <a:t>By free ribosomes in the cytosol</a:t>
            </a:r>
            <a:endParaRPr lang="en-US" sz="2000" dirty="0">
              <a:cs typeface="Segoe UI"/>
            </a:endParaRPr>
          </a:p>
          <a:p>
            <a:pPr marL="914400" lvl="1" indent="-457200">
              <a:buFont typeface="+mj-lt"/>
              <a:buAutoNum type="alphaLcPeriod"/>
            </a:pPr>
            <a:r>
              <a:rPr lang="en-US" dirty="0"/>
              <a:t>Initially on free ribosomes, that are then brought to the surface of the RER to complete translation</a:t>
            </a:r>
            <a:endParaRPr lang="en-US" dirty="0">
              <a:cs typeface="Segoe UI"/>
            </a:endParaRPr>
          </a:p>
          <a:p>
            <a:pPr marL="914400" lvl="1" indent="-457200">
              <a:buFont typeface="+mj-lt"/>
              <a:buAutoNum type="alphaLcPeriod"/>
            </a:pPr>
            <a:r>
              <a:rPr lang="en-US" dirty="0"/>
              <a:t>When the SRP protein carries the mature mRNA to a ribosome bound to the outside of the RER</a:t>
            </a:r>
            <a:endParaRPr lang="en-US" sz="2000">
              <a:cs typeface="Segoe UI"/>
            </a:endParaRPr>
          </a:p>
          <a:p>
            <a:pPr marL="914400" lvl="1" indent="-457200">
              <a:buAutoNum type="alphaLcPeriod"/>
            </a:pPr>
            <a:r>
              <a:rPr lang="en-US" dirty="0">
                <a:cs typeface="Segoe UI"/>
              </a:rPr>
              <a:t>When the SRP protein carries the ribosome through the </a:t>
            </a:r>
            <a:r>
              <a:rPr lang="en-US" dirty="0" err="1">
                <a:cs typeface="Segoe UI"/>
              </a:rPr>
              <a:t>translocon</a:t>
            </a:r>
            <a:r>
              <a:rPr lang="en-US" dirty="0">
                <a:cs typeface="Segoe UI"/>
              </a:rPr>
              <a:t> channel into the ER lumen</a:t>
            </a:r>
          </a:p>
          <a:p>
            <a:pPr marL="914400" lvl="1" indent="-457200">
              <a:buAutoNum type="alphaLcPeriod"/>
            </a:pPr>
            <a:r>
              <a:rPr lang="en-US" dirty="0">
                <a:cs typeface="Segoe UI"/>
              </a:rPr>
              <a:t>By bound ribosomes on the Golgi</a:t>
            </a:r>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5</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1460856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vert="horz" lIns="91440" tIns="45720" rIns="91440" bIns="45720" rtlCol="0" anchor="t">
            <a:normAutofit/>
          </a:bodyPr>
          <a:lstStyle/>
          <a:p>
            <a:pPr marL="514350" lvl="0" indent="-514350">
              <a:buAutoNum type="arabicPeriod"/>
            </a:pPr>
            <a:r>
              <a:rPr lang="en-US" dirty="0">
                <a:ea typeface="+mn-lt"/>
                <a:cs typeface="+mn-lt"/>
              </a:rPr>
              <a:t>Proteins with ER signal sequences are translated _______.</a:t>
            </a:r>
          </a:p>
          <a:p>
            <a:pPr marL="914400" lvl="1" indent="-457200">
              <a:buAutoNum type="alphaLcPeriod"/>
            </a:pPr>
            <a:r>
              <a:rPr lang="en-US" dirty="0">
                <a:ea typeface="+mn-lt"/>
                <a:cs typeface="+mn-lt"/>
              </a:rPr>
              <a:t>By free ribosomes in the cytosol</a:t>
            </a:r>
          </a:p>
          <a:p>
            <a:pPr marL="914400" lvl="1" indent="-457200">
              <a:buAutoNum type="alphaLcPeriod"/>
            </a:pPr>
            <a:r>
              <a:rPr lang="en-US" b="1" dirty="0">
                <a:ea typeface="+mn-lt"/>
                <a:cs typeface="+mn-lt"/>
              </a:rPr>
              <a:t>Initially on free ribosomes, that are then brought to the surface of the RER to complete translation</a:t>
            </a:r>
          </a:p>
          <a:p>
            <a:pPr marL="914400" lvl="1" indent="-457200">
              <a:buAutoNum type="alphaLcPeriod"/>
            </a:pPr>
            <a:r>
              <a:rPr lang="en-US" dirty="0">
                <a:ea typeface="+mn-lt"/>
                <a:cs typeface="+mn-lt"/>
              </a:rPr>
              <a:t>When the SRP protein carries the mature mRNA to a ribosome bound to the outside of the RER</a:t>
            </a:r>
          </a:p>
          <a:p>
            <a:pPr marL="914400" lvl="1" indent="-457200">
              <a:buAutoNum type="alphaLcPeriod"/>
            </a:pPr>
            <a:r>
              <a:rPr lang="en-US" dirty="0">
                <a:ea typeface="+mn-lt"/>
                <a:cs typeface="+mn-lt"/>
              </a:rPr>
              <a:t>When the SRP protein carries the ribosome through the </a:t>
            </a:r>
            <a:r>
              <a:rPr lang="en-US" dirty="0" err="1">
                <a:ea typeface="+mn-lt"/>
                <a:cs typeface="+mn-lt"/>
              </a:rPr>
              <a:t>translocon</a:t>
            </a:r>
            <a:r>
              <a:rPr lang="en-US" dirty="0">
                <a:ea typeface="+mn-lt"/>
                <a:cs typeface="+mn-lt"/>
              </a:rPr>
              <a:t> channel into the ER lumen</a:t>
            </a:r>
          </a:p>
          <a:p>
            <a:pPr marL="914400" lvl="1" indent="-457200">
              <a:buAutoNum type="alphaLcPeriod"/>
            </a:pPr>
            <a:r>
              <a:rPr lang="en-US" dirty="0">
                <a:ea typeface="+mn-lt"/>
                <a:cs typeface="+mn-lt"/>
              </a:rPr>
              <a:t>By bound ribosomes on the Golgi</a:t>
            </a:r>
            <a:endParaRPr lang="en-US" dirty="0">
              <a:cs typeface="Segoe UI"/>
            </a:endParaRPr>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5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1419902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6"/>
            </a:pPr>
            <a:r>
              <a:rPr lang="en-US" dirty="0"/>
              <a:t>Which of the following binds to ER signal sequences?</a:t>
            </a:r>
            <a:endParaRPr lang="en-US" sz="2400" dirty="0"/>
          </a:p>
          <a:p>
            <a:pPr marL="914400" lvl="1" indent="-457200">
              <a:buFont typeface="+mj-lt"/>
              <a:buAutoNum type="alphaLcPeriod"/>
            </a:pPr>
            <a:r>
              <a:rPr lang="en-US" dirty="0"/>
              <a:t>SRP</a:t>
            </a:r>
            <a:endParaRPr lang="en-US" sz="2000" dirty="0"/>
          </a:p>
          <a:p>
            <a:pPr marL="914400" lvl="1" indent="-457200">
              <a:buFont typeface="+mj-lt"/>
              <a:buAutoNum type="alphaLcPeriod"/>
            </a:pPr>
            <a:r>
              <a:rPr lang="en-US" dirty="0"/>
              <a:t>SRP receptor</a:t>
            </a:r>
            <a:endParaRPr lang="en-US" sz="2000" dirty="0"/>
          </a:p>
          <a:p>
            <a:pPr marL="914400" lvl="1" indent="-457200">
              <a:buFont typeface="+mj-lt"/>
              <a:buAutoNum type="alphaLcPeriod"/>
            </a:pPr>
            <a:r>
              <a:rPr lang="en-US" dirty="0"/>
              <a:t>ER translocation channel</a:t>
            </a:r>
            <a:endParaRPr lang="en-US" sz="2000" dirty="0"/>
          </a:p>
          <a:p>
            <a:pPr marL="914400" lvl="1" indent="-457200">
              <a:buFont typeface="+mj-lt"/>
              <a:buAutoNum type="alphaLcPeriod"/>
            </a:pPr>
            <a:r>
              <a:rPr lang="en-US" dirty="0"/>
              <a:t>heat shock proteins</a:t>
            </a:r>
            <a:endParaRPr lang="en-US" sz="2400" dirty="0"/>
          </a:p>
          <a:p>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6</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3670314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6"/>
            </a:pPr>
            <a:r>
              <a:rPr lang="en-US" dirty="0"/>
              <a:t>Which of the following binds to ER signal sequences?</a:t>
            </a:r>
            <a:endParaRPr lang="en-US" sz="2400" dirty="0"/>
          </a:p>
          <a:p>
            <a:pPr marL="914400" lvl="1" indent="-457200">
              <a:buFont typeface="+mj-lt"/>
              <a:buAutoNum type="alphaLcPeriod"/>
            </a:pPr>
            <a:r>
              <a:rPr lang="en-US" b="1" dirty="0"/>
              <a:t>SRP</a:t>
            </a:r>
            <a:endParaRPr lang="en-US" sz="2000" b="1" dirty="0"/>
          </a:p>
          <a:p>
            <a:pPr marL="914400" lvl="1" indent="-457200">
              <a:buFont typeface="+mj-lt"/>
              <a:buAutoNum type="alphaLcPeriod"/>
            </a:pPr>
            <a:r>
              <a:rPr lang="en-US" dirty="0"/>
              <a:t>SRP receptor</a:t>
            </a:r>
            <a:endParaRPr lang="en-US" sz="2000" dirty="0"/>
          </a:p>
          <a:p>
            <a:pPr marL="914400" lvl="1" indent="-457200">
              <a:buFont typeface="+mj-lt"/>
              <a:buAutoNum type="alphaLcPeriod"/>
            </a:pPr>
            <a:r>
              <a:rPr lang="en-US" dirty="0"/>
              <a:t>ER translocation channel</a:t>
            </a:r>
            <a:endParaRPr lang="en-US" sz="2000" dirty="0"/>
          </a:p>
          <a:p>
            <a:pPr marL="914400" lvl="1" indent="-457200">
              <a:buFont typeface="+mj-lt"/>
              <a:buAutoNum type="alphaLcPeriod"/>
            </a:pPr>
            <a:r>
              <a:rPr lang="en-US" dirty="0"/>
              <a:t>heat shock proteins</a:t>
            </a:r>
            <a:endParaRPr lang="en-US" sz="2400" dirty="0"/>
          </a:p>
          <a:p>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6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23</a:t>
            </a:fld>
            <a:endParaRPr lang="en-US"/>
          </a:p>
        </p:txBody>
      </p:sp>
    </p:spTree>
    <p:extLst>
      <p:ext uri="{BB962C8B-B14F-4D97-AF65-F5344CB8AC3E}">
        <p14:creationId xmlns:p14="http://schemas.microsoft.com/office/powerpoint/2010/main" val="2929709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7"/>
            </a:pPr>
            <a:r>
              <a:rPr lang="en-US" dirty="0"/>
              <a:t>What type of signal sequence(s) is/are found on a soluble protein that is secreted out of a cell?</a:t>
            </a:r>
            <a:endParaRPr lang="en-US" sz="2400" dirty="0"/>
          </a:p>
          <a:p>
            <a:pPr marL="914400" lvl="1" indent="-457200">
              <a:buFont typeface="+mj-lt"/>
              <a:buAutoNum type="alphaLcPeriod"/>
            </a:pPr>
            <a:r>
              <a:rPr lang="en-US" dirty="0"/>
              <a:t>only an ER signal sequence</a:t>
            </a:r>
            <a:endParaRPr lang="en-US" sz="2000" dirty="0"/>
          </a:p>
          <a:p>
            <a:pPr marL="914400" lvl="1" indent="-457200">
              <a:buFont typeface="+mj-lt"/>
              <a:buAutoNum type="alphaLcPeriod"/>
            </a:pPr>
            <a:r>
              <a:rPr lang="en-US" dirty="0"/>
              <a:t>an ER signal sequence and a stop-transfer sequence</a:t>
            </a:r>
            <a:endParaRPr lang="en-US" sz="2000" dirty="0"/>
          </a:p>
          <a:p>
            <a:pPr marL="914400" lvl="1" indent="-457200">
              <a:buFont typeface="+mj-lt"/>
              <a:buAutoNum type="alphaLcPeriod"/>
            </a:pPr>
            <a:r>
              <a:rPr lang="en-US" dirty="0"/>
              <a:t>an ER signal sequence, a stop-transfer sequence, and a start-transfer sequence</a:t>
            </a:r>
            <a:endParaRPr lang="en-US" sz="2400" dirty="0"/>
          </a:p>
          <a:p>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7</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24</a:t>
            </a:fld>
            <a:endParaRPr lang="en-US"/>
          </a:p>
        </p:txBody>
      </p:sp>
    </p:spTree>
    <p:extLst>
      <p:ext uri="{BB962C8B-B14F-4D97-AF65-F5344CB8AC3E}">
        <p14:creationId xmlns:p14="http://schemas.microsoft.com/office/powerpoint/2010/main" val="29128557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normAutofit/>
          </a:bodyPr>
          <a:lstStyle/>
          <a:p>
            <a:pPr marL="514350" lvl="0" indent="-514350">
              <a:buFont typeface="+mj-lt"/>
              <a:buAutoNum type="arabicPeriod" startAt="7"/>
            </a:pPr>
            <a:r>
              <a:rPr lang="en-US" dirty="0"/>
              <a:t>What type of signal sequence(s) is/are found on a soluble protein that is secreted out of a cell?</a:t>
            </a:r>
            <a:endParaRPr lang="en-US" sz="2400" dirty="0"/>
          </a:p>
          <a:p>
            <a:pPr marL="914400" lvl="1" indent="-457200">
              <a:buFont typeface="+mj-lt"/>
              <a:buAutoNum type="alphaLcPeriod"/>
            </a:pPr>
            <a:r>
              <a:rPr lang="en-US" b="1" dirty="0"/>
              <a:t>only an ER signal sequence</a:t>
            </a:r>
            <a:endParaRPr lang="en-US" sz="2000" b="1" dirty="0"/>
          </a:p>
          <a:p>
            <a:pPr marL="914400" lvl="1" indent="-457200">
              <a:buFont typeface="+mj-lt"/>
              <a:buAutoNum type="alphaLcPeriod"/>
            </a:pPr>
            <a:r>
              <a:rPr lang="en-US" dirty="0"/>
              <a:t>an ER signal sequence and a stop-transfer sequence</a:t>
            </a:r>
            <a:endParaRPr lang="en-US" sz="2000" dirty="0"/>
          </a:p>
          <a:p>
            <a:pPr marL="914400" lvl="1" indent="-457200">
              <a:buFont typeface="+mj-lt"/>
              <a:buAutoNum type="alphaLcPeriod"/>
            </a:pPr>
            <a:r>
              <a:rPr lang="en-US" dirty="0"/>
              <a:t>an ER signal sequence, a stop-transfer sequence, and a start-transfer sequence</a:t>
            </a:r>
            <a:endParaRPr lang="en-US" sz="2400" dirty="0"/>
          </a:p>
          <a:p>
            <a:endParaRPr lang="en-US"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7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25</a:t>
            </a:fld>
            <a:endParaRPr lang="en-US"/>
          </a:p>
        </p:txBody>
      </p:sp>
    </p:spTree>
    <p:extLst>
      <p:ext uri="{BB962C8B-B14F-4D97-AF65-F5344CB8AC3E}">
        <p14:creationId xmlns:p14="http://schemas.microsoft.com/office/powerpoint/2010/main" val="1841074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lstStyle/>
          <a:p>
            <a:pPr marL="514350" lvl="0" indent="-514350">
              <a:buFont typeface="+mj-lt"/>
              <a:buAutoNum type="arabicPeriod" startAt="8"/>
            </a:pPr>
            <a:r>
              <a:rPr lang="en-US" dirty="0"/>
              <a:t>What type of signal sequence(s) is/are found on a single-pass transmembrane protein?</a:t>
            </a:r>
            <a:endParaRPr lang="en-US" sz="2400" dirty="0"/>
          </a:p>
          <a:p>
            <a:pPr marL="914400" lvl="1" indent="-457200">
              <a:buFont typeface="+mj-lt"/>
              <a:buAutoNum type="alphaLcPeriod"/>
            </a:pPr>
            <a:r>
              <a:rPr lang="en-US" dirty="0"/>
              <a:t>only an ER signal sequence</a:t>
            </a:r>
            <a:endParaRPr lang="en-US" sz="2000" dirty="0"/>
          </a:p>
          <a:p>
            <a:pPr marL="914400" lvl="1" indent="-457200">
              <a:buFont typeface="+mj-lt"/>
              <a:buAutoNum type="alphaLcPeriod"/>
            </a:pPr>
            <a:r>
              <a:rPr lang="en-US" dirty="0"/>
              <a:t>an ER signal sequence and a stop-transfer sequence</a:t>
            </a:r>
            <a:endParaRPr lang="en-US" sz="2000" dirty="0"/>
          </a:p>
          <a:p>
            <a:pPr marL="914400" lvl="1" indent="-457200">
              <a:buFont typeface="+mj-lt"/>
              <a:buAutoNum type="alphaLcPeriod"/>
            </a:pPr>
            <a:r>
              <a:rPr lang="en-US" dirty="0"/>
              <a:t>an ER signal sequence, a stop-transfer sequence, and a start-transfer sequence</a:t>
            </a:r>
            <a:endParaRPr lang="en-US" sz="2000"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8</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26</a:t>
            </a:fld>
            <a:endParaRPr lang="en-US"/>
          </a:p>
        </p:txBody>
      </p:sp>
    </p:spTree>
    <p:extLst>
      <p:ext uri="{BB962C8B-B14F-4D97-AF65-F5344CB8AC3E}">
        <p14:creationId xmlns:p14="http://schemas.microsoft.com/office/powerpoint/2010/main" val="13602945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a:lstStyle/>
          <a:p>
            <a:pPr marL="514350" lvl="0" indent="-514350">
              <a:buFont typeface="+mj-lt"/>
              <a:buAutoNum type="arabicPeriod" startAt="8"/>
            </a:pPr>
            <a:r>
              <a:rPr lang="en-US" dirty="0"/>
              <a:t>What type of signal sequence(s) is/are found on a single-pass transmembrane protein?</a:t>
            </a:r>
            <a:endParaRPr lang="en-US" sz="2400" dirty="0"/>
          </a:p>
          <a:p>
            <a:pPr marL="914400" lvl="1" indent="-457200">
              <a:buFont typeface="+mj-lt"/>
              <a:buAutoNum type="alphaLcPeriod"/>
            </a:pPr>
            <a:r>
              <a:rPr lang="en-US" dirty="0"/>
              <a:t>only an ER signal sequence</a:t>
            </a:r>
            <a:endParaRPr lang="en-US" sz="2000" dirty="0"/>
          </a:p>
          <a:p>
            <a:pPr marL="914400" lvl="1" indent="-457200">
              <a:buFont typeface="+mj-lt"/>
              <a:buAutoNum type="alphaLcPeriod"/>
            </a:pPr>
            <a:r>
              <a:rPr lang="en-US" b="1" dirty="0"/>
              <a:t>an ER signal sequence and a stop-transfer sequence</a:t>
            </a:r>
            <a:endParaRPr lang="en-US" sz="2000" b="1" dirty="0"/>
          </a:p>
          <a:p>
            <a:pPr marL="914400" lvl="1" indent="-457200">
              <a:buFont typeface="+mj-lt"/>
              <a:buAutoNum type="alphaLcPeriod"/>
            </a:pPr>
            <a:r>
              <a:rPr lang="en-US" dirty="0"/>
              <a:t>an ER signal sequence, a stop-transfer sequence, and a start-transfer sequence</a:t>
            </a:r>
            <a:endParaRPr lang="en-US" sz="2000" dirty="0"/>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8 Answer</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27</a:t>
            </a:fld>
            <a:endParaRPr lang="en-US"/>
          </a:p>
        </p:txBody>
      </p:sp>
    </p:spTree>
    <p:extLst>
      <p:ext uri="{BB962C8B-B14F-4D97-AF65-F5344CB8AC3E}">
        <p14:creationId xmlns:p14="http://schemas.microsoft.com/office/powerpoint/2010/main" val="22183737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CB5168-5ADD-44E9-A7A4-AA024E0C638B}"/>
              </a:ext>
            </a:extLst>
          </p:cNvPr>
          <p:cNvSpPr>
            <a:spLocks noGrp="1"/>
          </p:cNvSpPr>
          <p:nvPr>
            <p:ph idx="1"/>
          </p:nvPr>
        </p:nvSpPr>
        <p:spPr/>
        <p:txBody>
          <a:bodyPr vert="horz" lIns="91440" tIns="45720" rIns="91440" bIns="45720" rtlCol="0" anchor="t">
            <a:normAutofit/>
          </a:bodyPr>
          <a:lstStyle/>
          <a:p>
            <a:r>
              <a:rPr lang="en-US" dirty="0">
                <a:hlinkClick r:id="rId2"/>
              </a:rPr>
              <a:t>ER import</a:t>
            </a:r>
            <a:endParaRPr lang="en-US" dirty="0"/>
          </a:p>
        </p:txBody>
      </p:sp>
      <p:sp>
        <p:nvSpPr>
          <p:cNvPr id="2" name="Title 1">
            <a:extLst>
              <a:ext uri="{FF2B5EF4-FFF2-40B4-BE49-F238E27FC236}">
                <a16:creationId xmlns:a16="http://schemas.microsoft.com/office/drawing/2014/main" id="{4095BCC2-D099-4836-B8D4-110D85E96CCF}"/>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893890F0-E9F7-4DE5-B5E7-4D6AD12A0ABC}"/>
              </a:ext>
            </a:extLst>
          </p:cNvPr>
          <p:cNvSpPr>
            <a:spLocks noGrp="1"/>
          </p:cNvSpPr>
          <p:nvPr>
            <p:ph type="sldNum" sz="quarter" idx="12"/>
          </p:nvPr>
        </p:nvSpPr>
        <p:spPr/>
        <p:txBody>
          <a:bodyPr/>
          <a:lstStyle/>
          <a:p>
            <a:fld id="{F38FC8B9-BCA2-4F51-A344-9525644822DC}" type="slidenum">
              <a:rPr lang="en-US" smtClean="0"/>
              <a:t>28</a:t>
            </a:fld>
            <a:endParaRPr lang="en-US"/>
          </a:p>
        </p:txBody>
      </p:sp>
    </p:spTree>
    <p:extLst>
      <p:ext uri="{BB962C8B-B14F-4D97-AF65-F5344CB8AC3E}">
        <p14:creationId xmlns:p14="http://schemas.microsoft.com/office/powerpoint/2010/main" val="1874766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573558"/>
            <a:ext cx="11208327" cy="276999"/>
          </a:xfrm>
          <a:prstGeom prst="rect">
            <a:avLst/>
          </a:prstGeom>
          <a:noFill/>
        </p:spPr>
        <p:txBody>
          <a:bodyPr wrap="square" rtlCol="0">
            <a:spAutoFit/>
          </a:bodyPr>
          <a:lstStyle/>
          <a:p>
            <a:r>
              <a:rPr lang="en-US" sz="1200" dirty="0"/>
              <a:t>Figure 9-1: Transport through the nuclear pore. Created by Jennifer Hurst-Kennedy CC-NC-SA 4.0.</a:t>
            </a:r>
          </a:p>
        </p:txBody>
      </p:sp>
      <p:pic>
        <p:nvPicPr>
          <p:cNvPr id="3" name="Content Placeholder 2" descr="Figure 9-1: Transport through the nuclear pore.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10;">
            <a:extLst>
              <a:ext uri="{FF2B5EF4-FFF2-40B4-BE49-F238E27FC236}">
                <a16:creationId xmlns:a16="http://schemas.microsoft.com/office/drawing/2014/main" id="{E555CF93-496B-4E11-971F-1E86AA11CC61}"/>
              </a:ext>
            </a:extLst>
          </p:cNvPr>
          <p:cNvPicPr>
            <a:picLocks noGrp="1" noChangeAspect="1"/>
          </p:cNvPicPr>
          <p:nvPr>
            <p:ph idx="1"/>
          </p:nvPr>
        </p:nvPicPr>
        <p:blipFill>
          <a:blip r:embed="rId3"/>
          <a:stretch>
            <a:fillRect/>
          </a:stretch>
        </p:blipFill>
        <p:spPr>
          <a:xfrm>
            <a:off x="3289233" y="1825625"/>
            <a:ext cx="5613534" cy="4351338"/>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Transport Through the Nuclear Pore</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706DFF-DB4A-43B8-AB86-69822CB82DBA}"/>
              </a:ext>
            </a:extLst>
          </p:cNvPr>
          <p:cNvSpPr txBox="1"/>
          <p:nvPr/>
        </p:nvSpPr>
        <p:spPr>
          <a:xfrm>
            <a:off x="0" y="6573558"/>
            <a:ext cx="11208327" cy="276999"/>
          </a:xfrm>
          <a:prstGeom prst="rect">
            <a:avLst/>
          </a:prstGeom>
          <a:noFill/>
        </p:spPr>
        <p:txBody>
          <a:bodyPr wrap="square" lIns="91440" tIns="45720" rIns="91440" bIns="45720" rtlCol="0" anchor="t">
            <a:spAutoFit/>
          </a:bodyPr>
          <a:lstStyle/>
          <a:p>
            <a:r>
              <a:rPr lang="en-US" sz="1200" dirty="0"/>
              <a:t>Figure 9-1A: Transport through the nuclear pore. Created by Jennifer Hurst-Kennedy CC-NC-SA 4.0.</a:t>
            </a:r>
          </a:p>
        </p:txBody>
      </p:sp>
      <p:pic>
        <p:nvPicPr>
          <p:cNvPr id="3" name="Content Placeholder 2" descr="Figure 9-1: Transport through the nuclear pore.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10;">
            <a:extLst>
              <a:ext uri="{FF2B5EF4-FFF2-40B4-BE49-F238E27FC236}">
                <a16:creationId xmlns:a16="http://schemas.microsoft.com/office/drawing/2014/main" id="{E555CF93-496B-4E11-971F-1E86AA11CC61}"/>
              </a:ext>
            </a:extLst>
          </p:cNvPr>
          <p:cNvPicPr>
            <a:picLocks noGrp="1" noChangeAspect="1"/>
          </p:cNvPicPr>
          <p:nvPr>
            <p:ph idx="1"/>
          </p:nvPr>
        </p:nvPicPr>
        <p:blipFill rotWithShape="1">
          <a:blip r:embed="rId3"/>
          <a:srcRect r="50000" b="55520"/>
          <a:stretch/>
        </p:blipFill>
        <p:spPr>
          <a:xfrm>
            <a:off x="3237628" y="1919754"/>
            <a:ext cx="5716744" cy="3942156"/>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Transport Through the Nuclear Pore: NLS is Recognized by Importin</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1988917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FE04D7E-4C4D-48A4-A1C4-4F31D2054A97}"/>
              </a:ext>
            </a:extLst>
          </p:cNvPr>
          <p:cNvSpPr txBox="1"/>
          <p:nvPr/>
        </p:nvSpPr>
        <p:spPr>
          <a:xfrm>
            <a:off x="0" y="6573558"/>
            <a:ext cx="11208327" cy="276999"/>
          </a:xfrm>
          <a:prstGeom prst="rect">
            <a:avLst/>
          </a:prstGeom>
          <a:noFill/>
        </p:spPr>
        <p:txBody>
          <a:bodyPr wrap="square" lIns="91440" tIns="45720" rIns="91440" bIns="45720" rtlCol="0" anchor="t">
            <a:spAutoFit/>
          </a:bodyPr>
          <a:lstStyle/>
          <a:p>
            <a:r>
              <a:rPr lang="en-US" sz="1200" dirty="0"/>
              <a:t>Figure 9-1B: Transport through the nuclear pore. Created by Jennifer Hurst-Kennedy CC-NC-SA 4.0.</a:t>
            </a:r>
          </a:p>
        </p:txBody>
      </p:sp>
      <p:pic>
        <p:nvPicPr>
          <p:cNvPr id="3" name="Content Placeholder 2" descr="Figure 9-1: Transport through the nuclear pore.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10;">
            <a:extLst>
              <a:ext uri="{FF2B5EF4-FFF2-40B4-BE49-F238E27FC236}">
                <a16:creationId xmlns:a16="http://schemas.microsoft.com/office/drawing/2014/main" id="{E555CF93-496B-4E11-971F-1E86AA11CC61}"/>
              </a:ext>
            </a:extLst>
          </p:cNvPr>
          <p:cNvPicPr>
            <a:picLocks noGrp="1" noChangeAspect="1"/>
          </p:cNvPicPr>
          <p:nvPr>
            <p:ph idx="1"/>
          </p:nvPr>
        </p:nvPicPr>
        <p:blipFill rotWithShape="1">
          <a:blip r:embed="rId3"/>
          <a:srcRect l="57274" t="470" b="66621"/>
          <a:stretch/>
        </p:blipFill>
        <p:spPr>
          <a:xfrm>
            <a:off x="3335394" y="1846054"/>
            <a:ext cx="5521211" cy="3296416"/>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Transport Through the Nuclear Pore: Move into the Nucleus</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2974814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F108E3A-2FCD-4749-BF4E-395D9CB55E8B}"/>
              </a:ext>
            </a:extLst>
          </p:cNvPr>
          <p:cNvSpPr txBox="1"/>
          <p:nvPr/>
        </p:nvSpPr>
        <p:spPr>
          <a:xfrm>
            <a:off x="0" y="6573558"/>
            <a:ext cx="11208327" cy="276999"/>
          </a:xfrm>
          <a:prstGeom prst="rect">
            <a:avLst/>
          </a:prstGeom>
          <a:noFill/>
        </p:spPr>
        <p:txBody>
          <a:bodyPr wrap="square" lIns="91440" tIns="45720" rIns="91440" bIns="45720" rtlCol="0" anchor="t">
            <a:spAutoFit/>
          </a:bodyPr>
          <a:lstStyle/>
          <a:p>
            <a:r>
              <a:rPr lang="en-US" sz="1200" dirty="0"/>
              <a:t>Figure 9-1C: Transport through the nuclear pore. Created by Jennifer Hurst-Kennedy CC-NC-SA 4.0.</a:t>
            </a:r>
          </a:p>
        </p:txBody>
      </p:sp>
      <p:pic>
        <p:nvPicPr>
          <p:cNvPr id="3" name="Content Placeholder 2" descr="Figure 9-1: Transport through the nuclear pore.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10;">
            <a:extLst>
              <a:ext uri="{FF2B5EF4-FFF2-40B4-BE49-F238E27FC236}">
                <a16:creationId xmlns:a16="http://schemas.microsoft.com/office/drawing/2014/main" id="{E555CF93-496B-4E11-971F-1E86AA11CC61}"/>
              </a:ext>
            </a:extLst>
          </p:cNvPr>
          <p:cNvPicPr>
            <a:picLocks noGrp="1" noChangeAspect="1"/>
          </p:cNvPicPr>
          <p:nvPr>
            <p:ph idx="1"/>
          </p:nvPr>
        </p:nvPicPr>
        <p:blipFill rotWithShape="1">
          <a:blip r:embed="rId3"/>
          <a:srcRect t="48842" r="48842"/>
          <a:stretch/>
        </p:blipFill>
        <p:spPr>
          <a:xfrm>
            <a:off x="3306639" y="1852609"/>
            <a:ext cx="5578722" cy="4324354"/>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Transport Through the Nuclear Pore: Ran-GTP Disassociates the Complex</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563315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369A8AB-3EBD-494F-9FBC-DC7B43B07B9D}"/>
              </a:ext>
            </a:extLst>
          </p:cNvPr>
          <p:cNvSpPr txBox="1"/>
          <p:nvPr/>
        </p:nvSpPr>
        <p:spPr>
          <a:xfrm>
            <a:off x="0" y="6573558"/>
            <a:ext cx="11208327" cy="276999"/>
          </a:xfrm>
          <a:prstGeom prst="rect">
            <a:avLst/>
          </a:prstGeom>
          <a:noFill/>
        </p:spPr>
        <p:txBody>
          <a:bodyPr wrap="square" lIns="91440" tIns="45720" rIns="91440" bIns="45720" rtlCol="0" anchor="t">
            <a:spAutoFit/>
          </a:bodyPr>
          <a:lstStyle/>
          <a:p>
            <a:r>
              <a:rPr lang="en-US" sz="1200" dirty="0"/>
              <a:t>Figure 9-1D: Transport through the nuclear pore. Created by Jennifer Hurst-Kennedy CC-NC-SA 4.0.</a:t>
            </a:r>
          </a:p>
        </p:txBody>
      </p:sp>
      <p:pic>
        <p:nvPicPr>
          <p:cNvPr id="3" name="Content Placeholder 2" descr="Figure 9-1: Transport through the nuclear pore. A) The NLS is recognized by the importin nuclear transport receptor. B) The complex is moved into the nucleus. C) Ran-GTP facilitates the dissociation of the complex. D) Ran-GTP and other associated proteins are exported and Ran-GTP is hydrolyzed to Ran-GDP in the cytoplasm to release importin.&#10;">
            <a:extLst>
              <a:ext uri="{FF2B5EF4-FFF2-40B4-BE49-F238E27FC236}">
                <a16:creationId xmlns:a16="http://schemas.microsoft.com/office/drawing/2014/main" id="{E555CF93-496B-4E11-971F-1E86AA11CC61}"/>
              </a:ext>
            </a:extLst>
          </p:cNvPr>
          <p:cNvPicPr>
            <a:picLocks noGrp="1" noChangeAspect="1"/>
          </p:cNvPicPr>
          <p:nvPr>
            <p:ph idx="1"/>
          </p:nvPr>
        </p:nvPicPr>
        <p:blipFill rotWithShape="1">
          <a:blip r:embed="rId3"/>
          <a:srcRect l="56659" t="45670"/>
          <a:stretch/>
        </p:blipFill>
        <p:spPr>
          <a:xfrm>
            <a:off x="3576933" y="1657957"/>
            <a:ext cx="5038133" cy="4895522"/>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normAutofit fontScale="90000"/>
          </a:bodyPr>
          <a:lstStyle/>
          <a:p>
            <a:r>
              <a:rPr lang="en-US" dirty="0"/>
              <a:t>Transport Through the Nuclear Pore: Ran-GTP is converted to Ran-GDP in Cytoplasm</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7</a:t>
            </a:fld>
            <a:endParaRPr lang="en-US"/>
          </a:p>
        </p:txBody>
      </p:sp>
    </p:spTree>
    <p:extLst>
      <p:ext uri="{BB962C8B-B14F-4D97-AF65-F5344CB8AC3E}">
        <p14:creationId xmlns:p14="http://schemas.microsoft.com/office/powerpoint/2010/main" val="252883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5703A28-3D02-440E-9525-4FFBB6AF47F2}"/>
              </a:ext>
            </a:extLst>
          </p:cNvPr>
          <p:cNvSpPr txBox="1"/>
          <p:nvPr/>
        </p:nvSpPr>
        <p:spPr>
          <a:xfrm>
            <a:off x="0" y="6597892"/>
            <a:ext cx="10515600" cy="276999"/>
          </a:xfrm>
          <a:prstGeom prst="rect">
            <a:avLst/>
          </a:prstGeom>
          <a:noFill/>
        </p:spPr>
        <p:txBody>
          <a:bodyPr wrap="square" rtlCol="0">
            <a:spAutoFit/>
          </a:bodyPr>
          <a:lstStyle/>
          <a:p>
            <a:r>
              <a:rPr lang="en-US" sz="1200" dirty="0"/>
              <a:t>Figure 9-2: Transport of proteins into the mitochondria. Adopted without change from Basic Cell and Molecular Biology by Gerald </a:t>
            </a:r>
            <a:r>
              <a:rPr lang="en-US" sz="1200" dirty="0" err="1"/>
              <a:t>Bergtrom</a:t>
            </a:r>
            <a:r>
              <a:rPr lang="en-US" sz="1200" dirty="0"/>
              <a:t>, CC SA</a:t>
            </a:r>
          </a:p>
        </p:txBody>
      </p:sp>
      <p:pic>
        <p:nvPicPr>
          <p:cNvPr id="6" name="Content Placeholder 5" descr="Figure 9-2: Transport of proteins into the mitochondria. Proteins imported into the mitochondria are recognized by their signal sequence and imported in their linearized/unfolded form through the translocation channels. The chaperone protein HSP70 controls the unfolding and refolding of the protein once it is imported.">
            <a:extLst>
              <a:ext uri="{FF2B5EF4-FFF2-40B4-BE49-F238E27FC236}">
                <a16:creationId xmlns:a16="http://schemas.microsoft.com/office/drawing/2014/main" id="{18444B57-15F9-46D3-93E7-BF9DA40517BE}"/>
              </a:ext>
            </a:extLst>
          </p:cNvPr>
          <p:cNvPicPr>
            <a:picLocks noGrp="1" noChangeAspect="1"/>
          </p:cNvPicPr>
          <p:nvPr>
            <p:ph idx="1"/>
          </p:nvPr>
        </p:nvPicPr>
        <p:blipFill>
          <a:blip r:embed="rId3"/>
          <a:stretch>
            <a:fillRect/>
          </a:stretch>
        </p:blipFill>
        <p:spPr>
          <a:xfrm>
            <a:off x="3334910" y="1825625"/>
            <a:ext cx="5522179"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Transport of Proteins into the Mitochondria</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2126410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5D5441-A5DC-4FB6-94B0-D963BDB77024}"/>
              </a:ext>
            </a:extLst>
          </p:cNvPr>
          <p:cNvSpPr>
            <a:spLocks noGrp="1"/>
          </p:cNvSpPr>
          <p:nvPr>
            <p:ph idx="1"/>
          </p:nvPr>
        </p:nvSpPr>
        <p:spPr/>
        <p:txBody>
          <a:bodyPr vert="horz" lIns="91440" tIns="45720" rIns="91440" bIns="45720" rtlCol="0" anchor="t">
            <a:normAutofit/>
          </a:bodyPr>
          <a:lstStyle/>
          <a:p>
            <a:pPr marL="514350" indent="-514350">
              <a:buAutoNum type="arabicPeriod"/>
            </a:pPr>
            <a:r>
              <a:rPr lang="en-US" dirty="0"/>
              <a:t>Signal sequences </a:t>
            </a:r>
            <a:r>
              <a:rPr lang="en-US" dirty="0">
                <a:ea typeface="+mn-lt"/>
                <a:cs typeface="+mn-lt"/>
              </a:rPr>
              <a:t>are </a:t>
            </a:r>
            <a:r>
              <a:rPr lang="en-US" dirty="0"/>
              <a:t>_______ parts of protein sequences.</a:t>
            </a:r>
            <a:endParaRPr lang="en-US" sz="2400" dirty="0">
              <a:cs typeface="Segoe UI"/>
            </a:endParaRPr>
          </a:p>
          <a:p>
            <a:pPr marL="914400" lvl="1" indent="-457200">
              <a:buFont typeface="+mj-lt"/>
              <a:buAutoNum type="alphaLcPeriod"/>
            </a:pPr>
            <a:r>
              <a:rPr lang="en-US" dirty="0"/>
              <a:t>replicated</a:t>
            </a:r>
            <a:endParaRPr lang="en-US" sz="2000" dirty="0"/>
          </a:p>
          <a:p>
            <a:pPr marL="914400" lvl="1" indent="-457200">
              <a:buFont typeface="+mj-lt"/>
              <a:buAutoNum type="alphaLcPeriod"/>
            </a:pPr>
            <a:r>
              <a:rPr lang="en-US" dirty="0"/>
              <a:t>transcribed</a:t>
            </a:r>
            <a:endParaRPr lang="en-US" sz="2000" dirty="0"/>
          </a:p>
          <a:p>
            <a:pPr marL="914400" lvl="1" indent="-457200">
              <a:buFont typeface="+mj-lt"/>
              <a:buAutoNum type="alphaLcPeriod"/>
            </a:pPr>
            <a:r>
              <a:rPr lang="en-US" dirty="0">
                <a:cs typeface="Segoe UI"/>
              </a:rPr>
              <a:t>translated</a:t>
            </a:r>
          </a:p>
          <a:p>
            <a:pPr marL="914400" lvl="1" indent="-457200">
              <a:buAutoNum type="alphaLcPeriod"/>
            </a:pPr>
            <a:r>
              <a:rPr lang="en-US" dirty="0">
                <a:cs typeface="Segoe UI"/>
              </a:rPr>
              <a:t>spliced</a:t>
            </a:r>
          </a:p>
        </p:txBody>
      </p:sp>
      <p:sp>
        <p:nvSpPr>
          <p:cNvPr id="2" name="Title 1">
            <a:extLst>
              <a:ext uri="{FF2B5EF4-FFF2-40B4-BE49-F238E27FC236}">
                <a16:creationId xmlns:a16="http://schemas.microsoft.com/office/drawing/2014/main" id="{8EA33B8B-F3A6-40DF-84E9-AB31A3C14E51}"/>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87BEC415-E621-46B5-BB59-29EEBFDE67BA}"/>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1528824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68</TotalTime>
  <Words>1503</Words>
  <Application>Microsoft Office PowerPoint</Application>
  <PresentationFormat>Widescreen</PresentationFormat>
  <Paragraphs>162</Paragraphs>
  <Slides>28</Slides>
  <Notes>10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Chapter 9 </vt:lpstr>
      <vt:lpstr>Chapter 9 Learning Objectives</vt:lpstr>
      <vt:lpstr>Transport Through the Nuclear Pore</vt:lpstr>
      <vt:lpstr>Transport Through the Nuclear Pore: NLS is Recognized by Importin</vt:lpstr>
      <vt:lpstr>Transport Through the Nuclear Pore: Move into the Nucleus</vt:lpstr>
      <vt:lpstr>Transport Through the Nuclear Pore: Ran-GTP Disassociates the Complex</vt:lpstr>
      <vt:lpstr>Transport Through the Nuclear Pore: Ran-GTP is converted to Ran-GDP in Cytoplasm</vt:lpstr>
      <vt:lpstr>Transport of Proteins into the Mitochondria</vt:lpstr>
      <vt:lpstr>Concept Check Question 1</vt:lpstr>
      <vt:lpstr>Concept Check Question 1 Answer </vt:lpstr>
      <vt:lpstr>Concept Check Question 2</vt:lpstr>
      <vt:lpstr>Concept Check Question 2 Answer</vt:lpstr>
      <vt:lpstr>Concept Check Question 3</vt:lpstr>
      <vt:lpstr>Concept Check Question 3 Answer</vt:lpstr>
      <vt:lpstr>Concept Check Question 4</vt:lpstr>
      <vt:lpstr>Concept Check Question 4 Answer</vt:lpstr>
      <vt:lpstr>Signal Recognition Peptide and its Receptor</vt:lpstr>
      <vt:lpstr>Insertion of a Single-Pass Transmembrane Protein</vt:lpstr>
      <vt:lpstr>Insertion of a Double-Pass Transmembrane Protein</vt:lpstr>
      <vt:lpstr>Concept Check Question 5</vt:lpstr>
      <vt:lpstr>Concept Check Question 5 Answer</vt:lpstr>
      <vt:lpstr>Concept Check Question 6</vt:lpstr>
      <vt:lpstr>Concept Check Question 6 Answer</vt:lpstr>
      <vt:lpstr>Concept Check Question 7</vt:lpstr>
      <vt:lpstr>Concept Check Question 7 Answer</vt:lpstr>
      <vt:lpstr>Concept Check Question 8</vt:lpstr>
      <vt:lpstr>Concept Check Question 8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dc:title>
  <dc:creator>Jennell Talley</dc:creator>
  <cp:lastModifiedBy>Jennell Talley</cp:lastModifiedBy>
  <cp:revision>67</cp:revision>
  <dcterms:created xsi:type="dcterms:W3CDTF">2022-06-27T19:34:01Z</dcterms:created>
  <dcterms:modified xsi:type="dcterms:W3CDTF">2023-03-15T13:28:01Z</dcterms:modified>
</cp:coreProperties>
</file>