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81" r:id="rId2"/>
    <p:sldId id="382" r:id="rId3"/>
    <p:sldId id="388" r:id="rId4"/>
    <p:sldId id="404" r:id="rId5"/>
    <p:sldId id="261" r:id="rId6"/>
    <p:sldId id="269" r:id="rId7"/>
    <p:sldId id="317" r:id="rId8"/>
    <p:sldId id="343" r:id="rId9"/>
    <p:sldId id="360" r:id="rId10"/>
    <p:sldId id="389" r:id="rId11"/>
    <p:sldId id="275" r:id="rId12"/>
    <p:sldId id="390" r:id="rId13"/>
    <p:sldId id="391" r:id="rId14"/>
    <p:sldId id="392" r:id="rId15"/>
    <p:sldId id="393" r:id="rId16"/>
    <p:sldId id="394" r:id="rId17"/>
    <p:sldId id="376" r:id="rId18"/>
    <p:sldId id="395" r:id="rId19"/>
    <p:sldId id="396" r:id="rId20"/>
    <p:sldId id="398" r:id="rId21"/>
    <p:sldId id="405" r:id="rId22"/>
    <p:sldId id="399" r:id="rId23"/>
    <p:sldId id="400" r:id="rId24"/>
    <p:sldId id="401" r:id="rId25"/>
    <p:sldId id="402" r:id="rId26"/>
    <p:sldId id="403"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61AEE0-14B2-4AF2-8D6A-7D5B2A63615B}" v="12" dt="2023-02-24T13:55:27.852"/>
    <p1510:client id="{AE1B77A1-37F2-4309-BF13-045CF9821C6E}" v="4" dt="2022-08-01T15:08:08.9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029" autoAdjust="0"/>
  </p:normalViewPr>
  <p:slideViewPr>
    <p:cSldViewPr>
      <p:cViewPr varScale="1">
        <p:scale>
          <a:sx n="64" d="100"/>
          <a:sy n="64" d="100"/>
        </p:scale>
        <p:origin x="954" y="72"/>
      </p:cViewPr>
      <p:guideLst>
        <p:guide orient="horz" pos="2160"/>
        <p:guide pos="3840"/>
      </p:guideLst>
    </p:cSldViewPr>
  </p:slideViewPr>
  <p:notesTextViewPr>
    <p:cViewPr>
      <p:scale>
        <a:sx n="1" d="1"/>
        <a:sy n="1" d="1"/>
      </p:scale>
      <p:origin x="0" y="0"/>
    </p:cViewPr>
  </p:notesTextViewPr>
  <p:sorterViewPr>
    <p:cViewPr>
      <p:scale>
        <a:sx n="100" d="100"/>
        <a:sy n="100" d="100"/>
      </p:scale>
      <p:origin x="0" y="-3084"/>
    </p:cViewPr>
  </p:sorterViewPr>
  <p:notesViewPr>
    <p:cSldViewPr>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1961AEE0-14B2-4AF2-8D6A-7D5B2A63615B}"/>
    <pc:docChg chg="modSld">
      <pc:chgData name="Alessandra Barrera" userId="WHBI7HWLWuyOvCjv8DdXorw3+Itsdc1p78kF2LQ3DMg=" providerId="None" clId="Web-{1961AEE0-14B2-4AF2-8D6A-7D5B2A63615B}" dt="2023-02-24T13:55:27.852" v="16" actId="20577"/>
      <pc:docMkLst>
        <pc:docMk/>
      </pc:docMkLst>
      <pc:sldChg chg="modSp">
        <pc:chgData name="Alessandra Barrera" userId="WHBI7HWLWuyOvCjv8DdXorw3+Itsdc1p78kF2LQ3DMg=" providerId="None" clId="Web-{1961AEE0-14B2-4AF2-8D6A-7D5B2A63615B}" dt="2023-02-24T13:54:07.100" v="7" actId="20577"/>
        <pc:sldMkLst>
          <pc:docMk/>
          <pc:sldMk cId="129086487" sldId="395"/>
        </pc:sldMkLst>
        <pc:spChg chg="mod">
          <ac:chgData name="Alessandra Barrera" userId="WHBI7HWLWuyOvCjv8DdXorw3+Itsdc1p78kF2LQ3DMg=" providerId="None" clId="Web-{1961AEE0-14B2-4AF2-8D6A-7D5B2A63615B}" dt="2023-02-24T13:54:07.100" v="7" actId="20577"/>
          <ac:spMkLst>
            <pc:docMk/>
            <pc:sldMk cId="129086487" sldId="395"/>
            <ac:spMk id="3" creationId="{515A6348-5297-405D-9942-DFB8FD0C1424}"/>
          </ac:spMkLst>
        </pc:spChg>
      </pc:sldChg>
      <pc:sldChg chg="modSp">
        <pc:chgData name="Alessandra Barrera" userId="WHBI7HWLWuyOvCjv8DdXorw3+Itsdc1p78kF2LQ3DMg=" providerId="None" clId="Web-{1961AEE0-14B2-4AF2-8D6A-7D5B2A63615B}" dt="2023-02-24T13:54:48.820" v="15" actId="20577"/>
        <pc:sldMkLst>
          <pc:docMk/>
          <pc:sldMk cId="3581306150" sldId="396"/>
        </pc:sldMkLst>
        <pc:spChg chg="mod">
          <ac:chgData name="Alessandra Barrera" userId="WHBI7HWLWuyOvCjv8DdXorw3+Itsdc1p78kF2LQ3DMg=" providerId="None" clId="Web-{1961AEE0-14B2-4AF2-8D6A-7D5B2A63615B}" dt="2023-02-24T13:54:48.820" v="15" actId="20577"/>
          <ac:spMkLst>
            <pc:docMk/>
            <pc:sldMk cId="3581306150" sldId="396"/>
            <ac:spMk id="3" creationId="{515A6348-5297-405D-9942-DFB8FD0C1424}"/>
          </ac:spMkLst>
        </pc:spChg>
      </pc:sldChg>
      <pc:sldChg chg="modSp">
        <pc:chgData name="Alessandra Barrera" userId="WHBI7HWLWuyOvCjv8DdXorw3+Itsdc1p78kF2LQ3DMg=" providerId="None" clId="Web-{1961AEE0-14B2-4AF2-8D6A-7D5B2A63615B}" dt="2023-02-24T13:55:27.852" v="16" actId="20577"/>
        <pc:sldMkLst>
          <pc:docMk/>
          <pc:sldMk cId="2390677988" sldId="403"/>
        </pc:sldMkLst>
        <pc:spChg chg="mod">
          <ac:chgData name="Alessandra Barrera" userId="WHBI7HWLWuyOvCjv8DdXorw3+Itsdc1p78kF2LQ3DMg=" providerId="None" clId="Web-{1961AEE0-14B2-4AF2-8D6A-7D5B2A63615B}" dt="2023-02-24T13:55:27.852" v="16" actId="20577"/>
          <ac:spMkLst>
            <pc:docMk/>
            <pc:sldMk cId="2390677988" sldId="403"/>
            <ac:spMk id="3" creationId="{9130D3D6-7FCB-460C-AC9F-3F7059DC535A}"/>
          </ac:spMkLst>
        </pc:spChg>
      </pc:sldChg>
    </pc:docChg>
  </pc:docChgLst>
  <pc:docChgLst>
    <pc:chgData name="Alessandra Barrera" userId="WHBI7HWLWuyOvCjv8DdXorw3+Itsdc1p78kF2LQ3DMg=" providerId="None" clId="Web-{AE1B77A1-37F2-4309-BF13-045CF9821C6E}"/>
    <pc:docChg chg="modSld">
      <pc:chgData name="Alessandra Barrera" userId="WHBI7HWLWuyOvCjv8DdXorw3+Itsdc1p78kF2LQ3DMg=" providerId="None" clId="Web-{AE1B77A1-37F2-4309-BF13-045CF9821C6E}" dt="2022-08-01T15:08:08.999" v="5" actId="20577"/>
      <pc:docMkLst>
        <pc:docMk/>
      </pc:docMkLst>
      <pc:sldChg chg="modSp">
        <pc:chgData name="Alessandra Barrera" userId="WHBI7HWLWuyOvCjv8DdXorw3+Itsdc1p78kF2LQ3DMg=" providerId="None" clId="Web-{AE1B77A1-37F2-4309-BF13-045CF9821C6E}" dt="2022-08-01T15:08:08.999" v="5" actId="20577"/>
        <pc:sldMkLst>
          <pc:docMk/>
          <pc:sldMk cId="129086487" sldId="395"/>
        </pc:sldMkLst>
        <pc:spChg chg="mod">
          <ac:chgData name="Alessandra Barrera" userId="WHBI7HWLWuyOvCjv8DdXorw3+Itsdc1p78kF2LQ3DMg=" providerId="None" clId="Web-{AE1B77A1-37F2-4309-BF13-045CF9821C6E}" dt="2022-08-01T15:08:08.999" v="5" actId="20577"/>
          <ac:spMkLst>
            <pc:docMk/>
            <pc:sldMk cId="129086487" sldId="395"/>
            <ac:spMk id="3" creationId="{515A6348-5297-405D-9942-DFB8FD0C142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anose="020B0502040204020203" pitchFamily="34" charset="0"/>
                <a:cs typeface="Segoe UI" panose="020B0502040204020203"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anose="020B0502040204020203" pitchFamily="34" charset="0"/>
                <a:cs typeface="Segoe UI" panose="020B0502040204020203" pitchFamily="34" charset="0"/>
              </a:defRPr>
            </a:lvl1pPr>
          </a:lstStyle>
          <a:p>
            <a:fld id="{E2798D3E-F53A-431C-8699-01C4B246D57E}" type="datetimeFigureOut">
              <a:rPr lang="en-US" smtClean="0"/>
              <a:pPr/>
              <a:t>2/24/2023</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Segoe UI" panose="020B0502040204020203" pitchFamily="34" charset="0"/>
                <a:cs typeface="Segoe UI" panose="020B0502040204020203"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Segoe UI" panose="020B0502040204020203" pitchFamily="34" charset="0"/>
                <a:cs typeface="Segoe UI" panose="020B0502040204020203" pitchFamily="34" charset="0"/>
              </a:defRPr>
            </a:lvl1pPr>
          </a:lstStyle>
          <a:p>
            <a:fld id="{46E5CE7B-8B61-4913-A3A1-62506B512617}" type="slidenum">
              <a:rPr lang="en-US" smtClean="0"/>
              <a:pPr/>
              <a:t>‹#›</a:t>
            </a:fld>
            <a:endParaRPr lang="en-US" dirty="0"/>
          </a:p>
        </p:txBody>
      </p:sp>
    </p:spTree>
    <p:extLst>
      <p:ext uri="{BB962C8B-B14F-4D97-AF65-F5344CB8AC3E}">
        <p14:creationId xmlns:p14="http://schemas.microsoft.com/office/powerpoint/2010/main" val="366281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dirty="0"/>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a:defRPr sz="2400" b="1">
                <a:solidFill>
                  <a:schemeClr val="tx1"/>
                </a:solidFill>
                <a:latin typeface="Times" pitchFamily="-16" charset="0"/>
              </a:defRPr>
            </a:lvl1pPr>
            <a:lvl2pPr marL="742950" indent="-285750">
              <a:defRPr sz="2400" b="1">
                <a:solidFill>
                  <a:schemeClr val="tx1"/>
                </a:solidFill>
                <a:latin typeface="Times" pitchFamily="-16" charset="0"/>
              </a:defRPr>
            </a:lvl2pPr>
            <a:lvl3pPr marL="1143000" indent="-228600">
              <a:defRPr sz="2400" b="1">
                <a:solidFill>
                  <a:schemeClr val="tx1"/>
                </a:solidFill>
                <a:latin typeface="Times" pitchFamily="-16" charset="0"/>
              </a:defRPr>
            </a:lvl3pPr>
            <a:lvl4pPr marL="1600200" indent="-228600">
              <a:defRPr sz="2400" b="1">
                <a:solidFill>
                  <a:schemeClr val="tx1"/>
                </a:solidFill>
                <a:latin typeface="Times" pitchFamily="-16" charset="0"/>
              </a:defRPr>
            </a:lvl4pPr>
            <a:lvl5pPr marL="2057400" indent="-228600">
              <a:defRPr sz="2400" b="1">
                <a:solidFill>
                  <a:schemeClr val="tx1"/>
                </a:solidFill>
                <a:latin typeface="Times" pitchFamily="-16" charset="0"/>
              </a:defRPr>
            </a:lvl5pPr>
            <a:lvl6pPr marL="2514600" indent="-228600" eaLnBrk="0" fontAlgn="base" hangingPunct="0">
              <a:spcBef>
                <a:spcPct val="0"/>
              </a:spcBef>
              <a:spcAft>
                <a:spcPct val="0"/>
              </a:spcAft>
              <a:defRPr sz="2400" b="1">
                <a:solidFill>
                  <a:schemeClr val="tx1"/>
                </a:solidFill>
                <a:latin typeface="Times" pitchFamily="-16" charset="0"/>
              </a:defRPr>
            </a:lvl6pPr>
            <a:lvl7pPr marL="2971800" indent="-228600" eaLnBrk="0" fontAlgn="base" hangingPunct="0">
              <a:spcBef>
                <a:spcPct val="0"/>
              </a:spcBef>
              <a:spcAft>
                <a:spcPct val="0"/>
              </a:spcAft>
              <a:defRPr sz="2400" b="1">
                <a:solidFill>
                  <a:schemeClr val="tx1"/>
                </a:solidFill>
                <a:latin typeface="Times" pitchFamily="-16" charset="0"/>
              </a:defRPr>
            </a:lvl7pPr>
            <a:lvl8pPr marL="3429000" indent="-228600" eaLnBrk="0" fontAlgn="base" hangingPunct="0">
              <a:spcBef>
                <a:spcPct val="0"/>
              </a:spcBef>
              <a:spcAft>
                <a:spcPct val="0"/>
              </a:spcAft>
              <a:defRPr sz="2400" b="1">
                <a:solidFill>
                  <a:schemeClr val="tx1"/>
                </a:solidFill>
                <a:latin typeface="Times" pitchFamily="-16" charset="0"/>
              </a:defRPr>
            </a:lvl8pPr>
            <a:lvl9pPr marL="3886200" indent="-228600" eaLnBrk="0" fontAlgn="base" hangingPunct="0">
              <a:spcBef>
                <a:spcPct val="0"/>
              </a:spcBef>
              <a:spcAft>
                <a:spcPct val="0"/>
              </a:spcAft>
              <a:defRPr sz="2400" b="1">
                <a:solidFill>
                  <a:schemeClr val="tx1"/>
                </a:solidFill>
                <a:latin typeface="Times" pitchFamily="-16" charset="0"/>
              </a:defRPr>
            </a:lvl9pPr>
          </a:lstStyle>
          <a:p>
            <a:fld id="{B59E41A9-F3C2-4253-961F-3C96932F33E4}" type="slidenum">
              <a:rPr lang="en-US" sz="1200" b="0"/>
              <a:pPr/>
              <a:t>11</a:t>
            </a:fld>
            <a:endParaRPr lang="en-US" sz="1200" b="0" dirty="0"/>
          </a:p>
        </p:txBody>
      </p:sp>
      <p:sp>
        <p:nvSpPr>
          <p:cNvPr id="146435" name="Rectangle 2"/>
          <p:cNvSpPr>
            <a:spLocks noGrp="1" noRot="1" noChangeAspect="1" noChangeArrowheads="1" noTextEdit="1"/>
          </p:cNvSpPr>
          <p:nvPr>
            <p:ph type="sldImg"/>
          </p:nvPr>
        </p:nvSpPr>
        <p:spPr>
          <a:xfrm>
            <a:off x="381000" y="685800"/>
            <a:ext cx="6096000" cy="3429000"/>
          </a:xfrm>
          <a:ln/>
        </p:spPr>
      </p:sp>
      <p:sp>
        <p:nvSpPr>
          <p:cNvPr id="146436" name="Rectangle 3"/>
          <p:cNvSpPr>
            <a:spLocks noGrp="1" noChangeArrowheads="1"/>
          </p:cNvSpPr>
          <p:nvPr>
            <p:ph type="body" idx="1"/>
          </p:nvPr>
        </p:nvSpPr>
        <p:spPr>
          <a:noFill/>
        </p:spPr>
        <p:txBody>
          <a:bodyPr/>
          <a:lstStyle/>
          <a:p>
            <a:pPr eaLnBrk="1" hangingPunct="1"/>
            <a:r>
              <a:rPr lang="en-US" sz="1200" b="1" i="0" kern="1200" dirty="0">
                <a:solidFill>
                  <a:schemeClr val="tx1"/>
                </a:solidFill>
                <a:effectLst/>
                <a:latin typeface="Segoe UI" panose="020B0502040204020203" pitchFamily="34" charset="0"/>
                <a:ea typeface="+mn-ea"/>
                <a:cs typeface="Segoe UI" panose="020B0502040204020203" pitchFamily="34" charset="0"/>
              </a:rPr>
              <a:t>Figure 1-7: Dynamic instability of microtubules.</a:t>
            </a:r>
            <a:r>
              <a:rPr lang="en-US" sz="1200" b="0" i="0" kern="1200" dirty="0">
                <a:solidFill>
                  <a:schemeClr val="tx1"/>
                </a:solidFill>
                <a:effectLst/>
                <a:latin typeface="Segoe UI" panose="020B0502040204020203" pitchFamily="34" charset="0"/>
                <a:ea typeface="+mn-ea"/>
                <a:cs typeface="Segoe UI" panose="020B0502040204020203" pitchFamily="34" charset="0"/>
              </a:rPr>
              <a:t> a) Image showing that microtubules display dynamic instability and have the ability to disassemble, whereby protofilaments peel back from the structure, and then dimers are released. b) Image showing that microtubules are involved in mitosis during the cell cycle when sister chromatids (orange) attach to spindle fibers (blue) during metaphase for separation during mitosis.</a:t>
            </a:r>
            <a:endParaRPr lang="en-US" baseline="0" dirty="0"/>
          </a:p>
        </p:txBody>
      </p:sp>
    </p:spTree>
    <p:extLst>
      <p:ext uri="{BB962C8B-B14F-4D97-AF65-F5344CB8AC3E}">
        <p14:creationId xmlns:p14="http://schemas.microsoft.com/office/powerpoint/2010/main" val="1883551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1-8: Kinesin.</a:t>
            </a:r>
            <a:r>
              <a:rPr lang="en-US" sz="1200" b="0" i="0" kern="1200" dirty="0">
                <a:solidFill>
                  <a:schemeClr val="tx1"/>
                </a:solidFill>
                <a:effectLst/>
                <a:latin typeface="Segoe UI" panose="020B0502040204020203" pitchFamily="34" charset="0"/>
                <a:ea typeface="+mn-ea"/>
                <a:cs typeface="Segoe UI" panose="020B0502040204020203" pitchFamily="34" charset="0"/>
              </a:rPr>
              <a:t> The motor protein kinesin (red and blue), has the head portion of the protein "walking" along the microtubule while the 'tails" are bound to vesicles carrying cargo proteins.</a:t>
            </a:r>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12</a:t>
            </a:fld>
            <a:endParaRPr lang="en-US" dirty="0"/>
          </a:p>
        </p:txBody>
      </p:sp>
    </p:spTree>
    <p:extLst>
      <p:ext uri="{BB962C8B-B14F-4D97-AF65-F5344CB8AC3E}">
        <p14:creationId xmlns:p14="http://schemas.microsoft.com/office/powerpoint/2010/main" val="2763167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1-9: Kinesin and dyenin</a:t>
            </a:r>
            <a:r>
              <a:rPr lang="en-US" sz="1200" b="0" i="0" kern="1200" dirty="0">
                <a:solidFill>
                  <a:schemeClr val="tx1"/>
                </a:solidFill>
                <a:effectLst/>
                <a:latin typeface="Segoe UI" panose="020B0502040204020203" pitchFamily="34" charset="0"/>
                <a:ea typeface="+mn-ea"/>
                <a:cs typeface="Segoe UI" panose="020B0502040204020203" pitchFamily="34" charset="0"/>
              </a:rPr>
              <a:t>. The motor proteins associated with microtubules, kinesin and dynein, move in opposite directions along the microtubule. Kinesin is plus end-directed and moves towards the (+) end, while dynein is minus end-directed and moves towards the (-) end of the microtubule.</a:t>
            </a:r>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13</a:t>
            </a:fld>
            <a:endParaRPr lang="en-US" dirty="0"/>
          </a:p>
        </p:txBody>
      </p:sp>
    </p:spTree>
    <p:extLst>
      <p:ext uri="{BB962C8B-B14F-4D97-AF65-F5344CB8AC3E}">
        <p14:creationId xmlns:p14="http://schemas.microsoft.com/office/powerpoint/2010/main" val="4235941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Segoe UI" panose="020B0502040204020203" pitchFamily="34" charset="0"/>
                <a:ea typeface="+mn-ea"/>
                <a:cs typeface="Segoe UI" panose="020B0502040204020203" pitchFamily="34" charset="0"/>
              </a:rPr>
              <a:t>Figure 1-1: The three types of cytoskeletal filaments. </a:t>
            </a:r>
            <a:r>
              <a:rPr lang="en-US" sz="1200" b="0" i="0" u="none" strike="noStrike" kern="1200" dirty="0">
                <a:solidFill>
                  <a:schemeClr val="tx1"/>
                </a:solidFill>
                <a:effectLst/>
                <a:latin typeface="Segoe UI" panose="020B0502040204020203" pitchFamily="34" charset="0"/>
                <a:ea typeface="+mn-ea"/>
                <a:cs typeface="Segoe UI" panose="020B0502040204020203" pitchFamily="34" charset="0"/>
              </a:rPr>
              <a:t>Images showing the location within cells (top) and structure (bottom) of individual cytoskeletal filaments. (a) microtubules (green in the fluorescent image), (b) microfilaments/actin (red in the fluorescent image) and, (c) intermediate filaments.</a:t>
            </a: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6E5CE7B-8B61-4913-A3A1-62506B512617}" type="slidenum">
              <a:rPr lang="en-US" smtClean="0"/>
              <a:t>14</a:t>
            </a:fld>
            <a:endParaRPr lang="en-US" dirty="0"/>
          </a:p>
        </p:txBody>
      </p:sp>
    </p:spTree>
    <p:extLst>
      <p:ext uri="{BB962C8B-B14F-4D97-AF65-F5344CB8AC3E}">
        <p14:creationId xmlns:p14="http://schemas.microsoft.com/office/powerpoint/2010/main" val="305750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1-10</a:t>
            </a:r>
            <a:r>
              <a:rPr lang="en-US" sz="1200" b="0" i="0" kern="1200" dirty="0">
                <a:solidFill>
                  <a:schemeClr val="tx1"/>
                </a:solidFill>
                <a:effectLst/>
                <a:latin typeface="Segoe UI" panose="020B0502040204020203" pitchFamily="34" charset="0"/>
                <a:ea typeface="+mn-ea"/>
                <a:cs typeface="Segoe UI" panose="020B0502040204020203" pitchFamily="34" charset="0"/>
              </a:rPr>
              <a:t>: </a:t>
            </a:r>
            <a:r>
              <a:rPr lang="en-US" sz="1200" b="1" i="0" kern="1200" dirty="0">
                <a:solidFill>
                  <a:schemeClr val="tx1"/>
                </a:solidFill>
                <a:effectLst/>
                <a:latin typeface="Segoe UI" panose="020B0502040204020203" pitchFamily="34" charset="0"/>
                <a:ea typeface="+mn-ea"/>
                <a:cs typeface="Segoe UI" panose="020B0502040204020203" pitchFamily="34" charset="0"/>
              </a:rPr>
              <a:t>Microfilaments/Actin</a:t>
            </a:r>
            <a:r>
              <a:rPr lang="en-US" sz="1200" b="0" i="0" kern="1200" dirty="0">
                <a:solidFill>
                  <a:schemeClr val="tx1"/>
                </a:solidFill>
                <a:effectLst/>
                <a:latin typeface="Segoe UI" panose="020B0502040204020203" pitchFamily="34" charset="0"/>
                <a:ea typeface="+mn-ea"/>
                <a:cs typeface="Segoe UI" panose="020B0502040204020203" pitchFamily="34" charset="0"/>
              </a:rPr>
              <a:t>. Actin monomers polymerize to form a helical structure.</a:t>
            </a:r>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15</a:t>
            </a:fld>
            <a:endParaRPr lang="en-US" dirty="0"/>
          </a:p>
        </p:txBody>
      </p:sp>
    </p:spTree>
    <p:extLst>
      <p:ext uri="{BB962C8B-B14F-4D97-AF65-F5344CB8AC3E}">
        <p14:creationId xmlns:p14="http://schemas.microsoft.com/office/powerpoint/2010/main" val="2926538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1-11: Microfilaments/Actin in Cell Crawling</a:t>
            </a:r>
            <a:r>
              <a:rPr lang="en-US" sz="1200" b="0" i="0" kern="1200" dirty="0">
                <a:solidFill>
                  <a:schemeClr val="tx1"/>
                </a:solidFill>
                <a:effectLst/>
                <a:latin typeface="Segoe UI" panose="020B0502040204020203" pitchFamily="34" charset="0"/>
                <a:ea typeface="+mn-ea"/>
                <a:cs typeface="Segoe UI" panose="020B0502040204020203" pitchFamily="34" charset="0"/>
              </a:rPr>
              <a:t>. Cells crawl by (a) extending the leading edge primarily through remodeling of the actin cytoskeleton, (b) forming new contacts at that leading edge while releasing contacts on the rear, and (c) movement forward to "catch up" with the leading edge.</a:t>
            </a:r>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16</a:t>
            </a:fld>
            <a:endParaRPr lang="en-US" dirty="0"/>
          </a:p>
        </p:txBody>
      </p:sp>
    </p:spTree>
    <p:extLst>
      <p:ext uri="{BB962C8B-B14F-4D97-AF65-F5344CB8AC3E}">
        <p14:creationId xmlns:p14="http://schemas.microsoft.com/office/powerpoint/2010/main" val="733886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a:defRPr sz="2400" b="1">
                <a:solidFill>
                  <a:schemeClr val="tx1"/>
                </a:solidFill>
                <a:latin typeface="Times" pitchFamily="-16" charset="0"/>
              </a:defRPr>
            </a:lvl1pPr>
            <a:lvl2pPr marL="742950" indent="-285750">
              <a:defRPr sz="2400" b="1">
                <a:solidFill>
                  <a:schemeClr val="tx1"/>
                </a:solidFill>
                <a:latin typeface="Times" pitchFamily="-16" charset="0"/>
              </a:defRPr>
            </a:lvl2pPr>
            <a:lvl3pPr marL="1143000" indent="-228600">
              <a:defRPr sz="2400" b="1">
                <a:solidFill>
                  <a:schemeClr val="tx1"/>
                </a:solidFill>
                <a:latin typeface="Times" pitchFamily="-16" charset="0"/>
              </a:defRPr>
            </a:lvl3pPr>
            <a:lvl4pPr marL="1600200" indent="-228600">
              <a:defRPr sz="2400" b="1">
                <a:solidFill>
                  <a:schemeClr val="tx1"/>
                </a:solidFill>
                <a:latin typeface="Times" pitchFamily="-16" charset="0"/>
              </a:defRPr>
            </a:lvl4pPr>
            <a:lvl5pPr marL="2057400" indent="-228600">
              <a:defRPr sz="2400" b="1">
                <a:solidFill>
                  <a:schemeClr val="tx1"/>
                </a:solidFill>
                <a:latin typeface="Times" pitchFamily="-16" charset="0"/>
              </a:defRPr>
            </a:lvl5pPr>
            <a:lvl6pPr marL="2514600" indent="-228600" eaLnBrk="0" fontAlgn="base" hangingPunct="0">
              <a:spcBef>
                <a:spcPct val="0"/>
              </a:spcBef>
              <a:spcAft>
                <a:spcPct val="0"/>
              </a:spcAft>
              <a:defRPr sz="2400" b="1">
                <a:solidFill>
                  <a:schemeClr val="tx1"/>
                </a:solidFill>
                <a:latin typeface="Times" pitchFamily="-16" charset="0"/>
              </a:defRPr>
            </a:lvl6pPr>
            <a:lvl7pPr marL="2971800" indent="-228600" eaLnBrk="0" fontAlgn="base" hangingPunct="0">
              <a:spcBef>
                <a:spcPct val="0"/>
              </a:spcBef>
              <a:spcAft>
                <a:spcPct val="0"/>
              </a:spcAft>
              <a:defRPr sz="2400" b="1">
                <a:solidFill>
                  <a:schemeClr val="tx1"/>
                </a:solidFill>
                <a:latin typeface="Times" pitchFamily="-16" charset="0"/>
              </a:defRPr>
            </a:lvl7pPr>
            <a:lvl8pPr marL="3429000" indent="-228600" eaLnBrk="0" fontAlgn="base" hangingPunct="0">
              <a:spcBef>
                <a:spcPct val="0"/>
              </a:spcBef>
              <a:spcAft>
                <a:spcPct val="0"/>
              </a:spcAft>
              <a:defRPr sz="2400" b="1">
                <a:solidFill>
                  <a:schemeClr val="tx1"/>
                </a:solidFill>
                <a:latin typeface="Times" pitchFamily="-16" charset="0"/>
              </a:defRPr>
            </a:lvl8pPr>
            <a:lvl9pPr marL="3886200" indent="-228600" eaLnBrk="0" fontAlgn="base" hangingPunct="0">
              <a:spcBef>
                <a:spcPct val="0"/>
              </a:spcBef>
              <a:spcAft>
                <a:spcPct val="0"/>
              </a:spcAft>
              <a:defRPr sz="2400" b="1">
                <a:solidFill>
                  <a:schemeClr val="tx1"/>
                </a:solidFill>
                <a:latin typeface="Times" pitchFamily="-16" charset="0"/>
              </a:defRPr>
            </a:lvl9pPr>
          </a:lstStyle>
          <a:p>
            <a:fld id="{E8FDECBD-4B36-40C7-BCA1-57C9BC872B0C}" type="slidenum">
              <a:rPr lang="en-US" sz="1200" b="0"/>
              <a:pPr/>
              <a:t>17</a:t>
            </a:fld>
            <a:endParaRPr lang="en-US" sz="1200" b="0" dirty="0"/>
          </a:p>
        </p:txBody>
      </p:sp>
      <p:sp>
        <p:nvSpPr>
          <p:cNvPr id="186371" name="Rectangle 2"/>
          <p:cNvSpPr>
            <a:spLocks noGrp="1" noRot="1" noChangeAspect="1" noChangeArrowheads="1" noTextEdit="1"/>
          </p:cNvSpPr>
          <p:nvPr>
            <p:ph type="sldImg"/>
          </p:nvPr>
        </p:nvSpPr>
        <p:spPr>
          <a:xfrm>
            <a:off x="381000" y="685800"/>
            <a:ext cx="6096000" cy="3429000"/>
          </a:xfrm>
          <a:ln/>
        </p:spPr>
      </p:sp>
      <p:sp>
        <p:nvSpPr>
          <p:cNvPr id="186372" name="Rectangle 3"/>
          <p:cNvSpPr>
            <a:spLocks noGrp="1" noChangeArrowheads="1"/>
          </p:cNvSpPr>
          <p:nvPr>
            <p:ph type="body" idx="1"/>
          </p:nvPr>
        </p:nvSpPr>
        <p:spPr>
          <a:noFill/>
        </p:spPr>
        <p:txBody>
          <a:bodyPr/>
          <a:lstStyle/>
          <a:p>
            <a:pPr eaLnBrk="1" hangingPunct="1"/>
            <a:r>
              <a:rPr lang="en-US" sz="1200" b="1" i="0" kern="1200" dirty="0">
                <a:solidFill>
                  <a:schemeClr val="tx1"/>
                </a:solidFill>
                <a:effectLst/>
                <a:latin typeface="Segoe UI" panose="020B0502040204020203" pitchFamily="34" charset="0"/>
                <a:ea typeface="+mn-ea"/>
                <a:cs typeface="Segoe UI" panose="020B0502040204020203" pitchFamily="34" charset="0"/>
              </a:rPr>
              <a:t>Figure 1-12:</a:t>
            </a:r>
            <a:r>
              <a:rPr lang="en-US" sz="1200" b="0" i="0" kern="1200" dirty="0">
                <a:solidFill>
                  <a:schemeClr val="tx1"/>
                </a:solidFill>
                <a:effectLst/>
                <a:latin typeface="Segoe UI" panose="020B0502040204020203" pitchFamily="34" charset="0"/>
                <a:ea typeface="+mn-ea"/>
                <a:cs typeface="Segoe UI" panose="020B0502040204020203" pitchFamily="34" charset="0"/>
              </a:rPr>
              <a:t> </a:t>
            </a:r>
            <a:r>
              <a:rPr lang="en-US" sz="1200" b="1" i="0" kern="1200" dirty="0">
                <a:solidFill>
                  <a:schemeClr val="tx1"/>
                </a:solidFill>
                <a:effectLst/>
                <a:latin typeface="Segoe UI" panose="020B0502040204020203" pitchFamily="34" charset="0"/>
                <a:ea typeface="+mn-ea"/>
                <a:cs typeface="Segoe UI" panose="020B0502040204020203" pitchFamily="34" charset="0"/>
              </a:rPr>
              <a:t>The role of actin in cytokinesis</a:t>
            </a:r>
            <a:r>
              <a:rPr lang="en-US" sz="1200" b="0" i="0" kern="1200" dirty="0">
                <a:solidFill>
                  <a:schemeClr val="tx1"/>
                </a:solidFill>
                <a:effectLst/>
                <a:latin typeface="Segoe UI" panose="020B0502040204020203" pitchFamily="34" charset="0"/>
                <a:ea typeface="+mn-ea"/>
                <a:cs typeface="Segoe UI" panose="020B0502040204020203" pitchFamily="34" charset="0"/>
              </a:rPr>
              <a:t>. Actin is involved in formation of the cleavage furrow and the contractile ring that helps separate the two daughter cells during cytokinesis</a:t>
            </a:r>
            <a:endParaRPr lang="en-US" dirty="0"/>
          </a:p>
        </p:txBody>
      </p:sp>
    </p:spTree>
    <p:extLst>
      <p:ext uri="{BB962C8B-B14F-4D97-AF65-F5344CB8AC3E}">
        <p14:creationId xmlns:p14="http://schemas.microsoft.com/office/powerpoint/2010/main" val="553979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26</a:t>
            </a:fld>
            <a:endParaRPr lang="en-US" dirty="0"/>
          </a:p>
        </p:txBody>
      </p:sp>
    </p:spTree>
    <p:extLst>
      <p:ext uri="{BB962C8B-B14F-4D97-AF65-F5344CB8AC3E}">
        <p14:creationId xmlns:p14="http://schemas.microsoft.com/office/powerpoint/2010/main" val="140313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Segoe UI" panose="020B0502040204020203" pitchFamily="34" charset="0"/>
                <a:ea typeface="+mn-ea"/>
                <a:cs typeface="Segoe UI" panose="020B0502040204020203" pitchFamily="34" charset="0"/>
              </a:rPr>
              <a:t>Figure 1-1: The three types of cytoskeletal filaments. </a:t>
            </a:r>
            <a:r>
              <a:rPr lang="en-US" sz="1200" b="0" i="0" u="none" strike="noStrike" kern="1200" dirty="0">
                <a:solidFill>
                  <a:schemeClr val="tx1"/>
                </a:solidFill>
                <a:effectLst/>
                <a:latin typeface="Segoe UI" panose="020B0502040204020203" pitchFamily="34" charset="0"/>
                <a:ea typeface="+mn-ea"/>
                <a:cs typeface="Segoe UI" panose="020B0502040204020203" pitchFamily="34" charset="0"/>
              </a:rPr>
              <a:t>Images showing the location within cells (top) and structure (bottom) of individual cytoskeletal filaments. (a) microtubules (green in the fluorescent image), (b) microfilaments/actin (red in the fluorescent image) and, (c) intermediate filaments.</a:t>
            </a:r>
            <a:endParaRPr lang="en-US" dirty="0">
              <a:latin typeface="Segoe UI" panose="020B0502040204020203" pitchFamily="34" charset="0"/>
              <a:cs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3</a:t>
            </a:fld>
            <a:endParaRPr lang="en-US" dirty="0"/>
          </a:p>
        </p:txBody>
      </p:sp>
    </p:spTree>
    <p:extLst>
      <p:ext uri="{BB962C8B-B14F-4D97-AF65-F5344CB8AC3E}">
        <p14:creationId xmlns:p14="http://schemas.microsoft.com/office/powerpoint/2010/main" val="4234966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Segoe UI" panose="020B0502040204020203" pitchFamily="34" charset="0"/>
                <a:ea typeface="+mn-ea"/>
                <a:cs typeface="Segoe UI" panose="020B0502040204020203" pitchFamily="34" charset="0"/>
              </a:rPr>
              <a:t>Figure 1-1: The three types of cytoskeletal filaments. </a:t>
            </a:r>
            <a:r>
              <a:rPr lang="en-US" sz="1200" b="0" i="0" u="none" strike="noStrike" kern="1200" dirty="0">
                <a:solidFill>
                  <a:schemeClr val="tx1"/>
                </a:solidFill>
                <a:effectLst/>
                <a:latin typeface="Segoe UI" panose="020B0502040204020203" pitchFamily="34" charset="0"/>
                <a:ea typeface="+mn-ea"/>
                <a:cs typeface="Segoe UI" panose="020B0502040204020203" pitchFamily="34" charset="0"/>
              </a:rPr>
              <a:t>Images showing the location within cells (top) and structure (bottom) of individual cytoskeletal filaments. (a) microtubules (green in the fluorescent image), (b) microfilaments/actin (red in the fluorescent image) and, (c) intermediate filaments.</a:t>
            </a:r>
            <a:endParaRPr lang="en-US" dirty="0">
              <a:latin typeface="Segoe UI" panose="020B0502040204020203" pitchFamily="34" charset="0"/>
              <a:cs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4</a:t>
            </a:fld>
            <a:endParaRPr lang="en-US" dirty="0"/>
          </a:p>
        </p:txBody>
      </p:sp>
    </p:spTree>
    <p:extLst>
      <p:ext uri="{BB962C8B-B14F-4D97-AF65-F5344CB8AC3E}">
        <p14:creationId xmlns:p14="http://schemas.microsoft.com/office/powerpoint/2010/main" val="2540134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a:defRPr sz="2400" b="1">
                <a:solidFill>
                  <a:schemeClr val="tx1"/>
                </a:solidFill>
                <a:latin typeface="Times" pitchFamily="-16" charset="0"/>
              </a:defRPr>
            </a:lvl1pPr>
            <a:lvl2pPr marL="742950" indent="-285750">
              <a:defRPr sz="2400" b="1">
                <a:solidFill>
                  <a:schemeClr val="tx1"/>
                </a:solidFill>
                <a:latin typeface="Times" pitchFamily="-16" charset="0"/>
              </a:defRPr>
            </a:lvl2pPr>
            <a:lvl3pPr marL="1143000" indent="-228600">
              <a:defRPr sz="2400" b="1">
                <a:solidFill>
                  <a:schemeClr val="tx1"/>
                </a:solidFill>
                <a:latin typeface="Times" pitchFamily="-16" charset="0"/>
              </a:defRPr>
            </a:lvl3pPr>
            <a:lvl4pPr marL="1600200" indent="-228600">
              <a:defRPr sz="2400" b="1">
                <a:solidFill>
                  <a:schemeClr val="tx1"/>
                </a:solidFill>
                <a:latin typeface="Times" pitchFamily="-16" charset="0"/>
              </a:defRPr>
            </a:lvl4pPr>
            <a:lvl5pPr marL="2057400" indent="-228600">
              <a:defRPr sz="2400" b="1">
                <a:solidFill>
                  <a:schemeClr val="tx1"/>
                </a:solidFill>
                <a:latin typeface="Times" pitchFamily="-16" charset="0"/>
              </a:defRPr>
            </a:lvl5pPr>
            <a:lvl6pPr marL="2514600" indent="-228600" eaLnBrk="0" fontAlgn="base" hangingPunct="0">
              <a:spcBef>
                <a:spcPct val="0"/>
              </a:spcBef>
              <a:spcAft>
                <a:spcPct val="0"/>
              </a:spcAft>
              <a:defRPr sz="2400" b="1">
                <a:solidFill>
                  <a:schemeClr val="tx1"/>
                </a:solidFill>
                <a:latin typeface="Times" pitchFamily="-16" charset="0"/>
              </a:defRPr>
            </a:lvl6pPr>
            <a:lvl7pPr marL="2971800" indent="-228600" eaLnBrk="0" fontAlgn="base" hangingPunct="0">
              <a:spcBef>
                <a:spcPct val="0"/>
              </a:spcBef>
              <a:spcAft>
                <a:spcPct val="0"/>
              </a:spcAft>
              <a:defRPr sz="2400" b="1">
                <a:solidFill>
                  <a:schemeClr val="tx1"/>
                </a:solidFill>
                <a:latin typeface="Times" pitchFamily="-16" charset="0"/>
              </a:defRPr>
            </a:lvl7pPr>
            <a:lvl8pPr marL="3429000" indent="-228600" eaLnBrk="0" fontAlgn="base" hangingPunct="0">
              <a:spcBef>
                <a:spcPct val="0"/>
              </a:spcBef>
              <a:spcAft>
                <a:spcPct val="0"/>
              </a:spcAft>
              <a:defRPr sz="2400" b="1">
                <a:solidFill>
                  <a:schemeClr val="tx1"/>
                </a:solidFill>
                <a:latin typeface="Times" pitchFamily="-16" charset="0"/>
              </a:defRPr>
            </a:lvl8pPr>
            <a:lvl9pPr marL="3886200" indent="-228600" eaLnBrk="0" fontAlgn="base" hangingPunct="0">
              <a:spcBef>
                <a:spcPct val="0"/>
              </a:spcBef>
              <a:spcAft>
                <a:spcPct val="0"/>
              </a:spcAft>
              <a:defRPr sz="2400" b="1">
                <a:solidFill>
                  <a:schemeClr val="tx1"/>
                </a:solidFill>
                <a:latin typeface="Times" pitchFamily="-16" charset="0"/>
              </a:defRPr>
            </a:lvl9pPr>
          </a:lstStyle>
          <a:p>
            <a:fld id="{601C3D3F-8A36-44C8-92D7-2C19CE0E9DA8}" type="slidenum">
              <a:rPr lang="en-US" sz="1200" b="0"/>
              <a:pPr/>
              <a:t>5</a:t>
            </a:fld>
            <a:endParaRPr lang="en-US" sz="1200" b="0" dirty="0"/>
          </a:p>
        </p:txBody>
      </p:sp>
      <p:sp>
        <p:nvSpPr>
          <p:cNvPr id="122883" name="Rectangle 2"/>
          <p:cNvSpPr>
            <a:spLocks noGrp="1" noRot="1" noChangeAspect="1" noChangeArrowheads="1" noTextEdit="1"/>
          </p:cNvSpPr>
          <p:nvPr>
            <p:ph type="sldImg"/>
          </p:nvPr>
        </p:nvSpPr>
        <p:spPr>
          <a:xfrm>
            <a:off x="381000" y="685800"/>
            <a:ext cx="6096000" cy="3429000"/>
          </a:xfrm>
          <a:ln/>
        </p:spPr>
      </p:sp>
      <p:sp>
        <p:nvSpPr>
          <p:cNvPr id="122884" name="Rectangle 3"/>
          <p:cNvSpPr>
            <a:spLocks noGrp="1" noChangeArrowheads="1"/>
          </p:cNvSpPr>
          <p:nvPr>
            <p:ph type="body" idx="1"/>
          </p:nvPr>
        </p:nvSpPr>
        <p:spPr>
          <a:noFill/>
        </p:spPr>
        <p:txBody>
          <a:bodyPr/>
          <a:lstStyle/>
          <a:p>
            <a:pPr eaLnBrk="1" hangingPunct="1"/>
            <a:r>
              <a:rPr lang="en-US" sz="1200" b="1" i="0" kern="1200" dirty="0">
                <a:solidFill>
                  <a:schemeClr val="tx1"/>
                </a:solidFill>
                <a:effectLst/>
                <a:latin typeface="Segoe UI" panose="020B0502040204020203" pitchFamily="34" charset="0"/>
                <a:ea typeface="+mn-ea"/>
                <a:cs typeface="Segoe UI" panose="020B0502040204020203" pitchFamily="34" charset="0"/>
              </a:rPr>
              <a:t>Figure 1-2: Structure of intermediate filaments</a:t>
            </a:r>
            <a:r>
              <a:rPr lang="en-US" sz="1200" b="0" i="0" kern="1200" dirty="0">
                <a:solidFill>
                  <a:schemeClr val="tx1"/>
                </a:solidFill>
                <a:effectLst/>
                <a:latin typeface="Segoe UI" panose="020B0502040204020203" pitchFamily="34" charset="0"/>
                <a:ea typeface="+mn-ea"/>
                <a:cs typeface="Segoe UI" panose="020B0502040204020203" pitchFamily="34" charset="0"/>
              </a:rPr>
              <a:t>. a) Rope-like polymers of intermediate filaments are made from several filamentous protein monomers wrapped together. b) Intermediate filaments are made from several filamentous proteins staggered and wrapped together.</a:t>
            </a:r>
            <a:endParaRPr lang="en-US"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005103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a:defRPr sz="2400" b="1">
                <a:solidFill>
                  <a:schemeClr val="tx1"/>
                </a:solidFill>
                <a:latin typeface="Times" pitchFamily="-16" charset="0"/>
              </a:defRPr>
            </a:lvl1pPr>
            <a:lvl2pPr marL="742950" indent="-285750">
              <a:defRPr sz="2400" b="1">
                <a:solidFill>
                  <a:schemeClr val="tx1"/>
                </a:solidFill>
                <a:latin typeface="Times" pitchFamily="-16" charset="0"/>
              </a:defRPr>
            </a:lvl2pPr>
            <a:lvl3pPr marL="1143000" indent="-228600">
              <a:defRPr sz="2400" b="1">
                <a:solidFill>
                  <a:schemeClr val="tx1"/>
                </a:solidFill>
                <a:latin typeface="Times" pitchFamily="-16" charset="0"/>
              </a:defRPr>
            </a:lvl3pPr>
            <a:lvl4pPr marL="1600200" indent="-228600">
              <a:defRPr sz="2400" b="1">
                <a:solidFill>
                  <a:schemeClr val="tx1"/>
                </a:solidFill>
                <a:latin typeface="Times" pitchFamily="-16" charset="0"/>
              </a:defRPr>
            </a:lvl4pPr>
            <a:lvl5pPr marL="2057400" indent="-228600">
              <a:defRPr sz="2400" b="1">
                <a:solidFill>
                  <a:schemeClr val="tx1"/>
                </a:solidFill>
                <a:latin typeface="Times" pitchFamily="-16" charset="0"/>
              </a:defRPr>
            </a:lvl5pPr>
            <a:lvl6pPr marL="2514600" indent="-228600" eaLnBrk="0" fontAlgn="base" hangingPunct="0">
              <a:spcBef>
                <a:spcPct val="0"/>
              </a:spcBef>
              <a:spcAft>
                <a:spcPct val="0"/>
              </a:spcAft>
              <a:defRPr sz="2400" b="1">
                <a:solidFill>
                  <a:schemeClr val="tx1"/>
                </a:solidFill>
                <a:latin typeface="Times" pitchFamily="-16" charset="0"/>
              </a:defRPr>
            </a:lvl6pPr>
            <a:lvl7pPr marL="2971800" indent="-228600" eaLnBrk="0" fontAlgn="base" hangingPunct="0">
              <a:spcBef>
                <a:spcPct val="0"/>
              </a:spcBef>
              <a:spcAft>
                <a:spcPct val="0"/>
              </a:spcAft>
              <a:defRPr sz="2400" b="1">
                <a:solidFill>
                  <a:schemeClr val="tx1"/>
                </a:solidFill>
                <a:latin typeface="Times" pitchFamily="-16" charset="0"/>
              </a:defRPr>
            </a:lvl7pPr>
            <a:lvl8pPr marL="3429000" indent="-228600" eaLnBrk="0" fontAlgn="base" hangingPunct="0">
              <a:spcBef>
                <a:spcPct val="0"/>
              </a:spcBef>
              <a:spcAft>
                <a:spcPct val="0"/>
              </a:spcAft>
              <a:defRPr sz="2400" b="1">
                <a:solidFill>
                  <a:schemeClr val="tx1"/>
                </a:solidFill>
                <a:latin typeface="Times" pitchFamily="-16" charset="0"/>
              </a:defRPr>
            </a:lvl8pPr>
            <a:lvl9pPr marL="3886200" indent="-228600" eaLnBrk="0" fontAlgn="base" hangingPunct="0">
              <a:spcBef>
                <a:spcPct val="0"/>
              </a:spcBef>
              <a:spcAft>
                <a:spcPct val="0"/>
              </a:spcAft>
              <a:defRPr sz="2400" b="1">
                <a:solidFill>
                  <a:schemeClr val="tx1"/>
                </a:solidFill>
                <a:latin typeface="Times" pitchFamily="-16" charset="0"/>
              </a:defRPr>
            </a:lvl9pPr>
          </a:lstStyle>
          <a:p>
            <a:fld id="{49A17B35-669B-4178-95FC-119C6C000C9E}" type="slidenum">
              <a:rPr lang="en-US" sz="1200" b="0"/>
              <a:pPr/>
              <a:t>6</a:t>
            </a:fld>
            <a:endParaRPr lang="en-US" sz="1200" b="0" dirty="0"/>
          </a:p>
        </p:txBody>
      </p:sp>
      <p:sp>
        <p:nvSpPr>
          <p:cNvPr id="119811" name="Rectangle 2"/>
          <p:cNvSpPr>
            <a:spLocks noGrp="1" noRot="1" noChangeAspect="1" noChangeArrowheads="1" noTextEdit="1"/>
          </p:cNvSpPr>
          <p:nvPr>
            <p:ph type="sldImg"/>
          </p:nvPr>
        </p:nvSpPr>
        <p:spPr>
          <a:xfrm>
            <a:off x="381000" y="685800"/>
            <a:ext cx="6096000" cy="3429000"/>
          </a:xfrm>
          <a:ln/>
        </p:spPr>
      </p:sp>
      <p:sp>
        <p:nvSpPr>
          <p:cNvPr id="119812" name="Rectangle 3"/>
          <p:cNvSpPr>
            <a:spLocks noGrp="1" noChangeArrowheads="1"/>
          </p:cNvSpPr>
          <p:nvPr>
            <p:ph type="body" idx="1"/>
          </p:nvPr>
        </p:nvSpPr>
        <p:spPr>
          <a:noFill/>
        </p:spPr>
        <p:txBody>
          <a:bodyPr/>
          <a:lstStyle/>
          <a:p>
            <a:pPr eaLnBrk="1" hangingPunct="1"/>
            <a:r>
              <a:rPr lang="en-US" sz="1200" b="1" i="0" kern="1200" dirty="0">
                <a:solidFill>
                  <a:schemeClr val="tx1"/>
                </a:solidFill>
                <a:effectLst/>
                <a:latin typeface="Segoe UI" panose="020B0502040204020203" pitchFamily="34" charset="0"/>
                <a:ea typeface="+mn-ea"/>
                <a:cs typeface="Segoe UI" panose="020B0502040204020203" pitchFamily="34" charset="0"/>
              </a:rPr>
              <a:t>Figure 1-3: Desmosomes</a:t>
            </a:r>
            <a:r>
              <a:rPr lang="en-US" sz="1200" b="0" i="0" kern="1200" dirty="0">
                <a:solidFill>
                  <a:schemeClr val="tx1"/>
                </a:solidFill>
                <a:effectLst/>
                <a:latin typeface="Segoe UI" panose="020B0502040204020203" pitchFamily="34" charset="0"/>
                <a:ea typeface="+mn-ea"/>
                <a:cs typeface="Segoe UI" panose="020B0502040204020203" pitchFamily="34" charset="0"/>
              </a:rPr>
              <a:t>. Desmosomes are cell adhesion structures between two neighboring cells, which connect keratin from one cell to the keratin of a neighboring cell, using a series of adaptors and adhesion proteins.</a:t>
            </a:r>
            <a:endParaRPr lang="en-US" dirty="0"/>
          </a:p>
        </p:txBody>
      </p:sp>
    </p:spTree>
    <p:extLst>
      <p:ext uri="{BB962C8B-B14F-4D97-AF65-F5344CB8AC3E}">
        <p14:creationId xmlns:p14="http://schemas.microsoft.com/office/powerpoint/2010/main" val="1125794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1-4: Defects in keratin.</a:t>
            </a:r>
            <a:r>
              <a:rPr lang="en-US" sz="1200" b="0" i="0" kern="1200" dirty="0">
                <a:solidFill>
                  <a:schemeClr val="tx1"/>
                </a:solidFill>
                <a:effectLst/>
                <a:latin typeface="Segoe UI" panose="020B0502040204020203" pitchFamily="34" charset="0"/>
                <a:ea typeface="+mn-ea"/>
                <a:cs typeface="Segoe UI" panose="020B0502040204020203" pitchFamily="34" charset="0"/>
              </a:rPr>
              <a:t> Image of a patient with </a:t>
            </a:r>
            <a:r>
              <a:rPr lang="en-US" sz="1200" b="0" i="1" kern="1200" dirty="0">
                <a:solidFill>
                  <a:schemeClr val="tx1"/>
                </a:solidFill>
                <a:effectLst/>
                <a:latin typeface="Segoe UI" panose="020B0502040204020203" pitchFamily="34" charset="0"/>
                <a:ea typeface="+mn-ea"/>
                <a:cs typeface="Segoe UI" panose="020B0502040204020203" pitchFamily="34" charset="0"/>
              </a:rPr>
              <a:t>epidermolysis bullosa</a:t>
            </a:r>
            <a:r>
              <a:rPr lang="en-US" sz="1200" b="0" i="0" kern="1200" dirty="0">
                <a:solidFill>
                  <a:schemeClr val="tx1"/>
                </a:solidFill>
                <a:effectLst/>
                <a:latin typeface="Segoe UI" panose="020B0502040204020203" pitchFamily="34" charset="0"/>
                <a:ea typeface="+mn-ea"/>
                <a:cs typeface="Segoe UI" panose="020B0502040204020203" pitchFamily="34" charset="0"/>
              </a:rPr>
              <a:t> suffering from skin lesions due to mutations in keratin genes.</a:t>
            </a:r>
            <a:endParaRPr lang="en-US" dirty="0"/>
          </a:p>
        </p:txBody>
      </p:sp>
      <p:sp>
        <p:nvSpPr>
          <p:cNvPr id="4" name="Slide Number Placeholder 3"/>
          <p:cNvSpPr>
            <a:spLocks noGrp="1"/>
          </p:cNvSpPr>
          <p:nvPr>
            <p:ph type="sldNum" sz="quarter" idx="10"/>
          </p:nvPr>
        </p:nvSpPr>
        <p:spPr/>
        <p:txBody>
          <a:bodyPr/>
          <a:lstStyle/>
          <a:p>
            <a:fld id="{46E5CE7B-8B61-4913-A3A1-62506B512617}" type="slidenum">
              <a:rPr lang="en-US" smtClean="0"/>
              <a:t>7</a:t>
            </a:fld>
            <a:endParaRPr lang="en-US" dirty="0"/>
          </a:p>
        </p:txBody>
      </p:sp>
    </p:spTree>
    <p:extLst>
      <p:ext uri="{BB962C8B-B14F-4D97-AF65-F5344CB8AC3E}">
        <p14:creationId xmlns:p14="http://schemas.microsoft.com/office/powerpoint/2010/main" val="1325792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1-5: Progeria</a:t>
            </a:r>
            <a:r>
              <a:rPr lang="en-US" sz="1200" b="0" i="0" kern="1200" dirty="0">
                <a:solidFill>
                  <a:schemeClr val="tx1"/>
                </a:solidFill>
                <a:effectLst/>
                <a:latin typeface="Segoe UI" panose="020B0502040204020203" pitchFamily="34" charset="0"/>
                <a:ea typeface="+mn-ea"/>
                <a:cs typeface="Segoe UI" panose="020B0502040204020203" pitchFamily="34" charset="0"/>
              </a:rPr>
              <a:t>. Image of a patient with progeria (left) and an image of the nuclear lamina (green) in healthy patients (top right) and progeria patients (bottom right).</a:t>
            </a:r>
            <a:endParaRPr lang="en-US" dirty="0"/>
          </a:p>
        </p:txBody>
      </p:sp>
      <p:sp>
        <p:nvSpPr>
          <p:cNvPr id="4" name="Slide Number Placeholder 3"/>
          <p:cNvSpPr>
            <a:spLocks noGrp="1"/>
          </p:cNvSpPr>
          <p:nvPr>
            <p:ph type="sldNum" sz="quarter" idx="10"/>
          </p:nvPr>
        </p:nvSpPr>
        <p:spPr/>
        <p:txBody>
          <a:bodyPr/>
          <a:lstStyle/>
          <a:p>
            <a:fld id="{46E5CE7B-8B61-4913-A3A1-62506B512617}" type="slidenum">
              <a:rPr lang="en-US" smtClean="0"/>
              <a:t>8</a:t>
            </a:fld>
            <a:endParaRPr lang="en-US" dirty="0"/>
          </a:p>
        </p:txBody>
      </p:sp>
    </p:spTree>
    <p:extLst>
      <p:ext uri="{BB962C8B-B14F-4D97-AF65-F5344CB8AC3E}">
        <p14:creationId xmlns:p14="http://schemas.microsoft.com/office/powerpoint/2010/main" val="738215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Segoe UI" panose="020B0502040204020203" pitchFamily="34" charset="0"/>
                <a:ea typeface="+mn-ea"/>
                <a:cs typeface="Segoe UI" panose="020B0502040204020203" pitchFamily="34" charset="0"/>
              </a:rPr>
              <a:t>Figure 1-1: The three types of cytoskeletal filaments. </a:t>
            </a:r>
            <a:r>
              <a:rPr lang="en-US" sz="1200" b="0" i="0" u="none" strike="noStrike" kern="1200" dirty="0">
                <a:solidFill>
                  <a:schemeClr val="tx1"/>
                </a:solidFill>
                <a:effectLst/>
                <a:latin typeface="Segoe UI" panose="020B0502040204020203" pitchFamily="34" charset="0"/>
                <a:ea typeface="+mn-ea"/>
                <a:cs typeface="Segoe UI" panose="020B0502040204020203" pitchFamily="34" charset="0"/>
              </a:rPr>
              <a:t>Images showing the location within cells (top) and structure (bottom) of individual cytoskeletal filaments. (a) microtubules (green in the fluorescent image), (b) microfilaments/actin (red in the fluorescent image) and, (c) intermediate filaments.</a:t>
            </a:r>
            <a:endParaRPr lang="en-US" dirty="0">
              <a:latin typeface="Segoe UI" panose="020B0502040204020203" pitchFamily="34" charset="0"/>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6E5CE7B-8B61-4913-A3A1-62506B512617}" type="slidenum">
              <a:rPr lang="en-US" smtClean="0"/>
              <a:t>9</a:t>
            </a:fld>
            <a:endParaRPr lang="en-US" dirty="0"/>
          </a:p>
        </p:txBody>
      </p:sp>
    </p:spTree>
    <p:extLst>
      <p:ext uri="{BB962C8B-B14F-4D97-AF65-F5344CB8AC3E}">
        <p14:creationId xmlns:p14="http://schemas.microsoft.com/office/powerpoint/2010/main" val="1505117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Segoe UI" panose="020B0502040204020203" pitchFamily="34" charset="0"/>
                <a:ea typeface="+mn-ea"/>
                <a:cs typeface="Segoe UI" panose="020B0502040204020203" pitchFamily="34" charset="0"/>
              </a:rPr>
              <a:t>Figure 1-6: Structure of microtubules.</a:t>
            </a:r>
            <a:r>
              <a:rPr lang="en-US" sz="1200" b="0" i="0" kern="1200" dirty="0">
                <a:solidFill>
                  <a:schemeClr val="tx1"/>
                </a:solidFill>
                <a:effectLst/>
                <a:latin typeface="Segoe UI" panose="020B0502040204020203" pitchFamily="34" charset="0"/>
                <a:ea typeface="+mn-ea"/>
                <a:cs typeface="Segoe UI" panose="020B0502040204020203" pitchFamily="34" charset="0"/>
              </a:rPr>
              <a:t> Image of the fully assembled microtubule made up of dimers of α-tubulin and β-tubulin stacked to form protofilaments that assemble to form a hollow tube structure.</a:t>
            </a:r>
            <a:endParaRPr lang="en-US" dirty="0"/>
          </a:p>
        </p:txBody>
      </p:sp>
      <p:sp>
        <p:nvSpPr>
          <p:cNvPr id="4" name="Slide Number Placeholder 3"/>
          <p:cNvSpPr>
            <a:spLocks noGrp="1"/>
          </p:cNvSpPr>
          <p:nvPr>
            <p:ph type="sldNum" sz="quarter" idx="5"/>
          </p:nvPr>
        </p:nvSpPr>
        <p:spPr/>
        <p:txBody>
          <a:bodyPr/>
          <a:lstStyle/>
          <a:p>
            <a:fld id="{46E5CE7B-8B61-4913-A3A1-62506B512617}" type="slidenum">
              <a:rPr lang="en-US" smtClean="0"/>
              <a:pPr/>
              <a:t>10</a:t>
            </a:fld>
            <a:endParaRPr lang="en-US" dirty="0"/>
          </a:p>
        </p:txBody>
      </p:sp>
    </p:spTree>
    <p:extLst>
      <p:ext uri="{BB962C8B-B14F-4D97-AF65-F5344CB8AC3E}">
        <p14:creationId xmlns:p14="http://schemas.microsoft.com/office/powerpoint/2010/main" val="2765419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latin typeface="Segoe UI" panose="020B0502040204020203" pitchFamily="34" charset="0"/>
                <a:cs typeface="Segoe UI" panose="020B0502040204020203" pitchFamily="34"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Segoe UI" panose="020B0502040204020203" pitchFamily="34" charset="0"/>
                <a:cs typeface="Segoe UI" panose="020B0502040204020203"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EDBFD417-C702-4A8C-A177-312F0AE0A410}" type="datetime1">
              <a:rPr lang="en-US" smtClean="0"/>
              <a:t>2/24/2023</a:t>
            </a:fld>
            <a:endParaRPr lang="en-US" dirty="0"/>
          </a:p>
        </p:txBody>
      </p:sp>
      <p:sp>
        <p:nvSpPr>
          <p:cNvPr id="5" name="Footer Placeholder 4"/>
          <p:cNvSpPr>
            <a:spLocks noGrp="1"/>
          </p:cNvSpPr>
          <p:nvPr>
            <p:ph type="ftr" sz="quarter" idx="11"/>
          </p:nvPr>
        </p:nvSpPr>
        <p:spPr/>
        <p:txBody>
          <a:bodyPr/>
          <a:lstStyle>
            <a:lvl1pPr>
              <a:defRPr sz="1200">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200">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1456648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panose="020B0502040204020203" pitchFamily="34" charset="0"/>
                <a:cs typeface="Segoe UI" panose="020B0502040204020203" pitchFamily="34" charset="0"/>
              </a:defRPr>
            </a:lvl1p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71EE5DAD-1AC5-46BA-AA40-74FB91320277}" type="datetime1">
              <a:rPr lang="en-US" smtClean="0"/>
              <a:t>2/24/2023</a:t>
            </a:fld>
            <a:endParaRPr lang="en-US" dirty="0"/>
          </a:p>
        </p:txBody>
      </p:sp>
      <p:sp>
        <p:nvSpPr>
          <p:cNvPr id="5" name="Footer Placeholder 4"/>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464891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defRPr>
                <a:latin typeface="Segoe UI" panose="020B0502040204020203" pitchFamily="34" charset="0"/>
                <a:cs typeface="Segoe UI" panose="020B0502040204020203" pitchFamily="34" charset="0"/>
              </a:defRPr>
            </a:lvl1pPr>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lvl1pPr>
              <a:defRPr>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E5244E5B-09D1-408C-AA7A-0A76CAF4168F}" type="datetime1">
              <a:rPr lang="en-US" smtClean="0"/>
              <a:t>2/24/2023</a:t>
            </a:fld>
            <a:endParaRPr lang="en-US" dirty="0"/>
          </a:p>
        </p:txBody>
      </p:sp>
      <p:sp>
        <p:nvSpPr>
          <p:cNvPr id="5" name="Footer Placeholder 4"/>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3070953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panose="020B0502040204020203" pitchFamily="34" charset="0"/>
                <a:cs typeface="Segoe UI" panose="020B0502040204020203"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Segoe UI" panose="020B0502040204020203" pitchFamily="34" charset="0"/>
                <a:cs typeface="Segoe UI" panose="020B0502040204020203" pitchFamily="34" charset="0"/>
              </a:defRPr>
            </a:lvl1pPr>
            <a:lvl2pPr>
              <a:defRPr>
                <a:latin typeface="Segoe UI" panose="020B0502040204020203" pitchFamily="34" charset="0"/>
                <a:cs typeface="Segoe UI" panose="020B0502040204020203" pitchFamily="34" charset="0"/>
              </a:defRPr>
            </a:lvl2pPr>
            <a:lvl3pPr>
              <a:defRPr>
                <a:latin typeface="Segoe UI" panose="020B0502040204020203" pitchFamily="34" charset="0"/>
                <a:cs typeface="Segoe UI" panose="020B0502040204020203" pitchFamily="34" charset="0"/>
              </a:defRPr>
            </a:lvl3pPr>
            <a:lvl4pPr>
              <a:defRPr>
                <a:latin typeface="Segoe UI" panose="020B0502040204020203" pitchFamily="34" charset="0"/>
                <a:cs typeface="Segoe UI" panose="020B0502040204020203" pitchFamily="34" charset="0"/>
              </a:defRPr>
            </a:lvl4pPr>
            <a:lvl5pPr>
              <a:defRPr>
                <a:latin typeface="Segoe UI" panose="020B0502040204020203" pitchFamily="34" charset="0"/>
                <a:cs typeface="Segoe UI"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930B460-7094-4907-83A2-B8F5E8B7BC29}" type="datetime1">
              <a:rPr lang="en-US" smtClean="0"/>
              <a:t>2/24/2023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EF3D6-E668-4DE3-8128-3AEB1A6FE605}" type="slidenum">
              <a:rPr lang="en-US" smtClean="0"/>
              <a:t>‹#›</a:t>
            </a:fld>
            <a:endParaRPr lang="en-US" dirty="0"/>
          </a:p>
        </p:txBody>
      </p:sp>
    </p:spTree>
    <p:extLst>
      <p:ext uri="{BB962C8B-B14F-4D97-AF65-F5344CB8AC3E}">
        <p14:creationId xmlns:p14="http://schemas.microsoft.com/office/powerpoint/2010/main" val="2560076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atin typeface="Segoe UI" panose="020B0502040204020203" pitchFamily="34" charset="0"/>
                <a:cs typeface="Segoe UI" panose="020B0502040204020203" pitchFamily="34" charset="0"/>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latin typeface="Segoe UI" panose="020B0502040204020203" pitchFamily="34" charset="0"/>
                <a:cs typeface="Segoe UI" panose="020B0502040204020203"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8633D482-3DD3-4E56-BB26-D1716CC79B8C}" type="datetime1">
              <a:rPr lang="en-US" smtClean="0"/>
              <a:t>2/24/2023</a:t>
            </a:fld>
            <a:endParaRPr lang="en-US" dirty="0"/>
          </a:p>
        </p:txBody>
      </p:sp>
      <p:sp>
        <p:nvSpPr>
          <p:cNvPr id="5" name="Footer Placeholder 4"/>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2017384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panose="020B0502040204020203" pitchFamily="34" charset="0"/>
                <a:cs typeface="Segoe UI" panose="020B0502040204020203" pitchFamily="34" charset="0"/>
              </a:defRPr>
            </a:lvl1p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atin typeface="Segoe UI" panose="020B0502040204020203" pitchFamily="34" charset="0"/>
                <a:cs typeface="Segoe UI" panose="020B0502040204020203" pitchFamily="34" charset="0"/>
              </a:defRPr>
            </a:lvl1pPr>
            <a:lvl2pPr>
              <a:defRPr sz="24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1800">
                <a:latin typeface="Segoe UI" panose="020B0502040204020203" pitchFamily="34" charset="0"/>
                <a:cs typeface="Segoe UI" panose="020B0502040204020203" pitchFamily="34" charset="0"/>
              </a:defRPr>
            </a:lvl4pPr>
            <a:lvl5pPr>
              <a:defRPr sz="1800">
                <a:latin typeface="Segoe UI" panose="020B0502040204020203" pitchFamily="34" charset="0"/>
                <a:cs typeface="Segoe UI" panose="020B0502040204020203"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atin typeface="Segoe UI" panose="020B0502040204020203" pitchFamily="34" charset="0"/>
                <a:cs typeface="Segoe UI" panose="020B0502040204020203" pitchFamily="34" charset="0"/>
              </a:defRPr>
            </a:lvl1pPr>
            <a:lvl2pPr>
              <a:defRPr sz="24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1800">
                <a:latin typeface="Segoe UI" panose="020B0502040204020203" pitchFamily="34" charset="0"/>
                <a:cs typeface="Segoe UI" panose="020B0502040204020203" pitchFamily="34" charset="0"/>
              </a:defRPr>
            </a:lvl4pPr>
            <a:lvl5pPr>
              <a:defRPr sz="1800">
                <a:latin typeface="Segoe UI" panose="020B0502040204020203" pitchFamily="34" charset="0"/>
                <a:cs typeface="Segoe UI" panose="020B0502040204020203"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F4656E16-100A-4392-8D4B-F07DA18C5A1F}" type="datetime1">
              <a:rPr lang="en-US" smtClean="0"/>
              <a:t>2/24/2023</a:t>
            </a:fld>
            <a:endParaRPr lang="en-US" dirty="0"/>
          </a:p>
        </p:txBody>
      </p:sp>
      <p:sp>
        <p:nvSpPr>
          <p:cNvPr id="6" name="Footer Placeholder 5"/>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3560909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panose="020B0502040204020203" pitchFamily="34" charset="0"/>
                <a:cs typeface="Segoe UI" panose="020B0502040204020203" pitchFamily="34" charset="0"/>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1800">
                <a:latin typeface="Segoe UI" panose="020B0502040204020203" pitchFamily="34" charset="0"/>
                <a:cs typeface="Segoe UI" panose="020B0502040204020203" pitchFamily="34" charset="0"/>
              </a:defRPr>
            </a:lvl3pPr>
            <a:lvl4pPr>
              <a:defRPr sz="1600">
                <a:latin typeface="Segoe UI" panose="020B0502040204020203" pitchFamily="34" charset="0"/>
                <a:cs typeface="Segoe UI" panose="020B0502040204020203" pitchFamily="34" charset="0"/>
              </a:defRPr>
            </a:lvl4pPr>
            <a:lvl5pPr>
              <a:defRPr sz="1600">
                <a:latin typeface="Segoe UI" panose="020B0502040204020203" pitchFamily="34" charset="0"/>
                <a:cs typeface="Segoe UI" panose="020B0502040204020203"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atin typeface="Segoe UI" panose="020B0502040204020203" pitchFamily="34" charset="0"/>
                <a:cs typeface="Segoe UI"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1800">
                <a:latin typeface="Segoe UI" panose="020B0502040204020203" pitchFamily="34" charset="0"/>
                <a:cs typeface="Segoe UI" panose="020B0502040204020203" pitchFamily="34" charset="0"/>
              </a:defRPr>
            </a:lvl3pPr>
            <a:lvl4pPr>
              <a:defRPr sz="1600">
                <a:latin typeface="Segoe UI" panose="020B0502040204020203" pitchFamily="34" charset="0"/>
                <a:cs typeface="Segoe UI" panose="020B0502040204020203" pitchFamily="34" charset="0"/>
              </a:defRPr>
            </a:lvl4pPr>
            <a:lvl5pPr>
              <a:defRPr sz="1600">
                <a:latin typeface="Segoe UI" panose="020B0502040204020203" pitchFamily="34" charset="0"/>
                <a:cs typeface="Segoe UI" panose="020B0502040204020203"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BB69A7DA-592A-4E11-B3D2-045DA27F4FFC}" type="datetime1">
              <a:rPr lang="en-US" smtClean="0"/>
              <a:t>2/24/2023</a:t>
            </a:fld>
            <a:endParaRPr lang="en-US" dirty="0"/>
          </a:p>
        </p:txBody>
      </p:sp>
      <p:sp>
        <p:nvSpPr>
          <p:cNvPr id="8" name="Footer Placeholder 7"/>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9" name="Slide Number Placeholder 8"/>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2778135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Segoe UI" panose="020B0502040204020203" pitchFamily="34" charset="0"/>
                <a:cs typeface="Segoe UI" panose="020B0502040204020203" pitchFamily="34" charset="0"/>
              </a:defRPr>
            </a:lvl1pPr>
          </a:lstStyle>
          <a:p>
            <a:r>
              <a:rPr lang="en-US"/>
              <a:t>Click to edit Master title style</a:t>
            </a:r>
          </a:p>
        </p:txBody>
      </p:sp>
      <p:sp>
        <p:nvSpPr>
          <p:cNvPr id="3" name="Date Placeholder 2"/>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1C119DD2-40D6-4824-8AC5-D2394F41570C}" type="datetime1">
              <a:rPr lang="en-US" smtClean="0"/>
              <a:t>2/24/2023</a:t>
            </a:fld>
            <a:endParaRPr lang="en-US" dirty="0"/>
          </a:p>
        </p:txBody>
      </p:sp>
      <p:sp>
        <p:nvSpPr>
          <p:cNvPr id="4" name="Footer Placeholder 3"/>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1921729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204398D0-7D19-46AD-B59E-87996F4F8400}" type="datetime1">
              <a:rPr lang="en-US" smtClean="0"/>
              <a:t>2/24/2023</a:t>
            </a:fld>
            <a:endParaRPr lang="en-US" dirty="0"/>
          </a:p>
        </p:txBody>
      </p:sp>
      <p:sp>
        <p:nvSpPr>
          <p:cNvPr id="3" name="Footer Placeholder 2"/>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3519610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atin typeface="Segoe UI" panose="020B0502040204020203" pitchFamily="34" charset="0"/>
                <a:cs typeface="Segoe UI" panose="020B0502040204020203" pitchFamily="34" charset="0"/>
              </a:defRPr>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atin typeface="Segoe UI" panose="020B0502040204020203" pitchFamily="34" charset="0"/>
                <a:cs typeface="Segoe UI" panose="020B0502040204020203" pitchFamily="34" charset="0"/>
              </a:defRPr>
            </a:lvl1pPr>
            <a:lvl2pPr>
              <a:defRPr sz="2800">
                <a:latin typeface="Segoe UI" panose="020B0502040204020203" pitchFamily="34" charset="0"/>
                <a:cs typeface="Segoe UI" panose="020B0502040204020203" pitchFamily="34" charset="0"/>
              </a:defRPr>
            </a:lvl2pPr>
            <a:lvl3pPr>
              <a:defRPr sz="24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atin typeface="Segoe UI" panose="020B0502040204020203" pitchFamily="34" charset="0"/>
                <a:cs typeface="Segoe UI" panose="020B0502040204020203"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38B9CABB-062E-4645-B136-26F43F06E1C4}" type="datetime1">
              <a:rPr lang="en-US" smtClean="0"/>
              <a:t>2/24/2023</a:t>
            </a:fld>
            <a:endParaRPr lang="en-US" dirty="0"/>
          </a:p>
        </p:txBody>
      </p:sp>
      <p:sp>
        <p:nvSpPr>
          <p:cNvPr id="6" name="Footer Placeholder 5"/>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330094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atin typeface="Segoe UI" panose="020B0502040204020203" pitchFamily="34" charset="0"/>
                <a:cs typeface="Segoe UI" panose="020B0502040204020203" pitchFamily="34" charset="0"/>
              </a:defRPr>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atin typeface="Segoe UI" panose="020B0502040204020203" pitchFamily="34" charset="0"/>
                <a:cs typeface="Segoe UI" panose="020B0502040204020203"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atin typeface="Segoe UI" panose="020B0502040204020203" pitchFamily="34" charset="0"/>
                <a:cs typeface="Segoe UI" panose="020B0502040204020203"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Segoe UI" panose="020B0502040204020203" pitchFamily="34" charset="0"/>
                <a:cs typeface="Segoe UI" panose="020B0502040204020203" pitchFamily="34" charset="0"/>
              </a:defRPr>
            </a:lvl1pPr>
          </a:lstStyle>
          <a:p>
            <a:fld id="{6EA777DA-1E69-474E-8AA9-EC93E1BCB601}" type="datetime1">
              <a:rPr lang="en-US" smtClean="0"/>
              <a:t>2/24/2023</a:t>
            </a:fld>
            <a:endParaRPr lang="en-US" dirty="0"/>
          </a:p>
        </p:txBody>
      </p:sp>
      <p:sp>
        <p:nvSpPr>
          <p:cNvPr id="6" name="Footer Placeholder 5"/>
          <p:cNvSpPr>
            <a:spLocks noGrp="1"/>
          </p:cNvSpPr>
          <p:nvPr>
            <p:ph type="ftr" sz="quarter" idx="11"/>
          </p:nvPr>
        </p:nvSpPr>
        <p:spPr/>
        <p:txBody>
          <a:bodyPr/>
          <a:lstStyle>
            <a:lvl1pPr>
              <a:defRPr>
                <a:latin typeface="Segoe UI" panose="020B0502040204020203" pitchFamily="34" charset="0"/>
                <a:cs typeface="Segoe UI" panose="020B0502040204020203"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3867145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Segoe UI" panose="020B0502040204020203" pitchFamily="34" charset="0"/>
                <a:cs typeface="Segoe UI" panose="020B0502040204020203" pitchFamily="34" charset="0"/>
              </a:defRPr>
            </a:lvl1pPr>
          </a:lstStyle>
          <a:p>
            <a:fld id="{73DB3A93-8B50-4281-B17D-ABDA46B36923}" type="datetime1">
              <a:rPr lang="en-US" smtClean="0"/>
              <a:t>2/24/2023</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latin typeface="Segoe UI" panose="020B0502040204020203" pitchFamily="34" charset="0"/>
                <a:cs typeface="Segoe UI" panose="020B0502040204020203" pitchFamily="34" charset="0"/>
              </a:defRPr>
            </a:lvl1pPr>
          </a:lstStyle>
          <a:p>
            <a:fld id="{C93EF3D6-E668-4DE3-8128-3AEB1A6FE605}" type="slidenum">
              <a:rPr lang="en-US" smtClean="0"/>
              <a:pPr/>
              <a:t>‹#›</a:t>
            </a:fld>
            <a:endParaRPr lang="en-US" dirty="0"/>
          </a:p>
        </p:txBody>
      </p:sp>
    </p:spTree>
    <p:extLst>
      <p:ext uri="{BB962C8B-B14F-4D97-AF65-F5344CB8AC3E}">
        <p14:creationId xmlns:p14="http://schemas.microsoft.com/office/powerpoint/2010/main" val="1449232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Segoe UI" panose="020B0502040204020203" pitchFamily="34" charset="0"/>
          <a:ea typeface="+mj-ea"/>
          <a:cs typeface="Segoe UI" panose="020B0502040204020203"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Segoe UI" panose="020B0502040204020203" pitchFamily="34" charset="0"/>
          <a:ea typeface="+mn-ea"/>
          <a:cs typeface="Segoe UI" panose="020B0502040204020203"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youtube.com/watch?v=YAva4g3Pk6k" TargetMode="External"/><Relationship Id="rId3" Type="http://schemas.openxmlformats.org/officeDocument/2006/relationships/hyperlink" Target="https://youtu.be/AUih856vaQY" TargetMode="External"/><Relationship Id="rId7" Type="http://schemas.openxmlformats.org/officeDocument/2006/relationships/hyperlink" Target="https://www.youtube.com/watch?v=-7AQVbrmzFw"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youtube.com/watch?v=Bxtgm5nMdJQ" TargetMode="External"/><Relationship Id="rId5" Type="http://schemas.openxmlformats.org/officeDocument/2006/relationships/hyperlink" Target="https://youtu.be/oIrnecBfHzg" TargetMode="External"/><Relationship Id="rId4" Type="http://schemas.openxmlformats.org/officeDocument/2006/relationships/hyperlink" Target="https://www.youtube.com/watch?v=YTv9ItGd050" TargetMode="External"/><Relationship Id="rId9" Type="http://schemas.openxmlformats.org/officeDocument/2006/relationships/hyperlink" Target="https://www.youtube.com/watch?v=tMKlPDBRJ1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486400" y="6324600"/>
            <a:ext cx="58674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 "Fundamentals of Cell Biology" (2020). </a:t>
            </a:r>
            <a:r>
              <a:rPr lang="en-US" sz="1400" i="1" dirty="0">
                <a:latin typeface="Segoe UI" panose="020B0502040204020203" pitchFamily="34" charset="0"/>
                <a:cs typeface="Segoe UI" panose="020B0502040204020203" pitchFamily="34" charset="0"/>
              </a:rPr>
              <a:t>Biological Sciences Open Textbooks</a:t>
            </a:r>
            <a:r>
              <a:rPr lang="en-US" sz="14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t>The Cytoskeleton</a:t>
            </a:r>
          </a:p>
        </p:txBody>
      </p:sp>
      <p:sp>
        <p:nvSpPr>
          <p:cNvPr id="4" name="Title 3"/>
          <p:cNvSpPr>
            <a:spLocks noGrp="1"/>
          </p:cNvSpPr>
          <p:nvPr>
            <p:ph type="ctrTitle"/>
          </p:nvPr>
        </p:nvSpPr>
        <p:spPr>
          <a:xfrm>
            <a:off x="6096000" y="1"/>
            <a:ext cx="5029200" cy="1470025"/>
          </a:xfrm>
        </p:spPr>
        <p:txBody>
          <a:bodyPr/>
          <a:lstStyle/>
          <a:p>
            <a:r>
              <a:rPr lang="en-US" dirty="0"/>
              <a:t>Chapter 1</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22162A7-FA92-41A6-B5DE-CE69C028D465}"/>
              </a:ext>
            </a:extLst>
          </p:cNvPr>
          <p:cNvSpPr txBox="1"/>
          <p:nvPr/>
        </p:nvSpPr>
        <p:spPr>
          <a:xfrm>
            <a:off x="0" y="6356350"/>
            <a:ext cx="109728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1-6: Structure of microtubules. Adopted without change from Wikimedia commons from works contributed by P. Scaffidi, L. Gordon and T Misteli. CC 4.0</a:t>
            </a:r>
          </a:p>
        </p:txBody>
      </p:sp>
      <p:pic>
        <p:nvPicPr>
          <p:cNvPr id="5" name="Content Placeholder 4" descr="Figure 1-6: Structure of microtubules. Image of the fully assembled microtubule made up of dimers of α-tubulin and β-tubulin stacked to form protofilaments that assemble to form a hollow tube structure.&#10;">
            <a:extLst>
              <a:ext uri="{FF2B5EF4-FFF2-40B4-BE49-F238E27FC236}">
                <a16:creationId xmlns:a16="http://schemas.microsoft.com/office/drawing/2014/main" id="{4F77D759-C449-4127-B7D6-8875BD790418}"/>
              </a:ext>
            </a:extLst>
          </p:cNvPr>
          <p:cNvPicPr>
            <a:picLocks noGrp="1" noChangeAspect="1"/>
          </p:cNvPicPr>
          <p:nvPr>
            <p:ph idx="1"/>
          </p:nvPr>
        </p:nvPicPr>
        <p:blipFill>
          <a:blip r:embed="rId3"/>
          <a:stretch>
            <a:fillRect/>
          </a:stretch>
        </p:blipFill>
        <p:spPr>
          <a:xfrm>
            <a:off x="3390811" y="1543052"/>
            <a:ext cx="5410378" cy="4248148"/>
          </a:xfrm>
          <a:prstGeom prst="rect">
            <a:avLst/>
          </a:prstGeom>
        </p:spPr>
      </p:pic>
      <p:sp>
        <p:nvSpPr>
          <p:cNvPr id="2" name="Title 1">
            <a:extLst>
              <a:ext uri="{FF2B5EF4-FFF2-40B4-BE49-F238E27FC236}">
                <a16:creationId xmlns:a16="http://schemas.microsoft.com/office/drawing/2014/main" id="{5996DB1D-7165-48A8-85E3-F2B2F72A82D8}"/>
              </a:ext>
            </a:extLst>
          </p:cNvPr>
          <p:cNvSpPr>
            <a:spLocks noGrp="1"/>
          </p:cNvSpPr>
          <p:nvPr>
            <p:ph type="title"/>
          </p:nvPr>
        </p:nvSpPr>
        <p:spPr/>
        <p:txBody>
          <a:bodyPr/>
          <a:lstStyle/>
          <a:p>
            <a:r>
              <a:rPr lang="en-US" dirty="0"/>
              <a:t>Structure of Microtubules</a:t>
            </a:r>
          </a:p>
        </p:txBody>
      </p:sp>
      <p:sp>
        <p:nvSpPr>
          <p:cNvPr id="4" name="Slide Number Placeholder 3">
            <a:extLst>
              <a:ext uri="{FF2B5EF4-FFF2-40B4-BE49-F238E27FC236}">
                <a16:creationId xmlns:a16="http://schemas.microsoft.com/office/drawing/2014/main" id="{2F091892-ABDC-40DC-BE50-ED3B48526190}"/>
              </a:ext>
            </a:extLst>
          </p:cNvPr>
          <p:cNvSpPr>
            <a:spLocks noGrp="1"/>
          </p:cNvSpPr>
          <p:nvPr>
            <p:ph type="sldNum" sz="quarter" idx="12"/>
          </p:nvPr>
        </p:nvSpPr>
        <p:spPr/>
        <p:txBody>
          <a:bodyPr/>
          <a:lstStyle/>
          <a:p>
            <a:fld id="{C93EF3D6-E668-4DE3-8128-3AEB1A6FE605}" type="slidenum">
              <a:rPr lang="en-US" smtClean="0"/>
              <a:t>10</a:t>
            </a:fld>
            <a:endParaRPr lang="en-US" dirty="0"/>
          </a:p>
        </p:txBody>
      </p:sp>
    </p:spTree>
    <p:extLst>
      <p:ext uri="{BB962C8B-B14F-4D97-AF65-F5344CB8AC3E}">
        <p14:creationId xmlns:p14="http://schemas.microsoft.com/office/powerpoint/2010/main" val="811610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CFE6FC5-6736-484A-8D7F-94B57CD2E9B3}"/>
              </a:ext>
            </a:extLst>
          </p:cNvPr>
          <p:cNvSpPr txBox="1"/>
          <p:nvPr/>
        </p:nvSpPr>
        <p:spPr>
          <a:xfrm>
            <a:off x="0" y="5903893"/>
            <a:ext cx="10972800" cy="954107"/>
          </a:xfrm>
          <a:prstGeom prst="rect">
            <a:avLst/>
          </a:prstGeom>
          <a:noFill/>
        </p:spPr>
        <p:txBody>
          <a:bodyPr wrap="square" rtlCol="0">
            <a:spAutoFit/>
          </a:bodyPr>
          <a:lstStyle/>
          <a:p>
            <a:pPr algn="l"/>
            <a:r>
              <a:rPr lang="en-US" sz="1400" dirty="0">
                <a:latin typeface="Segoe UI" panose="020B0502040204020203" pitchFamily="34" charset="0"/>
                <a:cs typeface="Segoe UI" panose="020B0502040204020203" pitchFamily="34" charset="0"/>
              </a:rPr>
              <a:t>Figure 1-7: Dynamic instability of microtubules.</a:t>
            </a:r>
          </a:p>
          <a:p>
            <a:pPr algn="l"/>
            <a:r>
              <a:rPr lang="en-US" sz="1400" dirty="0">
                <a:latin typeface="Segoe UI" panose="020B0502040204020203" pitchFamily="34" charset="0"/>
                <a:cs typeface="Segoe UI" panose="020B0502040204020203" pitchFamily="34" charset="0"/>
              </a:rPr>
              <a:t>1-7a: Adopted without change from works contributed to Libretexts by Marc Facciotti. Libretexts content is licensed by CC BY-NC-SA 3.0.</a:t>
            </a:r>
          </a:p>
          <a:p>
            <a:r>
              <a:rPr lang="en-US" sz="1400" dirty="0">
                <a:latin typeface="Segoe UI" panose="020B0502040204020203" pitchFamily="34" charset="0"/>
                <a:cs typeface="Segoe UI" panose="020B0502040204020203" pitchFamily="34" charset="0"/>
              </a:rPr>
              <a:t>1-7b: Adopted without change from works contributed to Libretexts by Suzanne Wakim and Mandeep Grewal. Libretexts content is licensed by CC BY-NC-SA 3.0.</a:t>
            </a:r>
          </a:p>
        </p:txBody>
      </p:sp>
      <p:pic>
        <p:nvPicPr>
          <p:cNvPr id="7" name="Content Placeholder 6" descr="Figure 1-7: Dynamic instability of microtubules. a) Image showing that microtubules display dynamic instability and have the ability to disassemble, whereby protofilaments peel back from the structure, and then dimers are released. b) Image showing that microtubules are involved in mitosis during the cell cycle when sister chromatids (orange) attach to spindle fibers (blue) during metaphase for separation during mitosis.&#10;">
            <a:extLst>
              <a:ext uri="{FF2B5EF4-FFF2-40B4-BE49-F238E27FC236}">
                <a16:creationId xmlns:a16="http://schemas.microsoft.com/office/drawing/2014/main" id="{E0996A8F-C8B8-4AA2-A914-58CB2940DE8B}"/>
              </a:ext>
            </a:extLst>
          </p:cNvPr>
          <p:cNvPicPr>
            <a:picLocks noGrp="1" noChangeAspect="1"/>
          </p:cNvPicPr>
          <p:nvPr>
            <p:ph idx="1"/>
          </p:nvPr>
        </p:nvPicPr>
        <p:blipFill>
          <a:blip r:embed="rId3"/>
          <a:stretch>
            <a:fillRect/>
          </a:stretch>
        </p:blipFill>
        <p:spPr>
          <a:xfrm>
            <a:off x="2229769" y="1992630"/>
            <a:ext cx="7732462" cy="2872741"/>
          </a:xfrm>
          <a:prstGeom prst="rect">
            <a:avLst/>
          </a:prstGeom>
        </p:spPr>
      </p:pic>
      <p:sp>
        <p:nvSpPr>
          <p:cNvPr id="2" name="Title 1">
            <a:extLst>
              <a:ext uri="{FF2B5EF4-FFF2-40B4-BE49-F238E27FC236}">
                <a16:creationId xmlns:a16="http://schemas.microsoft.com/office/drawing/2014/main" id="{5C6627BC-22A1-4AD7-BB47-0049A34CBF9C}"/>
              </a:ext>
            </a:extLst>
          </p:cNvPr>
          <p:cNvSpPr>
            <a:spLocks noGrp="1"/>
          </p:cNvSpPr>
          <p:nvPr>
            <p:ph type="title"/>
          </p:nvPr>
        </p:nvSpPr>
        <p:spPr/>
        <p:txBody>
          <a:bodyPr>
            <a:normAutofit/>
          </a:bodyPr>
          <a:lstStyle/>
          <a:p>
            <a:r>
              <a:rPr lang="en-US" dirty="0"/>
              <a:t>Dynamic Instability of Microtubules</a:t>
            </a:r>
          </a:p>
        </p:txBody>
      </p:sp>
      <p:sp>
        <p:nvSpPr>
          <p:cNvPr id="9" name="Slide Number Placeholder 8">
            <a:extLst>
              <a:ext uri="{FF2B5EF4-FFF2-40B4-BE49-F238E27FC236}">
                <a16:creationId xmlns:a16="http://schemas.microsoft.com/office/drawing/2014/main" id="{5123967B-0B1C-422D-9065-1BABCEDDCDE3}"/>
              </a:ext>
            </a:extLst>
          </p:cNvPr>
          <p:cNvSpPr>
            <a:spLocks noGrp="1"/>
          </p:cNvSpPr>
          <p:nvPr>
            <p:ph type="sldNum" sz="quarter" idx="12"/>
          </p:nvPr>
        </p:nvSpPr>
        <p:spPr/>
        <p:txBody>
          <a:bodyPr/>
          <a:lstStyle/>
          <a:p>
            <a:fld id="{C93EF3D6-E668-4DE3-8128-3AEB1A6FE605}" type="slidenum">
              <a:rPr lang="en-US" smtClean="0"/>
              <a:t>11</a:t>
            </a:fld>
            <a:endParaRPr lang="en-US" dirty="0"/>
          </a:p>
        </p:txBody>
      </p:sp>
    </p:spTree>
    <p:extLst>
      <p:ext uri="{BB962C8B-B14F-4D97-AF65-F5344CB8AC3E}">
        <p14:creationId xmlns:p14="http://schemas.microsoft.com/office/powerpoint/2010/main" val="3273493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5156A3-1569-400E-87DD-D4BC046F248E}"/>
              </a:ext>
            </a:extLst>
          </p:cNvPr>
          <p:cNvSpPr txBox="1"/>
          <p:nvPr/>
        </p:nvSpPr>
        <p:spPr>
          <a:xfrm>
            <a:off x="0" y="6334780"/>
            <a:ext cx="109728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1-8: Kinesin. Adopted without change from Wikimedia commons from works contributed by the DataBase Center for Life Science (DBCLS). This file is licensed under the Creative Commons Attribution 4.0 International license.</a:t>
            </a:r>
          </a:p>
        </p:txBody>
      </p:sp>
      <p:pic>
        <p:nvPicPr>
          <p:cNvPr id="5" name="Content Placeholder 4" descr="Figure 1-8: Kinesin. The motor protein kinesin (red and blue), has the head portion of the protein &quot;walking&quot; along the microtubule while the 'tails&quot; are bound to vesicles carrying cargo proteins.&#10;">
            <a:extLst>
              <a:ext uri="{FF2B5EF4-FFF2-40B4-BE49-F238E27FC236}">
                <a16:creationId xmlns:a16="http://schemas.microsoft.com/office/drawing/2014/main" id="{0ACF9609-AB7D-4B92-99CC-061CC2C5532E}"/>
              </a:ext>
            </a:extLst>
          </p:cNvPr>
          <p:cNvPicPr>
            <a:picLocks noGrp="1" noChangeAspect="1"/>
          </p:cNvPicPr>
          <p:nvPr>
            <p:ph idx="1"/>
          </p:nvPr>
        </p:nvPicPr>
        <p:blipFill>
          <a:blip r:embed="rId3"/>
          <a:stretch>
            <a:fillRect/>
          </a:stretch>
        </p:blipFill>
        <p:spPr>
          <a:xfrm>
            <a:off x="3810000" y="1764688"/>
            <a:ext cx="4572000" cy="3950312"/>
          </a:xfrm>
          <a:prstGeom prst="rect">
            <a:avLst/>
          </a:prstGeom>
        </p:spPr>
      </p:pic>
      <p:sp>
        <p:nvSpPr>
          <p:cNvPr id="2" name="Title 1">
            <a:extLst>
              <a:ext uri="{FF2B5EF4-FFF2-40B4-BE49-F238E27FC236}">
                <a16:creationId xmlns:a16="http://schemas.microsoft.com/office/drawing/2014/main" id="{253214BA-63EC-43F3-AA0A-E5A14ACC9639}"/>
              </a:ext>
            </a:extLst>
          </p:cNvPr>
          <p:cNvSpPr>
            <a:spLocks noGrp="1"/>
          </p:cNvSpPr>
          <p:nvPr>
            <p:ph type="title"/>
          </p:nvPr>
        </p:nvSpPr>
        <p:spPr/>
        <p:txBody>
          <a:bodyPr>
            <a:normAutofit/>
          </a:bodyPr>
          <a:lstStyle/>
          <a:p>
            <a:r>
              <a:rPr lang="en-US" dirty="0"/>
              <a:t>Microtubules: Motor Proteins (Kinesin)</a:t>
            </a:r>
          </a:p>
        </p:txBody>
      </p:sp>
      <p:sp>
        <p:nvSpPr>
          <p:cNvPr id="4" name="Slide Number Placeholder 3">
            <a:extLst>
              <a:ext uri="{FF2B5EF4-FFF2-40B4-BE49-F238E27FC236}">
                <a16:creationId xmlns:a16="http://schemas.microsoft.com/office/drawing/2014/main" id="{F0AF1008-29EB-4BBF-A7E2-DD013DEEF12C}"/>
              </a:ext>
            </a:extLst>
          </p:cNvPr>
          <p:cNvSpPr>
            <a:spLocks noGrp="1"/>
          </p:cNvSpPr>
          <p:nvPr>
            <p:ph type="sldNum" sz="quarter" idx="12"/>
          </p:nvPr>
        </p:nvSpPr>
        <p:spPr/>
        <p:txBody>
          <a:bodyPr/>
          <a:lstStyle/>
          <a:p>
            <a:fld id="{C93EF3D6-E668-4DE3-8128-3AEB1A6FE605}" type="slidenum">
              <a:rPr lang="en-US" smtClean="0"/>
              <a:t>12</a:t>
            </a:fld>
            <a:endParaRPr lang="en-US" dirty="0"/>
          </a:p>
        </p:txBody>
      </p:sp>
    </p:spTree>
    <p:extLst>
      <p:ext uri="{BB962C8B-B14F-4D97-AF65-F5344CB8AC3E}">
        <p14:creationId xmlns:p14="http://schemas.microsoft.com/office/powerpoint/2010/main" val="272782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49C4183-1DC3-4476-BD01-12F5D39B8E15}"/>
              </a:ext>
            </a:extLst>
          </p:cNvPr>
          <p:cNvSpPr txBox="1"/>
          <p:nvPr/>
        </p:nvSpPr>
        <p:spPr>
          <a:xfrm>
            <a:off x="0" y="6334780"/>
            <a:ext cx="109728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1-9: Kinesin and dynein. Motor Proteins- Adopted without change from works contributed to Libretexts by Marc Facciotti. Libretexts content is licensed by CC BY-NC-SA 3.0.</a:t>
            </a:r>
          </a:p>
        </p:txBody>
      </p:sp>
      <p:pic>
        <p:nvPicPr>
          <p:cNvPr id="5" name="Content Placeholder 4" descr="Figure 1-9: Kinesin and dyenin. The motor proteins associated with microtubules, kinesin and dynein, move in opposite directions along the microtubule. Kinesin is plus end-directed and moves towards the (+) end, while dynein is minus end-directed and moves towards the (-) end of the microtubule.&#10;">
            <a:extLst>
              <a:ext uri="{FF2B5EF4-FFF2-40B4-BE49-F238E27FC236}">
                <a16:creationId xmlns:a16="http://schemas.microsoft.com/office/drawing/2014/main" id="{3D1711C2-21F4-461C-BE7B-5B6605F333D8}"/>
              </a:ext>
            </a:extLst>
          </p:cNvPr>
          <p:cNvPicPr>
            <a:picLocks noGrp="1" noChangeAspect="1"/>
          </p:cNvPicPr>
          <p:nvPr>
            <p:ph idx="1"/>
          </p:nvPr>
        </p:nvPicPr>
        <p:blipFill>
          <a:blip r:embed="rId3"/>
          <a:stretch>
            <a:fillRect/>
          </a:stretch>
        </p:blipFill>
        <p:spPr>
          <a:xfrm>
            <a:off x="3300023" y="2267521"/>
            <a:ext cx="5591955" cy="3191320"/>
          </a:xfrm>
          <a:prstGeom prst="rect">
            <a:avLst/>
          </a:prstGeom>
        </p:spPr>
      </p:pic>
      <p:sp>
        <p:nvSpPr>
          <p:cNvPr id="2" name="Title 1">
            <a:extLst>
              <a:ext uri="{FF2B5EF4-FFF2-40B4-BE49-F238E27FC236}">
                <a16:creationId xmlns:a16="http://schemas.microsoft.com/office/drawing/2014/main" id="{6E712AE3-2E1F-488A-975E-7DD26F85BD5E}"/>
              </a:ext>
            </a:extLst>
          </p:cNvPr>
          <p:cNvSpPr>
            <a:spLocks noGrp="1"/>
          </p:cNvSpPr>
          <p:nvPr>
            <p:ph type="title"/>
          </p:nvPr>
        </p:nvSpPr>
        <p:spPr/>
        <p:txBody>
          <a:bodyPr>
            <a:normAutofit/>
          </a:bodyPr>
          <a:lstStyle/>
          <a:p>
            <a:r>
              <a:rPr lang="en-US" dirty="0"/>
              <a:t>Microtubules: Kinesin and Dynein</a:t>
            </a:r>
          </a:p>
        </p:txBody>
      </p:sp>
      <p:sp>
        <p:nvSpPr>
          <p:cNvPr id="4" name="Slide Number Placeholder 3">
            <a:extLst>
              <a:ext uri="{FF2B5EF4-FFF2-40B4-BE49-F238E27FC236}">
                <a16:creationId xmlns:a16="http://schemas.microsoft.com/office/drawing/2014/main" id="{B7A18199-37F5-4FCC-8C38-F59165D02E30}"/>
              </a:ext>
            </a:extLst>
          </p:cNvPr>
          <p:cNvSpPr>
            <a:spLocks noGrp="1"/>
          </p:cNvSpPr>
          <p:nvPr>
            <p:ph type="sldNum" sz="quarter" idx="12"/>
          </p:nvPr>
        </p:nvSpPr>
        <p:spPr/>
        <p:txBody>
          <a:bodyPr/>
          <a:lstStyle/>
          <a:p>
            <a:fld id="{C93EF3D6-E668-4DE3-8128-3AEB1A6FE605}" type="slidenum">
              <a:rPr lang="en-US" smtClean="0"/>
              <a:t>13</a:t>
            </a:fld>
            <a:endParaRPr lang="en-US" dirty="0"/>
          </a:p>
        </p:txBody>
      </p:sp>
    </p:spTree>
    <p:extLst>
      <p:ext uri="{BB962C8B-B14F-4D97-AF65-F5344CB8AC3E}">
        <p14:creationId xmlns:p14="http://schemas.microsoft.com/office/powerpoint/2010/main" val="3697919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362AC57-4A7A-4F9F-B1CB-DA87A3D390FE}"/>
              </a:ext>
            </a:extLst>
          </p:cNvPr>
          <p:cNvSpPr txBox="1"/>
          <p:nvPr/>
        </p:nvSpPr>
        <p:spPr>
          <a:xfrm>
            <a:off x="0" y="633478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 The three types of cytoskeletal filaments. Adopted without change from Wikimedia commons from works contributed by OpenStax. This file is licensed under the Creative Commons Attribution 4.0 International license.</a:t>
            </a:r>
          </a:p>
        </p:txBody>
      </p:sp>
      <p:pic>
        <p:nvPicPr>
          <p:cNvPr id="14" name="image6.jpg" descr="Image of the location and structure of individual cytoskeletal filaments. (a) the structure of microtubules (green in the fluorescent image), (b) the structure of microfilaments/actin (red in the fluorescent image) and, (c) the structure of intermediate filaments. " title="Figure 1-1. The three types of cytoskeletal filaments.">
            <a:extLst>
              <a:ext uri="{FF2B5EF4-FFF2-40B4-BE49-F238E27FC236}">
                <a16:creationId xmlns:a16="http://schemas.microsoft.com/office/drawing/2014/main" id="{8A809EC3-3113-43BA-8A2C-557BABF1A3F2}"/>
              </a:ext>
            </a:extLst>
          </p:cNvPr>
          <p:cNvPicPr/>
          <p:nvPr/>
        </p:nvPicPr>
        <p:blipFill>
          <a:blip r:embed="rId3"/>
          <a:srcRect/>
          <a:stretch>
            <a:fillRect/>
          </a:stretch>
        </p:blipFill>
        <p:spPr>
          <a:xfrm>
            <a:off x="2019300" y="1706506"/>
            <a:ext cx="7810500" cy="3974269"/>
          </a:xfrm>
          <a:prstGeom prst="rect">
            <a:avLst/>
          </a:prstGeom>
          <a:ln/>
        </p:spPr>
      </p:pic>
      <p:sp>
        <p:nvSpPr>
          <p:cNvPr id="15" name="Rectangle 14" descr="The blue rectangle is highlighting the Microfilaments">
            <a:extLst>
              <a:ext uri="{FF2B5EF4-FFF2-40B4-BE49-F238E27FC236}">
                <a16:creationId xmlns:a16="http://schemas.microsoft.com/office/drawing/2014/main" id="{ED906CDB-15F7-444C-836C-2116CFB651AC}"/>
              </a:ext>
            </a:extLst>
          </p:cNvPr>
          <p:cNvSpPr/>
          <p:nvPr/>
        </p:nvSpPr>
        <p:spPr>
          <a:xfrm>
            <a:off x="4572000" y="1417638"/>
            <a:ext cx="2895600" cy="4449762"/>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1DAE3E0D-3201-4DF5-AACF-7904104F7F80}"/>
              </a:ext>
            </a:extLst>
          </p:cNvPr>
          <p:cNvSpPr>
            <a:spLocks noGrp="1"/>
          </p:cNvSpPr>
          <p:nvPr>
            <p:ph type="title"/>
          </p:nvPr>
        </p:nvSpPr>
        <p:spPr/>
        <p:txBody>
          <a:bodyPr/>
          <a:lstStyle/>
          <a:p>
            <a:r>
              <a:rPr lang="en-US" dirty="0"/>
              <a:t>Microfilaments</a:t>
            </a:r>
          </a:p>
        </p:txBody>
      </p:sp>
      <p:sp>
        <p:nvSpPr>
          <p:cNvPr id="4" name="Slide Number Placeholder 3"/>
          <p:cNvSpPr>
            <a:spLocks noGrp="1"/>
          </p:cNvSpPr>
          <p:nvPr>
            <p:ph type="sldNum" sz="quarter" idx="12"/>
          </p:nvPr>
        </p:nvSpPr>
        <p:spPr/>
        <p:txBody>
          <a:bodyPr/>
          <a:lstStyle/>
          <a:p>
            <a:fld id="{C93EF3D6-E668-4DE3-8128-3AEB1A6FE605}" type="slidenum">
              <a:rPr lang="en-US" smtClean="0"/>
              <a:t>14</a:t>
            </a:fld>
            <a:endParaRPr lang="en-US" dirty="0"/>
          </a:p>
        </p:txBody>
      </p:sp>
    </p:spTree>
    <p:extLst>
      <p:ext uri="{BB962C8B-B14F-4D97-AF65-F5344CB8AC3E}">
        <p14:creationId xmlns:p14="http://schemas.microsoft.com/office/powerpoint/2010/main" val="2552309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3F557F9-D160-40EF-ABCB-F01D2C5EE1A9}"/>
              </a:ext>
            </a:extLst>
          </p:cNvPr>
          <p:cNvSpPr txBox="1"/>
          <p:nvPr/>
        </p:nvSpPr>
        <p:spPr>
          <a:xfrm>
            <a:off x="0" y="6334780"/>
            <a:ext cx="109728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1-10: Microfilaments/Actin. Adopted without change from works contributed to Libretexts by Marc Facciotti. Libretexts content is licensed by CC BY-NC-SA 3.0.</a:t>
            </a:r>
          </a:p>
        </p:txBody>
      </p:sp>
      <p:pic>
        <p:nvPicPr>
          <p:cNvPr id="5" name="Content Placeholder 4" descr="Figure 1-10: Microfilaments/Actin. Actin monomers polymerize to form a helical structure.&#10;">
            <a:extLst>
              <a:ext uri="{FF2B5EF4-FFF2-40B4-BE49-F238E27FC236}">
                <a16:creationId xmlns:a16="http://schemas.microsoft.com/office/drawing/2014/main" id="{FF0BE843-66FF-4015-8ECD-C4E1B7EBFF04}"/>
              </a:ext>
            </a:extLst>
          </p:cNvPr>
          <p:cNvPicPr>
            <a:picLocks noGrp="1" noChangeAspect="1"/>
          </p:cNvPicPr>
          <p:nvPr>
            <p:ph idx="1"/>
          </p:nvPr>
        </p:nvPicPr>
        <p:blipFill>
          <a:blip r:embed="rId3"/>
          <a:stretch>
            <a:fillRect/>
          </a:stretch>
        </p:blipFill>
        <p:spPr>
          <a:xfrm>
            <a:off x="2918969" y="2672390"/>
            <a:ext cx="6354062" cy="2381582"/>
          </a:xfrm>
          <a:prstGeom prst="rect">
            <a:avLst/>
          </a:prstGeom>
        </p:spPr>
      </p:pic>
      <p:sp>
        <p:nvSpPr>
          <p:cNvPr id="2" name="Title 1">
            <a:extLst>
              <a:ext uri="{FF2B5EF4-FFF2-40B4-BE49-F238E27FC236}">
                <a16:creationId xmlns:a16="http://schemas.microsoft.com/office/drawing/2014/main" id="{B7BFFE26-2E21-4690-87CF-38D158C9F9BF}"/>
              </a:ext>
            </a:extLst>
          </p:cNvPr>
          <p:cNvSpPr>
            <a:spLocks noGrp="1"/>
          </p:cNvSpPr>
          <p:nvPr>
            <p:ph type="title"/>
          </p:nvPr>
        </p:nvSpPr>
        <p:spPr/>
        <p:txBody>
          <a:bodyPr/>
          <a:lstStyle/>
          <a:p>
            <a:r>
              <a:rPr lang="en-US" dirty="0"/>
              <a:t>Microfilaments: Actin filaments</a:t>
            </a:r>
          </a:p>
        </p:txBody>
      </p:sp>
      <p:sp>
        <p:nvSpPr>
          <p:cNvPr id="4" name="Slide Number Placeholder 3">
            <a:extLst>
              <a:ext uri="{FF2B5EF4-FFF2-40B4-BE49-F238E27FC236}">
                <a16:creationId xmlns:a16="http://schemas.microsoft.com/office/drawing/2014/main" id="{54A8CA03-4A23-47FA-A760-F6252F5FE7CD}"/>
              </a:ext>
            </a:extLst>
          </p:cNvPr>
          <p:cNvSpPr>
            <a:spLocks noGrp="1"/>
          </p:cNvSpPr>
          <p:nvPr>
            <p:ph type="sldNum" sz="quarter" idx="12"/>
          </p:nvPr>
        </p:nvSpPr>
        <p:spPr/>
        <p:txBody>
          <a:bodyPr/>
          <a:lstStyle/>
          <a:p>
            <a:fld id="{C93EF3D6-E668-4DE3-8128-3AEB1A6FE605}" type="slidenum">
              <a:rPr lang="en-US" smtClean="0"/>
              <a:t>15</a:t>
            </a:fld>
            <a:endParaRPr lang="en-US" dirty="0"/>
          </a:p>
        </p:txBody>
      </p:sp>
    </p:spTree>
    <p:extLst>
      <p:ext uri="{BB962C8B-B14F-4D97-AF65-F5344CB8AC3E}">
        <p14:creationId xmlns:p14="http://schemas.microsoft.com/office/powerpoint/2010/main" val="20247908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EFE3588-1F52-44DC-8593-E9DCEED5902E}"/>
              </a:ext>
            </a:extLst>
          </p:cNvPr>
          <p:cNvSpPr txBox="1"/>
          <p:nvPr/>
        </p:nvSpPr>
        <p:spPr>
          <a:xfrm>
            <a:off x="0" y="635635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1-11: Microfilaments/Actin in cell crawling. Adopted without change from works contributed to Libretexts by E.V. Wong. Libretexts content is licensed by CC BY-NC-SA 3.0.</a:t>
            </a:r>
          </a:p>
        </p:txBody>
      </p:sp>
      <p:pic>
        <p:nvPicPr>
          <p:cNvPr id="5" name="Content Placeholder 4" descr="Figure 1-11: Microfilaments/Actin in Cell Crawling. Cells crawl by (a) extending the leading edge primarily through remodeling of the actin cytoskeleton, (b) forming new contacts at that leading edge while releasing contacts on the rear, and (c) movement forward to &quot;catch up&quot; with the leading edge.&#10;">
            <a:extLst>
              <a:ext uri="{FF2B5EF4-FFF2-40B4-BE49-F238E27FC236}">
                <a16:creationId xmlns:a16="http://schemas.microsoft.com/office/drawing/2014/main" id="{751B04C9-28FE-4A10-B882-AAB217247121}"/>
              </a:ext>
            </a:extLst>
          </p:cNvPr>
          <p:cNvPicPr>
            <a:picLocks noGrp="1" noChangeAspect="1"/>
          </p:cNvPicPr>
          <p:nvPr>
            <p:ph idx="1"/>
          </p:nvPr>
        </p:nvPicPr>
        <p:blipFill>
          <a:blip r:embed="rId3"/>
          <a:stretch>
            <a:fillRect/>
          </a:stretch>
        </p:blipFill>
        <p:spPr>
          <a:xfrm>
            <a:off x="3943858" y="1600201"/>
            <a:ext cx="4304284" cy="4525963"/>
          </a:xfrm>
          <a:prstGeom prst="rect">
            <a:avLst/>
          </a:prstGeom>
        </p:spPr>
      </p:pic>
      <p:sp>
        <p:nvSpPr>
          <p:cNvPr id="2" name="Title 1">
            <a:extLst>
              <a:ext uri="{FF2B5EF4-FFF2-40B4-BE49-F238E27FC236}">
                <a16:creationId xmlns:a16="http://schemas.microsoft.com/office/drawing/2014/main" id="{D6882D60-C6FA-4CE2-A82F-9BBAF47C93BA}"/>
              </a:ext>
            </a:extLst>
          </p:cNvPr>
          <p:cNvSpPr>
            <a:spLocks noGrp="1"/>
          </p:cNvSpPr>
          <p:nvPr>
            <p:ph type="title"/>
          </p:nvPr>
        </p:nvSpPr>
        <p:spPr/>
        <p:txBody>
          <a:bodyPr>
            <a:normAutofit/>
          </a:bodyPr>
          <a:lstStyle/>
          <a:p>
            <a:r>
              <a:rPr lang="en-US" dirty="0"/>
              <a:t>Microfilaments/Actin in Cell Crawling</a:t>
            </a:r>
          </a:p>
        </p:txBody>
      </p:sp>
      <p:sp>
        <p:nvSpPr>
          <p:cNvPr id="4" name="Slide Number Placeholder 3">
            <a:extLst>
              <a:ext uri="{FF2B5EF4-FFF2-40B4-BE49-F238E27FC236}">
                <a16:creationId xmlns:a16="http://schemas.microsoft.com/office/drawing/2014/main" id="{E514FB3B-24AD-404E-B9F5-9D72FF1BFA96}"/>
              </a:ext>
            </a:extLst>
          </p:cNvPr>
          <p:cNvSpPr>
            <a:spLocks noGrp="1"/>
          </p:cNvSpPr>
          <p:nvPr>
            <p:ph type="sldNum" sz="quarter" idx="12"/>
          </p:nvPr>
        </p:nvSpPr>
        <p:spPr/>
        <p:txBody>
          <a:bodyPr/>
          <a:lstStyle/>
          <a:p>
            <a:fld id="{C93EF3D6-E668-4DE3-8128-3AEB1A6FE605}" type="slidenum">
              <a:rPr lang="en-US" smtClean="0"/>
              <a:t>16</a:t>
            </a:fld>
            <a:endParaRPr lang="en-US" dirty="0"/>
          </a:p>
        </p:txBody>
      </p:sp>
    </p:spTree>
    <p:extLst>
      <p:ext uri="{BB962C8B-B14F-4D97-AF65-F5344CB8AC3E}">
        <p14:creationId xmlns:p14="http://schemas.microsoft.com/office/powerpoint/2010/main" val="1753347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135DA9B-69FC-44B5-8576-B65ADAA92799}"/>
              </a:ext>
            </a:extLst>
          </p:cNvPr>
          <p:cNvSpPr txBox="1"/>
          <p:nvPr/>
        </p:nvSpPr>
        <p:spPr>
          <a:xfrm>
            <a:off x="0" y="6334780"/>
            <a:ext cx="109728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1-12: The role of actin in cytokinesis. Adopted without change from works contributed to Libretexts by OpenStax. Libretexts content is licensed by CC BY-NC-SA 3.0.</a:t>
            </a:r>
          </a:p>
        </p:txBody>
      </p:sp>
      <p:pic>
        <p:nvPicPr>
          <p:cNvPr id="5" name="Content Placeholder 4" descr="Figure 1-12: The role of actin in cytokinesis. Actin is involved in formation of the cleavage furrow and the contractile ring that helps separate the two daughter cells during cytokinesis&#10;">
            <a:extLst>
              <a:ext uri="{FF2B5EF4-FFF2-40B4-BE49-F238E27FC236}">
                <a16:creationId xmlns:a16="http://schemas.microsoft.com/office/drawing/2014/main" id="{FF8070F8-C846-4886-BF87-3848FA25ABCD}"/>
              </a:ext>
            </a:extLst>
          </p:cNvPr>
          <p:cNvPicPr>
            <a:picLocks noGrp="1" noChangeAspect="1"/>
          </p:cNvPicPr>
          <p:nvPr>
            <p:ph idx="1"/>
          </p:nvPr>
        </p:nvPicPr>
        <p:blipFill>
          <a:blip r:embed="rId3"/>
          <a:stretch>
            <a:fillRect/>
          </a:stretch>
        </p:blipFill>
        <p:spPr>
          <a:xfrm>
            <a:off x="3461970" y="2496154"/>
            <a:ext cx="5268060" cy="2734057"/>
          </a:xfrm>
          <a:prstGeom prst="rect">
            <a:avLst/>
          </a:prstGeom>
        </p:spPr>
      </p:pic>
      <p:sp>
        <p:nvSpPr>
          <p:cNvPr id="3" name="Title 2">
            <a:extLst>
              <a:ext uri="{FF2B5EF4-FFF2-40B4-BE49-F238E27FC236}">
                <a16:creationId xmlns:a16="http://schemas.microsoft.com/office/drawing/2014/main" id="{6885B46D-D440-4117-9A3E-B07A88D2AB37}"/>
              </a:ext>
            </a:extLst>
          </p:cNvPr>
          <p:cNvSpPr>
            <a:spLocks noGrp="1"/>
          </p:cNvSpPr>
          <p:nvPr>
            <p:ph type="title"/>
          </p:nvPr>
        </p:nvSpPr>
        <p:spPr/>
        <p:txBody>
          <a:bodyPr/>
          <a:lstStyle/>
          <a:p>
            <a:r>
              <a:rPr lang="en-US" dirty="0"/>
              <a:t>The Role of Actin in Cytokinesis</a:t>
            </a:r>
          </a:p>
        </p:txBody>
      </p:sp>
      <p:sp>
        <p:nvSpPr>
          <p:cNvPr id="9" name="Slide Number Placeholder 8">
            <a:extLst>
              <a:ext uri="{FF2B5EF4-FFF2-40B4-BE49-F238E27FC236}">
                <a16:creationId xmlns:a16="http://schemas.microsoft.com/office/drawing/2014/main" id="{3A343CFC-3B05-4911-B492-13B3D42603E6}"/>
              </a:ext>
            </a:extLst>
          </p:cNvPr>
          <p:cNvSpPr>
            <a:spLocks noGrp="1"/>
          </p:cNvSpPr>
          <p:nvPr>
            <p:ph type="sldNum" sz="quarter" idx="12"/>
          </p:nvPr>
        </p:nvSpPr>
        <p:spPr/>
        <p:txBody>
          <a:bodyPr/>
          <a:lstStyle/>
          <a:p>
            <a:fld id="{C93EF3D6-E668-4DE3-8128-3AEB1A6FE605}" type="slidenum">
              <a:rPr lang="en-US" smtClean="0"/>
              <a:t>17</a:t>
            </a:fld>
            <a:endParaRPr lang="en-US" dirty="0"/>
          </a:p>
        </p:txBody>
      </p:sp>
    </p:spTree>
    <p:extLst>
      <p:ext uri="{BB962C8B-B14F-4D97-AF65-F5344CB8AC3E}">
        <p14:creationId xmlns:p14="http://schemas.microsoft.com/office/powerpoint/2010/main" val="2729682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A6348-5297-405D-9942-DFB8FD0C1424}"/>
              </a:ext>
            </a:extLst>
          </p:cNvPr>
          <p:cNvSpPr>
            <a:spLocks noGrp="1"/>
          </p:cNvSpPr>
          <p:nvPr>
            <p:ph idx="1"/>
          </p:nvPr>
        </p:nvSpPr>
        <p:spPr/>
        <p:txBody>
          <a:bodyPr vert="horz" lIns="91440" tIns="45720" rIns="91440" bIns="45720" rtlCol="0" anchor="t">
            <a:normAutofit/>
          </a:bodyPr>
          <a:lstStyle/>
          <a:p>
            <a:pPr marL="514350" indent="-514350">
              <a:buFont typeface="+mj-lt"/>
              <a:buAutoNum type="arabicPeriod"/>
            </a:pPr>
            <a:r>
              <a:rPr lang="en-US" dirty="0">
                <a:latin typeface="Segoe UI"/>
                <a:cs typeface="Segoe UI"/>
              </a:rPr>
              <a:t>Which of the following correctly lists the types of cytoskeleton from thinnest to thickest diameter?</a:t>
            </a:r>
          </a:p>
          <a:p>
            <a:pPr marL="971550" lvl="1" indent="-514350">
              <a:buAutoNum type="alphaLcPeriod"/>
            </a:pPr>
            <a:r>
              <a:rPr lang="en-US" dirty="0">
                <a:latin typeface="Segoe UI"/>
                <a:cs typeface="Segoe UI"/>
              </a:rPr>
              <a:t>intermediate filaments, microtubules, actin filaments</a:t>
            </a:r>
          </a:p>
          <a:p>
            <a:pPr marL="971550" lvl="1" indent="-514350">
              <a:buAutoNum type="alphaLcPeriod" startAt="2"/>
            </a:pPr>
            <a:r>
              <a:rPr lang="en-US" dirty="0">
                <a:latin typeface="Segoe UI"/>
                <a:cs typeface="Segoe UI"/>
              </a:rPr>
              <a:t>microtubules, actin filaments, intermediate filaments</a:t>
            </a:r>
          </a:p>
          <a:p>
            <a:pPr marL="971550" lvl="1" indent="-514350">
              <a:buAutoNum type="alphaLcPeriod" startAt="3"/>
            </a:pPr>
            <a:r>
              <a:rPr lang="en-US" dirty="0">
                <a:latin typeface="Segoe UI"/>
                <a:cs typeface="Segoe UI"/>
              </a:rPr>
              <a:t>actin filaments, intermediate filaments, microtubules</a:t>
            </a:r>
          </a:p>
          <a:p>
            <a:pPr marL="971550" lvl="1" indent="-514350">
              <a:buAutoNum type="alphaLcPeriod" startAt="4"/>
            </a:pPr>
            <a:r>
              <a:rPr lang="en-US" dirty="0">
                <a:latin typeface="Segoe UI"/>
                <a:cs typeface="Segoe UI"/>
              </a:rPr>
              <a:t>microtubules, intermediate filaments, actin filaments</a:t>
            </a:r>
          </a:p>
          <a:p>
            <a:pPr marL="457200" lvl="1" indent="0">
              <a:buNone/>
            </a:pPr>
            <a:r>
              <a:rPr lang="en-US" dirty="0"/>
              <a:t>e.	actin filaments, microtubules, intermediate filaments</a:t>
            </a:r>
          </a:p>
          <a:p>
            <a:pPr marL="457200" lvl="1" indent="0">
              <a:buNone/>
            </a:pPr>
            <a:endParaRPr lang="en-US" dirty="0"/>
          </a:p>
        </p:txBody>
      </p:sp>
      <p:sp>
        <p:nvSpPr>
          <p:cNvPr id="2" name="Title 1">
            <a:extLst>
              <a:ext uri="{FF2B5EF4-FFF2-40B4-BE49-F238E27FC236}">
                <a16:creationId xmlns:a16="http://schemas.microsoft.com/office/drawing/2014/main" id="{05F00B6F-4602-493C-9296-B02A63D24EF3}"/>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7960E688-3A6C-45BC-B947-4B9E6F2C9AD3}"/>
              </a:ext>
            </a:extLst>
          </p:cNvPr>
          <p:cNvSpPr>
            <a:spLocks noGrp="1"/>
          </p:cNvSpPr>
          <p:nvPr>
            <p:ph type="sldNum" sz="quarter" idx="12"/>
          </p:nvPr>
        </p:nvSpPr>
        <p:spPr/>
        <p:txBody>
          <a:bodyPr/>
          <a:lstStyle/>
          <a:p>
            <a:fld id="{C93EF3D6-E668-4DE3-8128-3AEB1A6FE605}" type="slidenum">
              <a:rPr lang="en-US" smtClean="0"/>
              <a:t>18</a:t>
            </a:fld>
            <a:endParaRPr lang="en-US" dirty="0"/>
          </a:p>
        </p:txBody>
      </p:sp>
    </p:spTree>
    <p:extLst>
      <p:ext uri="{BB962C8B-B14F-4D97-AF65-F5344CB8AC3E}">
        <p14:creationId xmlns:p14="http://schemas.microsoft.com/office/powerpoint/2010/main" val="1290864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A6348-5297-405D-9942-DFB8FD0C1424}"/>
              </a:ext>
            </a:extLst>
          </p:cNvPr>
          <p:cNvSpPr>
            <a:spLocks noGrp="1"/>
          </p:cNvSpPr>
          <p:nvPr>
            <p:ph idx="1"/>
          </p:nvPr>
        </p:nvSpPr>
        <p:spPr/>
        <p:txBody>
          <a:bodyPr vert="horz" lIns="91440" tIns="45720" rIns="91440" bIns="45720" rtlCol="0" anchor="t">
            <a:normAutofit/>
          </a:bodyPr>
          <a:lstStyle/>
          <a:p>
            <a:pPr marL="514350" indent="-514350">
              <a:buFont typeface="+mj-lt"/>
              <a:buAutoNum type="arabicPeriod"/>
            </a:pPr>
            <a:r>
              <a:rPr lang="en-US" dirty="0">
                <a:latin typeface="Segoe UI"/>
                <a:cs typeface="Segoe UI"/>
              </a:rPr>
              <a:t>Which of the following correctly lists the types of cytoskeleton from thinnest to thickest diameter?</a:t>
            </a:r>
          </a:p>
          <a:p>
            <a:pPr marL="971550" lvl="1" indent="-514350">
              <a:buAutoNum type="alphaLcPeriod"/>
            </a:pPr>
            <a:r>
              <a:rPr lang="en-US" dirty="0">
                <a:latin typeface="Segoe UI"/>
                <a:cs typeface="Segoe UI"/>
              </a:rPr>
              <a:t>intermediate filaments, microtubules, actin filaments</a:t>
            </a:r>
          </a:p>
          <a:p>
            <a:pPr marL="971550" lvl="1" indent="-514350">
              <a:buAutoNum type="alphaLcPeriod" startAt="2"/>
            </a:pPr>
            <a:r>
              <a:rPr lang="en-US" dirty="0">
                <a:latin typeface="Segoe UI"/>
                <a:cs typeface="Segoe UI"/>
              </a:rPr>
              <a:t>microtubules, actin filaments, intermediate filaments</a:t>
            </a:r>
          </a:p>
          <a:p>
            <a:pPr marL="971550" lvl="1" indent="-514350">
              <a:buAutoNum type="alphaLcPeriod" startAt="3"/>
            </a:pPr>
            <a:r>
              <a:rPr lang="en-US" b="1" dirty="0">
                <a:latin typeface="Segoe UI"/>
                <a:cs typeface="Segoe UI"/>
              </a:rPr>
              <a:t>actin filaments, intermediate filaments, microtubules</a:t>
            </a:r>
          </a:p>
          <a:p>
            <a:pPr marL="971550" lvl="1" indent="-514350">
              <a:buAutoNum type="alphaLcPeriod" startAt="4"/>
            </a:pPr>
            <a:r>
              <a:rPr lang="en-US" dirty="0">
                <a:latin typeface="Segoe UI"/>
                <a:cs typeface="Segoe UI"/>
              </a:rPr>
              <a:t>microtubules, intermediate filaments, actin filaments</a:t>
            </a:r>
          </a:p>
          <a:p>
            <a:pPr marL="457200" lvl="1" indent="0">
              <a:buNone/>
            </a:pPr>
            <a:r>
              <a:rPr lang="en-US" dirty="0"/>
              <a:t>e.	actin filaments, microtubules, intermediate filaments</a:t>
            </a:r>
          </a:p>
          <a:p>
            <a:pPr marL="457200" lvl="1" indent="0">
              <a:buNone/>
            </a:pPr>
            <a:endParaRPr lang="en-US" dirty="0"/>
          </a:p>
        </p:txBody>
      </p:sp>
      <p:sp>
        <p:nvSpPr>
          <p:cNvPr id="2" name="Title 1">
            <a:extLst>
              <a:ext uri="{FF2B5EF4-FFF2-40B4-BE49-F238E27FC236}">
                <a16:creationId xmlns:a16="http://schemas.microsoft.com/office/drawing/2014/main" id="{05F00B6F-4602-493C-9296-B02A63D24EF3}"/>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7960E688-3A6C-45BC-B947-4B9E6F2C9AD3}"/>
              </a:ext>
            </a:extLst>
          </p:cNvPr>
          <p:cNvSpPr>
            <a:spLocks noGrp="1"/>
          </p:cNvSpPr>
          <p:nvPr>
            <p:ph type="sldNum" sz="quarter" idx="12"/>
          </p:nvPr>
        </p:nvSpPr>
        <p:spPr/>
        <p:txBody>
          <a:bodyPr/>
          <a:lstStyle/>
          <a:p>
            <a:fld id="{C93EF3D6-E668-4DE3-8128-3AEB1A6FE605}" type="slidenum">
              <a:rPr lang="en-US" smtClean="0"/>
              <a:t>19</a:t>
            </a:fld>
            <a:endParaRPr lang="en-US" dirty="0"/>
          </a:p>
        </p:txBody>
      </p:sp>
    </p:spTree>
    <p:extLst>
      <p:ext uri="{BB962C8B-B14F-4D97-AF65-F5344CB8AC3E}">
        <p14:creationId xmlns:p14="http://schemas.microsoft.com/office/powerpoint/2010/main" val="3581306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Compare and contrast the structure and function of cytoskeletal filaments and their role in cell division.</a:t>
            </a:r>
          </a:p>
          <a:p>
            <a:pPr lvl="1"/>
            <a:r>
              <a:rPr lang="en-US" dirty="0"/>
              <a:t>Microtubules.</a:t>
            </a:r>
          </a:p>
          <a:p>
            <a:pPr lvl="1"/>
            <a:r>
              <a:rPr lang="en-US" dirty="0"/>
              <a:t>Actin filaments.</a:t>
            </a:r>
          </a:p>
          <a:p>
            <a:pPr lvl="1"/>
            <a:r>
              <a:rPr lang="en-US" dirty="0"/>
              <a:t>Intermediate filaments.</a:t>
            </a:r>
          </a:p>
        </p:txBody>
      </p:sp>
      <p:sp>
        <p:nvSpPr>
          <p:cNvPr id="2" name="Title 1"/>
          <p:cNvSpPr>
            <a:spLocks noGrp="1"/>
          </p:cNvSpPr>
          <p:nvPr>
            <p:ph type="title"/>
          </p:nvPr>
        </p:nvSpPr>
        <p:spPr/>
        <p:txBody>
          <a:bodyPr>
            <a:normAutofit/>
          </a:bodyPr>
          <a:lstStyle/>
          <a:p>
            <a:r>
              <a:rPr lang="en-US" dirty="0"/>
              <a:t>Chapter 1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dirty="0"/>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2"/>
            </a:pPr>
            <a:r>
              <a:rPr lang="en-US" dirty="0"/>
              <a:t>Which motor proteins are associated with microtubules?</a:t>
            </a:r>
          </a:p>
          <a:p>
            <a:pPr marL="400050" lvl="1" indent="0">
              <a:buNone/>
            </a:pPr>
            <a:r>
              <a:rPr lang="en-US" dirty="0"/>
              <a:t>a. kinesin and dynein</a:t>
            </a:r>
          </a:p>
          <a:p>
            <a:pPr marL="400050" lvl="1" indent="0">
              <a:buNone/>
            </a:pPr>
            <a:r>
              <a:rPr lang="en-US" dirty="0"/>
              <a:t>b. myosin and kinesin</a:t>
            </a:r>
          </a:p>
          <a:p>
            <a:pPr marL="400050" lvl="1" indent="0">
              <a:buNone/>
            </a:pPr>
            <a:r>
              <a:rPr lang="en-US" dirty="0"/>
              <a:t>c. dynein only</a:t>
            </a:r>
          </a:p>
          <a:p>
            <a:pPr marL="400050" lvl="1" indent="0">
              <a:buNone/>
            </a:pPr>
            <a:r>
              <a:rPr lang="en-US" dirty="0"/>
              <a:t>d. myosin only</a:t>
            </a:r>
          </a:p>
          <a:p>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20</a:t>
            </a:fld>
            <a:endParaRPr lang="en-US" dirty="0"/>
          </a:p>
        </p:txBody>
      </p:sp>
    </p:spTree>
    <p:extLst>
      <p:ext uri="{BB962C8B-B14F-4D97-AF65-F5344CB8AC3E}">
        <p14:creationId xmlns:p14="http://schemas.microsoft.com/office/powerpoint/2010/main" val="3292118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2"/>
            </a:pPr>
            <a:r>
              <a:rPr lang="en-US" dirty="0"/>
              <a:t>Which motor proteins are associated with microtubules?</a:t>
            </a:r>
          </a:p>
          <a:p>
            <a:pPr marL="400050" lvl="1" indent="0">
              <a:buNone/>
            </a:pPr>
            <a:r>
              <a:rPr lang="en-US" b="1" dirty="0"/>
              <a:t>a. kinesin and dynein</a:t>
            </a:r>
          </a:p>
          <a:p>
            <a:pPr marL="400050" lvl="1" indent="0">
              <a:buNone/>
            </a:pPr>
            <a:r>
              <a:rPr lang="en-US" dirty="0"/>
              <a:t>b. myosin and kinesin</a:t>
            </a:r>
          </a:p>
          <a:p>
            <a:pPr marL="400050" lvl="1" indent="0">
              <a:buNone/>
            </a:pPr>
            <a:r>
              <a:rPr lang="en-US" dirty="0"/>
              <a:t>c. dynein only</a:t>
            </a:r>
          </a:p>
          <a:p>
            <a:pPr marL="400050" lvl="1" indent="0">
              <a:buNone/>
            </a:pPr>
            <a:r>
              <a:rPr lang="en-US" dirty="0"/>
              <a:t>d. myosin only</a:t>
            </a:r>
          </a:p>
          <a:p>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21</a:t>
            </a:fld>
            <a:endParaRPr lang="en-US" dirty="0"/>
          </a:p>
        </p:txBody>
      </p:sp>
    </p:spTree>
    <p:extLst>
      <p:ext uri="{BB962C8B-B14F-4D97-AF65-F5344CB8AC3E}">
        <p14:creationId xmlns:p14="http://schemas.microsoft.com/office/powerpoint/2010/main" val="3510486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3"/>
            </a:pPr>
            <a:r>
              <a:rPr lang="en-US" dirty="0"/>
              <a:t>In early mitosis, spindle fibers grow. In late mitosis, spindle fibers are no longer needed and they shrink. This is an example of ______.</a:t>
            </a:r>
            <a:endParaRPr lang="en-US" sz="2800" dirty="0"/>
          </a:p>
          <a:p>
            <a:pPr marL="971550" lvl="1" indent="-514350">
              <a:buFont typeface="+mj-lt"/>
              <a:buAutoNum type="alphaLcPeriod"/>
            </a:pPr>
            <a:r>
              <a:rPr lang="en-US" dirty="0"/>
              <a:t>motor protein movement</a:t>
            </a:r>
            <a:endParaRPr lang="en-US" sz="2400" dirty="0"/>
          </a:p>
          <a:p>
            <a:pPr marL="971550" lvl="1" indent="-514350">
              <a:buFont typeface="+mj-lt"/>
              <a:buAutoNum type="alphaLcPeriod"/>
            </a:pPr>
            <a:r>
              <a:rPr lang="en-US" dirty="0"/>
              <a:t>dynamic instability</a:t>
            </a:r>
            <a:endParaRPr lang="en-US" sz="2400" dirty="0"/>
          </a:p>
          <a:p>
            <a:pPr marL="971550" lvl="1" indent="-514350">
              <a:buFont typeface="+mj-lt"/>
              <a:buAutoNum type="alphaLcPeriod"/>
            </a:pPr>
            <a:r>
              <a:rPr lang="en-US" dirty="0"/>
              <a:t>contractile ring formation</a:t>
            </a:r>
            <a:endParaRPr lang="en-US" sz="2400" dirty="0"/>
          </a:p>
          <a:p>
            <a:pPr marL="971550" lvl="1" indent="-514350">
              <a:buFont typeface="+mj-lt"/>
              <a:buAutoNum type="alphaLcPeriod"/>
            </a:pPr>
            <a:r>
              <a:rPr lang="en-US" dirty="0"/>
              <a:t>cell crawling</a:t>
            </a:r>
            <a:endParaRPr lang="en-US" sz="2400" dirty="0"/>
          </a:p>
          <a:p>
            <a:pPr marL="0" indent="0">
              <a:buNone/>
            </a:pPr>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22</a:t>
            </a:fld>
            <a:endParaRPr lang="en-US" dirty="0"/>
          </a:p>
        </p:txBody>
      </p:sp>
    </p:spTree>
    <p:extLst>
      <p:ext uri="{BB962C8B-B14F-4D97-AF65-F5344CB8AC3E}">
        <p14:creationId xmlns:p14="http://schemas.microsoft.com/office/powerpoint/2010/main" val="558053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3"/>
            </a:pPr>
            <a:r>
              <a:rPr lang="en-US" dirty="0"/>
              <a:t>In early mitosis, spindle fibers grow. In late mitosis, spindle fibers are no longer needed and they shrink. This is an example of ______.</a:t>
            </a:r>
            <a:endParaRPr lang="en-US" sz="2800" dirty="0"/>
          </a:p>
          <a:p>
            <a:pPr marL="971550" lvl="1" indent="-514350">
              <a:buFont typeface="+mj-lt"/>
              <a:buAutoNum type="alphaLcPeriod"/>
            </a:pPr>
            <a:r>
              <a:rPr lang="en-US" dirty="0"/>
              <a:t>motor protein movement</a:t>
            </a:r>
            <a:endParaRPr lang="en-US" sz="2400" dirty="0"/>
          </a:p>
          <a:p>
            <a:pPr marL="971550" lvl="1" indent="-514350">
              <a:buFont typeface="+mj-lt"/>
              <a:buAutoNum type="alphaLcPeriod"/>
            </a:pPr>
            <a:r>
              <a:rPr lang="en-US" b="1" dirty="0"/>
              <a:t>dynamic instability</a:t>
            </a:r>
            <a:endParaRPr lang="en-US" sz="2400" b="1" dirty="0"/>
          </a:p>
          <a:p>
            <a:pPr marL="971550" lvl="1" indent="-514350">
              <a:buFont typeface="+mj-lt"/>
              <a:buAutoNum type="alphaLcPeriod"/>
            </a:pPr>
            <a:r>
              <a:rPr lang="en-US" dirty="0"/>
              <a:t>contractile ring formation</a:t>
            </a:r>
            <a:endParaRPr lang="en-US" sz="2400" dirty="0"/>
          </a:p>
          <a:p>
            <a:pPr marL="971550" lvl="1" indent="-514350">
              <a:buFont typeface="+mj-lt"/>
              <a:buAutoNum type="alphaLcPeriod"/>
            </a:pPr>
            <a:r>
              <a:rPr lang="en-US" dirty="0"/>
              <a:t>cell crawling</a:t>
            </a:r>
            <a:endParaRPr lang="en-US" sz="2400" dirty="0"/>
          </a:p>
          <a:p>
            <a:pPr marL="0" indent="0">
              <a:buNone/>
            </a:pPr>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23</a:t>
            </a:fld>
            <a:endParaRPr lang="en-US" dirty="0"/>
          </a:p>
        </p:txBody>
      </p:sp>
    </p:spTree>
    <p:extLst>
      <p:ext uri="{BB962C8B-B14F-4D97-AF65-F5344CB8AC3E}">
        <p14:creationId xmlns:p14="http://schemas.microsoft.com/office/powerpoint/2010/main" val="1611106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4"/>
            </a:pPr>
            <a:r>
              <a:rPr lang="en-US" dirty="0"/>
              <a:t>Which type of cytoskeleton forms a mesh-like network to increase the tensile strength of cells?</a:t>
            </a:r>
            <a:endParaRPr lang="en-US" sz="2800" dirty="0"/>
          </a:p>
          <a:p>
            <a:pPr marL="971550" lvl="1" indent="-514350">
              <a:buFont typeface="+mj-lt"/>
              <a:buAutoNum type="alphaLcPeriod"/>
            </a:pPr>
            <a:r>
              <a:rPr lang="en-US" dirty="0"/>
              <a:t>actin filaments</a:t>
            </a:r>
            <a:endParaRPr lang="en-US" sz="2400" dirty="0"/>
          </a:p>
          <a:p>
            <a:pPr marL="971550" lvl="1" indent="-514350">
              <a:buFont typeface="+mj-lt"/>
              <a:buAutoNum type="alphaLcPeriod"/>
            </a:pPr>
            <a:r>
              <a:rPr lang="en-US" dirty="0"/>
              <a:t>microtubules</a:t>
            </a:r>
            <a:endParaRPr lang="en-US" sz="2400" dirty="0"/>
          </a:p>
          <a:p>
            <a:pPr marL="971550" lvl="1" indent="-514350">
              <a:buFont typeface="+mj-lt"/>
              <a:buAutoNum type="alphaLcPeriod"/>
            </a:pPr>
            <a:r>
              <a:rPr lang="en-US" dirty="0"/>
              <a:t>intermediate filaments</a:t>
            </a:r>
            <a:endParaRPr lang="en-US" sz="2400" dirty="0"/>
          </a:p>
          <a:p>
            <a:pPr marL="0" indent="0">
              <a:buNone/>
            </a:pPr>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24</a:t>
            </a:fld>
            <a:endParaRPr lang="en-US" dirty="0"/>
          </a:p>
        </p:txBody>
      </p:sp>
    </p:spTree>
    <p:extLst>
      <p:ext uri="{BB962C8B-B14F-4D97-AF65-F5344CB8AC3E}">
        <p14:creationId xmlns:p14="http://schemas.microsoft.com/office/powerpoint/2010/main" val="11028612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A22F2A-5DC0-4234-BE8E-AEB0009C407A}"/>
              </a:ext>
            </a:extLst>
          </p:cNvPr>
          <p:cNvSpPr>
            <a:spLocks noGrp="1"/>
          </p:cNvSpPr>
          <p:nvPr>
            <p:ph idx="1"/>
          </p:nvPr>
        </p:nvSpPr>
        <p:spPr/>
        <p:txBody>
          <a:bodyPr/>
          <a:lstStyle/>
          <a:p>
            <a:pPr marL="514350" indent="-514350">
              <a:buFont typeface="+mj-lt"/>
              <a:buAutoNum type="arabicPeriod" startAt="4"/>
            </a:pPr>
            <a:r>
              <a:rPr lang="en-US" dirty="0"/>
              <a:t>Which type of cytoskeleton forms a mesh-like network to increase the tensile strength of cells?</a:t>
            </a:r>
            <a:endParaRPr lang="en-US" sz="2800" dirty="0"/>
          </a:p>
          <a:p>
            <a:pPr marL="971550" lvl="1" indent="-514350">
              <a:buFont typeface="+mj-lt"/>
              <a:buAutoNum type="alphaLcPeriod"/>
            </a:pPr>
            <a:r>
              <a:rPr lang="en-US" dirty="0"/>
              <a:t>actin filaments</a:t>
            </a:r>
            <a:endParaRPr lang="en-US" sz="2400" dirty="0"/>
          </a:p>
          <a:p>
            <a:pPr marL="971550" lvl="1" indent="-514350">
              <a:buFont typeface="+mj-lt"/>
              <a:buAutoNum type="alphaLcPeriod"/>
            </a:pPr>
            <a:r>
              <a:rPr lang="en-US" dirty="0"/>
              <a:t>microtubules</a:t>
            </a:r>
            <a:endParaRPr lang="en-US" sz="2400" dirty="0"/>
          </a:p>
          <a:p>
            <a:pPr marL="971550" lvl="1" indent="-514350">
              <a:buFont typeface="+mj-lt"/>
              <a:buAutoNum type="alphaLcPeriod"/>
            </a:pPr>
            <a:r>
              <a:rPr lang="en-US" b="1" dirty="0"/>
              <a:t>intermediate filaments</a:t>
            </a:r>
            <a:endParaRPr lang="en-US" sz="2400" b="1" dirty="0"/>
          </a:p>
          <a:p>
            <a:pPr marL="0" indent="0">
              <a:buNone/>
            </a:pPr>
            <a:endParaRPr lang="en-US" dirty="0"/>
          </a:p>
        </p:txBody>
      </p:sp>
      <p:sp>
        <p:nvSpPr>
          <p:cNvPr id="2" name="Title 1">
            <a:extLst>
              <a:ext uri="{FF2B5EF4-FFF2-40B4-BE49-F238E27FC236}">
                <a16:creationId xmlns:a16="http://schemas.microsoft.com/office/drawing/2014/main" id="{DEFF4F96-094E-4B53-BF18-FE85E7513119}"/>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2080E4DB-6929-4439-BF0D-0E8C0363E352}"/>
              </a:ext>
            </a:extLst>
          </p:cNvPr>
          <p:cNvSpPr>
            <a:spLocks noGrp="1"/>
          </p:cNvSpPr>
          <p:nvPr>
            <p:ph type="sldNum" sz="quarter" idx="12"/>
          </p:nvPr>
        </p:nvSpPr>
        <p:spPr/>
        <p:txBody>
          <a:bodyPr/>
          <a:lstStyle/>
          <a:p>
            <a:fld id="{C93EF3D6-E668-4DE3-8128-3AEB1A6FE605}" type="slidenum">
              <a:rPr lang="en-US" smtClean="0"/>
              <a:t>25</a:t>
            </a:fld>
            <a:endParaRPr lang="en-US" dirty="0"/>
          </a:p>
        </p:txBody>
      </p:sp>
    </p:spTree>
    <p:extLst>
      <p:ext uri="{BB962C8B-B14F-4D97-AF65-F5344CB8AC3E}">
        <p14:creationId xmlns:p14="http://schemas.microsoft.com/office/powerpoint/2010/main" val="55085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30D3D6-7FCB-460C-AC9F-3F7059DC535A}"/>
              </a:ext>
            </a:extLst>
          </p:cNvPr>
          <p:cNvSpPr>
            <a:spLocks noGrp="1"/>
          </p:cNvSpPr>
          <p:nvPr>
            <p:ph idx="1"/>
          </p:nvPr>
        </p:nvSpPr>
        <p:spPr/>
        <p:txBody>
          <a:bodyPr vert="horz" lIns="91440" tIns="45720" rIns="91440" bIns="45720" rtlCol="0" anchor="t">
            <a:normAutofit lnSpcReduction="10000"/>
          </a:bodyPr>
          <a:lstStyle/>
          <a:p>
            <a:r>
              <a:rPr lang="en-US" dirty="0">
                <a:hlinkClick r:id="rId3"/>
              </a:rPr>
              <a:t>Actin (white blood cell moving to chase bacteria)</a:t>
            </a:r>
            <a:endParaRPr lang="en-US" dirty="0"/>
          </a:p>
          <a:p>
            <a:r>
              <a:rPr lang="en-US" dirty="0">
                <a:hlinkClick r:id="rId4"/>
              </a:rPr>
              <a:t>Comparison of cytoskeletal filaments</a:t>
            </a:r>
            <a:endParaRPr lang="en-US" dirty="0"/>
          </a:p>
          <a:p>
            <a:r>
              <a:rPr lang="en-US" dirty="0">
                <a:latin typeface="Segoe UI"/>
                <a:cs typeface="Segoe UI"/>
                <a:hlinkClick r:id="rId5"/>
              </a:rPr>
              <a:t>Introduction to the cytoskeleton</a:t>
            </a:r>
          </a:p>
          <a:p>
            <a:r>
              <a:rPr lang="en-US" dirty="0">
                <a:hlinkClick r:id="rId6"/>
              </a:rPr>
              <a:t>Microtubules and motor proteins</a:t>
            </a:r>
            <a:endParaRPr lang="en-US" dirty="0"/>
          </a:p>
          <a:p>
            <a:r>
              <a:rPr lang="en-US" dirty="0">
                <a:hlinkClick r:id="rId7"/>
              </a:rPr>
              <a:t>Animation of a cytoplasmic dynein motor on a microtubule</a:t>
            </a:r>
            <a:endParaRPr lang="en-US" dirty="0"/>
          </a:p>
          <a:p>
            <a:r>
              <a:rPr lang="en-US" dirty="0">
                <a:hlinkClick r:id="rId8"/>
              </a:rPr>
              <a:t>Mechanism of Kinesin moving on a microtubule</a:t>
            </a:r>
            <a:endParaRPr lang="en-US" dirty="0"/>
          </a:p>
          <a:p>
            <a:r>
              <a:rPr lang="en-US" dirty="0">
                <a:hlinkClick r:id="rId9"/>
              </a:rPr>
              <a:t>A day in the life of a motor protein</a:t>
            </a:r>
            <a:endParaRPr lang="en-US" dirty="0"/>
          </a:p>
          <a:p>
            <a:endParaRPr lang="en-US" dirty="0"/>
          </a:p>
        </p:txBody>
      </p:sp>
      <p:sp>
        <p:nvSpPr>
          <p:cNvPr id="2" name="Title 1">
            <a:extLst>
              <a:ext uri="{FF2B5EF4-FFF2-40B4-BE49-F238E27FC236}">
                <a16:creationId xmlns:a16="http://schemas.microsoft.com/office/drawing/2014/main" id="{5A9EC5D4-4251-4745-9400-78261ED8B00F}"/>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845CED82-EDCE-4C8E-A9FB-5D6AF8415500}"/>
              </a:ext>
            </a:extLst>
          </p:cNvPr>
          <p:cNvSpPr>
            <a:spLocks noGrp="1"/>
          </p:cNvSpPr>
          <p:nvPr>
            <p:ph type="sldNum" sz="quarter" idx="12"/>
          </p:nvPr>
        </p:nvSpPr>
        <p:spPr/>
        <p:txBody>
          <a:bodyPr/>
          <a:lstStyle/>
          <a:p>
            <a:fld id="{C93EF3D6-E668-4DE3-8128-3AEB1A6FE605}" type="slidenum">
              <a:rPr lang="en-US" smtClean="0"/>
              <a:t>26</a:t>
            </a:fld>
            <a:endParaRPr lang="en-US" dirty="0"/>
          </a:p>
        </p:txBody>
      </p:sp>
    </p:spTree>
    <p:extLst>
      <p:ext uri="{BB962C8B-B14F-4D97-AF65-F5344CB8AC3E}">
        <p14:creationId xmlns:p14="http://schemas.microsoft.com/office/powerpoint/2010/main" val="2390677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05B6CF7-2CC2-44D9-9215-E25D37A6A514}"/>
              </a:ext>
            </a:extLst>
          </p:cNvPr>
          <p:cNvSpPr txBox="1"/>
          <p:nvPr/>
        </p:nvSpPr>
        <p:spPr>
          <a:xfrm>
            <a:off x="0" y="633478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 The three types of cytoskeletal filaments. Adopted without change from Wikimedia commons from works contributed by OpenStax. This file is licensed under the Creative Commons Attribution 4.0 International license.</a:t>
            </a:r>
          </a:p>
        </p:txBody>
      </p:sp>
      <p:pic>
        <p:nvPicPr>
          <p:cNvPr id="5" name="Content Placeholder 4" descr="Figure 1-1: The three types of cytoskeletal filaments. Images showing the location within cells (top) and structure (bottom) of individual cytoskeletal filaments. (a) microtubules (green in the fluorescent image), (b) microfilaments/actin (red in the fluorescent image) and, (c) intermediate filaments.&#10;">
            <a:extLst>
              <a:ext uri="{FF2B5EF4-FFF2-40B4-BE49-F238E27FC236}">
                <a16:creationId xmlns:a16="http://schemas.microsoft.com/office/drawing/2014/main" id="{25D3D588-EBF8-42D2-9BDF-AE73937CCF9F}"/>
              </a:ext>
            </a:extLst>
          </p:cNvPr>
          <p:cNvPicPr>
            <a:picLocks noGrp="1" noChangeAspect="1"/>
          </p:cNvPicPr>
          <p:nvPr>
            <p:ph idx="1"/>
          </p:nvPr>
        </p:nvPicPr>
        <p:blipFill>
          <a:blip r:embed="rId3"/>
          <a:stretch>
            <a:fillRect/>
          </a:stretch>
        </p:blipFill>
        <p:spPr>
          <a:xfrm>
            <a:off x="2188126" y="1875714"/>
            <a:ext cx="7815749" cy="3974937"/>
          </a:xfrm>
          <a:prstGeom prst="rect">
            <a:avLst/>
          </a:prstGeom>
        </p:spPr>
      </p:pic>
      <p:sp>
        <p:nvSpPr>
          <p:cNvPr id="2" name="Title 1">
            <a:extLst>
              <a:ext uri="{FF2B5EF4-FFF2-40B4-BE49-F238E27FC236}">
                <a16:creationId xmlns:a16="http://schemas.microsoft.com/office/drawing/2014/main" id="{B96485DB-D5FA-4432-8D98-FD7713207961}"/>
              </a:ext>
            </a:extLst>
          </p:cNvPr>
          <p:cNvSpPr>
            <a:spLocks noGrp="1"/>
          </p:cNvSpPr>
          <p:nvPr>
            <p:ph type="title"/>
          </p:nvPr>
        </p:nvSpPr>
        <p:spPr/>
        <p:txBody>
          <a:bodyPr>
            <a:normAutofit/>
          </a:bodyPr>
          <a:lstStyle/>
          <a:p>
            <a:r>
              <a:rPr lang="en-US" dirty="0"/>
              <a:t>The Three Types of Cytoskeletal Filaments</a:t>
            </a:r>
          </a:p>
        </p:txBody>
      </p:sp>
      <p:sp>
        <p:nvSpPr>
          <p:cNvPr id="4" name="Slide Number Placeholder 3">
            <a:extLst>
              <a:ext uri="{FF2B5EF4-FFF2-40B4-BE49-F238E27FC236}">
                <a16:creationId xmlns:a16="http://schemas.microsoft.com/office/drawing/2014/main" id="{5D301038-0BAE-4448-903C-A58C27F8327A}"/>
              </a:ext>
            </a:extLst>
          </p:cNvPr>
          <p:cNvSpPr>
            <a:spLocks noGrp="1"/>
          </p:cNvSpPr>
          <p:nvPr>
            <p:ph type="sldNum" sz="quarter" idx="12"/>
          </p:nvPr>
        </p:nvSpPr>
        <p:spPr/>
        <p:txBody>
          <a:bodyPr/>
          <a:lstStyle/>
          <a:p>
            <a:fld id="{C93EF3D6-E668-4DE3-8128-3AEB1A6FE605}" type="slidenum">
              <a:rPr lang="en-US" smtClean="0"/>
              <a:t>3</a:t>
            </a:fld>
            <a:endParaRPr lang="en-US" dirty="0"/>
          </a:p>
        </p:txBody>
      </p:sp>
    </p:spTree>
    <p:extLst>
      <p:ext uri="{BB962C8B-B14F-4D97-AF65-F5344CB8AC3E}">
        <p14:creationId xmlns:p14="http://schemas.microsoft.com/office/powerpoint/2010/main" val="2068454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6D4A3C-8D3E-461C-8FB4-6F7792C8A375}"/>
              </a:ext>
            </a:extLst>
          </p:cNvPr>
          <p:cNvSpPr txBox="1"/>
          <p:nvPr/>
        </p:nvSpPr>
        <p:spPr>
          <a:xfrm>
            <a:off x="0" y="633478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 The three types of cytoskeletal filaments. Adopted without change from Wikimedia commons from works contributed by OpenStax. This file is licensed under the Creative Commons Attribution 4.0 International license.</a:t>
            </a:r>
          </a:p>
        </p:txBody>
      </p:sp>
      <p:pic>
        <p:nvPicPr>
          <p:cNvPr id="5" name="Content Placeholder 4" descr="Figure 1-1: The three types of cytoskeletal filaments. Images showing the location within cells (top) and structure (bottom) of individual cytoskeletal filaments. (a) microtubules (green in the fluorescent image), (b) microfilaments/actin (red in the fluorescent image) and, (c) intermediate filaments.&#10;">
            <a:extLst>
              <a:ext uri="{FF2B5EF4-FFF2-40B4-BE49-F238E27FC236}">
                <a16:creationId xmlns:a16="http://schemas.microsoft.com/office/drawing/2014/main" id="{25D3D588-EBF8-42D2-9BDF-AE73937CCF9F}"/>
              </a:ext>
            </a:extLst>
          </p:cNvPr>
          <p:cNvPicPr>
            <a:picLocks noGrp="1" noChangeAspect="1"/>
          </p:cNvPicPr>
          <p:nvPr>
            <p:ph idx="1"/>
          </p:nvPr>
        </p:nvPicPr>
        <p:blipFill>
          <a:blip r:embed="rId3"/>
          <a:stretch>
            <a:fillRect/>
          </a:stretch>
        </p:blipFill>
        <p:spPr>
          <a:xfrm>
            <a:off x="2188126" y="1875714"/>
            <a:ext cx="7815749" cy="3974937"/>
          </a:xfrm>
          <a:prstGeom prst="rect">
            <a:avLst/>
          </a:prstGeom>
        </p:spPr>
      </p:pic>
      <p:sp>
        <p:nvSpPr>
          <p:cNvPr id="6" name="Rectangle 5" descr="The blue rectangle is highlighting the Intermediate Filaments">
            <a:extLst>
              <a:ext uri="{FF2B5EF4-FFF2-40B4-BE49-F238E27FC236}">
                <a16:creationId xmlns:a16="http://schemas.microsoft.com/office/drawing/2014/main" id="{85FDB177-88F7-49EA-BA18-56C2D8DA278A}"/>
              </a:ext>
            </a:extLst>
          </p:cNvPr>
          <p:cNvSpPr/>
          <p:nvPr/>
        </p:nvSpPr>
        <p:spPr>
          <a:xfrm>
            <a:off x="7467600" y="1638300"/>
            <a:ext cx="2895600" cy="4449762"/>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6485DB-D5FA-4432-8D98-FD7713207961}"/>
              </a:ext>
            </a:extLst>
          </p:cNvPr>
          <p:cNvSpPr>
            <a:spLocks noGrp="1"/>
          </p:cNvSpPr>
          <p:nvPr>
            <p:ph type="title"/>
          </p:nvPr>
        </p:nvSpPr>
        <p:spPr/>
        <p:txBody>
          <a:bodyPr/>
          <a:lstStyle/>
          <a:p>
            <a:r>
              <a:rPr lang="en-US" dirty="0"/>
              <a:t>Intermediate Filaments</a:t>
            </a:r>
          </a:p>
        </p:txBody>
      </p:sp>
      <p:sp>
        <p:nvSpPr>
          <p:cNvPr id="4" name="Slide Number Placeholder 3">
            <a:extLst>
              <a:ext uri="{FF2B5EF4-FFF2-40B4-BE49-F238E27FC236}">
                <a16:creationId xmlns:a16="http://schemas.microsoft.com/office/drawing/2014/main" id="{5D301038-0BAE-4448-903C-A58C27F8327A}"/>
              </a:ext>
            </a:extLst>
          </p:cNvPr>
          <p:cNvSpPr>
            <a:spLocks noGrp="1"/>
          </p:cNvSpPr>
          <p:nvPr>
            <p:ph type="sldNum" sz="quarter" idx="12"/>
          </p:nvPr>
        </p:nvSpPr>
        <p:spPr/>
        <p:txBody>
          <a:bodyPr/>
          <a:lstStyle/>
          <a:p>
            <a:fld id="{C93EF3D6-E668-4DE3-8128-3AEB1A6FE605}" type="slidenum">
              <a:rPr lang="en-US" smtClean="0"/>
              <a:t>4</a:t>
            </a:fld>
            <a:endParaRPr lang="en-US" dirty="0"/>
          </a:p>
        </p:txBody>
      </p:sp>
    </p:spTree>
    <p:extLst>
      <p:ext uri="{BB962C8B-B14F-4D97-AF65-F5344CB8AC3E}">
        <p14:creationId xmlns:p14="http://schemas.microsoft.com/office/powerpoint/2010/main" val="1240813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119336"/>
            <a:ext cx="11277600" cy="738664"/>
          </a:xfrm>
          <a:prstGeom prst="rect">
            <a:avLst/>
          </a:prstGeom>
        </p:spPr>
        <p:txBody>
          <a:bodyPr wrap="square">
            <a:spAutoFit/>
          </a:bodyPr>
          <a:lstStyle/>
          <a:p>
            <a:r>
              <a:rPr lang="en-US" sz="1400" dirty="0">
                <a:latin typeface="Segoe UI" panose="020B0502040204020203" pitchFamily="34" charset="0"/>
                <a:ea typeface="Arial" panose="020B0604020202020204" pitchFamily="34" charset="0"/>
                <a:cs typeface="Segoe UI" panose="020B0502040204020203" pitchFamily="34" charset="0"/>
              </a:rPr>
              <a:t>Figure 1-2: Structure of intermediate filaments.</a:t>
            </a:r>
          </a:p>
          <a:p>
            <a:r>
              <a:rPr lang="en-US" sz="1400" dirty="0">
                <a:latin typeface="Segoe UI" panose="020B0502040204020203" pitchFamily="34" charset="0"/>
                <a:ea typeface="Arial" panose="020B0604020202020204" pitchFamily="34" charset="0"/>
                <a:cs typeface="Segoe UI" panose="020B0502040204020203" pitchFamily="34" charset="0"/>
              </a:rPr>
              <a:t>1-2a: Adopted without change from works contributed to Libretexts by Marc Facciotti. Libretexts content is licensed by CC BY-NC-SA 3.0.</a:t>
            </a:r>
          </a:p>
          <a:p>
            <a:r>
              <a:rPr lang="en-US" sz="1400" dirty="0">
                <a:latin typeface="Segoe UI" panose="020B0502040204020203" pitchFamily="34" charset="0"/>
                <a:cs typeface="Segoe UI" panose="020B0502040204020203" pitchFamily="34" charset="0"/>
              </a:rPr>
              <a:t>1-2b: Adopted without change from works contributed to Libretexts by E.V. Wong. Libretexts content is licensed by CC BY-NC-SA 3.0.</a:t>
            </a:r>
          </a:p>
        </p:txBody>
      </p:sp>
      <p:pic>
        <p:nvPicPr>
          <p:cNvPr id="16" name="Content Placeholder 15" descr="Figure 1-2: Structure of intermediate filaments. a) Rope-like polymers of intermediate filaments are made from several filamentous protein monomers wrapped together. b) Intermediate filaments are made from several filamentous proteins staggered and wrapped together.&#10;">
            <a:extLst>
              <a:ext uri="{FF2B5EF4-FFF2-40B4-BE49-F238E27FC236}">
                <a16:creationId xmlns:a16="http://schemas.microsoft.com/office/drawing/2014/main" id="{6ECC0E7E-8D12-420B-9153-9748AABB1ADB}"/>
              </a:ext>
            </a:extLst>
          </p:cNvPr>
          <p:cNvPicPr>
            <a:picLocks noGrp="1" noChangeAspect="1"/>
          </p:cNvPicPr>
          <p:nvPr>
            <p:ph idx="1"/>
          </p:nvPr>
        </p:nvPicPr>
        <p:blipFill>
          <a:blip r:embed="rId3"/>
          <a:stretch>
            <a:fillRect/>
          </a:stretch>
        </p:blipFill>
        <p:spPr>
          <a:xfrm>
            <a:off x="4175236" y="1447800"/>
            <a:ext cx="3841531" cy="3962400"/>
          </a:xfrm>
          <a:prstGeom prst="rect">
            <a:avLst/>
          </a:prstGeom>
        </p:spPr>
      </p:pic>
      <p:sp>
        <p:nvSpPr>
          <p:cNvPr id="14" name="Title 13">
            <a:extLst>
              <a:ext uri="{FF2B5EF4-FFF2-40B4-BE49-F238E27FC236}">
                <a16:creationId xmlns:a16="http://schemas.microsoft.com/office/drawing/2014/main" id="{40E26EC0-E5BC-4AB0-90E6-C514C1663701}"/>
              </a:ext>
            </a:extLst>
          </p:cNvPr>
          <p:cNvSpPr>
            <a:spLocks noGrp="1"/>
          </p:cNvSpPr>
          <p:nvPr>
            <p:ph type="title"/>
          </p:nvPr>
        </p:nvSpPr>
        <p:spPr/>
        <p:txBody>
          <a:bodyPr>
            <a:normAutofit/>
          </a:bodyPr>
          <a:lstStyle/>
          <a:p>
            <a:r>
              <a:rPr lang="en-US" dirty="0"/>
              <a:t>Structure of Intermediate Filaments</a:t>
            </a:r>
          </a:p>
        </p:txBody>
      </p:sp>
      <p:sp>
        <p:nvSpPr>
          <p:cNvPr id="3" name="Slide Number Placeholder 2"/>
          <p:cNvSpPr>
            <a:spLocks noGrp="1"/>
          </p:cNvSpPr>
          <p:nvPr>
            <p:ph type="sldNum" sz="quarter" idx="12"/>
          </p:nvPr>
        </p:nvSpPr>
        <p:spPr/>
        <p:txBody>
          <a:bodyPr/>
          <a:lstStyle/>
          <a:p>
            <a:fld id="{C93EF3D6-E668-4DE3-8128-3AEB1A6FE605}" type="slidenum">
              <a:rPr lang="en-US" smtClean="0"/>
              <a:t>5</a:t>
            </a:fld>
            <a:endParaRPr lang="en-US" dirty="0"/>
          </a:p>
        </p:txBody>
      </p:sp>
    </p:spTree>
    <p:extLst>
      <p:ext uri="{BB962C8B-B14F-4D97-AF65-F5344CB8AC3E}">
        <p14:creationId xmlns:p14="http://schemas.microsoft.com/office/powerpoint/2010/main" val="1274069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6334780"/>
            <a:ext cx="10668001"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1-3: Desmosomes. Adopted and modified from works contributed to Libretexts by E.V. Wong. Libretexts content is licensed by CC BY-NC-SA 3.0.</a:t>
            </a:r>
          </a:p>
        </p:txBody>
      </p:sp>
      <p:pic>
        <p:nvPicPr>
          <p:cNvPr id="8" name="Content Placeholder 7" descr="Figure 1-3: Desmosomes. Desmosomes are cell adhesion structures between two neighboring cells, which connect keratin from one cell to the keratin of a neighboring cell, using a series of adaptors and adhesion proteins.&#10;">
            <a:extLst>
              <a:ext uri="{FF2B5EF4-FFF2-40B4-BE49-F238E27FC236}">
                <a16:creationId xmlns:a16="http://schemas.microsoft.com/office/drawing/2014/main" id="{382FD057-0678-4F24-8D30-2E9B17A93C2E}"/>
              </a:ext>
            </a:extLst>
          </p:cNvPr>
          <p:cNvPicPr>
            <a:picLocks noGrp="1" noChangeAspect="1"/>
          </p:cNvPicPr>
          <p:nvPr>
            <p:ph idx="1"/>
          </p:nvPr>
        </p:nvPicPr>
        <p:blipFill>
          <a:blip r:embed="rId3"/>
          <a:stretch>
            <a:fillRect/>
          </a:stretch>
        </p:blipFill>
        <p:spPr>
          <a:xfrm>
            <a:off x="4001843" y="1845230"/>
            <a:ext cx="4188315" cy="4035902"/>
          </a:xfrm>
          <a:prstGeom prst="rect">
            <a:avLst/>
          </a:prstGeom>
        </p:spPr>
      </p:pic>
      <p:sp>
        <p:nvSpPr>
          <p:cNvPr id="3" name="Title 2">
            <a:extLst>
              <a:ext uri="{FF2B5EF4-FFF2-40B4-BE49-F238E27FC236}">
                <a16:creationId xmlns:a16="http://schemas.microsoft.com/office/drawing/2014/main" id="{EC1EB656-8EE7-496B-8FA1-508DBF731388}"/>
              </a:ext>
            </a:extLst>
          </p:cNvPr>
          <p:cNvSpPr>
            <a:spLocks noGrp="1"/>
          </p:cNvSpPr>
          <p:nvPr>
            <p:ph type="title"/>
          </p:nvPr>
        </p:nvSpPr>
        <p:spPr/>
        <p:txBody>
          <a:bodyPr>
            <a:normAutofit fontScale="90000"/>
          </a:bodyPr>
          <a:lstStyle/>
          <a:p>
            <a:r>
              <a:rPr lang="en-US" dirty="0"/>
              <a:t>Intermediate Filaments: Keratin and Desmosomes</a:t>
            </a:r>
          </a:p>
        </p:txBody>
      </p:sp>
      <p:sp>
        <p:nvSpPr>
          <p:cNvPr id="9" name="Slide Number Placeholder 8">
            <a:extLst>
              <a:ext uri="{FF2B5EF4-FFF2-40B4-BE49-F238E27FC236}">
                <a16:creationId xmlns:a16="http://schemas.microsoft.com/office/drawing/2014/main" id="{32A2DBA3-1624-4507-B094-89ED7E9B35FF}"/>
              </a:ext>
            </a:extLst>
          </p:cNvPr>
          <p:cNvSpPr>
            <a:spLocks noGrp="1"/>
          </p:cNvSpPr>
          <p:nvPr>
            <p:ph type="sldNum" sz="quarter" idx="12"/>
          </p:nvPr>
        </p:nvSpPr>
        <p:spPr/>
        <p:txBody>
          <a:bodyPr/>
          <a:lstStyle/>
          <a:p>
            <a:fld id="{C93EF3D6-E668-4DE3-8128-3AEB1A6FE605}" type="slidenum">
              <a:rPr lang="en-US" smtClean="0"/>
              <a:t>6</a:t>
            </a:fld>
            <a:endParaRPr lang="en-US" dirty="0"/>
          </a:p>
        </p:txBody>
      </p:sp>
    </p:spTree>
    <p:extLst>
      <p:ext uri="{BB962C8B-B14F-4D97-AF65-F5344CB8AC3E}">
        <p14:creationId xmlns:p14="http://schemas.microsoft.com/office/powerpoint/2010/main" val="2657449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334780"/>
            <a:ext cx="112776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 1-4: Defects in Keratin. Adopted without change from Wikimedia commons from works contributed by JWSchmidt at English Wikipedia. This file is licensed under the terms of the GNU Free Documentation License</a:t>
            </a:r>
          </a:p>
        </p:txBody>
      </p:sp>
      <p:pic>
        <p:nvPicPr>
          <p:cNvPr id="12" name="Content Placeholder 11" descr="Figure 1-4: Defects in keratin. Image of a patient with epidermolysis bullosa suffering from skin lesions due to mutations in keratin genes.&#10;">
            <a:extLst>
              <a:ext uri="{FF2B5EF4-FFF2-40B4-BE49-F238E27FC236}">
                <a16:creationId xmlns:a16="http://schemas.microsoft.com/office/drawing/2014/main" id="{B781B5D7-982F-41A5-B515-8C9F0001DFBE}"/>
              </a:ext>
            </a:extLst>
          </p:cNvPr>
          <p:cNvPicPr>
            <a:picLocks noGrp="1" noChangeAspect="1"/>
          </p:cNvPicPr>
          <p:nvPr>
            <p:ph idx="1"/>
          </p:nvPr>
        </p:nvPicPr>
        <p:blipFill>
          <a:blip r:embed="rId3"/>
          <a:stretch>
            <a:fillRect/>
          </a:stretch>
        </p:blipFill>
        <p:spPr>
          <a:xfrm>
            <a:off x="3125266" y="1752600"/>
            <a:ext cx="5790134" cy="3912912"/>
          </a:xfrm>
          <a:prstGeom prst="rect">
            <a:avLst/>
          </a:prstGeom>
        </p:spPr>
      </p:pic>
      <p:sp>
        <p:nvSpPr>
          <p:cNvPr id="10" name="Title 9">
            <a:extLst>
              <a:ext uri="{FF2B5EF4-FFF2-40B4-BE49-F238E27FC236}">
                <a16:creationId xmlns:a16="http://schemas.microsoft.com/office/drawing/2014/main" id="{3160C532-D226-49F3-8095-AD4698A47347}"/>
              </a:ext>
            </a:extLst>
          </p:cNvPr>
          <p:cNvSpPr>
            <a:spLocks noGrp="1"/>
          </p:cNvSpPr>
          <p:nvPr>
            <p:ph type="title"/>
          </p:nvPr>
        </p:nvSpPr>
        <p:spPr/>
        <p:txBody>
          <a:bodyPr/>
          <a:lstStyle/>
          <a:p>
            <a:r>
              <a:rPr lang="en-US" dirty="0"/>
              <a:t>Defects in Keratin</a:t>
            </a:r>
          </a:p>
        </p:txBody>
      </p:sp>
      <p:sp>
        <p:nvSpPr>
          <p:cNvPr id="13" name="Slide Number Placeholder 12">
            <a:extLst>
              <a:ext uri="{FF2B5EF4-FFF2-40B4-BE49-F238E27FC236}">
                <a16:creationId xmlns:a16="http://schemas.microsoft.com/office/drawing/2014/main" id="{41CDD179-5BD3-4900-A80C-1154A55B4951}"/>
              </a:ext>
            </a:extLst>
          </p:cNvPr>
          <p:cNvSpPr>
            <a:spLocks noGrp="1"/>
          </p:cNvSpPr>
          <p:nvPr>
            <p:ph type="sldNum" sz="quarter" idx="12"/>
          </p:nvPr>
        </p:nvSpPr>
        <p:spPr/>
        <p:txBody>
          <a:bodyPr/>
          <a:lstStyle/>
          <a:p>
            <a:fld id="{C93EF3D6-E668-4DE3-8128-3AEB1A6FE605}" type="slidenum">
              <a:rPr lang="en-US" smtClean="0"/>
              <a:t>7</a:t>
            </a:fld>
            <a:endParaRPr lang="en-US" dirty="0"/>
          </a:p>
        </p:txBody>
      </p:sp>
    </p:spTree>
    <p:extLst>
      <p:ext uri="{BB962C8B-B14F-4D97-AF65-F5344CB8AC3E}">
        <p14:creationId xmlns:p14="http://schemas.microsoft.com/office/powerpoint/2010/main" val="1480807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1-5: Progeria. Image of a patient with progeria (left) and an image of the nuclear lamina (green) in healthy patients (top right) and progeria patients (bottom right).&#10;">
            <a:extLst>
              <a:ext uri="{FF2B5EF4-FFF2-40B4-BE49-F238E27FC236}">
                <a16:creationId xmlns:a16="http://schemas.microsoft.com/office/drawing/2014/main" id="{4242DF51-7D07-41C7-9B59-9048607682DC}"/>
              </a:ext>
            </a:extLst>
          </p:cNvPr>
          <p:cNvPicPr>
            <a:picLocks noGrp="1" noChangeAspect="1"/>
          </p:cNvPicPr>
          <p:nvPr>
            <p:ph idx="1"/>
          </p:nvPr>
        </p:nvPicPr>
        <p:blipFill>
          <a:blip r:embed="rId3"/>
          <a:stretch>
            <a:fillRect/>
          </a:stretch>
        </p:blipFill>
        <p:spPr>
          <a:xfrm>
            <a:off x="3467100" y="1647853"/>
            <a:ext cx="5257800" cy="4246047"/>
          </a:xfrm>
          <a:prstGeom prst="rect">
            <a:avLst/>
          </a:prstGeom>
        </p:spPr>
      </p:pic>
      <p:sp>
        <p:nvSpPr>
          <p:cNvPr id="8" name="TextBox 7">
            <a:extLst>
              <a:ext uri="{FF2B5EF4-FFF2-40B4-BE49-F238E27FC236}">
                <a16:creationId xmlns:a16="http://schemas.microsoft.com/office/drawing/2014/main" id="{1F2577BF-A720-4C87-8D33-90CC5B298E9F}"/>
              </a:ext>
            </a:extLst>
          </p:cNvPr>
          <p:cNvSpPr txBox="1"/>
          <p:nvPr/>
        </p:nvSpPr>
        <p:spPr>
          <a:xfrm>
            <a:off x="0" y="633478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1-5: Progeria. Adopted without change from works contributed to Dove Medical Press Limited by E. Rashidghamat and J.E. Mellerio. Creative Commons Attribution - Non Commercial (unported, v3.0) License. </a:t>
            </a:r>
          </a:p>
        </p:txBody>
      </p:sp>
      <p:sp>
        <p:nvSpPr>
          <p:cNvPr id="2" name="Title 1">
            <a:extLst>
              <a:ext uri="{FF2B5EF4-FFF2-40B4-BE49-F238E27FC236}">
                <a16:creationId xmlns:a16="http://schemas.microsoft.com/office/drawing/2014/main" id="{85EE8425-B68D-4306-B358-032A36C86C6F}"/>
              </a:ext>
            </a:extLst>
          </p:cNvPr>
          <p:cNvSpPr>
            <a:spLocks noGrp="1"/>
          </p:cNvSpPr>
          <p:nvPr>
            <p:ph type="title"/>
          </p:nvPr>
        </p:nvSpPr>
        <p:spPr/>
        <p:txBody>
          <a:bodyPr/>
          <a:lstStyle/>
          <a:p>
            <a:r>
              <a:rPr lang="en-US" dirty="0"/>
              <a:t>Intermediate Filaments: Lamins</a:t>
            </a:r>
          </a:p>
        </p:txBody>
      </p:sp>
      <p:sp>
        <p:nvSpPr>
          <p:cNvPr id="9" name="Slide Number Placeholder 8">
            <a:extLst>
              <a:ext uri="{FF2B5EF4-FFF2-40B4-BE49-F238E27FC236}">
                <a16:creationId xmlns:a16="http://schemas.microsoft.com/office/drawing/2014/main" id="{1658702A-7C0C-4FB2-8243-141DF9668961}"/>
              </a:ext>
            </a:extLst>
          </p:cNvPr>
          <p:cNvSpPr>
            <a:spLocks noGrp="1"/>
          </p:cNvSpPr>
          <p:nvPr>
            <p:ph type="sldNum" sz="quarter" idx="12"/>
          </p:nvPr>
        </p:nvSpPr>
        <p:spPr/>
        <p:txBody>
          <a:bodyPr/>
          <a:lstStyle/>
          <a:p>
            <a:fld id="{C93EF3D6-E668-4DE3-8128-3AEB1A6FE605}" type="slidenum">
              <a:rPr lang="en-US" smtClean="0"/>
              <a:t>8</a:t>
            </a:fld>
            <a:endParaRPr lang="en-US" dirty="0"/>
          </a:p>
        </p:txBody>
      </p:sp>
    </p:spTree>
    <p:extLst>
      <p:ext uri="{BB962C8B-B14F-4D97-AF65-F5344CB8AC3E}">
        <p14:creationId xmlns:p14="http://schemas.microsoft.com/office/powerpoint/2010/main" val="3782970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6170C1A-7E35-474D-BD2E-EC1B492F380A}"/>
              </a:ext>
            </a:extLst>
          </p:cNvPr>
          <p:cNvSpPr txBox="1"/>
          <p:nvPr/>
        </p:nvSpPr>
        <p:spPr>
          <a:xfrm>
            <a:off x="0" y="6334780"/>
            <a:ext cx="11125200" cy="523220"/>
          </a:xfrm>
          <a:prstGeom prst="rect">
            <a:avLst/>
          </a:prstGeom>
          <a:noFill/>
        </p:spPr>
        <p:txBody>
          <a:bodyPr wrap="square" rtlCol="0">
            <a:spAutoFit/>
          </a:bodyPr>
          <a:lstStyle/>
          <a:p>
            <a:r>
              <a:rPr lang="en-US" sz="1400" dirty="0">
                <a:latin typeface="Segoe UI" panose="020B0502040204020203" pitchFamily="34" charset="0"/>
                <a:cs typeface="Segoe UI" panose="020B0502040204020203" pitchFamily="34" charset="0"/>
              </a:rPr>
              <a:t>Figure 1-1: The three types of cytoskeletal filaments. Adopted without change from Wikimedia commons from works contributed by OpenStax. This file is licensed under the Creative Commons Attribution 4.0 International license.</a:t>
            </a:r>
          </a:p>
        </p:txBody>
      </p:sp>
      <p:pic>
        <p:nvPicPr>
          <p:cNvPr id="14" name="image6.jpg" descr="Image of the location and structure of individual cytoskeletal filaments. (a) the structure of microtubules (green in the fluorescent image), (b) the structure of microfilaments/actin (red in the fluorescent image) and, (c) the structure of intermediate filaments. " title="Figure 1-1. The three types of cytoskeletal filaments.">
            <a:extLst>
              <a:ext uri="{FF2B5EF4-FFF2-40B4-BE49-F238E27FC236}">
                <a16:creationId xmlns:a16="http://schemas.microsoft.com/office/drawing/2014/main" id="{8A809EC3-3113-43BA-8A2C-557BABF1A3F2}"/>
              </a:ext>
            </a:extLst>
          </p:cNvPr>
          <p:cNvPicPr/>
          <p:nvPr/>
        </p:nvPicPr>
        <p:blipFill>
          <a:blip r:embed="rId3"/>
          <a:srcRect/>
          <a:stretch>
            <a:fillRect/>
          </a:stretch>
        </p:blipFill>
        <p:spPr>
          <a:xfrm>
            <a:off x="2019300" y="1706506"/>
            <a:ext cx="7810500" cy="3974269"/>
          </a:xfrm>
          <a:prstGeom prst="rect">
            <a:avLst/>
          </a:prstGeom>
          <a:ln/>
        </p:spPr>
      </p:pic>
      <p:sp>
        <p:nvSpPr>
          <p:cNvPr id="15" name="Rectangle 14" descr="The blue rectangle is highlighting the Microtubules">
            <a:extLst>
              <a:ext uri="{FF2B5EF4-FFF2-40B4-BE49-F238E27FC236}">
                <a16:creationId xmlns:a16="http://schemas.microsoft.com/office/drawing/2014/main" id="{ED906CDB-15F7-444C-836C-2116CFB651AC}"/>
              </a:ext>
            </a:extLst>
          </p:cNvPr>
          <p:cNvSpPr/>
          <p:nvPr/>
        </p:nvSpPr>
        <p:spPr>
          <a:xfrm>
            <a:off x="1752600" y="1417638"/>
            <a:ext cx="2895600" cy="4449762"/>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1DAE3E0D-3201-4DF5-AACF-7904104F7F80}"/>
              </a:ext>
            </a:extLst>
          </p:cNvPr>
          <p:cNvSpPr>
            <a:spLocks noGrp="1"/>
          </p:cNvSpPr>
          <p:nvPr>
            <p:ph type="title"/>
          </p:nvPr>
        </p:nvSpPr>
        <p:spPr/>
        <p:txBody>
          <a:bodyPr/>
          <a:lstStyle/>
          <a:p>
            <a:r>
              <a:rPr lang="en-US" dirty="0"/>
              <a:t>Microtubules</a:t>
            </a:r>
          </a:p>
        </p:txBody>
      </p:sp>
      <p:sp>
        <p:nvSpPr>
          <p:cNvPr id="4" name="Slide Number Placeholder 3"/>
          <p:cNvSpPr>
            <a:spLocks noGrp="1"/>
          </p:cNvSpPr>
          <p:nvPr>
            <p:ph type="sldNum" sz="quarter" idx="12"/>
          </p:nvPr>
        </p:nvSpPr>
        <p:spPr/>
        <p:txBody>
          <a:bodyPr/>
          <a:lstStyle/>
          <a:p>
            <a:fld id="{C93EF3D6-E668-4DE3-8128-3AEB1A6FE605}" type="slidenum">
              <a:rPr lang="en-US" smtClean="0"/>
              <a:t>9</a:t>
            </a:fld>
            <a:endParaRPr lang="en-US" dirty="0"/>
          </a:p>
        </p:txBody>
      </p:sp>
    </p:spTree>
    <p:extLst>
      <p:ext uri="{BB962C8B-B14F-4D97-AF65-F5344CB8AC3E}">
        <p14:creationId xmlns:p14="http://schemas.microsoft.com/office/powerpoint/2010/main" val="42220894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1400" dirty="0" smtClean="0">
            <a:latin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10700</TotalTime>
  <Words>1514</Words>
  <Application>Microsoft Office PowerPoint</Application>
  <PresentationFormat>Widescreen</PresentationFormat>
  <Paragraphs>166</Paragraphs>
  <Slides>26</Slides>
  <Notes>17</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Chapter 1</vt:lpstr>
      <vt:lpstr>Chapter 1 Learning Objectives</vt:lpstr>
      <vt:lpstr>The Three Types of Cytoskeletal Filaments</vt:lpstr>
      <vt:lpstr>Intermediate Filaments</vt:lpstr>
      <vt:lpstr>Structure of Intermediate Filaments</vt:lpstr>
      <vt:lpstr>Intermediate Filaments: Keratin and Desmosomes</vt:lpstr>
      <vt:lpstr>Defects in Keratin</vt:lpstr>
      <vt:lpstr>Intermediate Filaments: Lamins</vt:lpstr>
      <vt:lpstr>Microtubules</vt:lpstr>
      <vt:lpstr>Structure of Microtubules</vt:lpstr>
      <vt:lpstr>Dynamic Instability of Microtubules</vt:lpstr>
      <vt:lpstr>Microtubules: Motor Proteins (Kinesin)</vt:lpstr>
      <vt:lpstr>Microtubules: Kinesin and Dynein</vt:lpstr>
      <vt:lpstr>Microfilaments</vt:lpstr>
      <vt:lpstr>Microfilaments: Actin filaments</vt:lpstr>
      <vt:lpstr>Microfilaments/Actin in Cell Crawling</vt:lpstr>
      <vt:lpstr>The Role of Actin in Cytokinesis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17: The Cytoskeleton</dc:title>
  <dc:creator>Jennifer Hurst-Kennedy</dc:creator>
  <cp:lastModifiedBy>Jennifer Hurst-Kennedy</cp:lastModifiedBy>
  <cp:revision>268</cp:revision>
  <dcterms:created xsi:type="dcterms:W3CDTF">2012-11-11T18:03:58Z</dcterms:created>
  <dcterms:modified xsi:type="dcterms:W3CDTF">2023-02-24T13:55:38Z</dcterms:modified>
</cp:coreProperties>
</file>