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2.xml" ContentType="application/vnd.openxmlformats-officedocument.presentationml.slide+xml"/>
  <Override PartName="/ppt/slides/slide6.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notesSlides/notesSlide1.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ppt/revisionInfo.xml" ContentType="application/vnd.ms-powerpoint.revisioninfo+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12" r:id="rId1"/>
  </p:sldMasterIdLst>
  <p:notesMasterIdLst>
    <p:notesMasterId r:id="rId11"/>
  </p:notesMasterIdLst>
  <p:handoutMasterIdLst>
    <p:handoutMasterId r:id="rId12"/>
  </p:handoutMasterIdLst>
  <p:sldIdLst>
    <p:sldId id="256" r:id="rId2"/>
    <p:sldId id="277" r:id="rId3"/>
    <p:sldId id="284" r:id="rId4"/>
    <p:sldId id="278" r:id="rId5"/>
    <p:sldId id="279" r:id="rId6"/>
    <p:sldId id="280" r:id="rId7"/>
    <p:sldId id="281" r:id="rId8"/>
    <p:sldId id="282" r:id="rId9"/>
    <p:sldId id="283" r:id="rId1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5D419"/>
    <a:srgbClr val="6CB255"/>
    <a:srgbClr val="212F62"/>
    <a:srgbClr val="72A510"/>
    <a:srgbClr val="A4EC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95417" autoAdjust="0"/>
  </p:normalViewPr>
  <p:slideViewPr>
    <p:cSldViewPr snapToGrid="0" snapToObjects="1">
      <p:cViewPr varScale="1">
        <p:scale>
          <a:sx n="108" d="100"/>
          <a:sy n="108" d="100"/>
        </p:scale>
        <p:origin x="-110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openxmlformats.org/officeDocument/2006/relationships/customXml" Target="../customXml/item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tableStyles" Target="tableStyles.xml"/><Relationship Id="rId20"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E5310F03-FC83-4E11-8558-AE8A84515371}" type="datetimeFigureOut">
              <a:rPr lang="en-US"/>
              <a:pPr>
                <a:defRPr/>
              </a:pPr>
              <a:t>09/05/17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5E2D4EAB-08FF-4A94-84C5-535EB0AB39EB}" type="slidenum">
              <a:rPr lang="en-US"/>
              <a:pPr>
                <a:defRPr/>
              </a:pPr>
              <a:t>‹#›</a:t>
            </a:fld>
            <a:endParaRPr lang="en-US"/>
          </a:p>
        </p:txBody>
      </p:sp>
    </p:spTree>
    <p:extLst>
      <p:ext uri="{BB962C8B-B14F-4D97-AF65-F5344CB8AC3E}">
        <p14:creationId xmlns:p14="http://schemas.microsoft.com/office/powerpoint/2010/main" val="41496155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E43D58-6DE3-004D-95C2-21EB6EBAEF5C}" type="datetimeFigureOut">
              <a:rPr lang="en-US" smtClean="0"/>
              <a:t>09/05/17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BE42430-C506-C443-A240-B13251B0E18E}" type="slidenum">
              <a:rPr lang="en-US" smtClean="0"/>
              <a:t>‹#›</a:t>
            </a:fld>
            <a:endParaRPr lang="en-US"/>
          </a:p>
        </p:txBody>
      </p:sp>
    </p:spTree>
    <p:extLst>
      <p:ext uri="{BB962C8B-B14F-4D97-AF65-F5344CB8AC3E}">
        <p14:creationId xmlns:p14="http://schemas.microsoft.com/office/powerpoint/2010/main" val="297659950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E42430-C506-C443-A240-B13251B0E18E}" type="slidenum">
              <a:rPr lang="en-US" smtClean="0"/>
              <a:t>2</a:t>
            </a:fld>
            <a:endParaRPr lang="en-US"/>
          </a:p>
        </p:txBody>
      </p:sp>
    </p:spTree>
    <p:extLst>
      <p:ext uri="{BB962C8B-B14F-4D97-AF65-F5344CB8AC3E}">
        <p14:creationId xmlns:p14="http://schemas.microsoft.com/office/powerpoint/2010/main" val="14343067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E42430-C506-C443-A240-B13251B0E18E}" type="slidenum">
              <a:rPr lang="en-US" smtClean="0"/>
              <a:t>3</a:t>
            </a:fld>
            <a:endParaRPr lang="en-US"/>
          </a:p>
        </p:txBody>
      </p:sp>
    </p:spTree>
    <p:extLst>
      <p:ext uri="{BB962C8B-B14F-4D97-AF65-F5344CB8AC3E}">
        <p14:creationId xmlns:p14="http://schemas.microsoft.com/office/powerpoint/2010/main" val="14343067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41326"/>
            <a:ext cx="8062912" cy="659535"/>
          </a:xfrm>
        </p:spPr>
        <p:txBody>
          <a:bodyPr/>
          <a:lstStyle/>
          <a:p>
            <a:r>
              <a:rPr lang="en-US" dirty="0"/>
              <a:t>Click to edit</a:t>
            </a:r>
          </a:p>
        </p:txBody>
      </p:sp>
      <p:sp>
        <p:nvSpPr>
          <p:cNvPr id="9" name="Picture Placeholder 8"/>
          <p:cNvSpPr>
            <a:spLocks noGrp="1"/>
          </p:cNvSpPr>
          <p:nvPr>
            <p:ph type="pic" sz="quarter" idx="13"/>
          </p:nvPr>
        </p:nvSpPr>
        <p:spPr>
          <a:xfrm>
            <a:off x="457199" y="1107618"/>
            <a:ext cx="4031619" cy="4607689"/>
          </a:xfrm>
        </p:spPr>
        <p:txBody>
          <a:bodyPr rtlCol="0">
            <a:normAutofit/>
          </a:bodyPr>
          <a:lstStyle/>
          <a:p>
            <a:pPr lvl="0"/>
            <a:endParaRPr lang="en-US" noProof="0" dirty="0"/>
          </a:p>
        </p:txBody>
      </p:sp>
      <p:sp>
        <p:nvSpPr>
          <p:cNvPr id="11" name="Text Placeholder 10"/>
          <p:cNvSpPr>
            <a:spLocks noGrp="1"/>
          </p:cNvSpPr>
          <p:nvPr>
            <p:ph type="body" sz="quarter" idx="14"/>
          </p:nvPr>
        </p:nvSpPr>
        <p:spPr>
          <a:xfrm>
            <a:off x="4606925" y="1107618"/>
            <a:ext cx="3913188" cy="4607382"/>
          </a:xfrm>
        </p:spPr>
        <p:txBody>
          <a:bodyPr/>
          <a:lstStyle>
            <a:lvl1pPr>
              <a:buClr>
                <a:srgbClr val="6CB255"/>
              </a:buClr>
              <a:defRPr>
                <a:solidFill>
                  <a:srgbClr val="212F62"/>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5"/>
          </p:nvPr>
        </p:nvSpPr>
        <p:spPr/>
        <p:txBody>
          <a:bodyPr/>
          <a:lstStyle>
            <a:lvl1pPr>
              <a:defRPr/>
            </a:lvl1pPr>
          </a:lstStyle>
          <a:p>
            <a:pPr>
              <a:defRPr/>
            </a:pPr>
            <a:fld id="{C4FDB9D3-F78B-4118-AD29-A95DD3F40F0A}" type="datetime4">
              <a:rPr lang="en-US" smtClean="0"/>
              <a:t>September 5, 2017</a:t>
            </a:fld>
            <a:endParaRPr lang="en-US"/>
          </a:p>
        </p:txBody>
      </p:sp>
      <p:sp>
        <p:nvSpPr>
          <p:cNvPr id="6" name="Footer Placeholder 5"/>
          <p:cNvSpPr>
            <a:spLocks noGrp="1"/>
          </p:cNvSpPr>
          <p:nvPr>
            <p:ph type="ftr" sz="quarter" idx="16"/>
          </p:nvPr>
        </p:nvSpPr>
        <p:spPr/>
        <p:txBody>
          <a:bodyPr/>
          <a:lstStyle>
            <a:lvl1pPr>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7" name="Slide Number Placeholder 6"/>
          <p:cNvSpPr>
            <a:spLocks noGrp="1"/>
          </p:cNvSpPr>
          <p:nvPr>
            <p:ph type="sldNum" sz="quarter" idx="17"/>
          </p:nvPr>
        </p:nvSpPr>
        <p:spPr/>
        <p:txBody>
          <a:bodyPr/>
          <a:lstStyle>
            <a:lvl1pPr>
              <a:defRPr/>
            </a:lvl1pPr>
          </a:lstStyle>
          <a:p>
            <a:pPr>
              <a:defRPr/>
            </a:pPr>
            <a:fld id="{76124547-4185-4266-B4E4-2581C1A87319}"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1"/>
          <p:cNvSpPr>
            <a:spLocks noGrp="1"/>
          </p:cNvSpPr>
          <p:nvPr>
            <p:ph type="title"/>
          </p:nvPr>
        </p:nvSpPr>
        <p:spPr>
          <a:xfrm>
            <a:off x="457200" y="241326"/>
            <a:ext cx="8062912" cy="659535"/>
          </a:xfrm>
        </p:spPr>
        <p:txBody>
          <a:bodyPr/>
          <a:lstStyle/>
          <a:p>
            <a:r>
              <a:rPr lang="en-US" dirty="0"/>
              <a:t>Click to edit</a:t>
            </a:r>
          </a:p>
        </p:txBody>
      </p:sp>
      <p:sp>
        <p:nvSpPr>
          <p:cNvPr id="8" name="Picture Placeholder 8"/>
          <p:cNvSpPr>
            <a:spLocks noGrp="1"/>
          </p:cNvSpPr>
          <p:nvPr>
            <p:ph type="pic" sz="quarter" idx="13"/>
          </p:nvPr>
        </p:nvSpPr>
        <p:spPr>
          <a:xfrm>
            <a:off x="457199" y="1122386"/>
            <a:ext cx="8062913" cy="3500071"/>
          </a:xfrm>
        </p:spPr>
        <p:txBody>
          <a:bodyPr rtlCol="0">
            <a:normAutofit/>
          </a:bodyPr>
          <a:lstStyle/>
          <a:p>
            <a:pPr lvl="0"/>
            <a:endParaRPr lang="en-US" noProof="0" dirty="0"/>
          </a:p>
        </p:txBody>
      </p:sp>
      <p:sp>
        <p:nvSpPr>
          <p:cNvPr id="9" name="Text Placeholder 10"/>
          <p:cNvSpPr>
            <a:spLocks noGrp="1"/>
          </p:cNvSpPr>
          <p:nvPr>
            <p:ph type="body" sz="quarter" idx="14"/>
          </p:nvPr>
        </p:nvSpPr>
        <p:spPr>
          <a:xfrm>
            <a:off x="457200" y="4843982"/>
            <a:ext cx="8062912"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3"/>
          <p:cNvSpPr>
            <a:spLocks noGrp="1"/>
          </p:cNvSpPr>
          <p:nvPr>
            <p:ph type="dt" sz="half" idx="15"/>
          </p:nvPr>
        </p:nvSpPr>
        <p:spPr/>
        <p:txBody>
          <a:bodyPr/>
          <a:lstStyle>
            <a:lvl1pPr>
              <a:defRPr/>
            </a:lvl1pPr>
          </a:lstStyle>
          <a:p>
            <a:pPr>
              <a:defRPr/>
            </a:pPr>
            <a:fld id="{60E927F7-6379-497D-B5D3-BE8BC02C0E4A}" type="datetime4">
              <a:rPr lang="en-US" smtClean="0"/>
              <a:t>September 5, 2017</a:t>
            </a:fld>
            <a:endParaRPr lang="en-US"/>
          </a:p>
        </p:txBody>
      </p:sp>
      <p:sp>
        <p:nvSpPr>
          <p:cNvPr id="6" name="Footer Placeholder 4"/>
          <p:cNvSpPr>
            <a:spLocks noGrp="1"/>
          </p:cNvSpPr>
          <p:nvPr>
            <p:ph type="ftr" sz="quarter" idx="16"/>
          </p:nvPr>
        </p:nvSpPr>
        <p:spPr/>
        <p:txBody>
          <a:bodyPr/>
          <a:lstStyle>
            <a:lvl1pPr>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10" name="Slide Number Placeholder 5"/>
          <p:cNvSpPr>
            <a:spLocks noGrp="1"/>
          </p:cNvSpPr>
          <p:nvPr>
            <p:ph type="sldNum" sz="quarter" idx="17"/>
          </p:nvPr>
        </p:nvSpPr>
        <p:spPr/>
        <p:txBody>
          <a:bodyPr/>
          <a:lstStyle>
            <a:lvl1pPr>
              <a:defRPr/>
            </a:lvl1pPr>
          </a:lstStyle>
          <a:p>
            <a:pPr>
              <a:defRPr/>
            </a:pPr>
            <a:fld id="{2C3785B0-FE98-4A5B-9A50-1292CD97EBC4}"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marL="788670" indent="-514350">
              <a:buFont typeface="+mj-lt"/>
              <a:buAutoNum type="alphaLcParenR"/>
              <a:defRPr sz="2800"/>
            </a:lvl2pPr>
            <a:lvl3pPr marL="1371600" indent="-457200">
              <a:buFont typeface="+mj-lt"/>
              <a:buAutoNum type="alphaLcParenR"/>
              <a:defRPr sz="2400"/>
            </a:lvl3pPr>
            <a:lvl4pPr marL="1828800" indent="-457200">
              <a:buFont typeface="+mj-lt"/>
              <a:buAutoNum type="alphaLcParenR"/>
              <a:defRPr sz="2000"/>
            </a:lvl4pPr>
            <a:lvl5pPr marL="2286000" indent="-457200">
              <a:buFont typeface="+mj-lt"/>
              <a:buAutoNum type="alphaLcParen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9" name="Title 1"/>
          <p:cNvSpPr>
            <a:spLocks noGrp="1"/>
          </p:cNvSpPr>
          <p:nvPr>
            <p:ph type="title"/>
          </p:nvPr>
        </p:nvSpPr>
        <p:spPr>
          <a:xfrm>
            <a:off x="457200" y="241326"/>
            <a:ext cx="8062912" cy="659535"/>
          </a:xfrm>
        </p:spPr>
        <p:txBody>
          <a:bodyPr/>
          <a:lstStyle/>
          <a:p>
            <a:r>
              <a:rPr lang="en-US" dirty="0"/>
              <a:t>Click to edit</a:t>
            </a:r>
          </a:p>
        </p:txBody>
      </p:sp>
      <p:sp>
        <p:nvSpPr>
          <p:cNvPr id="5" name="Date Placeholder 4"/>
          <p:cNvSpPr>
            <a:spLocks noGrp="1"/>
          </p:cNvSpPr>
          <p:nvPr>
            <p:ph type="dt" sz="half" idx="10"/>
          </p:nvPr>
        </p:nvSpPr>
        <p:spPr/>
        <p:txBody>
          <a:bodyPr/>
          <a:lstStyle>
            <a:lvl1pPr>
              <a:defRPr/>
            </a:lvl1pPr>
          </a:lstStyle>
          <a:p>
            <a:pPr>
              <a:defRPr/>
            </a:pPr>
            <a:fld id="{701A7B17-1C87-4AF4-88B5-1C78A3B2C916}" type="datetime4">
              <a:rPr lang="en-US" smtClean="0"/>
              <a:t>September 5, 2017</a:t>
            </a:fld>
            <a:endParaRPr lang="en-US"/>
          </a:p>
        </p:txBody>
      </p:sp>
      <p:sp>
        <p:nvSpPr>
          <p:cNvPr id="6" name="Footer Placeholder 5"/>
          <p:cNvSpPr>
            <a:spLocks noGrp="1"/>
          </p:cNvSpPr>
          <p:nvPr>
            <p:ph type="ftr" sz="quarter" idx="11"/>
          </p:nvPr>
        </p:nvSpPr>
        <p:spPr/>
        <p:txBody>
          <a:bodyPr/>
          <a:lstStyle>
            <a:lvl1pPr>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7" name="Slide Number Placeholder 6"/>
          <p:cNvSpPr>
            <a:spLocks noGrp="1"/>
          </p:cNvSpPr>
          <p:nvPr>
            <p:ph type="sldNum" sz="quarter" idx="12"/>
          </p:nvPr>
        </p:nvSpPr>
        <p:spPr/>
        <p:txBody>
          <a:bodyPr/>
          <a:lstStyle>
            <a:lvl1pPr>
              <a:defRPr/>
            </a:lvl1pPr>
          </a:lstStyle>
          <a:p>
            <a:pPr>
              <a:defRPr/>
            </a:pPr>
            <a:fld id="{6158F162-EC8D-4B5B-975F-B8B0EEBB18C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txBox="1">
            <a:spLocks/>
          </p:cNvSpPr>
          <p:nvPr userDrawn="1"/>
        </p:nvSpPr>
        <p:spPr>
          <a:xfrm>
            <a:off x="0" y="788988"/>
            <a:ext cx="9144000" cy="709612"/>
          </a:xfrm>
          <a:prstGeom prst="rect">
            <a:avLst/>
          </a:prstGeom>
        </p:spPr>
        <p:txBody>
          <a:bodyPr/>
          <a:lstStyle>
            <a:lvl1pPr algn="l" defTabSz="914400" rtl="0" eaLnBrk="1" latinLnBrk="0" hangingPunct="1">
              <a:spcBef>
                <a:spcPct val="0"/>
              </a:spcBef>
              <a:buNone/>
              <a:defRPr sz="3600" kern="1200" cap="all" spc="-60" baseline="0">
                <a:solidFill>
                  <a:srgbClr val="6CB255"/>
                </a:solidFill>
                <a:latin typeface="+mj-lt"/>
                <a:ea typeface="+mj-ea"/>
                <a:cs typeface="+mj-cs"/>
              </a:defRPr>
            </a:lvl1pPr>
          </a:lstStyle>
          <a:p>
            <a:pPr algn="ctr" fontAlgn="auto">
              <a:spcAft>
                <a:spcPts val="0"/>
              </a:spcAft>
              <a:defRPr/>
            </a:pPr>
            <a:r>
              <a:rPr lang="en-US" sz="3500" dirty="0"/>
              <a:t>College Physics</a:t>
            </a:r>
          </a:p>
          <a:p>
            <a:pPr algn="ctr" fontAlgn="auto">
              <a:spcAft>
                <a:spcPts val="0"/>
              </a:spcAft>
              <a:defRPr/>
            </a:pPr>
            <a:endParaRPr lang="en-US" sz="1800" cap="none" dirty="0">
              <a:solidFill>
                <a:schemeClr val="accent3">
                  <a:lumMod val="20000"/>
                  <a:lumOff val="80000"/>
                </a:schemeClr>
              </a:solidFill>
              <a:latin typeface="+mn-lt"/>
            </a:endParaRPr>
          </a:p>
          <a:p>
            <a:pPr algn="ctr" fontAlgn="auto">
              <a:spcAft>
                <a:spcPts val="0"/>
              </a:spcAft>
              <a:defRPr/>
            </a:pPr>
            <a:r>
              <a:rPr lang="en-US" sz="2000" b="1" cap="none" dirty="0">
                <a:solidFill>
                  <a:srgbClr val="212F62"/>
                </a:solidFill>
                <a:latin typeface="+mn-lt"/>
              </a:rPr>
              <a:t>Chapter # Chapter Title</a:t>
            </a:r>
          </a:p>
          <a:p>
            <a:pPr algn="ctr" fontAlgn="auto">
              <a:spcAft>
                <a:spcPts val="0"/>
              </a:spcAft>
              <a:defRPr/>
            </a:pPr>
            <a:r>
              <a:rPr lang="en-US" sz="1600" cap="none" dirty="0">
                <a:solidFill>
                  <a:schemeClr val="tx1"/>
                </a:solidFill>
                <a:latin typeface="+mn-lt"/>
              </a:rPr>
              <a:t>PowerPoint Image Slideshow</a:t>
            </a:r>
          </a:p>
        </p:txBody>
      </p:sp>
      <p:pic>
        <p:nvPicPr>
          <p:cNvPr id="3" name="Picture 8" descr="medium_covers_Page_2.png"/>
          <p:cNvPicPr>
            <a:picLocks noChangeAspect="1"/>
          </p:cNvPicPr>
          <p:nvPr userDrawn="1"/>
        </p:nvPicPr>
        <p:blipFill>
          <a:blip r:embed="rId2" cstate="print">
            <a:extLst/>
          </a:blip>
          <a:stretch>
            <a:fillRect/>
          </a:stretch>
        </p:blipFill>
        <p:spPr>
          <a:xfrm>
            <a:off x="3562758" y="2517424"/>
            <a:ext cx="2010682" cy="2603836"/>
          </a:xfrm>
          <a:prstGeom prst="rect">
            <a:avLst/>
          </a:prstGeom>
          <a:effectLst>
            <a:reflection blurRad="6350" stA="52000" endA="300" endPos="35000" dir="5400000" sy="-100000" algn="bl" rotWithShape="0"/>
          </a:effectLst>
          <a:scene3d>
            <a:camera prst="obliqueTopLeft"/>
            <a:lightRig rig="threePt" dir="t"/>
          </a:scene3d>
        </p:spPr>
      </p:pic>
      <p:sp>
        <p:nvSpPr>
          <p:cNvPr id="4" name="Date Placeholder 3"/>
          <p:cNvSpPr>
            <a:spLocks noGrp="1"/>
          </p:cNvSpPr>
          <p:nvPr>
            <p:ph type="dt" sz="half" idx="10"/>
          </p:nvPr>
        </p:nvSpPr>
        <p:spPr/>
        <p:txBody>
          <a:bodyPr/>
          <a:lstStyle>
            <a:lvl1pPr>
              <a:defRPr/>
            </a:lvl1pPr>
          </a:lstStyle>
          <a:p>
            <a:pPr>
              <a:defRPr/>
            </a:pPr>
            <a:fld id="{C2942FDB-912B-482A-8329-BF7416033CB0}" type="datetime4">
              <a:rPr lang="en-US" smtClean="0"/>
              <a:t>September 5, 2017</a:t>
            </a:fld>
            <a:endParaRPr lang="en-US" dirty="0"/>
          </a:p>
        </p:txBody>
      </p:sp>
      <p:sp>
        <p:nvSpPr>
          <p:cNvPr id="5" name="Footer Placeholder 4"/>
          <p:cNvSpPr>
            <a:spLocks noGrp="1"/>
          </p:cNvSpPr>
          <p:nvPr>
            <p:ph type="ftr" sz="quarter" idx="11"/>
          </p:nvPr>
        </p:nvSpPr>
        <p:spPr/>
        <p:txBody>
          <a:bodyPr/>
          <a:lstStyle>
            <a:lvl1pPr>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6"/>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400"/>
            <a:ext cx="5791200" cy="1371600"/>
          </a:xfrm>
          <a:prstGeom prst="rect">
            <a:avLst/>
          </a:prstGeom>
        </p:spPr>
        <p:txBody>
          <a:bodyPr vert="horz" lIns="91440" tIns="45720" rIns="91440" bIns="45720" rtlCol="0" anchor="b">
            <a:normAutofit/>
          </a:bodyPr>
          <a:lstStyle/>
          <a:p>
            <a:r>
              <a:rPr lang="en-US" dirty="0"/>
              <a:t>Click to edit Master title style</a:t>
            </a:r>
          </a:p>
        </p:txBody>
      </p:sp>
      <p:sp>
        <p:nvSpPr>
          <p:cNvPr id="1027" name="Text Placeholder 2"/>
          <p:cNvSpPr>
            <a:spLocks noGrp="1"/>
          </p:cNvSpPr>
          <p:nvPr>
            <p:ph type="body" idx="1"/>
          </p:nvPr>
        </p:nvSpPr>
        <p:spPr bwMode="auto">
          <a:xfrm>
            <a:off x="457200" y="1752600"/>
            <a:ext cx="7620000" cy="43735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172200"/>
            <a:ext cx="3429000" cy="304800"/>
          </a:xfrm>
          <a:prstGeom prst="rect">
            <a:avLst/>
          </a:prstGeom>
        </p:spPr>
        <p:txBody>
          <a:bodyPr vert="horz" lIns="91440" tIns="45720" rIns="91440" bIns="0" rtlCol="0" anchor="b"/>
          <a:lstStyle>
            <a:lvl1pPr algn="l" fontAlgn="auto">
              <a:spcBef>
                <a:spcPts val="0"/>
              </a:spcBef>
              <a:spcAft>
                <a:spcPts val="0"/>
              </a:spcAft>
              <a:defRPr sz="1000" smtClean="0">
                <a:solidFill>
                  <a:schemeClr val="tx1"/>
                </a:solidFill>
                <a:latin typeface="+mn-lt"/>
              </a:defRPr>
            </a:lvl1pPr>
          </a:lstStyle>
          <a:p>
            <a:pPr>
              <a:defRPr/>
            </a:pPr>
            <a:fld id="{E2C18131-36D3-4CE9-AEC6-87EC89B8B330}" type="datetime4">
              <a:rPr lang="en-US" smtClean="0"/>
              <a:t>September 5, 2017</a:t>
            </a:fld>
            <a:endParaRPr lang="en-US" dirty="0"/>
          </a:p>
        </p:txBody>
      </p:sp>
      <p:sp>
        <p:nvSpPr>
          <p:cNvPr id="5" name="Footer Placeholder 4"/>
          <p:cNvSpPr>
            <a:spLocks noGrp="1"/>
          </p:cNvSpPr>
          <p:nvPr>
            <p:ph type="ftr" sz="quarter" idx="3"/>
          </p:nvPr>
        </p:nvSpPr>
        <p:spPr>
          <a:xfrm>
            <a:off x="457199" y="6492875"/>
            <a:ext cx="7762876" cy="284163"/>
          </a:xfrm>
          <a:prstGeom prst="rect">
            <a:avLst/>
          </a:prstGeom>
        </p:spPr>
        <p:txBody>
          <a:bodyPr vert="horz" lIns="91440" tIns="45720" rIns="91440" bIns="45720" rtlCol="0" anchor="t"/>
          <a:lstStyle>
            <a:lvl1pPr algn="l" fontAlgn="auto">
              <a:spcBef>
                <a:spcPts val="0"/>
              </a:spcBef>
              <a:spcAft>
                <a:spcPts val="0"/>
              </a:spcAft>
              <a:defRPr sz="800" dirty="0">
                <a:solidFill>
                  <a:schemeClr val="tx1"/>
                </a:solidFill>
                <a:latin typeface="+mn-lt"/>
              </a:defRPr>
            </a:lvl1p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6" name="Slide Number Placeholder 5"/>
          <p:cNvSpPr>
            <a:spLocks noGrp="1"/>
          </p:cNvSpPr>
          <p:nvPr>
            <p:ph type="sldNum" sz="quarter" idx="4"/>
          </p:nvPr>
        </p:nvSpPr>
        <p:spPr>
          <a:xfrm rot="16200000">
            <a:off x="8044657" y="683419"/>
            <a:ext cx="1316037" cy="365125"/>
          </a:xfrm>
          <a:prstGeom prst="rect">
            <a:avLst/>
          </a:prstGeom>
        </p:spPr>
        <p:txBody>
          <a:bodyPr vert="horz" lIns="91440" tIns="45720" rIns="91440" bIns="45720" rtlCol="0" anchor="ctr"/>
          <a:lstStyle>
            <a:lvl1pPr algn="r" fontAlgn="auto">
              <a:spcBef>
                <a:spcPts val="0"/>
              </a:spcBef>
              <a:spcAft>
                <a:spcPts val="0"/>
              </a:spcAft>
              <a:defRPr sz="2400" b="1" smtClean="0">
                <a:solidFill>
                  <a:srgbClr val="FFFFFF"/>
                </a:solidFill>
                <a:latin typeface="+mn-lt"/>
              </a:defRPr>
            </a:lvl1pPr>
          </a:lstStyle>
          <a:p>
            <a:pPr>
              <a:defRPr/>
            </a:pPr>
            <a:fld id="{C56169A9-3380-4EA0-9DA0-2D35F2C8DA18}"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917" r:id="rId1"/>
    <p:sldLayoutId id="2147483918" r:id="rId2"/>
    <p:sldLayoutId id="2147483919" r:id="rId3"/>
    <p:sldLayoutId id="2147483920" r:id="rId4"/>
  </p:sldLayoutIdLst>
  <p:hf sldNum="0" hdr="0" dt="0"/>
  <p:txStyles>
    <p:titleStyle>
      <a:lvl1pPr algn="l" rtl="0" fontAlgn="base">
        <a:spcBef>
          <a:spcPct val="0"/>
        </a:spcBef>
        <a:spcAft>
          <a:spcPct val="0"/>
        </a:spcAft>
        <a:defRPr sz="2400" kern="1200" cap="all" spc="-60">
          <a:solidFill>
            <a:srgbClr val="6CB255"/>
          </a:solidFill>
          <a:latin typeface="+mj-lt"/>
          <a:ea typeface="+mj-ea"/>
          <a:cs typeface="+mj-cs"/>
        </a:defRPr>
      </a:lvl1pPr>
      <a:lvl2pPr algn="l" rtl="0" fontAlgn="base">
        <a:spcBef>
          <a:spcPct val="0"/>
        </a:spcBef>
        <a:spcAft>
          <a:spcPct val="0"/>
        </a:spcAft>
        <a:defRPr sz="2400">
          <a:solidFill>
            <a:srgbClr val="6CB255"/>
          </a:solidFill>
          <a:latin typeface="Arial Black" pitchFamily="34" charset="0"/>
        </a:defRPr>
      </a:lvl2pPr>
      <a:lvl3pPr algn="l" rtl="0" fontAlgn="base">
        <a:spcBef>
          <a:spcPct val="0"/>
        </a:spcBef>
        <a:spcAft>
          <a:spcPct val="0"/>
        </a:spcAft>
        <a:defRPr sz="2400">
          <a:solidFill>
            <a:srgbClr val="6CB255"/>
          </a:solidFill>
          <a:latin typeface="Arial Black" pitchFamily="34" charset="0"/>
        </a:defRPr>
      </a:lvl3pPr>
      <a:lvl4pPr algn="l" rtl="0" fontAlgn="base">
        <a:spcBef>
          <a:spcPct val="0"/>
        </a:spcBef>
        <a:spcAft>
          <a:spcPct val="0"/>
        </a:spcAft>
        <a:defRPr sz="2400">
          <a:solidFill>
            <a:srgbClr val="6CB255"/>
          </a:solidFill>
          <a:latin typeface="Arial Black" pitchFamily="34" charset="0"/>
        </a:defRPr>
      </a:lvl4pPr>
      <a:lvl5pPr algn="l" rtl="0" fontAlgn="base">
        <a:spcBef>
          <a:spcPct val="0"/>
        </a:spcBef>
        <a:spcAft>
          <a:spcPct val="0"/>
        </a:spcAft>
        <a:defRPr sz="2400">
          <a:solidFill>
            <a:srgbClr val="6CB255"/>
          </a:solidFill>
          <a:latin typeface="Arial Black" pitchFamily="34" charset="0"/>
        </a:defRPr>
      </a:lvl5pPr>
      <a:lvl6pPr marL="457200" algn="l" rtl="0" fontAlgn="base">
        <a:spcBef>
          <a:spcPct val="0"/>
        </a:spcBef>
        <a:spcAft>
          <a:spcPct val="0"/>
        </a:spcAft>
        <a:defRPr sz="2400">
          <a:solidFill>
            <a:srgbClr val="6CB255"/>
          </a:solidFill>
          <a:latin typeface="Arial Black" pitchFamily="34" charset="0"/>
        </a:defRPr>
      </a:lvl6pPr>
      <a:lvl7pPr marL="914400" algn="l" rtl="0" fontAlgn="base">
        <a:spcBef>
          <a:spcPct val="0"/>
        </a:spcBef>
        <a:spcAft>
          <a:spcPct val="0"/>
        </a:spcAft>
        <a:defRPr sz="2400">
          <a:solidFill>
            <a:srgbClr val="6CB255"/>
          </a:solidFill>
          <a:latin typeface="Arial Black" pitchFamily="34" charset="0"/>
        </a:defRPr>
      </a:lvl7pPr>
      <a:lvl8pPr marL="1371600" algn="l" rtl="0" fontAlgn="base">
        <a:spcBef>
          <a:spcPct val="0"/>
        </a:spcBef>
        <a:spcAft>
          <a:spcPct val="0"/>
        </a:spcAft>
        <a:defRPr sz="2400">
          <a:solidFill>
            <a:srgbClr val="6CB255"/>
          </a:solidFill>
          <a:latin typeface="Arial Black" pitchFamily="34" charset="0"/>
        </a:defRPr>
      </a:lvl8pPr>
      <a:lvl9pPr marL="1828800" algn="l" rtl="0" fontAlgn="base">
        <a:spcBef>
          <a:spcPct val="0"/>
        </a:spcBef>
        <a:spcAft>
          <a:spcPct val="0"/>
        </a:spcAft>
        <a:defRPr sz="2400">
          <a:solidFill>
            <a:srgbClr val="6CB255"/>
          </a:solidFill>
          <a:latin typeface="Arial Black" pitchFamily="34" charset="0"/>
        </a:defRPr>
      </a:lvl9pPr>
    </p:titleStyle>
    <p:bodyStyle>
      <a:lvl1pPr algn="l" rtl="0" fontAlgn="base">
        <a:spcBef>
          <a:spcPct val="20000"/>
        </a:spcBef>
        <a:spcAft>
          <a:spcPts val="600"/>
        </a:spcAft>
        <a:buClr>
          <a:srgbClr val="6CB255"/>
        </a:buClr>
        <a:buFont typeface="Arial" charset="0"/>
        <a:defRPr sz="2000" kern="1200">
          <a:solidFill>
            <a:schemeClr val="tx1"/>
          </a:solidFill>
          <a:latin typeface="+mn-lt"/>
          <a:ea typeface="+mn-ea"/>
          <a:cs typeface="+mn-cs"/>
        </a:defRPr>
      </a:lvl1pPr>
      <a:lvl2pPr marL="457200" indent="-182563" algn="l" rtl="0" fontAlgn="base">
        <a:spcBef>
          <a:spcPct val="20000"/>
        </a:spcBef>
        <a:spcAft>
          <a:spcPct val="0"/>
        </a:spcAft>
        <a:buClr>
          <a:srgbClr val="6CB255"/>
        </a:buClr>
        <a:buFont typeface="Arial" charset="0"/>
        <a:buChar char="•"/>
        <a:defRPr sz="2000" kern="1200">
          <a:solidFill>
            <a:srgbClr val="000000"/>
          </a:solidFill>
          <a:latin typeface="+mn-lt"/>
          <a:ea typeface="+mn-ea"/>
          <a:cs typeface="+mn-cs"/>
        </a:defRPr>
      </a:lvl2pPr>
      <a:lvl3pPr marL="11430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3pPr>
      <a:lvl4pPr marL="16002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4pPr>
      <a:lvl5pPr marL="20574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3.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OpenStaxLogo" descr="openstax college logo"/>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10087" y="5775854"/>
            <a:ext cx="1226434" cy="833592"/>
          </a:xfrm>
          <a:prstGeom prst="rect">
            <a:avLst/>
          </a:prstGeom>
        </p:spPr>
      </p:pic>
      <p:pic>
        <p:nvPicPr>
          <p:cNvPr id="4" name="Figure" descr="Sociology"/>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62758" y="2518312"/>
            <a:ext cx="2010682" cy="2602059"/>
          </a:xfrm>
          <a:prstGeom prst="rect">
            <a:avLst/>
          </a:prstGeom>
          <a:effectLst>
            <a:reflection blurRad="6350" stA="52000" endA="300" endPos="35000" dir="5400000" sy="-100000" algn="bl" rotWithShape="0"/>
          </a:effectLst>
          <a:scene3d>
            <a:camera prst="obliqueTopLeft"/>
            <a:lightRig rig="threePt" dir="t"/>
          </a:scene3d>
        </p:spPr>
      </p:pic>
      <p:sp>
        <p:nvSpPr>
          <p:cNvPr id="5" name="Chapter Title"/>
          <p:cNvSpPr txBox="1">
            <a:spLocks/>
          </p:cNvSpPr>
          <p:nvPr/>
        </p:nvSpPr>
        <p:spPr>
          <a:xfrm>
            <a:off x="0" y="1613938"/>
            <a:ext cx="9144000" cy="709612"/>
          </a:xfrm>
          <a:prstGeom prst="rect">
            <a:avLst/>
          </a:prstGeom>
        </p:spPr>
        <p:txBody>
          <a:bodyPr/>
          <a:lstStyle>
            <a:lvl1pPr algn="l" defTabSz="914400" rtl="0" eaLnBrk="1" latinLnBrk="0" hangingPunct="1">
              <a:spcBef>
                <a:spcPct val="0"/>
              </a:spcBef>
              <a:buNone/>
              <a:defRPr sz="3600" kern="1200" cap="all" spc="-60" baseline="0">
                <a:solidFill>
                  <a:srgbClr val="6CB255"/>
                </a:solidFill>
                <a:latin typeface="+mj-lt"/>
                <a:ea typeface="+mj-ea"/>
                <a:cs typeface="+mj-cs"/>
              </a:defRPr>
            </a:lvl1pPr>
          </a:lstStyle>
          <a:p>
            <a:pPr algn="ctr" fontAlgn="auto">
              <a:spcAft>
                <a:spcPts val="0"/>
              </a:spcAft>
              <a:defRPr/>
            </a:pPr>
            <a:r>
              <a:rPr lang="en-US" sz="2000" b="1" cap="none" dirty="0">
                <a:solidFill>
                  <a:srgbClr val="212F62"/>
                </a:solidFill>
                <a:latin typeface="+mn-lt"/>
              </a:rPr>
              <a:t>Chapter 10 GLOBAL INEQUALITY</a:t>
            </a:r>
          </a:p>
          <a:p>
            <a:pPr algn="ctr" fontAlgn="auto">
              <a:spcAft>
                <a:spcPts val="0"/>
              </a:spcAft>
              <a:defRPr/>
            </a:pPr>
            <a:r>
              <a:rPr lang="en-US" sz="1600" cap="none" dirty="0">
                <a:solidFill>
                  <a:schemeClr val="tx1"/>
                </a:solidFill>
                <a:latin typeface="+mn-lt"/>
              </a:rPr>
              <a:t>PowerPoint Image Slideshow</a:t>
            </a:r>
          </a:p>
        </p:txBody>
      </p:sp>
      <p:sp>
        <p:nvSpPr>
          <p:cNvPr id="2" name="Title">
            <a:extLst>
              <a:ext uri="{FF2B5EF4-FFF2-40B4-BE49-F238E27FC236}">
                <a16:creationId xmlns:a16="http://schemas.microsoft.com/office/drawing/2014/main" xmlns="" id="{25C7FE22-2574-4381-9610-013404B829F7}"/>
              </a:ext>
            </a:extLst>
          </p:cNvPr>
          <p:cNvSpPr>
            <a:spLocks noGrp="1"/>
          </p:cNvSpPr>
          <p:nvPr>
            <p:ph type="title" idx="4294967295"/>
          </p:nvPr>
        </p:nvSpPr>
        <p:spPr>
          <a:xfrm>
            <a:off x="0" y="785192"/>
            <a:ext cx="9144000" cy="639417"/>
          </a:xfrm>
        </p:spPr>
        <p:txBody>
          <a:bodyPr>
            <a:noAutofit/>
          </a:bodyPr>
          <a:lstStyle/>
          <a:p>
            <a:pPr algn="ctr"/>
            <a:r>
              <a:rPr lang="en-US" sz="3600" dirty="0"/>
              <a:t>INTRODUCTION TO SOCIOLOGY </a:t>
            </a:r>
            <a:r>
              <a:rPr lang="en-US" sz="3600" dirty="0" err="1"/>
              <a:t>2E</a:t>
            </a:r>
            <a:endParaRPr lang="en-US" sz="3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sclaimer">
            <a:extLst>
              <a:ext uri="{FF2B5EF4-FFF2-40B4-BE49-F238E27FC236}">
                <a16:creationId xmlns:a16="http://schemas.microsoft.com/office/drawing/2014/main" xmlns="" id="{99DDAC93-398D-4108-BAC5-A08B6D9D160B}"/>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Contemporary economic development often follows a similar pattern around the world, best described as a growing gap between the have and have-nots. (Photo courtesy of Alicia </a:t>
            </a:r>
            <a:r>
              <a:rPr lang="en-US" sz="1600" dirty="0" err="1"/>
              <a:t>Nijdam</a:t>
            </a:r>
            <a:r>
              <a:rPr lang="en-US" sz="1600" dirty="0"/>
              <a:t>/Wikimedia Commons)</a:t>
            </a:r>
          </a:p>
        </p:txBody>
      </p:sp>
      <p:pic>
        <p:nvPicPr>
          <p:cNvPr id="4" name="Figure" descr="This photo is of a city with large high rises in the background and a slum in the foreground."/>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27626" r="-27626"/>
          <a:stretch>
            <a:fillRect/>
          </a:stretch>
        </p:blipFill>
        <p:spPr/>
      </p:pic>
      <p:pic>
        <p:nvPicPr>
          <p:cNvPr id="6" name="OpenStaxLogo" descr="openstax college logo"/>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10.1</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sclaimer">
            <a:extLst>
              <a:ext uri="{FF2B5EF4-FFF2-40B4-BE49-F238E27FC236}">
                <a16:creationId xmlns:a16="http://schemas.microsoft.com/office/drawing/2014/main" xmlns="" id="{4D91ACC2-7FB1-4C40-8C3D-4B258CB44A04}"/>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This world map shows advanced, transitioning, less, and least developed countries. (Map courtesy of Sbw01f, data obtained from the CIA World </a:t>
            </a:r>
            <a:r>
              <a:rPr lang="en-US" sz="1600" dirty="0" err="1"/>
              <a:t>Factbook</a:t>
            </a:r>
            <a:r>
              <a:rPr lang="en-US" sz="1600" dirty="0"/>
              <a:t>/Wikimedia Commons)</a:t>
            </a:r>
          </a:p>
        </p:txBody>
      </p:sp>
      <p:pic>
        <p:nvPicPr>
          <p:cNvPr id="3" name="Figure" descr="This world map shows advanced, transitioning, less, and least developed countries."/>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3333" r="-3333"/>
          <a:stretch>
            <a:fillRect/>
          </a:stretch>
        </p:blipFill>
        <p:spPr/>
      </p:pic>
      <p:pic>
        <p:nvPicPr>
          <p:cNvPr id="6" name="OpenStaxLogo" descr="openstax college logo"/>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10.2</a:t>
            </a:r>
          </a:p>
        </p:txBody>
      </p:sp>
    </p:spTree>
    <p:extLst>
      <p:ext uri="{BB962C8B-B14F-4D97-AF65-F5344CB8AC3E}">
        <p14:creationId xmlns:p14="http://schemas.microsoft.com/office/powerpoint/2010/main" val="22144487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700C1AA2-1EED-4A35-83C6-4A7C6A78CF1F}"/>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This dilapidated auto supply store in Detroit is a victim of auto industry outsourcing. (Photo courtesy of Bob </a:t>
            </a:r>
            <a:r>
              <a:rPr lang="en-US" sz="1600" dirty="0" err="1"/>
              <a:t>Jagendorf</a:t>
            </a:r>
            <a:r>
              <a:rPr lang="en-US" sz="1600" dirty="0"/>
              <a:t>/</a:t>
            </a:r>
            <a:r>
              <a:rPr lang="en-US" sz="1600" dirty="0" err="1"/>
              <a:t>flickr</a:t>
            </a:r>
            <a:r>
              <a:rPr lang="en-US" sz="1600" dirty="0"/>
              <a:t>)</a:t>
            </a:r>
          </a:p>
        </p:txBody>
      </p:sp>
      <p:pic>
        <p:nvPicPr>
          <p:cNvPr id="2" name="Figure" descr="A run-down auto parts building is shown here."/>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2002551" y="1122363"/>
            <a:ext cx="4972211"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10.3</a:t>
            </a:r>
          </a:p>
        </p:txBody>
      </p:sp>
    </p:spTree>
    <p:extLst>
      <p:ext uri="{BB962C8B-B14F-4D97-AF65-F5344CB8AC3E}">
        <p14:creationId xmlns:p14="http://schemas.microsoft.com/office/powerpoint/2010/main" val="32911766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8357F2B1-587C-42FB-8C02-10492BC5B8B1}"/>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500" dirty="0"/>
              <a:t>Is this international call center the wave of the future? (Photo courtesy of Vilma.com/</a:t>
            </a:r>
            <a:r>
              <a:rPr lang="en-US" sz="1500" dirty="0" err="1"/>
              <a:t>flickr</a:t>
            </a:r>
            <a:r>
              <a:rPr lang="en-US" sz="1500" dirty="0"/>
              <a:t>)</a:t>
            </a:r>
          </a:p>
        </p:txBody>
      </p:sp>
      <p:pic>
        <p:nvPicPr>
          <p:cNvPr id="2" name="Figure" descr="Many people at workstations in a call center are shown here."/>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2156861" y="1122363"/>
            <a:ext cx="4663591"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10.4</a:t>
            </a:r>
          </a:p>
        </p:txBody>
      </p:sp>
    </p:spTree>
    <p:extLst>
      <p:ext uri="{BB962C8B-B14F-4D97-AF65-F5344CB8AC3E}">
        <p14:creationId xmlns:p14="http://schemas.microsoft.com/office/powerpoint/2010/main" val="28685521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E224B508-CC0D-47BE-B461-21963A040F65}"/>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500" dirty="0"/>
              <a:t>How poor is poor for these beggar children in Vietnam? (Photo courtesy of </a:t>
            </a:r>
            <a:r>
              <a:rPr lang="en-US" sz="1500" dirty="0" err="1"/>
              <a:t>Augapfel</a:t>
            </a:r>
            <a:r>
              <a:rPr lang="en-US" sz="1500" dirty="0"/>
              <a:t>/</a:t>
            </a:r>
            <a:r>
              <a:rPr lang="en-US" sz="1500" dirty="0" err="1"/>
              <a:t>flickr</a:t>
            </a:r>
            <a:r>
              <a:rPr lang="en-US" sz="1500" dirty="0"/>
              <a:t>)</a:t>
            </a:r>
          </a:p>
        </p:txBody>
      </p:sp>
      <p:pic>
        <p:nvPicPr>
          <p:cNvPr id="2" name="Figure" descr="A young, impoverished boy is shown holding a baby girl."/>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1860701" y="1122363"/>
            <a:ext cx="5255911"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10.5</a:t>
            </a:r>
          </a:p>
        </p:txBody>
      </p:sp>
    </p:spTree>
    <p:extLst>
      <p:ext uri="{BB962C8B-B14F-4D97-AF65-F5344CB8AC3E}">
        <p14:creationId xmlns:p14="http://schemas.microsoft.com/office/powerpoint/2010/main" val="36199934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72EDE64D-F534-4D99-A9D2-BB673FADF174}"/>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Slums in India illustrate absolute poverty all too well. (Photo courtesy of Emmanuelle </a:t>
            </a:r>
            <a:r>
              <a:rPr lang="en-US" sz="1600" dirty="0" err="1"/>
              <a:t>Dyan</a:t>
            </a:r>
            <a:r>
              <a:rPr lang="en-US" sz="1600" dirty="0"/>
              <a:t>/</a:t>
            </a:r>
            <a:r>
              <a:rPr lang="en-US" sz="1600" dirty="0" err="1"/>
              <a:t>flickr</a:t>
            </a:r>
            <a:r>
              <a:rPr lang="en-US" sz="1600" dirty="0"/>
              <a:t>)</a:t>
            </a:r>
            <a:r>
              <a:rPr lang="en-US" sz="1600" dirty="0">
                <a:solidFill>
                  <a:schemeClr val="tx1"/>
                </a:solidFill>
              </a:rPr>
              <a:t>.</a:t>
            </a:r>
            <a:endParaRPr lang="en-US" sz="1600" dirty="0"/>
          </a:p>
        </p:txBody>
      </p:sp>
      <p:pic>
        <p:nvPicPr>
          <p:cNvPr id="2" name="Figure" descr="Dilapidated slum dwellings are shown from above."/>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1852785" y="1122363"/>
            <a:ext cx="5271742"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10.6</a:t>
            </a:r>
          </a:p>
        </p:txBody>
      </p:sp>
    </p:spTree>
    <p:extLst>
      <p:ext uri="{BB962C8B-B14F-4D97-AF65-F5344CB8AC3E}">
        <p14:creationId xmlns:p14="http://schemas.microsoft.com/office/powerpoint/2010/main" val="29731301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53D289AB-1318-4072-AD05-FBDBD2C6E8CB}"/>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This protester seeks to bring attention to the issue of sweatshops. (Photo courtesy of Ohio AFL-CIO Labor 2008/</a:t>
            </a:r>
            <a:r>
              <a:rPr lang="en-US" sz="1600" dirty="0" err="1"/>
              <a:t>flickr</a:t>
            </a:r>
            <a:r>
              <a:rPr lang="en-US" sz="1600" dirty="0"/>
              <a:t>)</a:t>
            </a:r>
          </a:p>
        </p:txBody>
      </p:sp>
      <p:pic>
        <p:nvPicPr>
          <p:cNvPr id="2" name="Figure" descr="A protester giving a speech is shown here."/>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2155032" y="1122363"/>
            <a:ext cx="4667249"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normAutofit/>
          </a:bodyPr>
          <a:lstStyle/>
          <a:p>
            <a:pPr fontAlgn="auto">
              <a:spcAft>
                <a:spcPts val="0"/>
              </a:spcAft>
              <a:defRPr/>
            </a:pPr>
            <a:r>
              <a:rPr lang="en-US" dirty="0"/>
              <a:t>Figure 10.7</a:t>
            </a:r>
          </a:p>
        </p:txBody>
      </p:sp>
    </p:spTree>
    <p:extLst>
      <p:ext uri="{BB962C8B-B14F-4D97-AF65-F5344CB8AC3E}">
        <p14:creationId xmlns:p14="http://schemas.microsoft.com/office/powerpoint/2010/main" val="7125491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52AC9C06-253A-4A52-ABFE-0FFF5FAB72D1}"/>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For this child at a refugee camp in Ethiopia, poverty and malnutrition are a way of life. (Photo courtesy of DFID - UK Department for International Development/</a:t>
            </a:r>
            <a:r>
              <a:rPr lang="en-US" sz="1600" dirty="0" err="1"/>
              <a:t>flickr</a:t>
            </a:r>
            <a:r>
              <a:rPr lang="en-US" sz="1600" dirty="0"/>
              <a:t>)</a:t>
            </a:r>
          </a:p>
        </p:txBody>
      </p:sp>
      <p:pic>
        <p:nvPicPr>
          <p:cNvPr id="2" name="Figure" descr="A malnourished child is shown here."/>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1852785" y="1122363"/>
            <a:ext cx="5271742"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normAutofit/>
          </a:bodyPr>
          <a:lstStyle/>
          <a:p>
            <a:pPr fontAlgn="auto">
              <a:spcAft>
                <a:spcPts val="0"/>
              </a:spcAft>
              <a:defRPr/>
            </a:pPr>
            <a:r>
              <a:rPr lang="en-US" dirty="0"/>
              <a:t>Figure 10.8</a:t>
            </a:r>
          </a:p>
        </p:txBody>
      </p:sp>
    </p:spTree>
    <p:extLst>
      <p:ext uri="{BB962C8B-B14F-4D97-AF65-F5344CB8AC3E}">
        <p14:creationId xmlns:p14="http://schemas.microsoft.com/office/powerpoint/2010/main" val="264582431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ssenti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82D84B03-4B6E-470E-A0F8-3BAB12EB1B98}"/>
</file>

<file path=customXml/itemProps2.xml><?xml version="1.0" encoding="utf-8"?>
<ds:datastoreItem xmlns:ds="http://schemas.openxmlformats.org/officeDocument/2006/customXml" ds:itemID="{1972B31A-8F2B-4F71-BA79-656A443CE97D}"/>
</file>

<file path=customXml/itemProps3.xml><?xml version="1.0" encoding="utf-8"?>
<ds:datastoreItem xmlns:ds="http://schemas.openxmlformats.org/officeDocument/2006/customXml" ds:itemID="{D6BBD3AE-B54B-41B1-9D01-104D293E9F6A}"/>
</file>

<file path=docProps/app.xml><?xml version="1.0" encoding="utf-8"?>
<Properties xmlns="http://schemas.openxmlformats.org/officeDocument/2006/extended-properties" xmlns:vt="http://schemas.openxmlformats.org/officeDocument/2006/docPropsVTypes">
  <Template/>
  <TotalTime>324</TotalTime>
  <Words>672</Words>
  <Application>Microsoft Office PowerPoint</Application>
  <PresentationFormat>On-screen Show (4:3)</PresentationFormat>
  <Paragraphs>29</Paragraphs>
  <Slides>9</Slides>
  <Notes>2</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Essential</vt:lpstr>
      <vt:lpstr>INTRODUCTION TO SOCIOLOGY 2E</vt:lpstr>
      <vt:lpstr>Figure 10.1</vt:lpstr>
      <vt:lpstr>Figure 10.2</vt:lpstr>
      <vt:lpstr>Figure 10.3</vt:lpstr>
      <vt:lpstr>Figure 10.4</vt:lpstr>
      <vt:lpstr>Figure 10.5</vt:lpstr>
      <vt:lpstr>Figure 10.6</vt:lpstr>
      <vt:lpstr>Figure 10.7</vt:lpstr>
      <vt:lpstr>Figure 10.8</vt:lpstr>
    </vt:vector>
  </TitlesOfParts>
  <Company>WNI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Sociology 2nd Edition - Chapter 10 - Global Inequality</dc:title>
  <dc:creator>Spuddy McSpare</dc:creator>
  <cp:lastModifiedBy>Conversion_12</cp:lastModifiedBy>
  <cp:revision>47</cp:revision>
  <dcterms:created xsi:type="dcterms:W3CDTF">2012-06-04T02:13:36Z</dcterms:created>
  <dcterms:modified xsi:type="dcterms:W3CDTF">2017-09-05T12:07:33Z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