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1"/>
  </p:sldMasterIdLst>
  <p:notesMasterIdLst>
    <p:notesMasterId r:id="rId12"/>
  </p:notesMasterIdLst>
  <p:handoutMasterIdLst>
    <p:handoutMasterId r:id="rId13"/>
  </p:handoutMasterIdLst>
  <p:sldIdLst>
    <p:sldId id="256" r:id="rId2"/>
    <p:sldId id="285" r:id="rId3"/>
    <p:sldId id="277" r:id="rId4"/>
    <p:sldId id="278" r:id="rId5"/>
    <p:sldId id="279" r:id="rId6"/>
    <p:sldId id="280" r:id="rId7"/>
    <p:sldId id="281" r:id="rId8"/>
    <p:sldId id="282" r:id="rId9"/>
    <p:sldId id="283" r:id="rId10"/>
    <p:sldId id="284" r:id="rId1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clrMru>
    <a:srgbClr val="E5D419"/>
    <a:srgbClr val="6CB255"/>
    <a:srgbClr val="212F62"/>
    <a:srgbClr val="72A510"/>
    <a:srgbClr val="A4EC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787" autoAdjust="0"/>
    <p:restoredTop sz="93510" autoAdjust="0"/>
  </p:normalViewPr>
  <p:slideViewPr>
    <p:cSldViewPr snapToGrid="0" snapToObjects="1">
      <p:cViewPr varScale="1">
        <p:scale>
          <a:sx n="104" d="100"/>
          <a:sy n="104" d="100"/>
        </p:scale>
        <p:origin x="147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E5310F03-FC83-4E11-8558-AE8A84515371}" type="datetimeFigureOut">
              <a:rPr lang="en-US"/>
              <a:pPr>
                <a:defRPr/>
              </a:pPr>
              <a:t>09/05/17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E2D4EAB-08FF-4A94-84C5-535EB0AB39EB}" type="slidenum">
              <a:rPr lang="en-US"/>
              <a:pPr>
                <a:defRPr/>
              </a:pPr>
              <a:t>‹#›</a:t>
            </a:fld>
            <a:endParaRPr lang="en-US"/>
          </a:p>
        </p:txBody>
      </p:sp>
    </p:spTree>
    <p:extLst>
      <p:ext uri="{BB962C8B-B14F-4D97-AF65-F5344CB8AC3E}">
        <p14:creationId xmlns:p14="http://schemas.microsoft.com/office/powerpoint/2010/main" val="41496155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6972E6-A258-48E1-8159-D9C2FFAE6B09}" type="datetimeFigureOut">
              <a:rPr lang="en-US" smtClean="0"/>
              <a:t>09/05/17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4C323C-121D-4DBB-8444-A0D2DC961F42}" type="slidenum">
              <a:rPr lang="en-US" smtClean="0"/>
              <a:t>‹#›</a:t>
            </a:fld>
            <a:endParaRPr lang="en-US"/>
          </a:p>
        </p:txBody>
      </p:sp>
    </p:spTree>
    <p:extLst>
      <p:ext uri="{BB962C8B-B14F-4D97-AF65-F5344CB8AC3E}">
        <p14:creationId xmlns:p14="http://schemas.microsoft.com/office/powerpoint/2010/main" val="2712004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4C323C-121D-4DBB-8444-A0D2DC961F42}" type="slidenum">
              <a:rPr lang="en-US" smtClean="0"/>
              <a:t>1</a:t>
            </a:fld>
            <a:endParaRPr lang="en-US"/>
          </a:p>
        </p:txBody>
      </p:sp>
    </p:spTree>
    <p:extLst>
      <p:ext uri="{BB962C8B-B14F-4D97-AF65-F5344CB8AC3E}">
        <p14:creationId xmlns:p14="http://schemas.microsoft.com/office/powerpoint/2010/main" val="4079624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1326"/>
            <a:ext cx="8062912" cy="659535"/>
          </a:xfrm>
        </p:spPr>
        <p:txBody>
          <a:bodyPr/>
          <a:lstStyle/>
          <a:p>
            <a:r>
              <a:rPr lang="en-US" dirty="0"/>
              <a:t>Click to edit</a:t>
            </a:r>
          </a:p>
        </p:txBody>
      </p:sp>
      <p:sp>
        <p:nvSpPr>
          <p:cNvPr id="9" name="Picture Placeholder 8"/>
          <p:cNvSpPr>
            <a:spLocks noGrp="1"/>
          </p:cNvSpPr>
          <p:nvPr>
            <p:ph type="pic" sz="quarter" idx="13"/>
          </p:nvPr>
        </p:nvSpPr>
        <p:spPr>
          <a:xfrm>
            <a:off x="457199" y="1107618"/>
            <a:ext cx="4031619" cy="4607689"/>
          </a:xfrm>
        </p:spPr>
        <p:txBody>
          <a:bodyPr rtlCol="0">
            <a:normAutofit/>
          </a:bodyPr>
          <a:lstStyle/>
          <a:p>
            <a:pPr lvl="0"/>
            <a:endParaRPr lang="en-US" noProof="0" dirty="0"/>
          </a:p>
        </p:txBody>
      </p:sp>
      <p:sp>
        <p:nvSpPr>
          <p:cNvPr id="11" name="Text Placeholder 10"/>
          <p:cNvSpPr>
            <a:spLocks noGrp="1"/>
          </p:cNvSpPr>
          <p:nvPr>
            <p:ph type="body" sz="quarter" idx="14"/>
          </p:nvPr>
        </p:nvSpPr>
        <p:spPr>
          <a:xfrm>
            <a:off x="4606925" y="1107618"/>
            <a:ext cx="3913188" cy="4607382"/>
          </a:xfrm>
        </p:spPr>
        <p:txBody>
          <a:bodyPr/>
          <a:lstStyle>
            <a:lvl1pPr>
              <a:buClr>
                <a:srgbClr val="6CB255"/>
              </a:buClr>
              <a:defRPr>
                <a:solidFill>
                  <a:srgbClr val="212F62"/>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5"/>
          </p:nvPr>
        </p:nvSpPr>
        <p:spPr/>
        <p:txBody>
          <a:bodyPr/>
          <a:lstStyle>
            <a:lvl1pPr>
              <a:defRPr/>
            </a:lvl1pPr>
          </a:lstStyle>
          <a:p>
            <a:pPr>
              <a:defRPr/>
            </a:pPr>
            <a:fld id="{A7DB4DD0-ED76-451B-B558-528597542540}" type="datetime4">
              <a:rPr lang="en-US" smtClean="0"/>
              <a:t>September 5, 2017</a:t>
            </a:fld>
            <a:endParaRPr lang="en-US"/>
          </a:p>
        </p:txBody>
      </p:sp>
      <p:sp>
        <p:nvSpPr>
          <p:cNvPr id="6" name="Footer Placeholder 5"/>
          <p:cNvSpPr>
            <a:spLocks noGrp="1"/>
          </p:cNvSpPr>
          <p:nvPr>
            <p:ph type="ftr" sz="quarter" idx="16"/>
          </p:nvPr>
        </p:nvSpPr>
        <p:spPr>
          <a:xfrm>
            <a:off x="457200" y="6492876"/>
            <a:ext cx="7848600" cy="276224"/>
          </a:xfrm>
        </p:spPr>
        <p:txBody>
          <a:bodyPr/>
          <a:lstStyle>
            <a:lvl1pPr>
              <a:defRPr sz="800"/>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 </a:t>
            </a:r>
          </a:p>
        </p:txBody>
      </p:sp>
      <p:sp>
        <p:nvSpPr>
          <p:cNvPr id="7" name="Slide Number Placeholder 6"/>
          <p:cNvSpPr>
            <a:spLocks noGrp="1"/>
          </p:cNvSpPr>
          <p:nvPr>
            <p:ph type="sldNum" sz="quarter" idx="17"/>
          </p:nvPr>
        </p:nvSpPr>
        <p:spPr/>
        <p:txBody>
          <a:bodyPr/>
          <a:lstStyle>
            <a:lvl1pPr>
              <a:defRPr/>
            </a:lvl1pPr>
          </a:lstStyle>
          <a:p>
            <a:pPr>
              <a:defRPr/>
            </a:pPr>
            <a:fld id="{76124547-4185-4266-B4E4-2581C1A8731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457200" y="241326"/>
            <a:ext cx="8062912" cy="659535"/>
          </a:xfrm>
        </p:spPr>
        <p:txBody>
          <a:bodyPr/>
          <a:lstStyle/>
          <a:p>
            <a:r>
              <a:rPr lang="en-US" dirty="0"/>
              <a:t>Click to edit</a:t>
            </a:r>
          </a:p>
        </p:txBody>
      </p:sp>
      <p:sp>
        <p:nvSpPr>
          <p:cNvPr id="8" name="Picture Placeholder 8"/>
          <p:cNvSpPr>
            <a:spLocks noGrp="1"/>
          </p:cNvSpPr>
          <p:nvPr>
            <p:ph type="pic" sz="quarter" idx="13"/>
          </p:nvPr>
        </p:nvSpPr>
        <p:spPr>
          <a:xfrm>
            <a:off x="457199" y="1122386"/>
            <a:ext cx="8062913" cy="3500071"/>
          </a:xfrm>
        </p:spPr>
        <p:txBody>
          <a:bodyPr rtlCol="0">
            <a:normAutofit/>
          </a:bodyPr>
          <a:lstStyle/>
          <a:p>
            <a:pPr lvl="0"/>
            <a:endParaRPr lang="en-US" noProof="0" dirty="0"/>
          </a:p>
        </p:txBody>
      </p:sp>
      <p:sp>
        <p:nvSpPr>
          <p:cNvPr id="9" name="Text Placeholder 10"/>
          <p:cNvSpPr>
            <a:spLocks noGrp="1"/>
          </p:cNvSpPr>
          <p:nvPr>
            <p:ph type="body" sz="quarter" idx="14"/>
          </p:nvPr>
        </p:nvSpPr>
        <p:spPr>
          <a:xfrm>
            <a:off x="457200" y="4843982"/>
            <a:ext cx="8062912"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5"/>
          </p:nvPr>
        </p:nvSpPr>
        <p:spPr/>
        <p:txBody>
          <a:bodyPr/>
          <a:lstStyle>
            <a:lvl1pPr>
              <a:defRPr/>
            </a:lvl1pPr>
          </a:lstStyle>
          <a:p>
            <a:pPr>
              <a:defRPr/>
            </a:pPr>
            <a:fld id="{2DB83F81-6675-4DE5-B607-BB9556193ED4}" type="datetime4">
              <a:rPr lang="en-US" smtClean="0"/>
              <a:t>September 5, 2017</a:t>
            </a:fld>
            <a:endParaRPr lang="en-US"/>
          </a:p>
        </p:txBody>
      </p:sp>
      <p:sp>
        <p:nvSpPr>
          <p:cNvPr id="10" name="Slide Number Placeholder 5"/>
          <p:cNvSpPr>
            <a:spLocks noGrp="1"/>
          </p:cNvSpPr>
          <p:nvPr>
            <p:ph type="sldNum" sz="quarter" idx="17"/>
          </p:nvPr>
        </p:nvSpPr>
        <p:spPr/>
        <p:txBody>
          <a:bodyPr/>
          <a:lstStyle>
            <a:lvl1pPr>
              <a:defRPr/>
            </a:lvl1pPr>
          </a:lstStyle>
          <a:p>
            <a:pPr>
              <a:defRPr/>
            </a:pPr>
            <a:fld id="{2C3785B0-FE98-4A5B-9A50-1292CD97EBC4}" type="slidenum">
              <a:rPr lang="en-US"/>
              <a:pPr>
                <a:defRPr/>
              </a:pPr>
              <a:t>‹#›</a:t>
            </a:fld>
            <a:endParaRPr lang="en-US"/>
          </a:p>
        </p:txBody>
      </p:sp>
      <p:sp>
        <p:nvSpPr>
          <p:cNvPr id="11" name="Footer Placeholder 5">
            <a:extLst>
              <a:ext uri="{FF2B5EF4-FFF2-40B4-BE49-F238E27FC236}">
                <a16:creationId xmlns:a16="http://schemas.microsoft.com/office/drawing/2014/main" id="{259124F7-BE77-4E6E-AE05-D0907704645F}"/>
              </a:ext>
            </a:extLst>
          </p:cNvPr>
          <p:cNvSpPr>
            <a:spLocks noGrp="1"/>
          </p:cNvSpPr>
          <p:nvPr>
            <p:ph type="ftr" sz="quarter" idx="16"/>
          </p:nvPr>
        </p:nvSpPr>
        <p:spPr>
          <a:xfrm>
            <a:off x="457200" y="6492876"/>
            <a:ext cx="7848600" cy="276224"/>
          </a:xfrm>
        </p:spPr>
        <p:txBody>
          <a:bodyPr/>
          <a:lstStyle>
            <a:lvl1pPr>
              <a:defRPr sz="800"/>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 </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marL="788670" indent="-514350">
              <a:buFont typeface="+mj-lt"/>
              <a:buAutoNum type="alphaLcParenR"/>
              <a:defRPr sz="2800"/>
            </a:lvl2pPr>
            <a:lvl3pPr marL="1371600" indent="-457200">
              <a:buFont typeface="+mj-lt"/>
              <a:buAutoNum type="alphaLcParenR"/>
              <a:defRPr sz="2400"/>
            </a:lvl3pPr>
            <a:lvl4pPr marL="1828800" indent="-457200">
              <a:buFont typeface="+mj-lt"/>
              <a:buAutoNum type="alphaLcParenR"/>
              <a:defRPr sz="2000"/>
            </a:lvl4pPr>
            <a:lvl5pPr marL="2286000" indent="-457200">
              <a:buFont typeface="+mj-lt"/>
              <a:buAutoNum type="alphaLcParen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itle 1"/>
          <p:cNvSpPr>
            <a:spLocks noGrp="1"/>
          </p:cNvSpPr>
          <p:nvPr>
            <p:ph type="title"/>
          </p:nvPr>
        </p:nvSpPr>
        <p:spPr>
          <a:xfrm>
            <a:off x="457200" y="241326"/>
            <a:ext cx="8062912" cy="659535"/>
          </a:xfrm>
        </p:spPr>
        <p:txBody>
          <a:bodyPr/>
          <a:lstStyle/>
          <a:p>
            <a:r>
              <a:rPr lang="en-US" dirty="0"/>
              <a:t>Click to edit</a:t>
            </a:r>
          </a:p>
        </p:txBody>
      </p:sp>
      <p:sp>
        <p:nvSpPr>
          <p:cNvPr id="5" name="Date Placeholder 4"/>
          <p:cNvSpPr>
            <a:spLocks noGrp="1"/>
          </p:cNvSpPr>
          <p:nvPr>
            <p:ph type="dt" sz="half" idx="10"/>
          </p:nvPr>
        </p:nvSpPr>
        <p:spPr/>
        <p:txBody>
          <a:bodyPr/>
          <a:lstStyle>
            <a:lvl1pPr>
              <a:defRPr/>
            </a:lvl1pPr>
          </a:lstStyle>
          <a:p>
            <a:pPr>
              <a:defRPr/>
            </a:pPr>
            <a:fld id="{97A77197-9301-45A1-AC2B-1C5F8001CEB7}" type="datetime4">
              <a:rPr lang="en-US" smtClean="0"/>
              <a:t>September 5, 2017</a:t>
            </a:fld>
            <a:endParaRPr lang="en-US"/>
          </a:p>
        </p:txBody>
      </p:sp>
      <p:sp>
        <p:nvSpPr>
          <p:cNvPr id="7" name="Slide Number Placeholder 6"/>
          <p:cNvSpPr>
            <a:spLocks noGrp="1"/>
          </p:cNvSpPr>
          <p:nvPr>
            <p:ph type="sldNum" sz="quarter" idx="12"/>
          </p:nvPr>
        </p:nvSpPr>
        <p:spPr/>
        <p:txBody>
          <a:bodyPr/>
          <a:lstStyle>
            <a:lvl1pPr>
              <a:defRPr/>
            </a:lvl1pPr>
          </a:lstStyle>
          <a:p>
            <a:pPr>
              <a:defRPr/>
            </a:pPr>
            <a:fld id="{6158F162-EC8D-4B5B-975F-B8B0EEBB18C6}" type="slidenum">
              <a:rPr lang="en-US"/>
              <a:pPr>
                <a:defRPr/>
              </a:pPr>
              <a:t>‹#›</a:t>
            </a:fld>
            <a:endParaRPr lang="en-US"/>
          </a:p>
        </p:txBody>
      </p:sp>
      <p:sp>
        <p:nvSpPr>
          <p:cNvPr id="8" name="Footer Placeholder 5">
            <a:extLst>
              <a:ext uri="{FF2B5EF4-FFF2-40B4-BE49-F238E27FC236}">
                <a16:creationId xmlns:a16="http://schemas.microsoft.com/office/drawing/2014/main" id="{7746EA16-2DC8-497D-A21B-EB4595A31D2F}"/>
              </a:ext>
            </a:extLst>
          </p:cNvPr>
          <p:cNvSpPr>
            <a:spLocks noGrp="1"/>
          </p:cNvSpPr>
          <p:nvPr>
            <p:ph type="ftr" sz="quarter" idx="16"/>
          </p:nvPr>
        </p:nvSpPr>
        <p:spPr>
          <a:xfrm>
            <a:off x="457200" y="6492876"/>
            <a:ext cx="7848600" cy="276224"/>
          </a:xfrm>
        </p:spPr>
        <p:txBody>
          <a:bodyPr/>
          <a:lstStyle>
            <a:lvl1pPr>
              <a:defRPr sz="800"/>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 </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txBox="1">
            <a:spLocks/>
          </p:cNvSpPr>
          <p:nvPr userDrawn="1"/>
        </p:nvSpPr>
        <p:spPr>
          <a:xfrm>
            <a:off x="0" y="788988"/>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3500" dirty="0"/>
              <a:t>College Physics</a:t>
            </a:r>
          </a:p>
          <a:p>
            <a:pPr algn="ctr" fontAlgn="auto">
              <a:spcAft>
                <a:spcPts val="0"/>
              </a:spcAft>
              <a:defRPr/>
            </a:pPr>
            <a:endParaRPr lang="en-US" sz="1800" cap="none" dirty="0">
              <a:solidFill>
                <a:schemeClr val="accent3">
                  <a:lumMod val="20000"/>
                  <a:lumOff val="80000"/>
                </a:schemeClr>
              </a:solidFill>
              <a:latin typeface="+mn-lt"/>
            </a:endParaRPr>
          </a:p>
          <a:p>
            <a:pPr algn="ctr" fontAlgn="auto">
              <a:spcAft>
                <a:spcPts val="0"/>
              </a:spcAft>
              <a:defRPr/>
            </a:pPr>
            <a:r>
              <a:rPr lang="en-US" sz="2000" b="1" cap="none" dirty="0">
                <a:solidFill>
                  <a:srgbClr val="212F62"/>
                </a:solidFill>
                <a:latin typeface="+mn-lt"/>
              </a:rPr>
              <a:t>Chapter # Chapter Title</a:t>
            </a:r>
          </a:p>
          <a:p>
            <a:pPr algn="ctr" fontAlgn="auto">
              <a:spcAft>
                <a:spcPts val="0"/>
              </a:spcAft>
              <a:defRPr/>
            </a:pPr>
            <a:r>
              <a:rPr lang="en-US" sz="1600" cap="none" dirty="0">
                <a:solidFill>
                  <a:schemeClr val="tx1"/>
                </a:solidFill>
                <a:latin typeface="+mn-lt"/>
              </a:rPr>
              <a:t>PowerPoint Image Slideshow</a:t>
            </a:r>
          </a:p>
        </p:txBody>
      </p:sp>
      <p:pic>
        <p:nvPicPr>
          <p:cNvPr id="3" name="Picture 8" descr="medium_covers_Page_2.png"/>
          <p:cNvPicPr>
            <a:picLocks noChangeAspect="1"/>
          </p:cNvPicPr>
          <p:nvPr userDrawn="1"/>
        </p:nvPicPr>
        <p:blipFill>
          <a:blip r:embed="rId2" cstate="print">
            <a:extLst/>
          </a:blip>
          <a:stretch>
            <a:fillRect/>
          </a:stretch>
        </p:blipFill>
        <p:spPr>
          <a:xfrm>
            <a:off x="3562758" y="2517424"/>
            <a:ext cx="2010682" cy="2603836"/>
          </a:xfrm>
          <a:prstGeom prst="rect">
            <a:avLst/>
          </a:prstGeom>
          <a:effectLst>
            <a:reflection blurRad="6350" stA="52000" endA="300" endPos="35000" dir="5400000" sy="-100000" algn="bl" rotWithShape="0"/>
          </a:effectLst>
          <a:scene3d>
            <a:camera prst="obliqueTopLeft"/>
            <a:lightRig rig="threePt" dir="t"/>
          </a:scene3d>
        </p:spPr>
      </p:pic>
      <p:sp>
        <p:nvSpPr>
          <p:cNvPr id="4" name="Date Placeholder 3"/>
          <p:cNvSpPr>
            <a:spLocks noGrp="1"/>
          </p:cNvSpPr>
          <p:nvPr>
            <p:ph type="dt" sz="half" idx="10"/>
          </p:nvPr>
        </p:nvSpPr>
        <p:spPr/>
        <p:txBody>
          <a:bodyPr/>
          <a:lstStyle>
            <a:lvl1pPr>
              <a:defRPr/>
            </a:lvl1pPr>
          </a:lstStyle>
          <a:p>
            <a:pPr>
              <a:defRPr/>
            </a:pPr>
            <a:fld id="{66E2927D-38F8-4CB7-A990-C046D8439F77}" type="datetime4">
              <a:rPr lang="en-US" smtClean="0"/>
              <a:t>September 5, 2017</a:t>
            </a:fld>
            <a:endParaRPr lang="en-US" dirty="0"/>
          </a:p>
        </p:txBody>
      </p:sp>
      <p:sp>
        <p:nvSpPr>
          <p:cNvPr id="6" name="Footer Placeholder 5">
            <a:extLst>
              <a:ext uri="{FF2B5EF4-FFF2-40B4-BE49-F238E27FC236}">
                <a16:creationId xmlns:a16="http://schemas.microsoft.com/office/drawing/2014/main" id="{DB294BEB-AB34-40A6-A95E-13ABD9B623B7}"/>
              </a:ext>
            </a:extLst>
          </p:cNvPr>
          <p:cNvSpPr>
            <a:spLocks noGrp="1"/>
          </p:cNvSpPr>
          <p:nvPr>
            <p:ph type="ftr" sz="quarter" idx="16"/>
          </p:nvPr>
        </p:nvSpPr>
        <p:spPr>
          <a:xfrm>
            <a:off x="457200" y="6492876"/>
            <a:ext cx="7848600" cy="276224"/>
          </a:xfrm>
        </p:spPr>
        <p:txBody>
          <a:bodyPr/>
          <a:lstStyle>
            <a:lvl1pPr>
              <a:defRPr sz="800"/>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 </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5791200" cy="1371600"/>
          </a:xfrm>
          <a:prstGeom prst="rect">
            <a:avLst/>
          </a:prstGeom>
        </p:spPr>
        <p:txBody>
          <a:bodyPr vert="horz" lIns="91440" tIns="45720" rIns="91440" bIns="45720" rtlCol="0" anchor="b">
            <a:normAutofit/>
          </a:bodyPr>
          <a:lstStyle/>
          <a:p>
            <a:r>
              <a:rPr lang="en-US" dirty="0"/>
              <a:t>Click to edit Master title style</a:t>
            </a:r>
          </a:p>
        </p:txBody>
      </p:sp>
      <p:sp>
        <p:nvSpPr>
          <p:cNvPr id="1027" name="Text Placeholder 2"/>
          <p:cNvSpPr>
            <a:spLocks noGrp="1"/>
          </p:cNvSpPr>
          <p:nvPr>
            <p:ph type="body" idx="1"/>
          </p:nvPr>
        </p:nvSpPr>
        <p:spPr bwMode="auto">
          <a:xfrm>
            <a:off x="457200" y="1752600"/>
            <a:ext cx="7620000" cy="4373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172200"/>
            <a:ext cx="3429000" cy="304800"/>
          </a:xfrm>
          <a:prstGeom prst="rect">
            <a:avLst/>
          </a:prstGeom>
        </p:spPr>
        <p:txBody>
          <a:bodyPr vert="horz" lIns="91440" tIns="45720" rIns="91440" bIns="0" rtlCol="0" anchor="b"/>
          <a:lstStyle>
            <a:lvl1pPr algn="l" fontAlgn="auto">
              <a:spcBef>
                <a:spcPts val="0"/>
              </a:spcBef>
              <a:spcAft>
                <a:spcPts val="0"/>
              </a:spcAft>
              <a:defRPr sz="1000" smtClean="0">
                <a:solidFill>
                  <a:schemeClr val="tx1"/>
                </a:solidFill>
                <a:latin typeface="+mn-lt"/>
              </a:defRPr>
            </a:lvl1pPr>
          </a:lstStyle>
          <a:p>
            <a:pPr>
              <a:defRPr/>
            </a:pPr>
            <a:fld id="{09C2C1AB-1BBD-4BDA-9990-83CDCBD9B6E5}" type="datetime4">
              <a:rPr lang="en-US" smtClean="0"/>
              <a:t>September 5, 2017</a:t>
            </a:fld>
            <a:endParaRPr lang="en-US" dirty="0"/>
          </a:p>
        </p:txBody>
      </p:sp>
      <p:sp>
        <p:nvSpPr>
          <p:cNvPr id="5" name="Footer Placeholder 4"/>
          <p:cNvSpPr>
            <a:spLocks noGrp="1"/>
          </p:cNvSpPr>
          <p:nvPr>
            <p:ph type="ftr" sz="quarter" idx="3"/>
          </p:nvPr>
        </p:nvSpPr>
        <p:spPr>
          <a:xfrm>
            <a:off x="457200" y="6492875"/>
            <a:ext cx="3429000" cy="284163"/>
          </a:xfrm>
          <a:prstGeom prst="rect">
            <a:avLst/>
          </a:prstGeom>
        </p:spPr>
        <p:txBody>
          <a:bodyPr vert="horz" lIns="91440" tIns="45720" rIns="91440" bIns="45720" rtlCol="0" anchor="t"/>
          <a:lstStyle>
            <a:lvl1pPr algn="l" fontAlgn="auto">
              <a:spcBef>
                <a:spcPts val="0"/>
              </a:spcBef>
              <a:spcAft>
                <a:spcPts val="0"/>
              </a:spcAft>
              <a:defRPr sz="1000" dirty="0">
                <a:solidFill>
                  <a:schemeClr val="tx1"/>
                </a:solidFill>
                <a:latin typeface="+mn-lt"/>
              </a:defRPr>
            </a:lvl1p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p>
        </p:txBody>
      </p:sp>
      <p:sp>
        <p:nvSpPr>
          <p:cNvPr id="6" name="Slide Number Placeholder 5"/>
          <p:cNvSpPr>
            <a:spLocks noGrp="1"/>
          </p:cNvSpPr>
          <p:nvPr>
            <p:ph type="sldNum" sz="quarter" idx="4"/>
          </p:nvPr>
        </p:nvSpPr>
        <p:spPr>
          <a:xfrm rot="16200000">
            <a:off x="8044657" y="683419"/>
            <a:ext cx="1316037" cy="365125"/>
          </a:xfrm>
          <a:prstGeom prst="rect">
            <a:avLst/>
          </a:prstGeom>
        </p:spPr>
        <p:txBody>
          <a:bodyPr vert="horz" lIns="91440" tIns="45720" rIns="91440" bIns="45720" rtlCol="0" anchor="ctr"/>
          <a:lstStyle>
            <a:lvl1pPr algn="r" fontAlgn="auto">
              <a:spcBef>
                <a:spcPts val="0"/>
              </a:spcBef>
              <a:spcAft>
                <a:spcPts val="0"/>
              </a:spcAft>
              <a:defRPr sz="2400" b="1" smtClean="0">
                <a:solidFill>
                  <a:srgbClr val="FFFFFF"/>
                </a:solidFill>
                <a:latin typeface="+mn-lt"/>
              </a:defRPr>
            </a:lvl1pPr>
          </a:lstStyle>
          <a:p>
            <a:pPr>
              <a:defRPr/>
            </a:pPr>
            <a:fld id="{C56169A9-3380-4EA0-9DA0-2D35F2C8DA1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Lst>
  <p:hf sldNum="0" hdr="0" dt="0"/>
  <p:txStyles>
    <p:titleStyle>
      <a:lvl1pPr algn="l" rtl="0" fontAlgn="base">
        <a:spcBef>
          <a:spcPct val="0"/>
        </a:spcBef>
        <a:spcAft>
          <a:spcPct val="0"/>
        </a:spcAft>
        <a:defRPr sz="2400" kern="1200" cap="all" spc="-60">
          <a:solidFill>
            <a:srgbClr val="6CB255"/>
          </a:solidFill>
          <a:latin typeface="+mj-lt"/>
          <a:ea typeface="+mj-ea"/>
          <a:cs typeface="+mj-cs"/>
        </a:defRPr>
      </a:lvl1pPr>
      <a:lvl2pPr algn="l" rtl="0" fontAlgn="base">
        <a:spcBef>
          <a:spcPct val="0"/>
        </a:spcBef>
        <a:spcAft>
          <a:spcPct val="0"/>
        </a:spcAft>
        <a:defRPr sz="2400">
          <a:solidFill>
            <a:srgbClr val="6CB255"/>
          </a:solidFill>
          <a:latin typeface="Arial Black" pitchFamily="34" charset="0"/>
        </a:defRPr>
      </a:lvl2pPr>
      <a:lvl3pPr algn="l" rtl="0" fontAlgn="base">
        <a:spcBef>
          <a:spcPct val="0"/>
        </a:spcBef>
        <a:spcAft>
          <a:spcPct val="0"/>
        </a:spcAft>
        <a:defRPr sz="2400">
          <a:solidFill>
            <a:srgbClr val="6CB255"/>
          </a:solidFill>
          <a:latin typeface="Arial Black" pitchFamily="34" charset="0"/>
        </a:defRPr>
      </a:lvl3pPr>
      <a:lvl4pPr algn="l" rtl="0" fontAlgn="base">
        <a:spcBef>
          <a:spcPct val="0"/>
        </a:spcBef>
        <a:spcAft>
          <a:spcPct val="0"/>
        </a:spcAft>
        <a:defRPr sz="2400">
          <a:solidFill>
            <a:srgbClr val="6CB255"/>
          </a:solidFill>
          <a:latin typeface="Arial Black" pitchFamily="34" charset="0"/>
        </a:defRPr>
      </a:lvl4pPr>
      <a:lvl5pPr algn="l" rtl="0" fontAlgn="base">
        <a:spcBef>
          <a:spcPct val="0"/>
        </a:spcBef>
        <a:spcAft>
          <a:spcPct val="0"/>
        </a:spcAft>
        <a:defRPr sz="2400">
          <a:solidFill>
            <a:srgbClr val="6CB255"/>
          </a:solidFill>
          <a:latin typeface="Arial Black" pitchFamily="34" charset="0"/>
        </a:defRPr>
      </a:lvl5pPr>
      <a:lvl6pPr marL="457200" algn="l" rtl="0" fontAlgn="base">
        <a:spcBef>
          <a:spcPct val="0"/>
        </a:spcBef>
        <a:spcAft>
          <a:spcPct val="0"/>
        </a:spcAft>
        <a:defRPr sz="2400">
          <a:solidFill>
            <a:srgbClr val="6CB255"/>
          </a:solidFill>
          <a:latin typeface="Arial Black" pitchFamily="34" charset="0"/>
        </a:defRPr>
      </a:lvl6pPr>
      <a:lvl7pPr marL="914400" algn="l" rtl="0" fontAlgn="base">
        <a:spcBef>
          <a:spcPct val="0"/>
        </a:spcBef>
        <a:spcAft>
          <a:spcPct val="0"/>
        </a:spcAft>
        <a:defRPr sz="2400">
          <a:solidFill>
            <a:srgbClr val="6CB255"/>
          </a:solidFill>
          <a:latin typeface="Arial Black" pitchFamily="34" charset="0"/>
        </a:defRPr>
      </a:lvl7pPr>
      <a:lvl8pPr marL="1371600" algn="l" rtl="0" fontAlgn="base">
        <a:spcBef>
          <a:spcPct val="0"/>
        </a:spcBef>
        <a:spcAft>
          <a:spcPct val="0"/>
        </a:spcAft>
        <a:defRPr sz="2400">
          <a:solidFill>
            <a:srgbClr val="6CB255"/>
          </a:solidFill>
          <a:latin typeface="Arial Black" pitchFamily="34" charset="0"/>
        </a:defRPr>
      </a:lvl8pPr>
      <a:lvl9pPr marL="1828800" algn="l" rtl="0" fontAlgn="base">
        <a:spcBef>
          <a:spcPct val="0"/>
        </a:spcBef>
        <a:spcAft>
          <a:spcPct val="0"/>
        </a:spcAft>
        <a:defRPr sz="2400">
          <a:solidFill>
            <a:srgbClr val="6CB255"/>
          </a:solidFill>
          <a:latin typeface="Arial Black" pitchFamily="34" charset="0"/>
        </a:defRPr>
      </a:lvl9pPr>
    </p:titleStyle>
    <p:bodyStyle>
      <a:lvl1pPr algn="l" rtl="0" fontAlgn="base">
        <a:spcBef>
          <a:spcPct val="20000"/>
        </a:spcBef>
        <a:spcAft>
          <a:spcPts val="600"/>
        </a:spcAft>
        <a:buClr>
          <a:srgbClr val="6CB255"/>
        </a:buClr>
        <a:buFont typeface="Arial" charset="0"/>
        <a:defRPr sz="2000" kern="1200">
          <a:solidFill>
            <a:schemeClr val="tx1"/>
          </a:solidFill>
          <a:latin typeface="+mn-lt"/>
          <a:ea typeface="+mn-ea"/>
          <a:cs typeface="+mn-cs"/>
        </a:defRPr>
      </a:lvl1pPr>
      <a:lvl2pPr marL="457200" indent="-182563" algn="l" rtl="0" fontAlgn="base">
        <a:spcBef>
          <a:spcPct val="20000"/>
        </a:spcBef>
        <a:spcAft>
          <a:spcPct val="0"/>
        </a:spcAft>
        <a:buClr>
          <a:srgbClr val="6CB255"/>
        </a:buClr>
        <a:buFont typeface="Arial" charset="0"/>
        <a:buChar char="•"/>
        <a:defRPr sz="2000" kern="1200">
          <a:solidFill>
            <a:srgbClr val="000000"/>
          </a:solidFill>
          <a:latin typeface="+mn-lt"/>
          <a:ea typeface="+mn-ea"/>
          <a:cs typeface="+mn-cs"/>
        </a:defRPr>
      </a:lvl2pPr>
      <a:lvl3pPr marL="11430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3pPr>
      <a:lvl4pPr marL="16002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4pPr>
      <a:lvl5pPr marL="20574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5775854"/>
            <a:ext cx="1226434" cy="833592"/>
          </a:xfrm>
          <a:prstGeom prst="rect">
            <a:avLst/>
          </a:prstGeom>
        </p:spPr>
      </p:pic>
      <p:pic>
        <p:nvPicPr>
          <p:cNvPr id="4" name="Figure" descr="Sociology"/>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62758" y="2518312"/>
            <a:ext cx="2010682" cy="2602059"/>
          </a:xfrm>
          <a:prstGeom prst="rect">
            <a:avLst/>
          </a:prstGeom>
          <a:effectLst>
            <a:reflection blurRad="6350" stA="52000" endA="300" endPos="35000" dir="5400000" sy="-100000" algn="bl" rotWithShape="0"/>
          </a:effectLst>
          <a:scene3d>
            <a:camera prst="obliqueTopLeft"/>
            <a:lightRig rig="threePt" dir="t"/>
          </a:scene3d>
        </p:spPr>
      </p:pic>
      <p:sp>
        <p:nvSpPr>
          <p:cNvPr id="5" name="Chapter Title"/>
          <p:cNvSpPr txBox="1">
            <a:spLocks/>
          </p:cNvSpPr>
          <p:nvPr/>
        </p:nvSpPr>
        <p:spPr>
          <a:xfrm>
            <a:off x="0" y="1346885"/>
            <a:ext cx="9144000" cy="903693"/>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endParaRPr lang="en-US" sz="1800" cap="none" dirty="0">
              <a:solidFill>
                <a:schemeClr val="accent3">
                  <a:lumMod val="20000"/>
                  <a:lumOff val="80000"/>
                </a:schemeClr>
              </a:solidFill>
              <a:latin typeface="+mn-lt"/>
            </a:endParaRPr>
          </a:p>
          <a:p>
            <a:pPr algn="ctr" fontAlgn="auto">
              <a:spcAft>
                <a:spcPts val="0"/>
              </a:spcAft>
              <a:defRPr/>
            </a:pPr>
            <a:r>
              <a:rPr lang="en-US" sz="2000" b="1" cap="none" dirty="0">
                <a:solidFill>
                  <a:srgbClr val="212F62"/>
                </a:solidFill>
                <a:latin typeface="+mn-lt"/>
              </a:rPr>
              <a:t>Chapter 14 MARRIAGE AND FAMILY</a:t>
            </a:r>
          </a:p>
          <a:p>
            <a:pPr algn="ctr" fontAlgn="auto">
              <a:spcAft>
                <a:spcPts val="0"/>
              </a:spcAft>
              <a:defRPr/>
            </a:pPr>
            <a:r>
              <a:rPr lang="en-US" sz="1600" cap="none" dirty="0">
                <a:solidFill>
                  <a:schemeClr val="tx1"/>
                </a:solidFill>
                <a:latin typeface="+mn-lt"/>
              </a:rPr>
              <a:t>PowerPoint Image Slideshow</a:t>
            </a:r>
          </a:p>
        </p:txBody>
      </p:sp>
      <p:sp>
        <p:nvSpPr>
          <p:cNvPr id="2" name="Title">
            <a:extLst>
              <a:ext uri="{FF2B5EF4-FFF2-40B4-BE49-F238E27FC236}">
                <a16:creationId xmlns:a16="http://schemas.microsoft.com/office/drawing/2014/main" id="{6C26EDFF-A7A5-4840-9ADE-AB8ED58B75AD}"/>
              </a:ext>
            </a:extLst>
          </p:cNvPr>
          <p:cNvSpPr>
            <a:spLocks noGrp="1"/>
          </p:cNvSpPr>
          <p:nvPr>
            <p:ph type="title" idx="4294967295"/>
          </p:nvPr>
        </p:nvSpPr>
        <p:spPr>
          <a:xfrm>
            <a:off x="0" y="508895"/>
            <a:ext cx="9144000" cy="928605"/>
          </a:xfrm>
        </p:spPr>
        <p:txBody>
          <a:bodyPr>
            <a:normAutofit/>
          </a:bodyPr>
          <a:lstStyle/>
          <a:p>
            <a:pPr algn="ctr"/>
            <a:r>
              <a:rPr lang="en-US" sz="3600" dirty="0"/>
              <a:t>INTRODUCTION</a:t>
            </a:r>
            <a:r>
              <a:rPr lang="en-US" sz="3600" baseline="0" dirty="0"/>
              <a:t> TO SOCIOLOGY 2E</a:t>
            </a:r>
            <a:endParaRPr lang="en-US" sz="3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id="{486EFE53-5DC9-4AB6-9ABF-9E21F400973A}"/>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The Casey Anthony trial, in which Casey was ultimately acquitted of murder charges against her daughter, </a:t>
            </a:r>
            <a:r>
              <a:rPr lang="en-US" sz="1600" dirty="0" err="1"/>
              <a:t>Caylee</a:t>
            </a:r>
            <a:r>
              <a:rPr lang="en-US" sz="1600" dirty="0"/>
              <a:t>, created public outrage and brought to light issues of child abuse and neglect across the United States. (Photo courtesy of Bruce </a:t>
            </a:r>
            <a:r>
              <a:rPr lang="en-US" sz="1600" dirty="0" err="1"/>
              <a:t>Tuten</a:t>
            </a:r>
            <a:r>
              <a:rPr lang="en-US" sz="1600" dirty="0"/>
              <a:t>/</a:t>
            </a:r>
            <a:r>
              <a:rPr lang="en-US" sz="1600" dirty="0" err="1"/>
              <a:t>flickr</a:t>
            </a:r>
            <a:r>
              <a:rPr lang="en-US" sz="1600" dirty="0"/>
              <a:t>)</a:t>
            </a:r>
          </a:p>
        </p:txBody>
      </p:sp>
      <p:pic>
        <p:nvPicPr>
          <p:cNvPr id="3" name="Figure" descr="A flag with the words Prevent Child Abuse on it."/>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60701" y="1122363"/>
            <a:ext cx="5255911"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14.9</a:t>
            </a:r>
          </a:p>
        </p:txBody>
      </p:sp>
    </p:spTree>
    <p:extLst>
      <p:ext uri="{BB962C8B-B14F-4D97-AF65-F5344CB8AC3E}">
        <p14:creationId xmlns:p14="http://schemas.microsoft.com/office/powerpoint/2010/main" val="14107169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sclaimer">
            <a:extLst>
              <a:ext uri="{FF2B5EF4-FFF2-40B4-BE49-F238E27FC236}">
                <a16:creationId xmlns:a16="http://schemas.microsoft.com/office/drawing/2014/main" id="{70C120FD-4D05-49D0-875C-0CFB01613372}"/>
              </a:ext>
            </a:extLst>
          </p:cNvPr>
          <p:cNvSpPr>
            <a:spLocks noGrp="1"/>
          </p:cNvSpPr>
          <p:nvPr>
            <p:ph type="ftr" sz="quarter" idx="16"/>
          </p:nvPr>
        </p:nvSpPr>
        <p:spPr>
          <a:xfrm>
            <a:off x="457200" y="6492876"/>
            <a:ext cx="7848600" cy="276224"/>
          </a:xfrm>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 </a:t>
            </a:r>
          </a:p>
        </p:txBody>
      </p:sp>
      <p:sp>
        <p:nvSpPr>
          <p:cNvPr id="9219" name="Figure Legend"/>
          <p:cNvSpPr>
            <a:spLocks noGrp="1"/>
          </p:cNvSpPr>
          <p:nvPr>
            <p:ph type="body" sz="quarter" idx="14"/>
          </p:nvPr>
        </p:nvSpPr>
        <p:spPr>
          <a:xfrm>
            <a:off x="457200" y="4843463"/>
            <a:ext cx="8062913" cy="1166812"/>
          </a:xfrm>
        </p:spPr>
        <p:txBody>
          <a:bodyPr/>
          <a:lstStyle/>
          <a:p>
            <a:r>
              <a:rPr lang="pl-PL" sz="1600" dirty="0" err="1"/>
              <a:t>What</a:t>
            </a:r>
            <a:r>
              <a:rPr lang="pl-PL" sz="1600" dirty="0"/>
              <a:t> </a:t>
            </a:r>
            <a:r>
              <a:rPr lang="pl-PL" sz="1600" dirty="0" err="1"/>
              <a:t>constitutes</a:t>
            </a:r>
            <a:r>
              <a:rPr lang="pl-PL" sz="1600" dirty="0"/>
              <a:t> a family </a:t>
            </a:r>
            <a:r>
              <a:rPr lang="pl-PL" sz="1600" dirty="0" err="1"/>
              <a:t>nowadays</a:t>
            </a:r>
            <a:r>
              <a:rPr lang="pl-PL" sz="1600" dirty="0"/>
              <a:t>? (Photo </a:t>
            </a:r>
            <a:r>
              <a:rPr lang="pl-PL" sz="1600" dirty="0" err="1"/>
              <a:t>courtesy</a:t>
            </a:r>
            <a:r>
              <a:rPr lang="pl-PL" sz="1600" dirty="0"/>
              <a:t> of Michael/</a:t>
            </a:r>
            <a:r>
              <a:rPr lang="pl-PL" sz="1600" dirty="0" err="1"/>
              <a:t>flickr</a:t>
            </a:r>
            <a:r>
              <a:rPr lang="pl-PL" sz="1600" dirty="0"/>
              <a:t>)</a:t>
            </a:r>
            <a:endParaRPr lang="en-US" sz="1600" dirty="0">
              <a:solidFill>
                <a:schemeClr val="tx1"/>
              </a:solidFill>
            </a:endParaRPr>
          </a:p>
        </p:txBody>
      </p:sp>
      <p:pic>
        <p:nvPicPr>
          <p:cNvPr id="3" name="Figure" descr="A photo of a man pushing a baby in a stroller down the street"/>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42136" r="-42136"/>
          <a:stretch>
            <a:fillRect/>
          </a:stretch>
        </p:blipFill>
        <p:spPr>
          <a:xfrm>
            <a:off x="457200" y="1122363"/>
            <a:ext cx="8062913"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14.1</a:t>
            </a:r>
          </a:p>
        </p:txBody>
      </p:sp>
    </p:spTree>
    <p:extLst>
      <p:ext uri="{BB962C8B-B14F-4D97-AF65-F5344CB8AC3E}">
        <p14:creationId xmlns:p14="http://schemas.microsoft.com/office/powerpoint/2010/main" val="9713460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id="{56794951-299F-4421-95EA-D138D789E0BF}"/>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The modern concept of family is far more encompassing than in past decades. What do you think constitutes a family? (Photo (a) courtesy Gareth Williams/</a:t>
            </a:r>
            <a:r>
              <a:rPr lang="en-US" sz="1600" dirty="0" err="1"/>
              <a:t>flickr</a:t>
            </a:r>
            <a:r>
              <a:rPr lang="en-US" sz="1600" dirty="0"/>
              <a:t>; photo (b) courtesy Guillaume </a:t>
            </a:r>
            <a:r>
              <a:rPr lang="en-US" sz="1600" dirty="0" err="1"/>
              <a:t>Paumier</a:t>
            </a:r>
            <a:r>
              <a:rPr lang="en-US" sz="1600" dirty="0"/>
              <a:t>/ Wikimedia Commons)</a:t>
            </a:r>
          </a:p>
        </p:txBody>
      </p:sp>
      <p:pic>
        <p:nvPicPr>
          <p:cNvPr id="14" name="Figure" descr="(b) shows a child in a stroller being pushed by two men."/>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787953" y="1122385"/>
            <a:ext cx="2670543" cy="3500071"/>
          </a:xfrm>
          <a:prstGeom prst="rect">
            <a:avLst/>
          </a:prstGeom>
          <a:noFill/>
          <a:ln w="9525">
            <a:noFill/>
            <a:miter lim="800000"/>
            <a:headEnd/>
            <a:tailEnd/>
          </a:ln>
        </p:spPr>
      </p:pic>
      <p:pic>
        <p:nvPicPr>
          <p:cNvPr id="7" name="Figure" descr="Photo (a) shows a family walking with a dog on a beach. Photo"/>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tretch>
            <a:fillRect/>
          </a:stretch>
        </p:blipFill>
        <p:spPr>
          <a:xfrm>
            <a:off x="1419038" y="1392687"/>
            <a:ext cx="3330380" cy="3016650"/>
          </a:xfrm>
        </p:spPr>
      </p:pic>
      <p:pic>
        <p:nvPicPr>
          <p:cNvPr id="8" name="OpenStaxLogo" descr="openstax college logo"/>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14.2</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E3CAE2A8-D964-424A-8524-BED1DB9B9850}"/>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pic>
        <p:nvPicPr>
          <p:cNvPr id="2" name="Figure" descr="A painting of Joseph Smith, Jr.—the founder of Mormonism"/>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4705690" y="1250164"/>
            <a:ext cx="3598182" cy="4972034"/>
          </a:xfrm>
        </p:spPr>
      </p:pic>
      <p:sp>
        <p:nvSpPr>
          <p:cNvPr id="10243" name="Figure Legend"/>
          <p:cNvSpPr>
            <a:spLocks noGrp="1"/>
          </p:cNvSpPr>
          <p:nvPr>
            <p:ph type="body" sz="quarter" idx="14"/>
          </p:nvPr>
        </p:nvSpPr>
        <p:spPr>
          <a:xfrm>
            <a:off x="457200" y="1108075"/>
            <a:ext cx="3913188" cy="5256213"/>
          </a:xfrm>
        </p:spPr>
        <p:txBody>
          <a:bodyPr/>
          <a:lstStyle/>
          <a:p>
            <a:r>
              <a:rPr lang="en-US" sz="1600" dirty="0">
                <a:solidFill>
                  <a:schemeClr val="tx1"/>
                </a:solidFill>
              </a:rPr>
              <a:t>Joseph Smith, Jr., the founder of Mormonism, is said to have practiced polygamy. (Photo courtesy of public </a:t>
            </a:r>
            <a:r>
              <a:rPr lang="fr-FR" sz="1600" dirty="0" err="1">
                <a:solidFill>
                  <a:schemeClr val="tx1"/>
                </a:solidFill>
              </a:rPr>
              <a:t>domain</a:t>
            </a:r>
            <a:r>
              <a:rPr lang="fr-FR" sz="1600" dirty="0">
                <a:solidFill>
                  <a:schemeClr val="tx1"/>
                </a:solidFill>
              </a:rPr>
              <a:t>/</a:t>
            </a:r>
            <a:r>
              <a:rPr lang="fr-FR" sz="1600" dirty="0" err="1">
                <a:solidFill>
                  <a:schemeClr val="tx1"/>
                </a:solidFill>
              </a:rPr>
              <a:t>Wikimedia</a:t>
            </a:r>
            <a:r>
              <a:rPr lang="fr-FR" sz="1600" dirty="0">
                <a:solidFill>
                  <a:schemeClr val="tx1"/>
                </a:solidFill>
              </a:rPr>
              <a:t> Commons)</a:t>
            </a:r>
            <a:endParaRPr lang="en-US" sz="1600" dirty="0">
              <a:solidFill>
                <a:schemeClr val="tx1"/>
              </a:solidFill>
            </a:endParaRPr>
          </a:p>
        </p:txBody>
      </p:sp>
      <p:sp>
        <p:nvSpPr>
          <p:cNvPr id="5" name="Figure Number"/>
          <p:cNvSpPr>
            <a:spLocks noGrp="1"/>
          </p:cNvSpPr>
          <p:nvPr>
            <p:ph type="title"/>
          </p:nvPr>
        </p:nvSpPr>
        <p:spPr>
          <a:xfrm>
            <a:off x="457200" y="241300"/>
            <a:ext cx="8062913" cy="658813"/>
          </a:xfrm>
        </p:spPr>
        <p:txBody>
          <a:bodyPr/>
          <a:lstStyle/>
          <a:p>
            <a:pPr algn="r" fontAlgn="auto">
              <a:spcAft>
                <a:spcPts val="0"/>
              </a:spcAft>
              <a:defRPr/>
            </a:pPr>
            <a:r>
              <a:rPr lang="en-US" dirty="0"/>
              <a:t>Figure 14.3</a:t>
            </a:r>
          </a:p>
        </p:txBody>
      </p:sp>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087" y="227959"/>
            <a:ext cx="1226434" cy="83359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A9A9368C-B0D5-463E-B9C8-57F81102A9EA}"/>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8195" name="Figure Legend"/>
          <p:cNvSpPr>
            <a:spLocks noGrp="1"/>
          </p:cNvSpPr>
          <p:nvPr>
            <p:ph type="body" sz="quarter" idx="14"/>
          </p:nvPr>
        </p:nvSpPr>
        <p:spPr>
          <a:xfrm>
            <a:off x="4606925" y="1108075"/>
            <a:ext cx="3913188" cy="5256213"/>
          </a:xfrm>
        </p:spPr>
        <p:txBody>
          <a:bodyPr/>
          <a:lstStyle/>
          <a:p>
            <a:r>
              <a:rPr lang="en-US" sz="1600" dirty="0">
                <a:solidFill>
                  <a:schemeClr val="tx1"/>
                </a:solidFill>
              </a:rPr>
              <a:t>More than one quarter of U.S. children live in a single-parent household. (Photo courtesy of Ross </a:t>
            </a:r>
            <a:r>
              <a:rPr lang="en-US" sz="1600" dirty="0" err="1">
                <a:solidFill>
                  <a:schemeClr val="tx1"/>
                </a:solidFill>
              </a:rPr>
              <a:t>Griff</a:t>
            </a:r>
            <a:r>
              <a:rPr lang="en-US" sz="1600" dirty="0">
                <a:solidFill>
                  <a:schemeClr val="tx1"/>
                </a:solidFill>
              </a:rPr>
              <a:t>/ </a:t>
            </a:r>
            <a:r>
              <a:rPr lang="en-US" sz="1600" dirty="0" err="1">
                <a:solidFill>
                  <a:schemeClr val="tx1"/>
                </a:solidFill>
              </a:rPr>
              <a:t>flickr</a:t>
            </a:r>
            <a:r>
              <a:rPr lang="en-US" sz="1600" dirty="0">
                <a:solidFill>
                  <a:schemeClr val="tx1"/>
                </a:solidFill>
              </a:rPr>
              <a:t>)</a:t>
            </a:r>
          </a:p>
        </p:txBody>
      </p:sp>
      <p:pic>
        <p:nvPicPr>
          <p:cNvPr id="2" name="Figure" descr="An adult and a child walk hand in hand in a forest."/>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457200" y="1203361"/>
            <a:ext cx="4032250" cy="5065640"/>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14.4</a:t>
            </a:r>
          </a:p>
        </p:txBody>
      </p:sp>
    </p:spTree>
    <p:extLst>
      <p:ext uri="{BB962C8B-B14F-4D97-AF65-F5344CB8AC3E}">
        <p14:creationId xmlns:p14="http://schemas.microsoft.com/office/powerpoint/2010/main" val="3717869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483BFF7B-2136-487F-A694-2FAE22D8C4C7}"/>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As shown by this graph of marital status percentages among young adults, more young people are choosing to delay or opt out of marriage. (U.S. Census Bureau, 2000 Census and American Community Survey)</a:t>
            </a:r>
          </a:p>
        </p:txBody>
      </p:sp>
      <p:pic>
        <p:nvPicPr>
          <p:cNvPr id="2" name="Figure" descr="A table showing the percentage of young adults ages 25-34 married vs. never married, years 2000, 2006, 2007, 2008, 2009."/>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325501" y="1122363"/>
            <a:ext cx="4326311"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14.5</a:t>
            </a:r>
          </a:p>
        </p:txBody>
      </p:sp>
    </p:spTree>
    <p:extLst>
      <p:ext uri="{BB962C8B-B14F-4D97-AF65-F5344CB8AC3E}">
        <p14:creationId xmlns:p14="http://schemas.microsoft.com/office/powerpoint/2010/main" val="21847611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26CAB6FE-67C1-4FC3-A231-B2B0B927CBE3}"/>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More and more people in the United States are choosing lifestyles that don’t include marriage. (Photo courtesy of Glenn Harper/</a:t>
            </a:r>
            <a:r>
              <a:rPr lang="en-US" sz="1600" dirty="0" err="1"/>
              <a:t>flickr</a:t>
            </a:r>
            <a:r>
              <a:rPr lang="en-US" sz="1600" dirty="0"/>
              <a:t>)</a:t>
            </a:r>
          </a:p>
        </p:txBody>
      </p:sp>
      <p:pic>
        <p:nvPicPr>
          <p:cNvPr id="2" name="Figure" descr="Silhouetted figures in a bar."/>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52785" y="1122363"/>
            <a:ext cx="5271742"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14.6</a:t>
            </a:r>
          </a:p>
        </p:txBody>
      </p:sp>
    </p:spTree>
    <p:extLst>
      <p:ext uri="{BB962C8B-B14F-4D97-AF65-F5344CB8AC3E}">
        <p14:creationId xmlns:p14="http://schemas.microsoft.com/office/powerpoint/2010/main" val="28727696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2BA8F6CB-1B56-42CA-B04C-ECE44EF9C4CA}"/>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500" dirty="0"/>
              <a:t>A study from Radford University indicated that bartenders are among the professions with the highest divorce rates (38.4 percent). Other traditionally low-wage industries (like restaurant service, custodial employment, and factory work) are also associated with higher divorce rates. (</a:t>
            </a:r>
            <a:r>
              <a:rPr lang="en-US" sz="1500" dirty="0" err="1"/>
              <a:t>Aamodt</a:t>
            </a:r>
            <a:r>
              <a:rPr lang="en-US" sz="1500" dirty="0"/>
              <a:t> and McCoy 2010). (Photo courtesy of Daniel Lobo/</a:t>
            </a:r>
            <a:r>
              <a:rPr lang="en-US" sz="1500" dirty="0" err="1"/>
              <a:t>flickr</a:t>
            </a:r>
            <a:r>
              <a:rPr lang="en-US" sz="1500" dirty="0"/>
              <a:t>)</a:t>
            </a:r>
          </a:p>
        </p:txBody>
      </p:sp>
      <p:pic>
        <p:nvPicPr>
          <p:cNvPr id="2" name="Figure" descr="A bartender standing behind a bar."/>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155032" y="1122363"/>
            <a:ext cx="4667249"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14.7</a:t>
            </a:r>
          </a:p>
        </p:txBody>
      </p:sp>
    </p:spTree>
    <p:extLst>
      <p:ext uri="{BB962C8B-B14F-4D97-AF65-F5344CB8AC3E}">
        <p14:creationId xmlns:p14="http://schemas.microsoft.com/office/powerpoint/2010/main" val="41490260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id="{4E16D6FA-2C9E-46F2-A124-02DB0AFA154A}"/>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Thirty percent of women who are murdered are killed by their intimate partner. What does this statistic reveal about societal patterns and norms concerning intimate relationships and gender roles? (Photo courtesy of Kathy </a:t>
            </a:r>
            <a:r>
              <a:rPr lang="en-US" sz="1600" dirty="0" err="1"/>
              <a:t>Kimpel</a:t>
            </a:r>
            <a:r>
              <a:rPr lang="en-US" sz="1600" dirty="0"/>
              <a:t>/</a:t>
            </a:r>
            <a:r>
              <a:rPr lang="en-US" sz="1600" dirty="0" err="1"/>
              <a:t>flickr</a:t>
            </a:r>
            <a:r>
              <a:rPr lang="en-US" sz="1600" dirty="0"/>
              <a:t>)</a:t>
            </a:r>
          </a:p>
        </p:txBody>
      </p:sp>
      <p:pic>
        <p:nvPicPr>
          <p:cNvPr id="3" name="Figure" descr="People placing crime scene tape around a house."/>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76390" y="1122363"/>
            <a:ext cx="5224532"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14.8</a:t>
            </a:r>
          </a:p>
        </p:txBody>
      </p:sp>
    </p:spTree>
    <p:extLst>
      <p:ext uri="{BB962C8B-B14F-4D97-AF65-F5344CB8AC3E}">
        <p14:creationId xmlns:p14="http://schemas.microsoft.com/office/powerpoint/2010/main" val="208050775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senti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8A739EFC-155B-429F-AEC2-7FE36D610087}"/>
</file>

<file path=customXml/itemProps2.xml><?xml version="1.0" encoding="utf-8"?>
<ds:datastoreItem xmlns:ds="http://schemas.openxmlformats.org/officeDocument/2006/customXml" ds:itemID="{27AB9849-822C-4CB8-889B-88706588046A}"/>
</file>

<file path=customXml/itemProps3.xml><?xml version="1.0" encoding="utf-8"?>
<ds:datastoreItem xmlns:ds="http://schemas.openxmlformats.org/officeDocument/2006/customXml" ds:itemID="{C97621F1-1107-46A6-A668-AAD7158CAF7C}"/>
</file>

<file path=docProps/app.xml><?xml version="1.0" encoding="utf-8"?>
<Properties xmlns="http://schemas.openxmlformats.org/officeDocument/2006/extended-properties" xmlns:vt="http://schemas.openxmlformats.org/officeDocument/2006/docPropsVTypes">
  <Template/>
  <TotalTime>383</TotalTime>
  <Words>867</Words>
  <Application>Microsoft Office PowerPoint</Application>
  <PresentationFormat>On-screen Show (4:3)</PresentationFormat>
  <Paragraphs>32</Paragraphs>
  <Slides>10</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Arial Black</vt:lpstr>
      <vt:lpstr>Calibri</vt:lpstr>
      <vt:lpstr>Essential</vt:lpstr>
      <vt:lpstr>INTRODUCTION TO SOCIOLOGY 2E</vt:lpstr>
      <vt:lpstr>Figure 14.1</vt:lpstr>
      <vt:lpstr>Figure 14.2</vt:lpstr>
      <vt:lpstr>Figure 14.3</vt:lpstr>
      <vt:lpstr>Figure 14.4</vt:lpstr>
      <vt:lpstr>Figure 14.5</vt:lpstr>
      <vt:lpstr>Figure 14.6</vt:lpstr>
      <vt:lpstr>Figure 14.7</vt:lpstr>
      <vt:lpstr>Figure 14.8</vt:lpstr>
      <vt:lpstr>Figure 14.9</vt:lpstr>
    </vt:vector>
  </TitlesOfParts>
  <Company>WNI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Sociology 2nd Edition - Chapter 14 - Marriage and Family</dc:title>
  <dc:creator>Spuddy McSpare</dc:creator>
  <cp:lastModifiedBy>Conversion_09</cp:lastModifiedBy>
  <cp:revision>57</cp:revision>
  <cp:lastPrinted>2015-05-15T12:20:47Z</cp:lastPrinted>
  <dcterms:created xsi:type="dcterms:W3CDTF">2012-06-04T02:13:36Z</dcterms:created>
  <dcterms:modified xsi:type="dcterms:W3CDTF">2017-09-05T12:02:47Z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