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5.xml" ContentType="application/vnd.openxmlformats-officedocument.presentationml.slide+xml"/>
  <Override PartName="/ppt/slides/slide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xml" ContentType="application/vnd.openxmlformats-officedocument.presentationml.slide+xml"/>
  <Override PartName="/ppt/slides/slide6.xml" ContentType="application/vnd.openxmlformats-officedocument.presentationml.slide+xml"/>
  <Override PartName="/ppt/slides/slide11.xml" ContentType="application/vnd.openxmlformats-officedocument.presentationml.slide+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ppt/revisionInfo.xml" ContentType="application/vnd.ms-powerpoint.revisioninfo+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1"/>
  </p:sldMasterIdLst>
  <p:notesMasterIdLst>
    <p:notesMasterId r:id="rId13"/>
  </p:notesMasterIdLst>
  <p:handoutMasterIdLst>
    <p:handoutMasterId r:id="rId14"/>
  </p:handoutMasterIdLst>
  <p:sldIdLst>
    <p:sldId id="256" r:id="rId2"/>
    <p:sldId id="277" r:id="rId3"/>
    <p:sldId id="280" r:id="rId4"/>
    <p:sldId id="287" r:id="rId5"/>
    <p:sldId id="279" r:id="rId6"/>
    <p:sldId id="286" r:id="rId7"/>
    <p:sldId id="281" r:id="rId8"/>
    <p:sldId id="282" r:id="rId9"/>
    <p:sldId id="283" r:id="rId10"/>
    <p:sldId id="284" r:id="rId11"/>
    <p:sldId id="288" r:id="rId1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D419"/>
    <a:srgbClr val="6CB255"/>
    <a:srgbClr val="212F62"/>
    <a:srgbClr val="72A510"/>
    <a:srgbClr val="A4EC1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75" autoAdjust="0"/>
    <p:restoredTop sz="95401" autoAdjust="0"/>
  </p:normalViewPr>
  <p:slideViewPr>
    <p:cSldViewPr snapToGrid="0" snapToObjects="1">
      <p:cViewPr varScale="1">
        <p:scale>
          <a:sx n="106" d="100"/>
          <a:sy n="106" d="100"/>
        </p:scale>
        <p:origin x="228"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customXml" Target="../customXml/item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20"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 Id="rId22"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E5310F03-FC83-4E11-8558-AE8A84515371}" type="datetimeFigureOut">
              <a:rPr lang="en-US"/>
              <a:pPr>
                <a:defRPr/>
              </a:pPr>
              <a:t>09/05/17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5E2D4EAB-08FF-4A94-84C5-535EB0AB39EB}" type="slidenum">
              <a:rPr lang="en-US"/>
              <a:pPr>
                <a:defRPr/>
              </a:pPr>
              <a:t>‹#›</a:t>
            </a:fld>
            <a:endParaRPr lang="en-US"/>
          </a:p>
        </p:txBody>
      </p:sp>
    </p:spTree>
    <p:extLst>
      <p:ext uri="{BB962C8B-B14F-4D97-AF65-F5344CB8AC3E}">
        <p14:creationId xmlns:p14="http://schemas.microsoft.com/office/powerpoint/2010/main" val="41496155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B76A9D-53A7-4A9B-BF78-03583B06A5B9}" type="datetimeFigureOut">
              <a:rPr lang="en-US" smtClean="0"/>
              <a:t>09/05/17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DA48C05-3C17-4C4D-A6EE-62543A455289}" type="slidenum">
              <a:rPr lang="en-US" smtClean="0"/>
              <a:t>‹#›</a:t>
            </a:fld>
            <a:endParaRPr lang="en-US"/>
          </a:p>
        </p:txBody>
      </p:sp>
    </p:spTree>
    <p:extLst>
      <p:ext uri="{BB962C8B-B14F-4D97-AF65-F5344CB8AC3E}">
        <p14:creationId xmlns:p14="http://schemas.microsoft.com/office/powerpoint/2010/main" val="2870943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41326"/>
            <a:ext cx="8062912" cy="659535"/>
          </a:xfrm>
        </p:spPr>
        <p:txBody>
          <a:bodyPr/>
          <a:lstStyle/>
          <a:p>
            <a:r>
              <a:rPr lang="en-US" dirty="0"/>
              <a:t>Click to edit</a:t>
            </a:r>
          </a:p>
        </p:txBody>
      </p:sp>
      <p:sp>
        <p:nvSpPr>
          <p:cNvPr id="9" name="Picture Placeholder 8"/>
          <p:cNvSpPr>
            <a:spLocks noGrp="1"/>
          </p:cNvSpPr>
          <p:nvPr>
            <p:ph type="pic" sz="quarter" idx="13"/>
          </p:nvPr>
        </p:nvSpPr>
        <p:spPr>
          <a:xfrm>
            <a:off x="457199" y="1107618"/>
            <a:ext cx="4031619" cy="4607689"/>
          </a:xfrm>
        </p:spPr>
        <p:txBody>
          <a:bodyPr rtlCol="0">
            <a:normAutofit/>
          </a:bodyPr>
          <a:lstStyle/>
          <a:p>
            <a:pPr lvl="0"/>
            <a:endParaRPr lang="en-US" noProof="0" dirty="0"/>
          </a:p>
        </p:txBody>
      </p:sp>
      <p:sp>
        <p:nvSpPr>
          <p:cNvPr id="11" name="Text Placeholder 10"/>
          <p:cNvSpPr>
            <a:spLocks noGrp="1"/>
          </p:cNvSpPr>
          <p:nvPr>
            <p:ph type="body" sz="quarter" idx="14"/>
          </p:nvPr>
        </p:nvSpPr>
        <p:spPr>
          <a:xfrm>
            <a:off x="4606925" y="1107618"/>
            <a:ext cx="3913188" cy="4607382"/>
          </a:xfrm>
        </p:spPr>
        <p:txBody>
          <a:bodyPr/>
          <a:lstStyle>
            <a:lvl1pPr>
              <a:buClr>
                <a:srgbClr val="6CB255"/>
              </a:buClr>
              <a:defRPr>
                <a:solidFill>
                  <a:srgbClr val="212F62"/>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5"/>
          </p:nvPr>
        </p:nvSpPr>
        <p:spPr/>
        <p:txBody>
          <a:bodyPr/>
          <a:lstStyle>
            <a:lvl1pPr>
              <a:defRPr/>
            </a:lvl1pPr>
          </a:lstStyle>
          <a:p>
            <a:pPr>
              <a:defRPr/>
            </a:pPr>
            <a:fld id="{3778084C-0054-4ED1-99C5-4BF4A9817D56}" type="datetime4">
              <a:rPr lang="en-US" smtClean="0"/>
              <a:t>September 5, 2017</a:t>
            </a:fld>
            <a:endParaRPr lang="en-US"/>
          </a:p>
        </p:txBody>
      </p:sp>
      <p:sp>
        <p:nvSpPr>
          <p:cNvPr id="7" name="Slide Number Placeholder 6"/>
          <p:cNvSpPr>
            <a:spLocks noGrp="1"/>
          </p:cNvSpPr>
          <p:nvPr>
            <p:ph type="sldNum" sz="quarter" idx="17"/>
          </p:nvPr>
        </p:nvSpPr>
        <p:spPr/>
        <p:txBody>
          <a:bodyPr/>
          <a:lstStyle>
            <a:lvl1pPr>
              <a:defRPr/>
            </a:lvl1pPr>
          </a:lstStyle>
          <a:p>
            <a:pPr>
              <a:defRPr/>
            </a:pPr>
            <a:fld id="{76124547-4185-4266-B4E4-2581C1A87319}" type="slidenum">
              <a:rPr lang="en-US"/>
              <a:pPr>
                <a:defRPr/>
              </a:pPr>
              <a:t>‹#›</a:t>
            </a:fld>
            <a:endParaRPr lang="en-US"/>
          </a:p>
        </p:txBody>
      </p:sp>
      <p:sp>
        <p:nvSpPr>
          <p:cNvPr id="10" name="Footer Placeholder 4">
            <a:extLst>
              <a:ext uri="{FF2B5EF4-FFF2-40B4-BE49-F238E27FC236}">
                <a16:creationId xmlns:a16="http://schemas.microsoft.com/office/drawing/2014/main" id="{371855FD-2DD3-499E-9CB1-7376F2B525BF}"/>
              </a:ext>
            </a:extLst>
          </p:cNvPr>
          <p:cNvSpPr>
            <a:spLocks noGrp="1"/>
          </p:cNvSpPr>
          <p:nvPr>
            <p:ph type="ftr" sz="quarter" idx="3"/>
          </p:nvPr>
        </p:nvSpPr>
        <p:spPr>
          <a:xfrm>
            <a:off x="457200" y="6492875"/>
            <a:ext cx="7698828" cy="284163"/>
          </a:xfrm>
          <a:prstGeom prst="rect">
            <a:avLst/>
          </a:prstGeom>
        </p:spPr>
        <p:txBody>
          <a:bodyPr vert="horz" lIns="91440" tIns="45720" rIns="91440" bIns="45720" rtlCol="0" anchor="t"/>
          <a:lstStyle>
            <a:lvl1pPr algn="l" fontAlgn="auto">
              <a:spcBef>
                <a:spcPts val="0"/>
              </a:spcBef>
              <a:spcAft>
                <a:spcPts val="0"/>
              </a:spcAft>
              <a:defRPr sz="800" dirty="0">
                <a:solidFill>
                  <a:schemeClr val="tx1"/>
                </a:solidFill>
                <a:latin typeface="+mn-lt"/>
              </a:defRPr>
            </a:lvl1p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 </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Title 1"/>
          <p:cNvSpPr>
            <a:spLocks noGrp="1"/>
          </p:cNvSpPr>
          <p:nvPr>
            <p:ph type="title"/>
          </p:nvPr>
        </p:nvSpPr>
        <p:spPr>
          <a:xfrm>
            <a:off x="457200" y="241326"/>
            <a:ext cx="8062912" cy="659535"/>
          </a:xfrm>
        </p:spPr>
        <p:txBody>
          <a:bodyPr/>
          <a:lstStyle/>
          <a:p>
            <a:r>
              <a:rPr lang="en-US" dirty="0"/>
              <a:t>Click to edit</a:t>
            </a:r>
          </a:p>
        </p:txBody>
      </p:sp>
      <p:sp>
        <p:nvSpPr>
          <p:cNvPr id="8" name="Picture Placeholder 8"/>
          <p:cNvSpPr>
            <a:spLocks noGrp="1"/>
          </p:cNvSpPr>
          <p:nvPr>
            <p:ph type="pic" sz="quarter" idx="13"/>
          </p:nvPr>
        </p:nvSpPr>
        <p:spPr>
          <a:xfrm>
            <a:off x="457199" y="1122386"/>
            <a:ext cx="8062913" cy="3500071"/>
          </a:xfrm>
        </p:spPr>
        <p:txBody>
          <a:bodyPr rtlCol="0">
            <a:normAutofit/>
          </a:bodyPr>
          <a:lstStyle/>
          <a:p>
            <a:pPr lvl="0"/>
            <a:endParaRPr lang="en-US" noProof="0" dirty="0"/>
          </a:p>
        </p:txBody>
      </p:sp>
      <p:sp>
        <p:nvSpPr>
          <p:cNvPr id="9" name="Text Placeholder 10"/>
          <p:cNvSpPr>
            <a:spLocks noGrp="1"/>
          </p:cNvSpPr>
          <p:nvPr>
            <p:ph type="body" sz="quarter" idx="14"/>
          </p:nvPr>
        </p:nvSpPr>
        <p:spPr>
          <a:xfrm>
            <a:off x="457200" y="4843982"/>
            <a:ext cx="8062912" cy="1166382"/>
          </a:xfrm>
        </p:spPr>
        <p:txBody>
          <a:bodyPr/>
          <a:lstStyle>
            <a:lvl1pPr>
              <a:buClr>
                <a:srgbClr val="6CB255"/>
              </a:buClr>
              <a:defRPr>
                <a:solidFill>
                  <a:srgbClr val="000000"/>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3"/>
          <p:cNvSpPr>
            <a:spLocks noGrp="1"/>
          </p:cNvSpPr>
          <p:nvPr>
            <p:ph type="dt" sz="half" idx="15"/>
          </p:nvPr>
        </p:nvSpPr>
        <p:spPr/>
        <p:txBody>
          <a:bodyPr/>
          <a:lstStyle>
            <a:lvl1pPr>
              <a:defRPr/>
            </a:lvl1pPr>
          </a:lstStyle>
          <a:p>
            <a:pPr>
              <a:defRPr/>
            </a:pPr>
            <a:fld id="{8536B173-FAAC-4342-B0C9-7E4910AAA2FB}" type="datetime4">
              <a:rPr lang="en-US" smtClean="0"/>
              <a:t>September 5, 2017</a:t>
            </a:fld>
            <a:endParaRPr lang="en-US"/>
          </a:p>
        </p:txBody>
      </p:sp>
      <p:sp>
        <p:nvSpPr>
          <p:cNvPr id="10" name="Slide Number Placeholder 5"/>
          <p:cNvSpPr>
            <a:spLocks noGrp="1"/>
          </p:cNvSpPr>
          <p:nvPr>
            <p:ph type="sldNum" sz="quarter" idx="17"/>
          </p:nvPr>
        </p:nvSpPr>
        <p:spPr/>
        <p:txBody>
          <a:bodyPr/>
          <a:lstStyle>
            <a:lvl1pPr>
              <a:defRPr/>
            </a:lvl1pPr>
          </a:lstStyle>
          <a:p>
            <a:pPr>
              <a:defRPr/>
            </a:pPr>
            <a:fld id="{2C3785B0-FE98-4A5B-9A50-1292CD97EBC4}" type="slidenum">
              <a:rPr lang="en-US"/>
              <a:pPr>
                <a:defRPr/>
              </a:pPr>
              <a:t>‹#›</a:t>
            </a:fld>
            <a:endParaRPr lang="en-US"/>
          </a:p>
        </p:txBody>
      </p:sp>
      <p:sp>
        <p:nvSpPr>
          <p:cNvPr id="11" name="Footer Placeholder 4">
            <a:extLst>
              <a:ext uri="{FF2B5EF4-FFF2-40B4-BE49-F238E27FC236}">
                <a16:creationId xmlns:a16="http://schemas.microsoft.com/office/drawing/2014/main" id="{441BC0CB-4484-4E7D-A3E6-AD23645522D2}"/>
              </a:ext>
            </a:extLst>
          </p:cNvPr>
          <p:cNvSpPr>
            <a:spLocks noGrp="1"/>
          </p:cNvSpPr>
          <p:nvPr>
            <p:ph type="ftr" sz="quarter" idx="3"/>
          </p:nvPr>
        </p:nvSpPr>
        <p:spPr>
          <a:xfrm>
            <a:off x="457200" y="6492875"/>
            <a:ext cx="7698828" cy="284163"/>
          </a:xfrm>
          <a:prstGeom prst="rect">
            <a:avLst/>
          </a:prstGeom>
        </p:spPr>
        <p:txBody>
          <a:bodyPr vert="horz" lIns="91440" tIns="45720" rIns="91440" bIns="45720" rtlCol="0" anchor="t"/>
          <a:lstStyle>
            <a:lvl1pPr algn="l" fontAlgn="auto">
              <a:spcBef>
                <a:spcPts val="0"/>
              </a:spcBef>
              <a:spcAft>
                <a:spcPts val="0"/>
              </a:spcAft>
              <a:defRPr sz="800" dirty="0">
                <a:solidFill>
                  <a:schemeClr val="tx1"/>
                </a:solidFill>
                <a:latin typeface="+mn-lt"/>
              </a:defRPr>
            </a:lvl1p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 </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1600200"/>
            <a:ext cx="5111750" cy="4480560"/>
          </a:xfrm>
        </p:spPr>
        <p:txBody>
          <a:bodyPr/>
          <a:lstStyle>
            <a:lvl1pPr>
              <a:defRPr sz="3200"/>
            </a:lvl1pPr>
            <a:lvl2pPr marL="788670" indent="-514350">
              <a:buFont typeface="+mj-lt"/>
              <a:buAutoNum type="alphaLcParenR"/>
              <a:defRPr sz="2800"/>
            </a:lvl2pPr>
            <a:lvl3pPr marL="1371600" indent="-457200">
              <a:buFont typeface="+mj-lt"/>
              <a:buAutoNum type="alphaLcParenR"/>
              <a:defRPr sz="2400"/>
            </a:lvl3pPr>
            <a:lvl4pPr marL="1828800" indent="-457200">
              <a:buFont typeface="+mj-lt"/>
              <a:buAutoNum type="alphaLcParenR"/>
              <a:defRPr sz="2000"/>
            </a:lvl4pPr>
            <a:lvl5pPr marL="2286000" indent="-457200">
              <a:buFont typeface="+mj-lt"/>
              <a:buAutoNum type="alphaLcParen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600200"/>
            <a:ext cx="3008313" cy="448056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9" name="Title 1"/>
          <p:cNvSpPr>
            <a:spLocks noGrp="1"/>
          </p:cNvSpPr>
          <p:nvPr>
            <p:ph type="title"/>
          </p:nvPr>
        </p:nvSpPr>
        <p:spPr>
          <a:xfrm>
            <a:off x="457200" y="241326"/>
            <a:ext cx="8062912" cy="659535"/>
          </a:xfrm>
        </p:spPr>
        <p:txBody>
          <a:bodyPr/>
          <a:lstStyle/>
          <a:p>
            <a:r>
              <a:rPr lang="en-US" dirty="0"/>
              <a:t>Click to edit</a:t>
            </a:r>
          </a:p>
        </p:txBody>
      </p:sp>
      <p:sp>
        <p:nvSpPr>
          <p:cNvPr id="5" name="Date Placeholder 4"/>
          <p:cNvSpPr>
            <a:spLocks noGrp="1"/>
          </p:cNvSpPr>
          <p:nvPr>
            <p:ph type="dt" sz="half" idx="10"/>
          </p:nvPr>
        </p:nvSpPr>
        <p:spPr/>
        <p:txBody>
          <a:bodyPr/>
          <a:lstStyle>
            <a:lvl1pPr>
              <a:defRPr/>
            </a:lvl1pPr>
          </a:lstStyle>
          <a:p>
            <a:pPr>
              <a:defRPr/>
            </a:pPr>
            <a:fld id="{003DE004-AA3C-4769-89E1-36C919BC448C}" type="datetime4">
              <a:rPr lang="en-US" smtClean="0"/>
              <a:t>September 5, 2017</a:t>
            </a:fld>
            <a:endParaRPr lang="en-US"/>
          </a:p>
        </p:txBody>
      </p:sp>
      <p:sp>
        <p:nvSpPr>
          <p:cNvPr id="7" name="Slide Number Placeholder 6"/>
          <p:cNvSpPr>
            <a:spLocks noGrp="1"/>
          </p:cNvSpPr>
          <p:nvPr>
            <p:ph type="sldNum" sz="quarter" idx="12"/>
          </p:nvPr>
        </p:nvSpPr>
        <p:spPr/>
        <p:txBody>
          <a:bodyPr/>
          <a:lstStyle>
            <a:lvl1pPr>
              <a:defRPr/>
            </a:lvl1pPr>
          </a:lstStyle>
          <a:p>
            <a:pPr>
              <a:defRPr/>
            </a:pPr>
            <a:fld id="{6158F162-EC8D-4B5B-975F-B8B0EEBB18C6}" type="slidenum">
              <a:rPr lang="en-US"/>
              <a:pPr>
                <a:defRPr/>
              </a:pPr>
              <a:t>‹#›</a:t>
            </a:fld>
            <a:endParaRPr lang="en-US"/>
          </a:p>
        </p:txBody>
      </p:sp>
      <p:sp>
        <p:nvSpPr>
          <p:cNvPr id="8" name="Footer Placeholder 4">
            <a:extLst>
              <a:ext uri="{FF2B5EF4-FFF2-40B4-BE49-F238E27FC236}">
                <a16:creationId xmlns:a16="http://schemas.microsoft.com/office/drawing/2014/main" id="{8EDB00C7-DBDB-4BCD-8C05-0428DF8D2F67}"/>
              </a:ext>
            </a:extLst>
          </p:cNvPr>
          <p:cNvSpPr>
            <a:spLocks noGrp="1"/>
          </p:cNvSpPr>
          <p:nvPr>
            <p:ph type="ftr" sz="quarter" idx="3"/>
          </p:nvPr>
        </p:nvSpPr>
        <p:spPr>
          <a:xfrm>
            <a:off x="457200" y="6492875"/>
            <a:ext cx="7698828" cy="284163"/>
          </a:xfrm>
          <a:prstGeom prst="rect">
            <a:avLst/>
          </a:prstGeom>
        </p:spPr>
        <p:txBody>
          <a:bodyPr vert="horz" lIns="91440" tIns="45720" rIns="91440" bIns="45720" rtlCol="0" anchor="t"/>
          <a:lstStyle>
            <a:lvl1pPr algn="l" fontAlgn="auto">
              <a:spcBef>
                <a:spcPts val="0"/>
              </a:spcBef>
              <a:spcAft>
                <a:spcPts val="0"/>
              </a:spcAft>
              <a:defRPr sz="800" dirty="0">
                <a:solidFill>
                  <a:schemeClr val="tx1"/>
                </a:solidFill>
                <a:latin typeface="+mn-lt"/>
              </a:defRPr>
            </a:lvl1p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 </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txBox="1">
            <a:spLocks/>
          </p:cNvSpPr>
          <p:nvPr userDrawn="1"/>
        </p:nvSpPr>
        <p:spPr>
          <a:xfrm>
            <a:off x="0" y="788988"/>
            <a:ext cx="9144000" cy="709612"/>
          </a:xfrm>
          <a:prstGeom prst="rect">
            <a:avLst/>
          </a:prstGeom>
        </p:spPr>
        <p:txBody>
          <a:bodyPr/>
          <a:lstStyle>
            <a:lvl1pPr algn="l" defTabSz="914400" rtl="0" eaLnBrk="1" latinLnBrk="0" hangingPunct="1">
              <a:spcBef>
                <a:spcPct val="0"/>
              </a:spcBef>
              <a:buNone/>
              <a:defRPr sz="3600" kern="1200" cap="all" spc="-60" baseline="0">
                <a:solidFill>
                  <a:srgbClr val="6CB255"/>
                </a:solidFill>
                <a:latin typeface="+mj-lt"/>
                <a:ea typeface="+mj-ea"/>
                <a:cs typeface="+mj-cs"/>
              </a:defRPr>
            </a:lvl1pPr>
          </a:lstStyle>
          <a:p>
            <a:pPr algn="ctr" fontAlgn="auto">
              <a:spcAft>
                <a:spcPts val="0"/>
              </a:spcAft>
              <a:defRPr/>
            </a:pPr>
            <a:r>
              <a:rPr lang="en-US" sz="3500" dirty="0"/>
              <a:t>College Physics</a:t>
            </a:r>
          </a:p>
          <a:p>
            <a:pPr algn="ctr" fontAlgn="auto">
              <a:spcAft>
                <a:spcPts val="0"/>
              </a:spcAft>
              <a:defRPr/>
            </a:pPr>
            <a:endParaRPr lang="en-US" sz="1800" cap="none" dirty="0">
              <a:solidFill>
                <a:schemeClr val="accent3">
                  <a:lumMod val="20000"/>
                  <a:lumOff val="80000"/>
                </a:schemeClr>
              </a:solidFill>
              <a:latin typeface="+mn-lt"/>
            </a:endParaRPr>
          </a:p>
          <a:p>
            <a:pPr algn="ctr" fontAlgn="auto">
              <a:spcAft>
                <a:spcPts val="0"/>
              </a:spcAft>
              <a:defRPr/>
            </a:pPr>
            <a:r>
              <a:rPr lang="en-US" sz="2000" b="1" cap="none" dirty="0">
                <a:solidFill>
                  <a:srgbClr val="212F62"/>
                </a:solidFill>
                <a:latin typeface="+mn-lt"/>
              </a:rPr>
              <a:t>Chapter # Chapter Title</a:t>
            </a:r>
          </a:p>
          <a:p>
            <a:pPr algn="ctr" fontAlgn="auto">
              <a:spcAft>
                <a:spcPts val="0"/>
              </a:spcAft>
              <a:defRPr/>
            </a:pPr>
            <a:r>
              <a:rPr lang="en-US" sz="1600" cap="none" dirty="0">
                <a:solidFill>
                  <a:schemeClr val="tx1"/>
                </a:solidFill>
                <a:latin typeface="+mn-lt"/>
              </a:rPr>
              <a:t>PowerPoint Image Slideshow</a:t>
            </a:r>
          </a:p>
        </p:txBody>
      </p:sp>
      <p:pic>
        <p:nvPicPr>
          <p:cNvPr id="3" name="Picture 8" descr="medium_covers_Page_2.png"/>
          <p:cNvPicPr>
            <a:picLocks noChangeAspect="1"/>
          </p:cNvPicPr>
          <p:nvPr userDrawn="1"/>
        </p:nvPicPr>
        <p:blipFill>
          <a:blip r:embed="rId2" cstate="print">
            <a:extLst/>
          </a:blip>
          <a:stretch>
            <a:fillRect/>
          </a:stretch>
        </p:blipFill>
        <p:spPr>
          <a:xfrm>
            <a:off x="3562758" y="2517424"/>
            <a:ext cx="2010682" cy="2603836"/>
          </a:xfrm>
          <a:prstGeom prst="rect">
            <a:avLst/>
          </a:prstGeom>
          <a:effectLst>
            <a:reflection blurRad="6350" stA="52000" endA="300" endPos="35000" dir="5400000" sy="-100000" algn="bl" rotWithShape="0"/>
          </a:effectLst>
          <a:scene3d>
            <a:camera prst="obliqueTopLeft"/>
            <a:lightRig rig="threePt" dir="t"/>
          </a:scene3d>
        </p:spPr>
      </p:pic>
      <p:sp>
        <p:nvSpPr>
          <p:cNvPr id="4" name="Date Placeholder 3"/>
          <p:cNvSpPr>
            <a:spLocks noGrp="1"/>
          </p:cNvSpPr>
          <p:nvPr>
            <p:ph type="dt" sz="half" idx="10"/>
          </p:nvPr>
        </p:nvSpPr>
        <p:spPr/>
        <p:txBody>
          <a:bodyPr/>
          <a:lstStyle>
            <a:lvl1pPr>
              <a:defRPr/>
            </a:lvl1pPr>
          </a:lstStyle>
          <a:p>
            <a:pPr>
              <a:defRPr/>
            </a:pPr>
            <a:fld id="{BBADE475-E4AD-49D3-9196-DD34B8982871}" type="datetime4">
              <a:rPr lang="en-US" smtClean="0"/>
              <a:t>September 5, 2017</a:t>
            </a:fld>
            <a:endParaRPr lang="en-US" dirty="0"/>
          </a:p>
        </p:txBody>
      </p:sp>
      <p:sp>
        <p:nvSpPr>
          <p:cNvPr id="6" name="Footer Placeholder 4">
            <a:extLst>
              <a:ext uri="{FF2B5EF4-FFF2-40B4-BE49-F238E27FC236}">
                <a16:creationId xmlns:a16="http://schemas.microsoft.com/office/drawing/2014/main" id="{DAD129E8-7A0B-4AD0-AB80-D95B1EA79235}"/>
              </a:ext>
            </a:extLst>
          </p:cNvPr>
          <p:cNvSpPr>
            <a:spLocks noGrp="1"/>
          </p:cNvSpPr>
          <p:nvPr>
            <p:ph type="ftr" sz="quarter" idx="3"/>
          </p:nvPr>
        </p:nvSpPr>
        <p:spPr>
          <a:xfrm>
            <a:off x="457200" y="6492875"/>
            <a:ext cx="7698828" cy="284163"/>
          </a:xfrm>
          <a:prstGeom prst="rect">
            <a:avLst/>
          </a:prstGeom>
        </p:spPr>
        <p:txBody>
          <a:bodyPr vert="horz" lIns="91440" tIns="45720" rIns="91440" bIns="45720" rtlCol="0" anchor="t"/>
          <a:lstStyle>
            <a:lvl1pPr algn="l" fontAlgn="auto">
              <a:spcBef>
                <a:spcPts val="0"/>
              </a:spcBef>
              <a:spcAft>
                <a:spcPts val="0"/>
              </a:spcAft>
              <a:defRPr sz="800" dirty="0">
                <a:solidFill>
                  <a:schemeClr val="tx1"/>
                </a:solidFill>
                <a:latin typeface="+mn-lt"/>
              </a:defRPr>
            </a:lvl1p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 </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6"/>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52400"/>
            <a:ext cx="5791200" cy="1371600"/>
          </a:xfrm>
          <a:prstGeom prst="rect">
            <a:avLst/>
          </a:prstGeom>
        </p:spPr>
        <p:txBody>
          <a:bodyPr vert="horz" lIns="91440" tIns="45720" rIns="91440" bIns="45720" rtlCol="0" anchor="b">
            <a:normAutofit/>
          </a:bodyPr>
          <a:lstStyle/>
          <a:p>
            <a:r>
              <a:rPr lang="en-US" dirty="0"/>
              <a:t>Click to edit Master title style</a:t>
            </a:r>
          </a:p>
        </p:txBody>
      </p:sp>
      <p:sp>
        <p:nvSpPr>
          <p:cNvPr id="1027" name="Text Placeholder 2"/>
          <p:cNvSpPr>
            <a:spLocks noGrp="1"/>
          </p:cNvSpPr>
          <p:nvPr>
            <p:ph type="body" idx="1"/>
          </p:nvPr>
        </p:nvSpPr>
        <p:spPr bwMode="auto">
          <a:xfrm>
            <a:off x="457200" y="1752600"/>
            <a:ext cx="7620000" cy="43735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172200"/>
            <a:ext cx="3429000" cy="304800"/>
          </a:xfrm>
          <a:prstGeom prst="rect">
            <a:avLst/>
          </a:prstGeom>
        </p:spPr>
        <p:txBody>
          <a:bodyPr vert="horz" lIns="91440" tIns="45720" rIns="91440" bIns="0" rtlCol="0" anchor="b"/>
          <a:lstStyle>
            <a:lvl1pPr algn="l" fontAlgn="auto">
              <a:spcBef>
                <a:spcPts val="0"/>
              </a:spcBef>
              <a:spcAft>
                <a:spcPts val="0"/>
              </a:spcAft>
              <a:defRPr sz="1000" smtClean="0">
                <a:solidFill>
                  <a:schemeClr val="tx1"/>
                </a:solidFill>
                <a:latin typeface="+mn-lt"/>
              </a:defRPr>
            </a:lvl1pPr>
          </a:lstStyle>
          <a:p>
            <a:pPr>
              <a:defRPr/>
            </a:pPr>
            <a:fld id="{07F23380-60DC-4CBF-802E-BA7348AB1D0B}" type="datetime4">
              <a:rPr lang="en-US" smtClean="0"/>
              <a:t>September 5, 2017</a:t>
            </a:fld>
            <a:endParaRPr lang="en-US" dirty="0"/>
          </a:p>
        </p:txBody>
      </p:sp>
      <p:sp>
        <p:nvSpPr>
          <p:cNvPr id="5" name="Footer Placeholder 4"/>
          <p:cNvSpPr>
            <a:spLocks noGrp="1"/>
          </p:cNvSpPr>
          <p:nvPr>
            <p:ph type="ftr" sz="quarter" idx="3"/>
          </p:nvPr>
        </p:nvSpPr>
        <p:spPr>
          <a:xfrm>
            <a:off x="457200" y="6492875"/>
            <a:ext cx="7698828" cy="284163"/>
          </a:xfrm>
          <a:prstGeom prst="rect">
            <a:avLst/>
          </a:prstGeom>
        </p:spPr>
        <p:txBody>
          <a:bodyPr vert="horz" lIns="91440" tIns="45720" rIns="91440" bIns="45720" rtlCol="0" anchor="t"/>
          <a:lstStyle>
            <a:lvl1pPr algn="l" fontAlgn="auto">
              <a:spcBef>
                <a:spcPts val="0"/>
              </a:spcBef>
              <a:spcAft>
                <a:spcPts val="0"/>
              </a:spcAft>
              <a:defRPr sz="800" dirty="0">
                <a:solidFill>
                  <a:schemeClr val="tx1"/>
                </a:solidFill>
                <a:latin typeface="+mn-lt"/>
              </a:defRPr>
            </a:lvl1p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 </a:t>
            </a:r>
          </a:p>
        </p:txBody>
      </p:sp>
      <p:sp>
        <p:nvSpPr>
          <p:cNvPr id="6" name="Slide Number Placeholder 5"/>
          <p:cNvSpPr>
            <a:spLocks noGrp="1"/>
          </p:cNvSpPr>
          <p:nvPr>
            <p:ph type="sldNum" sz="quarter" idx="4"/>
          </p:nvPr>
        </p:nvSpPr>
        <p:spPr>
          <a:xfrm rot="16200000">
            <a:off x="8044657" y="683419"/>
            <a:ext cx="1316037" cy="365125"/>
          </a:xfrm>
          <a:prstGeom prst="rect">
            <a:avLst/>
          </a:prstGeom>
        </p:spPr>
        <p:txBody>
          <a:bodyPr vert="horz" lIns="91440" tIns="45720" rIns="91440" bIns="45720" rtlCol="0" anchor="ctr"/>
          <a:lstStyle>
            <a:lvl1pPr algn="r" fontAlgn="auto">
              <a:spcBef>
                <a:spcPts val="0"/>
              </a:spcBef>
              <a:spcAft>
                <a:spcPts val="0"/>
              </a:spcAft>
              <a:defRPr sz="2400" b="1" smtClean="0">
                <a:solidFill>
                  <a:srgbClr val="FFFFFF"/>
                </a:solidFill>
                <a:latin typeface="+mn-lt"/>
              </a:defRPr>
            </a:lvl1pPr>
          </a:lstStyle>
          <a:p>
            <a:pPr>
              <a:defRPr/>
            </a:pPr>
            <a:fld id="{C56169A9-3380-4EA0-9DA0-2D35F2C8DA18}"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917" r:id="rId1"/>
    <p:sldLayoutId id="2147483918" r:id="rId2"/>
    <p:sldLayoutId id="2147483919" r:id="rId3"/>
    <p:sldLayoutId id="2147483920" r:id="rId4"/>
  </p:sldLayoutIdLst>
  <p:hf sldNum="0" hdr="0" dt="0"/>
  <p:txStyles>
    <p:titleStyle>
      <a:lvl1pPr algn="l" rtl="0" fontAlgn="base">
        <a:spcBef>
          <a:spcPct val="0"/>
        </a:spcBef>
        <a:spcAft>
          <a:spcPct val="0"/>
        </a:spcAft>
        <a:defRPr sz="2400" kern="1200" cap="all" spc="-60">
          <a:solidFill>
            <a:srgbClr val="6CB255"/>
          </a:solidFill>
          <a:latin typeface="+mj-lt"/>
          <a:ea typeface="+mj-ea"/>
          <a:cs typeface="+mj-cs"/>
        </a:defRPr>
      </a:lvl1pPr>
      <a:lvl2pPr algn="l" rtl="0" fontAlgn="base">
        <a:spcBef>
          <a:spcPct val="0"/>
        </a:spcBef>
        <a:spcAft>
          <a:spcPct val="0"/>
        </a:spcAft>
        <a:defRPr sz="2400">
          <a:solidFill>
            <a:srgbClr val="6CB255"/>
          </a:solidFill>
          <a:latin typeface="Arial Black" pitchFamily="34" charset="0"/>
        </a:defRPr>
      </a:lvl2pPr>
      <a:lvl3pPr algn="l" rtl="0" fontAlgn="base">
        <a:spcBef>
          <a:spcPct val="0"/>
        </a:spcBef>
        <a:spcAft>
          <a:spcPct val="0"/>
        </a:spcAft>
        <a:defRPr sz="2400">
          <a:solidFill>
            <a:srgbClr val="6CB255"/>
          </a:solidFill>
          <a:latin typeface="Arial Black" pitchFamily="34" charset="0"/>
        </a:defRPr>
      </a:lvl3pPr>
      <a:lvl4pPr algn="l" rtl="0" fontAlgn="base">
        <a:spcBef>
          <a:spcPct val="0"/>
        </a:spcBef>
        <a:spcAft>
          <a:spcPct val="0"/>
        </a:spcAft>
        <a:defRPr sz="2400">
          <a:solidFill>
            <a:srgbClr val="6CB255"/>
          </a:solidFill>
          <a:latin typeface="Arial Black" pitchFamily="34" charset="0"/>
        </a:defRPr>
      </a:lvl4pPr>
      <a:lvl5pPr algn="l" rtl="0" fontAlgn="base">
        <a:spcBef>
          <a:spcPct val="0"/>
        </a:spcBef>
        <a:spcAft>
          <a:spcPct val="0"/>
        </a:spcAft>
        <a:defRPr sz="2400">
          <a:solidFill>
            <a:srgbClr val="6CB255"/>
          </a:solidFill>
          <a:latin typeface="Arial Black" pitchFamily="34" charset="0"/>
        </a:defRPr>
      </a:lvl5pPr>
      <a:lvl6pPr marL="457200" algn="l" rtl="0" fontAlgn="base">
        <a:spcBef>
          <a:spcPct val="0"/>
        </a:spcBef>
        <a:spcAft>
          <a:spcPct val="0"/>
        </a:spcAft>
        <a:defRPr sz="2400">
          <a:solidFill>
            <a:srgbClr val="6CB255"/>
          </a:solidFill>
          <a:latin typeface="Arial Black" pitchFamily="34" charset="0"/>
        </a:defRPr>
      </a:lvl6pPr>
      <a:lvl7pPr marL="914400" algn="l" rtl="0" fontAlgn="base">
        <a:spcBef>
          <a:spcPct val="0"/>
        </a:spcBef>
        <a:spcAft>
          <a:spcPct val="0"/>
        </a:spcAft>
        <a:defRPr sz="2400">
          <a:solidFill>
            <a:srgbClr val="6CB255"/>
          </a:solidFill>
          <a:latin typeface="Arial Black" pitchFamily="34" charset="0"/>
        </a:defRPr>
      </a:lvl7pPr>
      <a:lvl8pPr marL="1371600" algn="l" rtl="0" fontAlgn="base">
        <a:spcBef>
          <a:spcPct val="0"/>
        </a:spcBef>
        <a:spcAft>
          <a:spcPct val="0"/>
        </a:spcAft>
        <a:defRPr sz="2400">
          <a:solidFill>
            <a:srgbClr val="6CB255"/>
          </a:solidFill>
          <a:latin typeface="Arial Black" pitchFamily="34" charset="0"/>
        </a:defRPr>
      </a:lvl8pPr>
      <a:lvl9pPr marL="1828800" algn="l" rtl="0" fontAlgn="base">
        <a:spcBef>
          <a:spcPct val="0"/>
        </a:spcBef>
        <a:spcAft>
          <a:spcPct val="0"/>
        </a:spcAft>
        <a:defRPr sz="2400">
          <a:solidFill>
            <a:srgbClr val="6CB255"/>
          </a:solidFill>
          <a:latin typeface="Arial Black" pitchFamily="34" charset="0"/>
        </a:defRPr>
      </a:lvl9pPr>
    </p:titleStyle>
    <p:bodyStyle>
      <a:lvl1pPr algn="l" rtl="0" fontAlgn="base">
        <a:spcBef>
          <a:spcPct val="20000"/>
        </a:spcBef>
        <a:spcAft>
          <a:spcPts val="600"/>
        </a:spcAft>
        <a:buClr>
          <a:srgbClr val="6CB255"/>
        </a:buClr>
        <a:buFont typeface="Arial" charset="0"/>
        <a:defRPr sz="2000" kern="1200">
          <a:solidFill>
            <a:schemeClr val="tx1"/>
          </a:solidFill>
          <a:latin typeface="+mn-lt"/>
          <a:ea typeface="+mn-ea"/>
          <a:cs typeface="+mn-cs"/>
        </a:defRPr>
      </a:lvl1pPr>
      <a:lvl2pPr marL="457200" indent="-182563" algn="l" rtl="0" fontAlgn="base">
        <a:spcBef>
          <a:spcPct val="20000"/>
        </a:spcBef>
        <a:spcAft>
          <a:spcPct val="0"/>
        </a:spcAft>
        <a:buClr>
          <a:srgbClr val="6CB255"/>
        </a:buClr>
        <a:buFont typeface="Arial" charset="0"/>
        <a:buChar char="•"/>
        <a:defRPr sz="2000" kern="1200">
          <a:solidFill>
            <a:srgbClr val="000000"/>
          </a:solidFill>
          <a:latin typeface="+mn-lt"/>
          <a:ea typeface="+mn-ea"/>
          <a:cs typeface="+mn-cs"/>
        </a:defRPr>
      </a:lvl2pPr>
      <a:lvl3pPr marL="1143000" indent="-228600" algn="l" rtl="0" fontAlgn="base">
        <a:spcBef>
          <a:spcPct val="20000"/>
        </a:spcBef>
        <a:spcAft>
          <a:spcPct val="0"/>
        </a:spcAft>
        <a:buClr>
          <a:srgbClr val="6CB255"/>
        </a:buClr>
        <a:buFont typeface="Arial" charset="0"/>
        <a:buChar char="•"/>
        <a:defRPr kern="1200">
          <a:solidFill>
            <a:srgbClr val="000000"/>
          </a:solidFill>
          <a:latin typeface="+mn-lt"/>
          <a:ea typeface="+mn-ea"/>
          <a:cs typeface="+mn-cs"/>
        </a:defRPr>
      </a:lvl3pPr>
      <a:lvl4pPr marL="1600200" indent="-228600" algn="l" rtl="0" fontAlgn="base">
        <a:spcBef>
          <a:spcPct val="20000"/>
        </a:spcBef>
        <a:spcAft>
          <a:spcPct val="0"/>
        </a:spcAft>
        <a:buClr>
          <a:srgbClr val="6CB255"/>
        </a:buClr>
        <a:buFont typeface="Arial" charset="0"/>
        <a:buChar char="•"/>
        <a:defRPr kern="1200">
          <a:solidFill>
            <a:srgbClr val="000000"/>
          </a:solidFill>
          <a:latin typeface="+mn-lt"/>
          <a:ea typeface="+mn-ea"/>
          <a:cs typeface="+mn-cs"/>
        </a:defRPr>
      </a:lvl4pPr>
      <a:lvl5pPr marL="2057400" indent="-228600" algn="l" rtl="0" fontAlgn="base">
        <a:spcBef>
          <a:spcPct val="20000"/>
        </a:spcBef>
        <a:spcAft>
          <a:spcPct val="0"/>
        </a:spcAft>
        <a:buClr>
          <a:srgbClr val="6CB255"/>
        </a:buClr>
        <a:buFont typeface="Arial" charset="0"/>
        <a:buChar char="•"/>
        <a:defRPr kern="1200">
          <a:solidFill>
            <a:srgbClr val="000000"/>
          </a:solidFill>
          <a:latin typeface="+mn-lt"/>
          <a:ea typeface="+mn-ea"/>
          <a:cs typeface="+mn-cs"/>
        </a:defRPr>
      </a:lvl5pPr>
      <a:lvl6pPr marL="25146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3.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OpenStaxLogo" descr="openstax college logo"/>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10087" y="5775854"/>
            <a:ext cx="1226434" cy="833592"/>
          </a:xfrm>
          <a:prstGeom prst="rect">
            <a:avLst/>
          </a:prstGeom>
        </p:spPr>
      </p:pic>
      <p:pic>
        <p:nvPicPr>
          <p:cNvPr id="4" name="Figure" descr="Sociology"/>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62758" y="2518312"/>
            <a:ext cx="2010682" cy="2602059"/>
          </a:xfrm>
          <a:prstGeom prst="rect">
            <a:avLst/>
          </a:prstGeom>
          <a:effectLst>
            <a:reflection blurRad="6350" stA="52000" endA="300" endPos="35000" dir="5400000" sy="-100000" algn="bl" rotWithShape="0"/>
          </a:effectLst>
          <a:scene3d>
            <a:camera prst="obliqueTopLeft"/>
            <a:lightRig rig="threePt" dir="t"/>
          </a:scene3d>
        </p:spPr>
      </p:pic>
      <p:sp>
        <p:nvSpPr>
          <p:cNvPr id="5" name="Chapter Title"/>
          <p:cNvSpPr txBox="1">
            <a:spLocks/>
          </p:cNvSpPr>
          <p:nvPr/>
        </p:nvSpPr>
        <p:spPr>
          <a:xfrm>
            <a:off x="0" y="1616891"/>
            <a:ext cx="9144000" cy="709612"/>
          </a:xfrm>
          <a:prstGeom prst="rect">
            <a:avLst/>
          </a:prstGeom>
        </p:spPr>
        <p:txBody>
          <a:bodyPr/>
          <a:lstStyle>
            <a:lvl1pPr algn="l" defTabSz="914400" rtl="0" eaLnBrk="1" latinLnBrk="0" hangingPunct="1">
              <a:spcBef>
                <a:spcPct val="0"/>
              </a:spcBef>
              <a:buNone/>
              <a:defRPr sz="3600" kern="1200" cap="all" spc="-60" baseline="0">
                <a:solidFill>
                  <a:srgbClr val="6CB255"/>
                </a:solidFill>
                <a:latin typeface="+mj-lt"/>
                <a:ea typeface="+mj-ea"/>
                <a:cs typeface="+mj-cs"/>
              </a:defRPr>
            </a:lvl1pPr>
          </a:lstStyle>
          <a:p>
            <a:pPr algn="ctr" fontAlgn="auto">
              <a:spcAft>
                <a:spcPts val="0"/>
              </a:spcAft>
              <a:defRPr/>
            </a:pPr>
            <a:r>
              <a:rPr lang="en-US" sz="2000" b="1" cap="none" dirty="0">
                <a:solidFill>
                  <a:srgbClr val="212F62"/>
                </a:solidFill>
                <a:latin typeface="+mn-lt"/>
              </a:rPr>
              <a:t>Chapter 16 EDUCATION</a:t>
            </a:r>
          </a:p>
          <a:p>
            <a:pPr algn="ctr" fontAlgn="auto">
              <a:spcAft>
                <a:spcPts val="0"/>
              </a:spcAft>
              <a:defRPr/>
            </a:pPr>
            <a:r>
              <a:rPr lang="en-US" sz="1600" cap="none" dirty="0">
                <a:solidFill>
                  <a:schemeClr val="tx1"/>
                </a:solidFill>
                <a:latin typeface="+mn-lt"/>
              </a:rPr>
              <a:t>PowerPoint Image Slideshow</a:t>
            </a:r>
          </a:p>
        </p:txBody>
      </p:sp>
      <p:sp>
        <p:nvSpPr>
          <p:cNvPr id="2" name="Title">
            <a:extLst>
              <a:ext uri="{FF2B5EF4-FFF2-40B4-BE49-F238E27FC236}">
                <a16:creationId xmlns:a16="http://schemas.microsoft.com/office/drawing/2014/main" id="{EEAE9C10-0035-48F9-9989-4F17D2F32DFC}"/>
              </a:ext>
            </a:extLst>
          </p:cNvPr>
          <p:cNvSpPr>
            <a:spLocks noGrp="1"/>
          </p:cNvSpPr>
          <p:nvPr>
            <p:ph type="title" idx="4294967295"/>
          </p:nvPr>
        </p:nvSpPr>
        <p:spPr>
          <a:xfrm>
            <a:off x="0" y="788988"/>
            <a:ext cx="9144000" cy="735012"/>
          </a:xfrm>
        </p:spPr>
        <p:txBody>
          <a:bodyPr>
            <a:normAutofit/>
          </a:bodyPr>
          <a:lstStyle/>
          <a:p>
            <a:pPr algn="ctr"/>
            <a:r>
              <a:rPr lang="en-US" sz="3600" dirty="0" err="1"/>
              <a:t>INTRODUCTIOn</a:t>
            </a:r>
            <a:r>
              <a:rPr lang="en-US" sz="3600" dirty="0"/>
              <a:t> To </a:t>
            </a:r>
            <a:r>
              <a:rPr lang="en-US" sz="3600" dirty="0" err="1"/>
              <a:t>SOCIOLOGy</a:t>
            </a:r>
            <a:r>
              <a:rPr lang="en-US" sz="3600" baseline="0" dirty="0"/>
              <a:t> 2E</a:t>
            </a:r>
            <a:endParaRPr lang="en-US" sz="3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id="{0E86B738-5A05-47DE-B073-EBB1A8952079}"/>
              </a:ext>
            </a:extLst>
          </p:cNvPr>
          <p:cNvSpPr>
            <a:spLocks noGrp="1"/>
          </p:cNvSpPr>
          <p:nvPr>
            <p:ph type="ftr" sz="quarter" idx="3"/>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President Eisenhower sent members of the 101st Airborne Division from Kentucky to escort black students into Little Rock Central High School after the governor of Arkansas tried to deny them entry. (Photo courtesy of the U.S. Army)</a:t>
            </a:r>
          </a:p>
        </p:txBody>
      </p:sp>
      <p:pic>
        <p:nvPicPr>
          <p:cNvPr id="2" name="Figure" descr="Armed National Guardsmen escorting black students up the outside stairs of a brick high school building."/>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1836810" y="1122363"/>
            <a:ext cx="5303692"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16.9</a:t>
            </a:r>
          </a:p>
        </p:txBody>
      </p:sp>
    </p:spTree>
    <p:extLst>
      <p:ext uri="{BB962C8B-B14F-4D97-AF65-F5344CB8AC3E}">
        <p14:creationId xmlns:p14="http://schemas.microsoft.com/office/powerpoint/2010/main" val="21298987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sclaimer">
            <a:extLst>
              <a:ext uri="{FF2B5EF4-FFF2-40B4-BE49-F238E27FC236}">
                <a16:creationId xmlns:a16="http://schemas.microsoft.com/office/drawing/2014/main" id="{7608200B-C0B2-4DF3-B1F9-5CB54EF9230A}"/>
              </a:ext>
            </a:extLst>
          </p:cNvPr>
          <p:cNvSpPr>
            <a:spLocks noGrp="1"/>
          </p:cNvSpPr>
          <p:nvPr>
            <p:ph type="ftr" sz="quarter" idx="3"/>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The debate over the performance of charter schools vs. public schools is a charged one. Dozens of studies have been made on the topic, and some, as reflected in Stanford's CREDO study above, do not support the claim that charter schools always outperform public schools. (Source: Based on the CREDO study Multiple Choice: Charter School Performance in 16 States)</a:t>
            </a:r>
          </a:p>
        </p:txBody>
      </p:sp>
      <p:pic>
        <p:nvPicPr>
          <p:cNvPr id="4" name="Figure" descr="Pictured is a graph titled Charter School Performance Compared to Public Schools. 46% of students in charter schools and public schools performed at the same level. 37% of charter school students did worse and 17% of charter school students did bette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44494" r="-44494"/>
          <a:stretch>
            <a:fillRect/>
          </a:stretch>
        </p:blipFill>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16.10</a:t>
            </a:r>
          </a:p>
        </p:txBody>
      </p:sp>
    </p:spTree>
    <p:extLst>
      <p:ext uri="{BB962C8B-B14F-4D97-AF65-F5344CB8AC3E}">
        <p14:creationId xmlns:p14="http://schemas.microsoft.com/office/powerpoint/2010/main" val="41714447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sclaimer">
            <a:extLst>
              <a:ext uri="{FF2B5EF4-FFF2-40B4-BE49-F238E27FC236}">
                <a16:creationId xmlns:a16="http://schemas.microsoft.com/office/drawing/2014/main" id="{C06BFC16-F800-43A8-96A4-F649F2C29A6A}"/>
              </a:ext>
            </a:extLst>
          </p:cNvPr>
          <p:cNvSpPr>
            <a:spLocks noGrp="1"/>
          </p:cNvSpPr>
          <p:nvPr>
            <p:ph type="ftr" sz="quarter" idx="3"/>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Students who do graduate from college are likely to begin a career in debt. (Photo courtesy of </a:t>
            </a:r>
            <a:r>
              <a:rPr lang="en-US" sz="1600"/>
              <a:t>Kevin Dooley/flickr</a:t>
            </a:r>
            <a:r>
              <a:rPr lang="en-US" sz="1600" dirty="0"/>
              <a:t>)</a:t>
            </a:r>
          </a:p>
          <a:p>
            <a:endParaRPr lang="en-US" sz="1600" dirty="0"/>
          </a:p>
        </p:txBody>
      </p:sp>
      <p:pic>
        <p:nvPicPr>
          <p:cNvPr id="4" name="Figure" descr="Eight girls graduating from college in their gowns, with their backs turned toward the camera"/>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19668" r="-19668"/>
          <a:stretch>
            <a:fillRect/>
          </a:stretch>
        </p:blipFill>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16.1</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sclaimer">
            <a:extLst>
              <a:ext uri="{FF2B5EF4-FFF2-40B4-BE49-F238E27FC236}">
                <a16:creationId xmlns:a16="http://schemas.microsoft.com/office/drawing/2014/main" id="{8C39F622-557D-4A7A-B255-ED3D6D2D36D7}"/>
              </a:ext>
            </a:extLst>
          </p:cNvPr>
          <p:cNvSpPr>
            <a:spLocks noGrp="1"/>
          </p:cNvSpPr>
          <p:nvPr>
            <p:ph type="ftr" sz="quarter" idx="3"/>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As can be seen by the trend in the graph, while the Federal Pell Grant maximum has risen slightly between 1976 and 2008, it has not been able to keep pace with the total cost of college.</a:t>
            </a:r>
            <a:endParaRPr lang="en-US" sz="1600" dirty="0">
              <a:solidFill>
                <a:schemeClr val="tx1"/>
              </a:solidFill>
            </a:endParaRPr>
          </a:p>
        </p:txBody>
      </p:sp>
      <p:pic>
        <p:nvPicPr>
          <p:cNvPr id="4" name="Figure" descr="Pictured is a graph titled Federal Pell Grants: Maximum Awards &amp; Totals College Costs. This includes tuition, fees, room, and board at a public four year university or college. In 1976, about $1,500 was the maximum pell grant award, and the total cost of school was about $2,000. In 1979, about $2,000 was the maximum pell grant award, and the total cost of school was about $2,750. In 1982, about $2,000 was the maximum pell grant award, and the total cost of school was about $3,100. In 1985, about $2,200 was the maximum pell grant award, and the total cost of school was about $4,200. In 1988, about $2,250 was the maximum pell grant award, and the total cost of school was about $5,000. In 1991, about $2,750 was the maximum pell grant award, and the total cost of school was about $5,500. In 1994, about $2,600 was the maximum pell grant award, and the total cost of school was about $6,500. In 1997, about $2,900 was the maximum pell grant award, and the total cost of school was about $7,700. In 2000, about $3,100 was the maximum pell grant award, and the total cost of school was about $8,500. In 2003, about $4,000 was the maximum pell grant award, and the total cost of school was about $10,500. In 2006, about $4,000 was the maximum pell grant award, and the total cost of school was about $13,000. In 2008, about $5,200 was the maximum pell grant award, and the total cost of school was about $14,500."/>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17713" r="-17713"/>
          <a:stretch>
            <a:fillRect/>
          </a:stretch>
        </p:blipFill>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16.2</a:t>
            </a:r>
          </a:p>
        </p:txBody>
      </p:sp>
    </p:spTree>
    <p:extLst>
      <p:ext uri="{BB962C8B-B14F-4D97-AF65-F5344CB8AC3E}">
        <p14:creationId xmlns:p14="http://schemas.microsoft.com/office/powerpoint/2010/main" val="33936681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id="{33AC7372-A3C4-47B8-9DDE-2FFCB53A792F}"/>
              </a:ext>
            </a:extLst>
          </p:cNvPr>
          <p:cNvSpPr>
            <a:spLocks noGrp="1"/>
          </p:cNvSpPr>
          <p:nvPr>
            <p:ph type="ftr" sz="quarter" idx="3"/>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solidFill>
                  <a:schemeClr val="tx1"/>
                </a:solidFill>
              </a:rPr>
              <a:t>These children are at a library in Singapore, where students are outperforming U.S. students on worldwide tests. (Photo courtesy of </a:t>
            </a:r>
            <a:r>
              <a:rPr lang="en-US" sz="1600" dirty="0" err="1">
                <a:solidFill>
                  <a:schemeClr val="tx1"/>
                </a:solidFill>
              </a:rPr>
              <a:t>kodomut</a:t>
            </a:r>
            <a:r>
              <a:rPr lang="en-US" sz="1600" dirty="0">
                <a:solidFill>
                  <a:schemeClr val="tx1"/>
                </a:solidFill>
              </a:rPr>
              <a:t>/</a:t>
            </a:r>
            <a:r>
              <a:rPr lang="en-US" sz="1600" dirty="0" err="1">
                <a:solidFill>
                  <a:schemeClr val="tx1"/>
                </a:solidFill>
              </a:rPr>
              <a:t>flickr</a:t>
            </a:r>
            <a:r>
              <a:rPr lang="en-US" sz="1600" dirty="0">
                <a:solidFill>
                  <a:schemeClr val="tx1"/>
                </a:solidFill>
              </a:rPr>
              <a:t>)</a:t>
            </a:r>
          </a:p>
        </p:txBody>
      </p:sp>
      <p:pic>
        <p:nvPicPr>
          <p:cNvPr id="2" name="Figure" descr="Young students looking at books at a table. "/>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1856749" y="1122363"/>
            <a:ext cx="5263815"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16.3</a:t>
            </a:r>
          </a:p>
        </p:txBody>
      </p:sp>
    </p:spTree>
    <p:extLst>
      <p:ext uri="{BB962C8B-B14F-4D97-AF65-F5344CB8AC3E}">
        <p14:creationId xmlns:p14="http://schemas.microsoft.com/office/powerpoint/2010/main" val="28813791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id="{F56BB041-F332-406A-8D73-D2E996A3AEAA}"/>
              </a:ext>
            </a:extLst>
          </p:cNvPr>
          <p:cNvSpPr>
            <a:spLocks noGrp="1"/>
          </p:cNvSpPr>
          <p:nvPr>
            <p:ph type="ftr" sz="quarter" idx="3"/>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sp>
        <p:nvSpPr>
          <p:cNvPr id="8195" name="Figure Legend"/>
          <p:cNvSpPr>
            <a:spLocks noGrp="1"/>
          </p:cNvSpPr>
          <p:nvPr>
            <p:ph type="body" sz="quarter" idx="14"/>
          </p:nvPr>
        </p:nvSpPr>
        <p:spPr>
          <a:xfrm>
            <a:off x="4606925" y="1108075"/>
            <a:ext cx="3913188" cy="5256213"/>
          </a:xfrm>
        </p:spPr>
        <p:txBody>
          <a:bodyPr/>
          <a:lstStyle/>
          <a:p>
            <a:r>
              <a:rPr lang="en-US" sz="1600" dirty="0">
                <a:solidFill>
                  <a:schemeClr val="tx1"/>
                </a:solidFill>
              </a:rPr>
              <a:t>Parents teaching their children to cook provide an informal education. (Photo courtesy of </a:t>
            </a:r>
            <a:r>
              <a:rPr lang="en-US" sz="1600" dirty="0" err="1">
                <a:solidFill>
                  <a:schemeClr val="tx1"/>
                </a:solidFill>
              </a:rPr>
              <a:t>eyeliam</a:t>
            </a:r>
            <a:r>
              <a:rPr lang="en-US" sz="1600" dirty="0">
                <a:solidFill>
                  <a:schemeClr val="tx1"/>
                </a:solidFill>
              </a:rPr>
              <a:t>/</a:t>
            </a:r>
            <a:r>
              <a:rPr lang="en-US" sz="1600" dirty="0" err="1">
                <a:solidFill>
                  <a:schemeClr val="tx1"/>
                </a:solidFill>
              </a:rPr>
              <a:t>flickr</a:t>
            </a:r>
            <a:r>
              <a:rPr lang="en-US" sz="1600" dirty="0">
                <a:solidFill>
                  <a:schemeClr val="tx1"/>
                </a:solidFill>
              </a:rPr>
              <a:t>)</a:t>
            </a:r>
          </a:p>
        </p:txBody>
      </p:sp>
      <p:pic>
        <p:nvPicPr>
          <p:cNvPr id="2" name="Figure" descr="A woman and young boy in the kitchen frosting cookies."/>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500493" y="1108075"/>
            <a:ext cx="3945663" cy="5256213"/>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16.4</a:t>
            </a:r>
          </a:p>
        </p:txBody>
      </p:sp>
    </p:spTree>
    <p:extLst>
      <p:ext uri="{BB962C8B-B14F-4D97-AF65-F5344CB8AC3E}">
        <p14:creationId xmlns:p14="http://schemas.microsoft.com/office/powerpoint/2010/main" val="2367507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sclaimer">
            <a:extLst>
              <a:ext uri="{FF2B5EF4-FFF2-40B4-BE49-F238E27FC236}">
                <a16:creationId xmlns:a16="http://schemas.microsoft.com/office/drawing/2014/main" id="{A76CFD70-8DA2-4B74-9736-E630BDBDE69E}"/>
              </a:ext>
            </a:extLst>
          </p:cNvPr>
          <p:cNvSpPr>
            <a:spLocks noGrp="1"/>
          </p:cNvSpPr>
          <p:nvPr>
            <p:ph type="ftr" sz="quarter" idx="3"/>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pic>
        <p:nvPicPr>
          <p:cNvPr id="4" name="Figure" descr="A graph titled Public Elementary-Secondary School System Revenue by Source and State: Fiscal Year 2012. The graph shows how much money schools in all 50 states get from federal revenue, state revenue, and local revenue. South Dakota gets about 1.2 billion total funding. North Dakota gets about 1.2 billion total funding. The District of Columbia gets about 1.25 billion total funding. Vermont gets about 1.6 billion in funding. Montana gets about 1.62 billion total funding. Wyoming gets about 1.62 billion in funding. Delaware gets about 1.8 billion total funding. Idaho gets about 1.9 billion total funding. Rhode Island gets about 2.1 billion total funding. Alaska gets about 2.2 billion total funding. Hawaii gets about 2.5 billion total funding. Maine gets about 2.5 billion total funding. New Hampshire gets about 2.7 billion total funding. New Mexico gets about 3.5 billon total funding. Nebraska gets about 3.6 billion total funding. West Virginia gets about 3.9 billion total funding. Nevada gets about 4.1 billion total funding. Utah gets about 4.15 billion total funding. Mississippi gets about 4.3 billion total funding. Arkansas gets about 5.1 billion total funding. Kansas gets about 5.5 billion total funding. Oklahoma gets about 5.6 billion total funding. Iowa gets about 6 billion total funding. Oregon gets about 6 billion total funding. Alabama gets about 7 billion total funding. Kentucky gets about 7 billion total funding. Arizona gets about 7.2 billion total funding. South Carolina gets about 7.2 billion total funding. Louisiana gets about 7.3 billion total funding. Colorado gets about 8 billion total funding. Tennessee gets about 8.3 billion total funding. Connecticut gets about 9.9 billion total funding. Missouri gets about 9.9 billion total funding. Wisconsin gets about 11 billion total funding. Washington gets about 12 billion total funding. Indiana gets about 13 billion total funding. North Carolina gets about 13.5 billion total funding. Maryland gets about 14 billion total funding. Virginia gets about 10.5 billion total funding. Massachusetts gets about 16 billion total funding. Georgia gets about 18 billion total funding. Michigan 18 billion total funding. Ohio gets about 22 billion total funding. Florida gets about 24 billion total funding. Pennsylvania gets about 26 billion total funding. New Jersey gets about 24 billion total funding. Illinois gets about 28 billion total funding. Texas gets about 49 billion total funding. New York gets about 58 billion total funding. California gets about 65 billion total funding."/>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4514930" y="1244646"/>
            <a:ext cx="3979703" cy="4983070"/>
          </a:xfrm>
        </p:spPr>
      </p:pic>
      <p:sp>
        <p:nvSpPr>
          <p:cNvPr id="10243" name="Figure Legend"/>
          <p:cNvSpPr>
            <a:spLocks noGrp="1"/>
          </p:cNvSpPr>
          <p:nvPr>
            <p:ph type="body" sz="quarter" idx="14"/>
          </p:nvPr>
        </p:nvSpPr>
        <p:spPr>
          <a:xfrm>
            <a:off x="457200" y="1108075"/>
            <a:ext cx="3913188" cy="5256213"/>
          </a:xfrm>
        </p:spPr>
        <p:txBody>
          <a:bodyPr/>
          <a:lstStyle/>
          <a:p>
            <a:r>
              <a:rPr lang="en-US" sz="1600" dirty="0">
                <a:solidFill>
                  <a:schemeClr val="tx1"/>
                </a:solidFill>
              </a:rPr>
              <a:t>How has your state’s revenue affected your educational opportunities? (Graph courtesy of Census of Governments: Survey of School System Finances 2012)</a:t>
            </a:r>
          </a:p>
        </p:txBody>
      </p:sp>
      <p:sp>
        <p:nvSpPr>
          <p:cNvPr id="5" name="Figure Number"/>
          <p:cNvSpPr>
            <a:spLocks noGrp="1"/>
          </p:cNvSpPr>
          <p:nvPr>
            <p:ph type="title"/>
          </p:nvPr>
        </p:nvSpPr>
        <p:spPr>
          <a:xfrm>
            <a:off x="457200" y="241300"/>
            <a:ext cx="8062913" cy="658813"/>
          </a:xfrm>
        </p:spPr>
        <p:txBody>
          <a:bodyPr/>
          <a:lstStyle/>
          <a:p>
            <a:pPr algn="r" fontAlgn="auto">
              <a:spcAft>
                <a:spcPts val="0"/>
              </a:spcAft>
              <a:defRPr/>
            </a:pPr>
            <a:r>
              <a:rPr lang="en-US" dirty="0"/>
              <a:t>Figure 16.5</a:t>
            </a:r>
          </a:p>
        </p:txBody>
      </p:sp>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4087" y="227959"/>
            <a:ext cx="1226434" cy="833592"/>
          </a:xfrm>
          <a:prstGeom prst="rect">
            <a:avLst/>
          </a:prstGeom>
        </p:spPr>
      </p:pic>
    </p:spTree>
    <p:extLst>
      <p:ext uri="{BB962C8B-B14F-4D97-AF65-F5344CB8AC3E}">
        <p14:creationId xmlns:p14="http://schemas.microsoft.com/office/powerpoint/2010/main" val="28277103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id="{525813A9-3A73-47DF-B6C7-58522242FAE2}"/>
              </a:ext>
            </a:extLst>
          </p:cNvPr>
          <p:cNvSpPr>
            <a:spLocks noGrp="1"/>
          </p:cNvSpPr>
          <p:nvPr>
            <p:ph type="ftr" sz="quarter" idx="3"/>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The teacher’s authority in the classroom is a way in which education fulfills the manifest functions of social control. (Photo courtesy of Tulane Public Relations/</a:t>
            </a:r>
            <a:r>
              <a:rPr lang="en-US" sz="1600" dirty="0" err="1"/>
              <a:t>flickr</a:t>
            </a:r>
            <a:r>
              <a:rPr lang="en-US" sz="1600" dirty="0"/>
              <a:t>)</a:t>
            </a:r>
          </a:p>
        </p:txBody>
      </p:sp>
      <p:pic>
        <p:nvPicPr>
          <p:cNvPr id="2" name="Figure" descr="Teacher and high school students in a classroom looking at the projection screen in the front of the classroom."/>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1844822" y="1122363"/>
            <a:ext cx="5287669"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16.6</a:t>
            </a:r>
          </a:p>
        </p:txBody>
      </p:sp>
    </p:spTree>
    <p:extLst>
      <p:ext uri="{BB962C8B-B14F-4D97-AF65-F5344CB8AC3E}">
        <p14:creationId xmlns:p14="http://schemas.microsoft.com/office/powerpoint/2010/main" val="7602383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id="{F428516D-0537-471E-BE60-9DD44376C54A}"/>
              </a:ext>
            </a:extLst>
          </p:cNvPr>
          <p:cNvSpPr>
            <a:spLocks noGrp="1"/>
          </p:cNvSpPr>
          <p:nvPr>
            <p:ph type="ftr" sz="quarter" idx="3"/>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Starting each day with the Pledge of Allegiance is one way in which students are taught patriotism. (Photo courtesy of Jeff Turner/</a:t>
            </a:r>
            <a:r>
              <a:rPr lang="en-US" sz="1600" dirty="0" err="1"/>
              <a:t>flickr</a:t>
            </a:r>
            <a:r>
              <a:rPr lang="en-US" sz="1600" dirty="0"/>
              <a:t>)</a:t>
            </a:r>
            <a:r>
              <a:rPr lang="en-US" sz="1600" dirty="0">
                <a:solidFill>
                  <a:schemeClr val="tx1"/>
                </a:solidFill>
              </a:rPr>
              <a:t>.</a:t>
            </a:r>
            <a:endParaRPr lang="en-US" sz="1600" dirty="0"/>
          </a:p>
        </p:txBody>
      </p:sp>
      <p:pic>
        <p:nvPicPr>
          <p:cNvPr id="2" name="Figure" descr="A young boy is shown from behind saluting the American flag flying from a flagpole. "/>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2155032" y="1122363"/>
            <a:ext cx="4667249"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16.7</a:t>
            </a:r>
          </a:p>
        </p:txBody>
      </p:sp>
    </p:spTree>
    <p:extLst>
      <p:ext uri="{BB962C8B-B14F-4D97-AF65-F5344CB8AC3E}">
        <p14:creationId xmlns:p14="http://schemas.microsoft.com/office/powerpoint/2010/main" val="16407604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id="{C6CBF5A6-5014-49D2-8476-1FEE49CCCD17}"/>
              </a:ext>
            </a:extLst>
          </p:cNvPr>
          <p:cNvSpPr>
            <a:spLocks noGrp="1"/>
          </p:cNvSpPr>
          <p:nvPr>
            <p:ph type="ftr" sz="quarter" idx="3"/>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Conflict theorists see the education system as a means by which those in power stay in power. (Photo courtesy Thomas Ricker/</a:t>
            </a:r>
            <a:r>
              <a:rPr lang="en-US" sz="1600" dirty="0" err="1"/>
              <a:t>flickr</a:t>
            </a:r>
            <a:r>
              <a:rPr lang="en-US" sz="1600" dirty="0"/>
              <a:t>)</a:t>
            </a:r>
          </a:p>
        </p:txBody>
      </p:sp>
      <p:pic>
        <p:nvPicPr>
          <p:cNvPr id="2" name="Figure" descr="Boy kicking a soccer ball on a playground toward three other boys who are caged against a wall by a small metal goal post. The boys are crying or holding their ears."/>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1848810" y="1122363"/>
            <a:ext cx="5279693"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16.8</a:t>
            </a:r>
          </a:p>
        </p:txBody>
      </p:sp>
    </p:spTree>
    <p:extLst>
      <p:ext uri="{BB962C8B-B14F-4D97-AF65-F5344CB8AC3E}">
        <p14:creationId xmlns:p14="http://schemas.microsoft.com/office/powerpoint/2010/main" val="52694041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ssenti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sential">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sential">
      <a:fillStyleLst>
        <a:solidFill>
          <a:schemeClr val="phClr"/>
        </a:solidFill>
        <a:gradFill rotWithShape="1">
          <a:gsLst>
            <a:gs pos="0">
              <a:schemeClr val="phClr">
                <a:tint val="60000"/>
                <a:satMod val="250000"/>
              </a:schemeClr>
            </a:gs>
            <a:gs pos="35000">
              <a:schemeClr val="phClr">
                <a:tint val="47000"/>
                <a:satMod val="275000"/>
              </a:schemeClr>
            </a:gs>
            <a:gs pos="100000">
              <a:schemeClr val="phClr">
                <a:tint val="25000"/>
                <a:satMod val="300000"/>
              </a:schemeClr>
            </a:gs>
          </a:gsLst>
          <a:lin ang="16200000" scaled="1"/>
        </a:gradFill>
        <a:solidFill>
          <a:schemeClr val="phClr">
            <a:satMod val="110000"/>
          </a:schemeClr>
        </a:solidFill>
      </a:fillStyleLst>
      <a:lnStyleLst>
        <a:ln w="12700" cap="flat" cmpd="sng" algn="ctr">
          <a:solidFill>
            <a:schemeClr val="phClr">
              <a:shade val="95000"/>
              <a:satMod val="105000"/>
            </a:schemeClr>
          </a:solidFill>
          <a:prstDash val="solid"/>
        </a:ln>
        <a:ln w="28575" cap="flat" cmpd="sng" algn="ctr">
          <a:solidFill>
            <a:schemeClr val="phClr"/>
          </a:solidFill>
          <a:prstDash val="solid"/>
        </a:ln>
        <a:ln w="41275" cap="flat" cmpd="sng" algn="ctr">
          <a:solidFill>
            <a:schemeClr val="phClr"/>
          </a:solidFill>
          <a:prstDash val="solid"/>
        </a:ln>
      </a:lnStyleLst>
      <a:effectStyleLst>
        <a:effectStyle>
          <a:effectLst/>
        </a:effectStyle>
        <a:effectStyle>
          <a:effectLst>
            <a:outerShdw blurRad="39999" dist="23000" algn="bl" rotWithShape="0">
              <a:srgbClr val="000000">
                <a:alpha val="40000"/>
              </a:srgbClr>
            </a:outerShdw>
          </a:effectLst>
        </a:effectStyle>
        <a:effectStyle>
          <a:effectLst>
            <a:outerShdw blurRad="38100" dist="19050" algn="bl" rotWithShape="0">
              <a:srgbClr val="000000">
                <a:alpha val="60000"/>
              </a:srgbClr>
            </a:outerShdw>
          </a:effectLst>
          <a:scene3d>
            <a:camera prst="orthographicFront">
              <a:rot lat="0" lon="0" rev="0"/>
            </a:camera>
            <a:lightRig rig="balanced" dir="l"/>
          </a:scene3d>
          <a:sp3d prstMaterial="plastic">
            <a:bevelT w="38100" h="31750"/>
          </a:sp3d>
        </a:effectStyle>
      </a:effectStyleLst>
      <a:bgFillStyleLst>
        <a:solidFill>
          <a:schemeClr val="phClr"/>
        </a:solidFill>
        <a:blipFill rotWithShape="1">
          <a:blip xmlns:r="http://schemas.openxmlformats.org/officeDocument/2006/relationships" r:embed="rId1">
            <a:duotone>
              <a:schemeClr val="phClr">
                <a:tint val="96000"/>
              </a:schemeClr>
              <a:schemeClr val="phClr">
                <a:shade val="94000"/>
              </a:schemeClr>
            </a:duotone>
          </a:blip>
          <a:tile tx="0" ty="0" sx="100000" sy="100000" flip="none" algn="tl"/>
        </a:blipFill>
        <a:gradFill rotWithShape="1">
          <a:gsLst>
            <a:gs pos="0">
              <a:schemeClr val="phClr">
                <a:tint val="84000"/>
                <a:satMod val="110000"/>
              </a:schemeClr>
            </a:gs>
            <a:gs pos="44000">
              <a:schemeClr val="phClr">
                <a:tint val="93000"/>
                <a:satMod val="115000"/>
              </a:schemeClr>
            </a:gs>
            <a:gs pos="100000">
              <a:schemeClr val="phClr">
                <a:tint val="100000"/>
                <a:shade val="59000"/>
                <a:satMod val="120000"/>
              </a:schemeClr>
            </a:gs>
          </a:gsLst>
          <a:path path="circle">
            <a:fillToRect l="40000" t="60000" r="60000" b="4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FCC9EBE2-B42D-41A2-B867-182EBC5CFFE0}"/>
</file>

<file path=customXml/itemProps2.xml><?xml version="1.0" encoding="utf-8"?>
<ds:datastoreItem xmlns:ds="http://schemas.openxmlformats.org/officeDocument/2006/customXml" ds:itemID="{9D07C977-504C-4CED-84A3-556E88BE3932}"/>
</file>

<file path=customXml/itemProps3.xml><?xml version="1.0" encoding="utf-8"?>
<ds:datastoreItem xmlns:ds="http://schemas.openxmlformats.org/officeDocument/2006/customXml" ds:itemID="{967B82A6-7717-4B85-A83B-6BC80D28D23E}"/>
</file>

<file path=docProps/app.xml><?xml version="1.0" encoding="utf-8"?>
<Properties xmlns="http://schemas.openxmlformats.org/officeDocument/2006/extended-properties" xmlns:vt="http://schemas.openxmlformats.org/officeDocument/2006/docPropsVTypes">
  <Template/>
  <TotalTime>372</TotalTime>
  <Words>933</Words>
  <Application>Microsoft Office PowerPoint</Application>
  <PresentationFormat>On-screen Show (4:3)</PresentationFormat>
  <Paragraphs>33</Paragraphs>
  <Slides>11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Arial Black</vt:lpstr>
      <vt:lpstr>Calibri</vt:lpstr>
      <vt:lpstr>Essential</vt:lpstr>
      <vt:lpstr>INTRODUCTIOn To SOCIOLOGy 2E</vt:lpstr>
      <vt:lpstr>Figure 16.1</vt:lpstr>
      <vt:lpstr>Figure 16.2</vt:lpstr>
      <vt:lpstr>Figure 16.3</vt:lpstr>
      <vt:lpstr>Figure 16.4</vt:lpstr>
      <vt:lpstr>Figure 16.5</vt:lpstr>
      <vt:lpstr>Figure 16.6</vt:lpstr>
      <vt:lpstr>Figure 16.7</vt:lpstr>
      <vt:lpstr>Figure 16.8</vt:lpstr>
      <vt:lpstr>Figure 16.9</vt:lpstr>
      <vt:lpstr>Figure 16.10</vt:lpstr>
    </vt:vector>
  </TitlesOfParts>
  <Company>WNI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Sociology 2nd Edition - Chapter 16 - Education</dc:title>
  <dc:creator>Spuddy McSpare</dc:creator>
  <cp:lastModifiedBy>Conversion_09</cp:lastModifiedBy>
  <cp:revision>74</cp:revision>
  <dcterms:created xsi:type="dcterms:W3CDTF">2012-06-04T02:13:36Z</dcterms:created>
  <dcterms:modified xsi:type="dcterms:W3CDTF">2017-09-05T13:21:18Z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