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3"/>
  </p:notesMasterIdLst>
  <p:handoutMasterIdLst>
    <p:handoutMasterId r:id="rId14"/>
  </p:handoutMasterIdLst>
  <p:sldIdLst>
    <p:sldId id="256" r:id="rId2"/>
    <p:sldId id="277" r:id="rId3"/>
    <p:sldId id="273" r:id="rId4"/>
    <p:sldId id="280" r:id="rId5"/>
    <p:sldId id="279" r:id="rId6"/>
    <p:sldId id="282" r:id="rId7"/>
    <p:sldId id="285" r:id="rId8"/>
    <p:sldId id="284" r:id="rId9"/>
    <p:sldId id="290" r:id="rId10"/>
    <p:sldId id="289" r:id="rId11"/>
    <p:sldId id="288"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5887" autoAdjust="0"/>
  </p:normalViewPr>
  <p:slideViewPr>
    <p:cSldViewPr snapToGrid="0" snapToObjects="1">
      <p:cViewPr varScale="1">
        <p:scale>
          <a:sx n="109" d="100"/>
          <a:sy n="109" d="100"/>
        </p:scale>
        <p:origin x="-16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CB80BE-2C3C-4E2A-856D-4153116DED3B}"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073E33-DA49-45B8-BF54-375E3FB0F57F}" type="slidenum">
              <a:rPr lang="en-US" smtClean="0"/>
              <a:t>‹#›</a:t>
            </a:fld>
            <a:endParaRPr lang="en-US"/>
          </a:p>
        </p:txBody>
      </p:sp>
    </p:spTree>
    <p:extLst>
      <p:ext uri="{BB962C8B-B14F-4D97-AF65-F5344CB8AC3E}">
        <p14:creationId xmlns:p14="http://schemas.microsoft.com/office/powerpoint/2010/main" val="3834565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33B4516C-7E47-4A51-B90D-029E2F65F4F7}"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B17BEFA0-DA74-4C1B-930D-8F563C632A28}"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D205E5D8-ABC3-4C21-AFCC-0F0184E3F4CC}" type="datetime4">
              <a:rPr lang="en-US" smtClean="0"/>
              <a:t>September 5, 2017</a:t>
            </a:fld>
            <a:endParaRPr lang="en-US" dirty="0"/>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D8B18334-80E9-4CC3-B67D-613D13CBA7FB}"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A7425542-398D-4A09-B3B5-B149B95DAD9B}" type="datetime4">
              <a:rPr lang="en-US" smtClean="0"/>
              <a:t>September 5, 2017</a:t>
            </a:fld>
            <a:endParaRPr lang="en-US" dirty="0"/>
          </a:p>
        </p:txBody>
      </p:sp>
      <p:sp>
        <p:nvSpPr>
          <p:cNvPr id="5" name="Footer Placeholder 4"/>
          <p:cNvSpPr>
            <a:spLocks noGrp="1"/>
          </p:cNvSpPr>
          <p:nvPr>
            <p:ph type="ftr" sz="quarter" idx="3"/>
          </p:nvPr>
        </p:nvSpPr>
        <p:spPr>
          <a:xfrm>
            <a:off x="457199" y="6492875"/>
            <a:ext cx="7722973"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67065"/>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8329"/>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2 SOCIOLOGICAL RESEARCH</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01070069-0673-4A08-B54C-5B7C5006FFB4}"/>
              </a:ext>
            </a:extLst>
          </p:cNvPr>
          <p:cNvSpPr>
            <a:spLocks noGrp="1"/>
          </p:cNvSpPr>
          <p:nvPr>
            <p:ph type="title" idx="4294967295"/>
          </p:nvPr>
        </p:nvSpPr>
        <p:spPr>
          <a:xfrm>
            <a:off x="0" y="703926"/>
            <a:ext cx="9144000" cy="735012"/>
          </a:xfrm>
        </p:spPr>
        <p:txBody>
          <a:bodyPr>
            <a:normAutofit/>
          </a:bodyPr>
          <a:lstStyle/>
          <a:p>
            <a:pPr algn="ctr"/>
            <a:r>
              <a:rPr lang="en-US" sz="3600" dirty="0"/>
              <a:t>INTRODUCTION TO SOCIOLOGY</a:t>
            </a:r>
            <a:r>
              <a:rPr lang="en-US" sz="3600" baseline="0" dirty="0"/>
              <a:t> </a:t>
            </a:r>
            <a:r>
              <a:rPr lang="en-US" sz="3600" baseline="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E0846EB9-3B3A-4D94-89E3-ED7B081FFD57}"/>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 classroom in Muncie, Indiana, in 1917, five years before John and Helen Lynd began researching this “typical” U.S. community. (Photo courtesy of Don O’Brien/</a:t>
            </a:r>
            <a:r>
              <a:rPr lang="en-US" sz="1600" dirty="0" err="1"/>
              <a:t>flickr</a:t>
            </a:r>
            <a:r>
              <a:rPr lang="en-US" sz="1600" dirty="0"/>
              <a:t>)</a:t>
            </a:r>
          </a:p>
        </p:txBody>
      </p:sp>
      <p:pic>
        <p:nvPicPr>
          <p:cNvPr id="2" name="Figure" descr="Early 20th century black and white photo showing female students at their desk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4647" b="14647"/>
          <a:stretch>
            <a:fillRect/>
          </a:stretch>
        </p:blipFill>
        <p:spPr>
          <a:xfrm>
            <a:off x="457200" y="1122363"/>
            <a:ext cx="806291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2.9</a:t>
            </a:r>
          </a:p>
        </p:txBody>
      </p:sp>
    </p:spTree>
    <p:extLst>
      <p:ext uri="{BB962C8B-B14F-4D97-AF65-F5344CB8AC3E}">
        <p14:creationId xmlns:p14="http://schemas.microsoft.com/office/powerpoint/2010/main" val="4139020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7BE8D7CB-4937-4C38-98D4-28282BBBB44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Sociologist Frances </a:t>
            </a:r>
            <a:r>
              <a:rPr lang="en-US" sz="1600" dirty="0" err="1"/>
              <a:t>Heussenstamm</a:t>
            </a:r>
            <a:r>
              <a:rPr lang="en-US" sz="1600" dirty="0"/>
              <a:t> conducted an experiment to explore the correlation between traffic stops and race-based bumper stickers. This issue of racial profiling remains a hot-button topic today. (Photo courtesy of </a:t>
            </a:r>
            <a:r>
              <a:rPr lang="en-US" sz="1600" dirty="0" err="1"/>
              <a:t>dwightsghost</a:t>
            </a:r>
            <a:r>
              <a:rPr lang="en-US" sz="1600" dirty="0"/>
              <a:t>/</a:t>
            </a:r>
            <a:r>
              <a:rPr lang="en-US" sz="1600" dirty="0" err="1"/>
              <a:t>flickr</a:t>
            </a:r>
            <a:r>
              <a:rPr lang="en-US" sz="1600" dirty="0"/>
              <a:t>)</a:t>
            </a:r>
          </a:p>
        </p:txBody>
      </p:sp>
      <p:pic>
        <p:nvPicPr>
          <p:cNvPr id="2" name="Figure" descr="The image shows a state police car that has pulled over another car near a highway exit."/>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68569" y="1122363"/>
            <a:ext cx="5240175"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2.10</a:t>
            </a:r>
          </a:p>
        </p:txBody>
      </p:sp>
    </p:spTree>
    <p:extLst>
      <p:ext uri="{BB962C8B-B14F-4D97-AF65-F5344CB8AC3E}">
        <p14:creationId xmlns:p14="http://schemas.microsoft.com/office/powerpoint/2010/main" val="4139020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B9825CA7-4CEB-469A-BB50-19B0A9CF9FDB}"/>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Many believe that crime rates go up during the full moon, but scientific research does not support this conclusion. (Photo courtesy of </a:t>
            </a:r>
            <a:r>
              <a:rPr lang="en-US" sz="1600" dirty="0" err="1"/>
              <a:t>Jubula</a:t>
            </a:r>
            <a:r>
              <a:rPr lang="en-US" sz="1600" dirty="0"/>
              <a:t> 2/</a:t>
            </a:r>
            <a:r>
              <a:rPr lang="en-US" sz="1600" dirty="0" err="1"/>
              <a:t>flickr</a:t>
            </a:r>
            <a:r>
              <a:rPr lang="en-US" sz="1600" dirty="0"/>
              <a:t>)</a:t>
            </a:r>
            <a:endParaRPr lang="en-US" sz="1500" dirty="0"/>
          </a:p>
        </p:txBody>
      </p:sp>
      <p:pic>
        <p:nvPicPr>
          <p:cNvPr id="4" name="Figure" descr="A panorama of New York Harbor at dusk with a full moon in the sk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3062" r="-33062"/>
          <a:stretch>
            <a:fillRect/>
          </a:stretch>
        </p:blipFill>
        <p:spPr>
          <a:xfrm>
            <a:off x="457200" y="1122363"/>
            <a:ext cx="806291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A1863CF2-3C37-47E6-A4D4-2DCE741ED180}"/>
              </a:ext>
            </a:extLst>
          </p:cNvPr>
          <p:cNvSpPr>
            <a:spLocks noGrp="1"/>
          </p:cNvSpPr>
          <p:nvPr>
            <p:ph type="ftr" sz="quarter" idx="16"/>
          </p:nvPr>
        </p:nvSpPr>
        <p:spPr>
          <a:xfrm>
            <a:off x="457199" y="6492875"/>
            <a:ext cx="7722973"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The scientific method is an essential tool in research.</a:t>
            </a:r>
          </a:p>
        </p:txBody>
      </p:sp>
      <p:pic>
        <p:nvPicPr>
          <p:cNvPr id="2" name="Figure" descr="The figure shows a flowchart that states the scientific method. One: Ask a Question. Two: Research Existing Sources. Three: Formulate a Hypothesis. Four: Design and Conduct a Study. Five: Draw Conclusions. Six: Report Result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517384" y="1108075"/>
            <a:ext cx="3911882"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29016E0F-2A0E-4538-A190-AF7FDC3AA194}"/>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Questionnaires are a common research method; the U.S. Census is a well-known example. (Photo courtesy of Kathryn Decker/</a:t>
            </a:r>
            <a:r>
              <a:rPr lang="en-US" sz="1600" dirty="0" err="1"/>
              <a:t>flickr</a:t>
            </a:r>
            <a:r>
              <a:rPr lang="en-US" sz="1600" dirty="0"/>
              <a:t>)</a:t>
            </a:r>
          </a:p>
        </p:txBody>
      </p:sp>
      <p:pic>
        <p:nvPicPr>
          <p:cNvPr id="4" name="Figure" descr="A photo of a person's hand filling in a survey check box labeled 'No' with a pe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1157" r="-31157"/>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2.3</a:t>
            </a:r>
          </a:p>
        </p:txBody>
      </p:sp>
    </p:spTree>
    <p:extLst>
      <p:ext uri="{BB962C8B-B14F-4D97-AF65-F5344CB8AC3E}">
        <p14:creationId xmlns:p14="http://schemas.microsoft.com/office/powerpoint/2010/main" val="283769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9E6B1815-917B-40D5-9AE1-9FD4C404669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American Idol uses a real-time survey system—with numbers—that allows members in the audience to vote on contestants. (Photo courtesy of Sam </a:t>
            </a:r>
            <a:r>
              <a:rPr lang="en-US" sz="1600" dirty="0" err="1"/>
              <a:t>Howzit</a:t>
            </a:r>
            <a:r>
              <a:rPr lang="en-US" sz="1600" dirty="0"/>
              <a:t>/</a:t>
            </a:r>
            <a:r>
              <a:rPr lang="en-US" sz="1600" dirty="0" err="1"/>
              <a:t>flickr</a:t>
            </a:r>
            <a:r>
              <a:rPr lang="en-US" sz="1600" dirty="0"/>
              <a:t>)</a:t>
            </a:r>
          </a:p>
        </p:txBody>
      </p:sp>
      <p:pic>
        <p:nvPicPr>
          <p:cNvPr id="4" name="Figure" descr="An American Idol audience member voting for a contestant using an electronic response system that uses numbers as answer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695" r="-26695"/>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2.4</a:t>
            </a:r>
          </a:p>
        </p:txBody>
      </p:sp>
    </p:spTree>
    <p:extLst>
      <p:ext uri="{BB962C8B-B14F-4D97-AF65-F5344CB8AC3E}">
        <p14:creationId xmlns:p14="http://schemas.microsoft.com/office/powerpoint/2010/main" val="3122475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19EEAF54-14CF-4CB5-B3BD-308205D682F9}"/>
              </a:ext>
            </a:extLst>
          </p:cNvPr>
          <p:cNvSpPr>
            <a:spLocks noGrp="1"/>
          </p:cNvSpPr>
          <p:nvPr>
            <p:ph type="ftr" sz="quarter" idx="16"/>
          </p:nvPr>
        </p:nvSpPr>
        <p:spPr>
          <a:xfrm>
            <a:off x="457199" y="6492875"/>
            <a:ext cx="7722973"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Sociological researchers travel across countries and cultures to interact with and observe subjects in their natural environments. (Photo courtesy of IMLS Digital Collections and Content/</a:t>
            </a:r>
            <a:r>
              <a:rPr lang="en-US" sz="1600" dirty="0" err="1">
                <a:solidFill>
                  <a:schemeClr val="tx1"/>
                </a:solidFill>
              </a:rPr>
              <a:t>flickr</a:t>
            </a:r>
            <a:r>
              <a:rPr lang="en-US" sz="1600" dirty="0">
                <a:solidFill>
                  <a:schemeClr val="tx1"/>
                </a:solidFill>
              </a:rPr>
              <a:t> and Olympic National Park)</a:t>
            </a:r>
          </a:p>
        </p:txBody>
      </p:sp>
      <p:pic>
        <p:nvPicPr>
          <p:cNvPr id="2" name="Figure" descr="A man is shown taking notes outside a tent in the mountain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808858" y="1108075"/>
            <a:ext cx="3328934"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2.5</a:t>
            </a:r>
          </a:p>
        </p:txBody>
      </p:sp>
    </p:spTree>
    <p:extLst>
      <p:ext uri="{BB962C8B-B14F-4D97-AF65-F5344CB8AC3E}">
        <p14:creationId xmlns:p14="http://schemas.microsoft.com/office/powerpoint/2010/main" val="2127893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363A86C4-4C40-47B0-A325-A1042622B57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Business suits for the day job are replaced by leis and T-shirts for a Jimmy Buffett concert. (Photo courtesy of Sam </a:t>
            </a:r>
            <a:r>
              <a:rPr lang="en-US" sz="1600" dirty="0" err="1"/>
              <a:t>Howzitt</a:t>
            </a:r>
            <a:r>
              <a:rPr lang="en-US" sz="1600" dirty="0"/>
              <a:t>/</a:t>
            </a:r>
            <a:r>
              <a:rPr lang="en-US" sz="1600" dirty="0" err="1"/>
              <a:t>flickr</a:t>
            </a:r>
            <a:r>
              <a:rPr lang="en-US" sz="1600" dirty="0"/>
              <a:t>)</a:t>
            </a:r>
          </a:p>
        </p:txBody>
      </p:sp>
      <p:pic>
        <p:nvPicPr>
          <p:cNvPr id="2" name="Figure" descr="Several people in colorful T-shirts and leis are shown talking and drinking in an outdoor tiki bar setting."/>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2.6 </a:t>
            </a:r>
          </a:p>
        </p:txBody>
      </p:sp>
    </p:spTree>
    <p:extLst>
      <p:ext uri="{BB962C8B-B14F-4D97-AF65-F5344CB8AC3E}">
        <p14:creationId xmlns:p14="http://schemas.microsoft.com/office/powerpoint/2010/main" val="2871388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23B05BDA-2A90-471C-B827-63862E09488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Is she a working waitress or a sociologist conducting a study using participant observation? (Photo courtesy of </a:t>
            </a:r>
            <a:r>
              <a:rPr lang="en-US" sz="1600" dirty="0" err="1"/>
              <a:t>zoetnet</a:t>
            </a:r>
            <a:r>
              <a:rPr lang="en-US" sz="1600" dirty="0"/>
              <a:t>/</a:t>
            </a:r>
            <a:r>
              <a:rPr lang="en-US" sz="1600" dirty="0" err="1"/>
              <a:t>flickr</a:t>
            </a:r>
            <a:r>
              <a:rPr lang="en-US" sz="1600" dirty="0"/>
              <a:t>)</a:t>
            </a:r>
          </a:p>
        </p:txBody>
      </p:sp>
      <p:pic>
        <p:nvPicPr>
          <p:cNvPr id="2" name="Figure" descr="Waitress serves customers in an outdoor café."/>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097648" y="1122363"/>
            <a:ext cx="478201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2.7</a:t>
            </a:r>
          </a:p>
        </p:txBody>
      </p:sp>
    </p:spTree>
    <p:extLst>
      <p:ext uri="{BB962C8B-B14F-4D97-AF65-F5344CB8AC3E}">
        <p14:creationId xmlns:p14="http://schemas.microsoft.com/office/powerpoint/2010/main" val="2871388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FEA6A186-3611-4AC8-A639-E21EAEF187A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Field research happens in real locations. What type of environment do work spaces foster? What would a sociologist discover after blending in? (Photo courtesy of </a:t>
            </a:r>
            <a:r>
              <a:rPr lang="en-US" sz="1600" dirty="0" err="1"/>
              <a:t>drewzhrodague</a:t>
            </a:r>
            <a:r>
              <a:rPr lang="en-US" sz="1600" dirty="0"/>
              <a:t>/</a:t>
            </a:r>
            <a:r>
              <a:rPr lang="en-US" sz="1600" dirty="0" err="1"/>
              <a:t>flickr</a:t>
            </a:r>
            <a:r>
              <a:rPr lang="en-US" sz="1600" dirty="0"/>
              <a:t>)</a:t>
            </a:r>
          </a:p>
        </p:txBody>
      </p:sp>
      <p:pic>
        <p:nvPicPr>
          <p:cNvPr id="2" name="Figure" descr="About 10 empty office cubicles are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2.8</a:t>
            </a:r>
          </a:p>
        </p:txBody>
      </p:sp>
    </p:spTree>
    <p:extLst>
      <p:ext uri="{BB962C8B-B14F-4D97-AF65-F5344CB8AC3E}">
        <p14:creationId xmlns:p14="http://schemas.microsoft.com/office/powerpoint/2010/main" val="41390201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CAF65F8B-E512-4FD1-AE12-6FFB38C996AC}"/>
</file>

<file path=customXml/itemProps2.xml><?xml version="1.0" encoding="utf-8"?>
<ds:datastoreItem xmlns:ds="http://schemas.openxmlformats.org/officeDocument/2006/customXml" ds:itemID="{B2B5FBCF-8DD0-4669-942C-B96F669C1B83}"/>
</file>

<file path=customXml/itemProps3.xml><?xml version="1.0" encoding="utf-8"?>
<ds:datastoreItem xmlns:ds="http://schemas.openxmlformats.org/officeDocument/2006/customXml" ds:itemID="{35E7E7B6-C547-4BC4-8021-D58DA869D9C7}"/>
</file>

<file path=docProps/app.xml><?xml version="1.0" encoding="utf-8"?>
<Properties xmlns="http://schemas.openxmlformats.org/officeDocument/2006/extended-properties" xmlns:vt="http://schemas.openxmlformats.org/officeDocument/2006/docPropsVTypes">
  <Template/>
  <TotalTime>345</TotalTime>
  <Words>865</Words>
  <Application>Microsoft Office PowerPoint</Application>
  <PresentationFormat>On-screen Show (4:3)</PresentationFormat>
  <Paragraphs>33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Essential</vt:lpstr>
      <vt:lpstr>INTRODUCTION TO SOCIOLOGY 2E</vt:lpstr>
      <vt:lpstr>Figure 2.1</vt:lpstr>
      <vt:lpstr>Figure 2.2</vt:lpstr>
      <vt:lpstr>Figure 2.3</vt:lpstr>
      <vt:lpstr>Figure 2.4</vt:lpstr>
      <vt:lpstr>Figure 2.5</vt:lpstr>
      <vt:lpstr>Figure 2.6 </vt:lpstr>
      <vt:lpstr>Figure 2.7</vt:lpstr>
      <vt:lpstr>Figure 2.8</vt:lpstr>
      <vt:lpstr>Figure 2.9</vt:lpstr>
      <vt:lpstr>Figure 2.10</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2 - Sociological Research</dc:title>
  <dc:creator>Spuddy McSpare</dc:creator>
  <cp:lastModifiedBy>Conversion_12</cp:lastModifiedBy>
  <cp:revision>53</cp:revision>
  <dcterms:created xsi:type="dcterms:W3CDTF">2012-06-04T02:13:36Z</dcterms:created>
  <dcterms:modified xsi:type="dcterms:W3CDTF">2017-09-05T10:45:11Z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