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13"/>
  </p:notesMasterIdLst>
  <p:handoutMasterIdLst>
    <p:handoutMasterId r:id="rId14"/>
  </p:handoutMasterIdLst>
  <p:sldIdLst>
    <p:sldId id="256" r:id="rId2"/>
    <p:sldId id="279" r:id="rId3"/>
    <p:sldId id="278" r:id="rId4"/>
    <p:sldId id="289" r:id="rId5"/>
    <p:sldId id="277" r:id="rId6"/>
    <p:sldId id="286" r:id="rId7"/>
    <p:sldId id="284" r:id="rId8"/>
    <p:sldId id="285" r:id="rId9"/>
    <p:sldId id="283" r:id="rId10"/>
    <p:sldId id="288" r:id="rId11"/>
    <p:sldId id="287" r:id="rId1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18" autoAdjust="0"/>
    <p:restoredTop sz="92582" autoAdjust="0"/>
  </p:normalViewPr>
  <p:slideViewPr>
    <p:cSldViewPr snapToGrid="0" snapToObjects="1">
      <p:cViewPr varScale="1">
        <p:scale>
          <a:sx n="103" d="100"/>
          <a:sy n="103"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188F36CC-AFE2-4758-82DB-89FAD1A5ADD8}" type="datetimeFigureOut">
              <a:rPr lang="en-US" smtClean="0"/>
              <a:t>09/05/17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C46BA964-A10A-4356-8A60-E0DDF3048F04}" type="slidenum">
              <a:rPr lang="en-US" smtClean="0"/>
              <a:t>‹#›</a:t>
            </a:fld>
            <a:endParaRPr lang="en-US"/>
          </a:p>
        </p:txBody>
      </p:sp>
    </p:spTree>
    <p:extLst>
      <p:ext uri="{BB962C8B-B14F-4D97-AF65-F5344CB8AC3E}">
        <p14:creationId xmlns:p14="http://schemas.microsoft.com/office/powerpoint/2010/main" val="1120289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C0633843-5DC6-4347-8797-9DD731413D97}" type="datetime4">
              <a:rPr lang="en-US" smtClean="0"/>
              <a:t>September 5, 2017</a:t>
            </a:fld>
            <a:endParaRPr lang="en-US"/>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
        <p:nvSpPr>
          <p:cNvPr id="8" name="Footer Placeholder 4">
            <a:extLst>
              <a:ext uri="{FF2B5EF4-FFF2-40B4-BE49-F238E27FC236}">
                <a16:creationId xmlns:a16="http://schemas.microsoft.com/office/drawing/2014/main" id="{7CB19818-35F3-493A-AA06-32C05A4479A5}"/>
              </a:ext>
            </a:extLst>
          </p:cNvPr>
          <p:cNvSpPr>
            <a:spLocks noGrp="1"/>
          </p:cNvSpPr>
          <p:nvPr>
            <p:ph type="ftr" sz="quarter" idx="3"/>
          </p:nvPr>
        </p:nvSpPr>
        <p:spPr>
          <a:xfrm>
            <a:off x="457199" y="6492875"/>
            <a:ext cx="7738533" cy="365125"/>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10108AAD-5F8B-43A9-AD14-D8BC483FC54B}" type="datetime4">
              <a:rPr lang="en-US" smtClean="0"/>
              <a:t>September 5, 2017</a:t>
            </a:fld>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
        <p:nvSpPr>
          <p:cNvPr id="11" name="Footer Placeholder 4">
            <a:extLst>
              <a:ext uri="{FF2B5EF4-FFF2-40B4-BE49-F238E27FC236}">
                <a16:creationId xmlns:a16="http://schemas.microsoft.com/office/drawing/2014/main" id="{E586E82A-4CD5-4728-B234-7C68F59FCB49}"/>
              </a:ext>
            </a:extLst>
          </p:cNvPr>
          <p:cNvSpPr>
            <a:spLocks noGrp="1"/>
          </p:cNvSpPr>
          <p:nvPr>
            <p:ph type="ftr" sz="quarter" idx="3"/>
          </p:nvPr>
        </p:nvSpPr>
        <p:spPr>
          <a:xfrm>
            <a:off x="457199" y="6492875"/>
            <a:ext cx="7738533" cy="365125"/>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EBFC52E7-C221-40E5-BC8D-B7C9E210186F}" type="datetime4">
              <a:rPr lang="en-US" smtClean="0"/>
              <a:t>September 5, 2017</a:t>
            </a:fld>
            <a:endParaRPr lang="en-US"/>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
        <p:nvSpPr>
          <p:cNvPr id="8" name="Footer Placeholder 4">
            <a:extLst>
              <a:ext uri="{FF2B5EF4-FFF2-40B4-BE49-F238E27FC236}">
                <a16:creationId xmlns:a16="http://schemas.microsoft.com/office/drawing/2014/main" id="{474FDF90-F6C5-4CE2-81C5-B271393E5797}"/>
              </a:ext>
            </a:extLst>
          </p:cNvPr>
          <p:cNvSpPr>
            <a:spLocks noGrp="1"/>
          </p:cNvSpPr>
          <p:nvPr>
            <p:ph type="ftr" sz="quarter" idx="3"/>
          </p:nvPr>
        </p:nvSpPr>
        <p:spPr>
          <a:xfrm>
            <a:off x="457199" y="6492875"/>
            <a:ext cx="7738533" cy="365125"/>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43AAA82E-1598-4255-93A2-82A3F491DBB6}" type="datetime4">
              <a:rPr lang="en-US" smtClean="0"/>
              <a:t>September 5, 2017</a:t>
            </a:fld>
            <a:endParaRPr lang="en-US" dirty="0"/>
          </a:p>
        </p:txBody>
      </p:sp>
      <p:sp>
        <p:nvSpPr>
          <p:cNvPr id="6" name="Footer Placeholder 4">
            <a:extLst>
              <a:ext uri="{FF2B5EF4-FFF2-40B4-BE49-F238E27FC236}">
                <a16:creationId xmlns:a16="http://schemas.microsoft.com/office/drawing/2014/main" id="{37D8E06E-3D5B-4DEC-9E99-372CE9A8E5C4}"/>
              </a:ext>
            </a:extLst>
          </p:cNvPr>
          <p:cNvSpPr>
            <a:spLocks noGrp="1"/>
          </p:cNvSpPr>
          <p:nvPr>
            <p:ph type="ftr" sz="quarter" idx="3"/>
          </p:nvPr>
        </p:nvSpPr>
        <p:spPr>
          <a:xfrm>
            <a:off x="457199" y="6492875"/>
            <a:ext cx="7738533" cy="365125"/>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ACBEE4C7-6110-466D-BFB9-28880EF894E4}" type="datetime4">
              <a:rPr lang="en-US" smtClean="0"/>
              <a:t>September 5, 2017</a:t>
            </a:fld>
            <a:endParaRPr lang="en-US" dirty="0"/>
          </a:p>
        </p:txBody>
      </p:sp>
      <p:sp>
        <p:nvSpPr>
          <p:cNvPr id="5" name="Footer Placeholder 4"/>
          <p:cNvSpPr>
            <a:spLocks noGrp="1"/>
          </p:cNvSpPr>
          <p:nvPr>
            <p:ph type="ftr" sz="quarter" idx="3"/>
          </p:nvPr>
        </p:nvSpPr>
        <p:spPr>
          <a:xfrm>
            <a:off x="457199" y="6492875"/>
            <a:ext cx="7738533" cy="365125"/>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41605"/>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15 RELIGION</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id="{801E8FC2-ACA7-4906-98CA-463B5A3C5983}"/>
              </a:ext>
            </a:extLst>
          </p:cNvPr>
          <p:cNvSpPr>
            <a:spLocks noGrp="1"/>
          </p:cNvSpPr>
          <p:nvPr>
            <p:ph type="title" idx="4294967295"/>
          </p:nvPr>
        </p:nvSpPr>
        <p:spPr>
          <a:xfrm>
            <a:off x="0" y="702486"/>
            <a:ext cx="9144000" cy="735012"/>
          </a:xfrm>
        </p:spPr>
        <p:txBody>
          <a:bodyPr>
            <a:normAutofit/>
          </a:bodyPr>
          <a:lstStyle/>
          <a:p>
            <a:pPr algn="ctr"/>
            <a:r>
              <a:rPr lang="en-US" sz="3600" dirty="0"/>
              <a:t>INTRODUCTION TO SOCIOLOGY 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DD7B99AA-8FF9-43DA-9077-63E0E1192636}"/>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A mosque is shown, a large building with one large dome and two smaller domes and two towers, called minaret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31950" y="1108075"/>
            <a:ext cx="3945663"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The Islamic house of worship is called a mosque. (Photo courtesy of David Stanley/</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15.9</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95523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76006CAE-D236-4C2F-BB55-3ECDE787D3C4}"/>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One of the cornerstones of Muslim practice is journeying to the religion’s most sacred place, Mecca. (Photo courtesy of </a:t>
            </a:r>
            <a:r>
              <a:rPr lang="en-US" sz="1600" dirty="0" err="1"/>
              <a:t>Raeky</a:t>
            </a:r>
            <a:r>
              <a:rPr lang="en-US" sz="1600" dirty="0"/>
              <a:t>/</a:t>
            </a:r>
            <a:r>
              <a:rPr lang="en-US" sz="1600" dirty="0" err="1"/>
              <a:t>flickr</a:t>
            </a:r>
            <a:r>
              <a:rPr lang="en-US" sz="1600" dirty="0"/>
              <a:t>)</a:t>
            </a:r>
          </a:p>
        </p:txBody>
      </p:sp>
      <p:pic>
        <p:nvPicPr>
          <p:cNvPr id="2" name="Figure" descr="A man dressed in white is shown from behind looking down over the Kaaba, Islam’s most sacred site. Hundreds of other people, dressed in all black or all white, can be seen circling a large black cube-like structure on the floor of a stadium-like structure. "/>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15.10</a:t>
            </a:r>
          </a:p>
        </p:txBody>
      </p:sp>
    </p:spTree>
    <p:extLst>
      <p:ext uri="{BB962C8B-B14F-4D97-AF65-F5344CB8AC3E}">
        <p14:creationId xmlns:p14="http://schemas.microsoft.com/office/powerpoint/2010/main" val="3658892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D3B2928C-7975-491F-A155-FED173B0DB11}"/>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Religions come in many forms, such as this large </a:t>
            </a:r>
            <a:r>
              <a:rPr lang="en-US" sz="1600" dirty="0" err="1"/>
              <a:t>megachurch</a:t>
            </a:r>
            <a:r>
              <a:rPr lang="en-US" sz="1600" dirty="0"/>
              <a:t>. (Photo courtesy of </a:t>
            </a:r>
            <a:r>
              <a:rPr lang="en-US" sz="1600" dirty="0" err="1"/>
              <a:t>ToBeDaniel</a:t>
            </a:r>
            <a:r>
              <a:rPr lang="en-US" sz="1600" dirty="0"/>
              <a:t>/Wikimedia Commons)</a:t>
            </a:r>
          </a:p>
        </p:txBody>
      </p:sp>
      <p:pic>
        <p:nvPicPr>
          <p:cNvPr id="4" name="Figure" descr="A photo of thousands of people in a stadium during a megachurh ceremon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1989" r="-11989"/>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15.1</a:t>
            </a:r>
          </a:p>
        </p:txBody>
      </p:sp>
    </p:spTree>
    <p:extLst>
      <p:ext uri="{BB962C8B-B14F-4D97-AF65-F5344CB8AC3E}">
        <p14:creationId xmlns:p14="http://schemas.microsoft.com/office/powerpoint/2010/main" val="3456744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FC466D44-E2B6-47F5-B3A2-5E27D4B04EA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3" name="Figure" descr="Numerous people are shown from behind standing in a church."/>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054" b="1054"/>
          <a:stretch>
            <a:fillRect/>
          </a:stretch>
        </p:blipFill>
        <p:spPr>
          <a:xfrm>
            <a:off x="4489450" y="1108075"/>
            <a:ext cx="4030663"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Functionalists believe religion meets many important needs for people, including group cohesion and companionship. (Photo courtesy of James Emery/</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15.2</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3228F1FD-7982-4071-B7A6-0195C451D1AE}"/>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Many religions, including the Catholic faith, have long prohibited women from becoming spiritual leaders. Feminist theorists focus on gender inequality and promote leadership roles for women in religion. (Photo courtesy of Wikimedia Commons)</a:t>
            </a:r>
          </a:p>
        </p:txBody>
      </p:sp>
      <p:pic>
        <p:nvPicPr>
          <p:cNvPr id="3" name="Figure" descr="About a half-dozen older men wearing Roman Catholic priestly garb are shown from the shoulders up."/>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0777" y="1122363"/>
            <a:ext cx="5255758"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15.3</a:t>
            </a:r>
          </a:p>
        </p:txBody>
      </p:sp>
    </p:spTree>
    <p:extLst>
      <p:ext uri="{BB962C8B-B14F-4D97-AF65-F5344CB8AC3E}">
        <p14:creationId xmlns:p14="http://schemas.microsoft.com/office/powerpoint/2010/main" val="2205165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64E49A03-E42D-4BA9-9540-F314EF89F4B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400" dirty="0">
                <a:solidFill>
                  <a:schemeClr val="tx1"/>
                </a:solidFill>
              </a:rPr>
              <a:t>The symbols of fourteen religions are depicted here. In no particular order, they represent Judaism, Wicca, Taoism, Christianity, Confucianism, Baha’i, Druidism, Islam, Hinduism, Zoroastrianism, Shinto, Jainism, Sikhism, and Buddhism. Can you match the symbol to the religion? What might a symbolic </a:t>
            </a:r>
            <a:r>
              <a:rPr lang="en-US" sz="1400" dirty="0" err="1">
                <a:solidFill>
                  <a:schemeClr val="tx1"/>
                </a:solidFill>
              </a:rPr>
              <a:t>interactionist</a:t>
            </a:r>
            <a:r>
              <a:rPr lang="en-US" sz="1400" dirty="0">
                <a:solidFill>
                  <a:schemeClr val="tx1"/>
                </a:solidFill>
              </a:rPr>
              <a:t> make of these symbols? (Photo courtesy of ReligiousTolerance.org (http://ReligiousTolerance.org) )</a:t>
            </a:r>
          </a:p>
          <a:p>
            <a:endParaRPr lang="en-US" sz="1500" dirty="0"/>
          </a:p>
        </p:txBody>
      </p:sp>
      <p:pic>
        <p:nvPicPr>
          <p:cNvPr id="3" name="Figure" descr="The symbols of 14 religions are depicted in a circle around the edge of an illustration of Earth, with North America and part of South America visible. The Earth illustration is shown sitting in the middle of a starry sk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758440" y="1122363"/>
            <a:ext cx="346043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DBA801ED-6281-4626-AC96-05F0227C3A92}"/>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How might you classify the Mennonites? As a cult, a sect, or a denomination? (Photo courtesy of </a:t>
            </a:r>
            <a:r>
              <a:rPr lang="en-US" sz="1600" dirty="0" err="1">
                <a:solidFill>
                  <a:schemeClr val="tx1"/>
                </a:solidFill>
              </a:rPr>
              <a:t>Frenkieb</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A young Mennonite boy in a straw hat is shown eating a piece of pizza."/>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500493" y="1108075"/>
            <a:ext cx="394566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15.5</a:t>
            </a:r>
          </a:p>
        </p:txBody>
      </p:sp>
    </p:spTree>
    <p:extLst>
      <p:ext uri="{BB962C8B-B14F-4D97-AF65-F5344CB8AC3E}">
        <p14:creationId xmlns:p14="http://schemas.microsoft.com/office/powerpoint/2010/main" val="160377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CAA62DB-4282-42AB-936C-3C517B72C4B2}"/>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solidFill>
                  <a:schemeClr val="tx1"/>
                </a:solidFill>
              </a:rPr>
              <a:t>Hindu women sometimes apply decorations of henna dye to their hands for special occasions such as weddings and religious festivals. (Photo courtesy of </a:t>
            </a:r>
            <a:r>
              <a:rPr lang="en-US" sz="1600" dirty="0" err="1">
                <a:solidFill>
                  <a:schemeClr val="tx1"/>
                </a:solidFill>
              </a:rPr>
              <a:t>Akash</a:t>
            </a:r>
            <a:r>
              <a:rPr lang="en-US" sz="1600" dirty="0">
                <a:solidFill>
                  <a:schemeClr val="tx1"/>
                </a:solidFill>
              </a:rPr>
              <a:t> </a:t>
            </a:r>
            <a:r>
              <a:rPr lang="en-US" sz="1600" dirty="0" err="1">
                <a:solidFill>
                  <a:schemeClr val="tx1"/>
                </a:solidFill>
              </a:rPr>
              <a:t>Mazumdar</a:t>
            </a:r>
            <a:r>
              <a:rPr lang="en-US" sz="1600" dirty="0">
                <a:solidFill>
                  <a:schemeClr val="tx1"/>
                </a:solidFill>
              </a:rPr>
              <a:t>)</a:t>
            </a:r>
          </a:p>
          <a:p>
            <a:endParaRPr lang="en-US" sz="1600" dirty="0"/>
          </a:p>
        </p:txBody>
      </p:sp>
      <p:pic>
        <p:nvPicPr>
          <p:cNvPr id="2" name="Figure" descr="The photo shows a woman’s hands being covered in intricate henna design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959439" y="1122363"/>
            <a:ext cx="5058434"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15.6</a:t>
            </a:r>
          </a:p>
        </p:txBody>
      </p:sp>
    </p:spTree>
    <p:extLst>
      <p:ext uri="{BB962C8B-B14F-4D97-AF65-F5344CB8AC3E}">
        <p14:creationId xmlns:p14="http://schemas.microsoft.com/office/powerpoint/2010/main" val="1089866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A2FFEDB6-B171-4F96-A88C-3A81982B893C}"/>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The photo shows, left, House Minority Leader Nancy Pelosi, dressed in a gray suit, holding hands with, right, Dalai Lama Tenzin Gyatso, dressed in maroon and yellow robe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489450" y="1421482"/>
            <a:ext cx="4030663" cy="4629398"/>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Buddhism promotes peace and tolerance. The 14th Dalai Lama (Tenzin </a:t>
            </a:r>
            <a:r>
              <a:rPr lang="en-US" sz="1600" dirty="0" err="1">
                <a:solidFill>
                  <a:schemeClr val="tx1"/>
                </a:solidFill>
              </a:rPr>
              <a:t>Gyatso</a:t>
            </a:r>
            <a:r>
              <a:rPr lang="en-US" sz="1600" dirty="0">
                <a:solidFill>
                  <a:schemeClr val="tx1"/>
                </a:solidFill>
              </a:rPr>
              <a:t>) is one of the most revered and influential Tibetan Buddhist leaders. (Photo courtesy of Nancy Pelosi/</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15.7</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317336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AB51E99D-E60D-40D6-A921-B7E42497B3D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Meditation is an important practice in Buddhism. A Tibetan monk is shown here engaged in solitary meditation. (Photo courtesy of Prince Roy/</a:t>
            </a:r>
            <a:r>
              <a:rPr lang="en-US" sz="1600" dirty="0" err="1">
                <a:solidFill>
                  <a:schemeClr val="tx1"/>
                </a:solidFill>
              </a:rPr>
              <a:t>flickr</a:t>
            </a:r>
            <a:r>
              <a:rPr lang="en-US" sz="1600" dirty="0">
                <a:solidFill>
                  <a:schemeClr val="tx1"/>
                </a:solidFill>
              </a:rPr>
              <a:t>)</a:t>
            </a:r>
          </a:p>
        </p:txBody>
      </p:sp>
      <p:pic>
        <p:nvPicPr>
          <p:cNvPr id="2" name="Figure" descr="A man dressed in an orange robe is shown with his legs crosses, sitting within outdoor brick wall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341025"/>
            <a:ext cx="4032250" cy="47903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15.8</a:t>
            </a:r>
          </a:p>
        </p:txBody>
      </p:sp>
    </p:spTree>
    <p:extLst>
      <p:ext uri="{BB962C8B-B14F-4D97-AF65-F5344CB8AC3E}">
        <p14:creationId xmlns:p14="http://schemas.microsoft.com/office/powerpoint/2010/main" val="28930173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E9483AE-B465-4691-ADF1-96DB8D14D350}"/>
</file>

<file path=customXml/itemProps2.xml><?xml version="1.0" encoding="utf-8"?>
<ds:datastoreItem xmlns:ds="http://schemas.openxmlformats.org/officeDocument/2006/customXml" ds:itemID="{BECC4F42-5676-4B48-B5C9-C93E69A92A14}"/>
</file>

<file path=customXml/itemProps3.xml><?xml version="1.0" encoding="utf-8"?>
<ds:datastoreItem xmlns:ds="http://schemas.openxmlformats.org/officeDocument/2006/customXml" ds:itemID="{657CB82A-9628-4532-8801-869AB849F7DD}"/>
</file>

<file path=docProps/app.xml><?xml version="1.0" encoding="utf-8"?>
<Properties xmlns="http://schemas.openxmlformats.org/officeDocument/2006/extended-properties" xmlns:vt="http://schemas.openxmlformats.org/officeDocument/2006/docPropsVTypes">
  <Template/>
  <TotalTime>396</TotalTime>
  <Words>926</Words>
  <Application>Microsoft Office PowerPoint</Application>
  <PresentationFormat>On-screen Show (4:3)</PresentationFormat>
  <Paragraphs>33</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Arial Black</vt:lpstr>
      <vt:lpstr>Calibri</vt:lpstr>
      <vt:lpstr>Essential</vt:lpstr>
      <vt:lpstr>INTRODUCTION TO SOCIOLOGY 2E</vt:lpstr>
      <vt:lpstr>Figure 15.1</vt:lpstr>
      <vt:lpstr>Figure 15.2</vt:lpstr>
      <vt:lpstr>Figure 15.3</vt:lpstr>
      <vt:lpstr>Figure 15.4</vt:lpstr>
      <vt:lpstr>Figure 15.5</vt:lpstr>
      <vt:lpstr>Figure 15.6</vt:lpstr>
      <vt:lpstr>Figure 15.7</vt:lpstr>
      <vt:lpstr>Figure 15.8</vt:lpstr>
      <vt:lpstr>Figure 15.9</vt:lpstr>
      <vt:lpstr>Figure 15.10</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15 - Religion</dc:title>
  <dc:creator>Spuddy McSpare</dc:creator>
  <cp:lastModifiedBy>Conversion_09</cp:lastModifiedBy>
  <cp:revision>95</cp:revision>
  <cp:lastPrinted>2012-07-12T10:13:59Z</cp:lastPrinted>
  <dcterms:created xsi:type="dcterms:W3CDTF">2012-06-04T02:13:36Z</dcterms:created>
  <dcterms:modified xsi:type="dcterms:W3CDTF">2017-09-05T12:27:51Z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