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2"/>
  </p:notesMasterIdLst>
  <p:handoutMasterIdLst>
    <p:handoutMasterId r:id="rId13"/>
  </p:handoutMasterIdLst>
  <p:sldIdLst>
    <p:sldId id="256" r:id="rId2"/>
    <p:sldId id="277" r:id="rId3"/>
    <p:sldId id="273" r:id="rId4"/>
    <p:sldId id="279" r:id="rId5"/>
    <p:sldId id="280" r:id="rId6"/>
    <p:sldId id="278" r:id="rId7"/>
    <p:sldId id="281" r:id="rId8"/>
    <p:sldId id="282" r:id="rId9"/>
    <p:sldId id="283" r:id="rId10"/>
    <p:sldId id="284"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96240" autoAdjust="0"/>
  </p:normalViewPr>
  <p:slideViewPr>
    <p:cSldViewPr snapToGrid="0" snapToObjects="1">
      <p:cViewPr varScale="1">
        <p:scale>
          <a:sx n="109" d="100"/>
          <a:sy n="109" d="100"/>
        </p:scale>
        <p:origin x="-107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6E61D2-7B57-4410-BE44-FA09E14A5838}"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52449-49C0-4B74-8112-9080D24669EA}" type="slidenum">
              <a:rPr lang="en-US" smtClean="0"/>
              <a:t>‹#›</a:t>
            </a:fld>
            <a:endParaRPr lang="en-US"/>
          </a:p>
        </p:txBody>
      </p:sp>
    </p:spTree>
    <p:extLst>
      <p:ext uri="{BB962C8B-B14F-4D97-AF65-F5344CB8AC3E}">
        <p14:creationId xmlns:p14="http://schemas.microsoft.com/office/powerpoint/2010/main" val="1979875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66C09B09-E890-46E5-8A98-5117DDA24CDB}"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CF53BCB4-6541-4312-830C-C2ACE1C97B76}"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10BD3073-B1E0-4BE2-9BE0-FF57617FC5F3}"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3B4B0BA2-1B44-4B3E-AA89-8B110338B0BC}"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A936A549-00D1-47A4-977D-3C338BAFAD43}" type="datetime4">
              <a:rPr lang="en-US" smtClean="0"/>
              <a:t>September 5, 2017</a:t>
            </a:fld>
            <a:endParaRPr lang="en-US" dirty="0"/>
          </a:p>
        </p:txBody>
      </p:sp>
      <p:sp>
        <p:nvSpPr>
          <p:cNvPr id="5" name="Footer Placeholder 4"/>
          <p:cNvSpPr>
            <a:spLocks noGrp="1"/>
          </p:cNvSpPr>
          <p:nvPr>
            <p:ph type="ftr" sz="quarter" idx="3"/>
          </p:nvPr>
        </p:nvSpPr>
        <p:spPr>
          <a:xfrm>
            <a:off x="457200" y="6492875"/>
            <a:ext cx="7764162"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6"/>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11 RACE AND ETHNICITY</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70B282CE-F5E3-47EE-8A38-BCE05E4D03A5}"/>
              </a:ext>
            </a:extLst>
          </p:cNvPr>
          <p:cNvSpPr>
            <a:spLocks noGrp="1"/>
          </p:cNvSpPr>
          <p:nvPr>
            <p:ph type="title" idx="4294967295"/>
          </p:nvPr>
        </p:nvSpPr>
        <p:spPr>
          <a:xfrm>
            <a:off x="0" y="689597"/>
            <a:ext cx="9144000" cy="735012"/>
          </a:xfrm>
        </p:spPr>
        <p:txBody>
          <a:bodyPr>
            <a:normAutofit/>
          </a:bodyPr>
          <a:lstStyle/>
          <a:p>
            <a:pPr algn="ctr"/>
            <a:r>
              <a:rPr lang="en-US" sz="3600" dirty="0"/>
              <a:t>INTRODUCTION</a:t>
            </a:r>
            <a:r>
              <a:rPr lang="en-US" sz="3600" baseline="0" dirty="0"/>
              <a:t> TO SOCIOLOGY </a:t>
            </a:r>
            <a:r>
              <a:rPr lang="en-US" sz="3600" baseline="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Disclaimer">
            <a:extLst>
              <a:ext uri="{FF2B5EF4-FFF2-40B4-BE49-F238E27FC236}">
                <a16:creationId xmlns:a16="http://schemas.microsoft.com/office/drawing/2014/main" xmlns="" id="{FDE6E46F-8E8C-4104-8E58-1D0BAD2BFCE0}"/>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3" name="Figure" descr="Two photos of protest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1950" y="4524980"/>
            <a:ext cx="2160574" cy="1839308"/>
          </a:xfrm>
          <a:prstGeom prst="rect">
            <a:avLst/>
          </a:prstGeom>
        </p:spPr>
      </p:pic>
      <p:pic>
        <p:nvPicPr>
          <p:cNvPr id="2" name="Figure" descr="Two photos of protesters."/>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5761954" y="976434"/>
            <a:ext cx="2142053" cy="3440129"/>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The proposed Park51 Muslim Community Center generated heated controversy due to its close proximity to Ground Zero. In these photos, people march in protest against the center, while counter-protesters demonstrate their support. (Photos (a) and (b) courtesy of David </a:t>
            </a:r>
            <a:r>
              <a:rPr lang="en-US" sz="1600" dirty="0" err="1">
                <a:solidFill>
                  <a:schemeClr val="tx1"/>
                </a:solidFill>
              </a:rPr>
              <a:t>Shankbone</a:t>
            </a:r>
            <a:r>
              <a:rPr lang="en-US" sz="1600" dirty="0">
                <a:solidFill>
                  <a:schemeClr val="tx1"/>
                </a:solidFill>
              </a:rPr>
              <a:t>/Wikimedia Commons)</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11.9</a:t>
            </a:r>
          </a:p>
        </p:txBody>
      </p:sp>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extLst>
      <p:ext uri="{BB962C8B-B14F-4D97-AF65-F5344CB8AC3E}">
        <p14:creationId xmlns:p14="http://schemas.microsoft.com/office/powerpoint/2010/main" val="4126079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17E80C45-0E94-49CA-AD84-C98A47032105}"/>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Do you think race played a role in </a:t>
            </a:r>
            <a:r>
              <a:rPr lang="en-US" sz="1600" dirty="0" err="1"/>
              <a:t>Trayvon</a:t>
            </a:r>
            <a:r>
              <a:rPr lang="en-US" sz="1600" dirty="0"/>
              <a:t> Martin’s death or in the public reaction to it? Do you think race had any influence on the initial decision not to arrest George Zimmerman, or on his later acquittal? (Photo courtesy of Ryan </a:t>
            </a:r>
            <a:r>
              <a:rPr lang="en-US" sz="1600" dirty="0" err="1"/>
              <a:t>Vaarsi</a:t>
            </a:r>
            <a:r>
              <a:rPr lang="en-US" sz="1600" dirty="0"/>
              <a:t>/</a:t>
            </a:r>
            <a:r>
              <a:rPr lang="en-US" sz="1600" dirty="0" err="1"/>
              <a:t>flickr</a:t>
            </a:r>
            <a:r>
              <a:rPr lang="en-US" sz="1600" dirty="0"/>
              <a:t>)</a:t>
            </a:r>
          </a:p>
        </p:txBody>
      </p:sp>
      <p:pic>
        <p:nvPicPr>
          <p:cNvPr id="3" name="Figure" descr="Two photographs depict people holding signs at a rally in protest of the death of Trayvon Martin.  An African American woman in the photograph on the left holds a sign with the text 'one million hoodie march for Trayvon Martin,' in one hand, and a bag of skittles in the other.  A young African American girl in the photograph on the right holds a sign with the text 'My mother taught me that just like that bag of skittles, all colors should be able to co-exist!!'"/>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495" r="-2495"/>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277CE9F5-D9C7-479E-BCDD-44C03E25C0E5}"/>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Golfer Tiger Woods has Chinese, Thai, African American, Native American, and Dutch heritage. Individuals with multiple ethnic backgrounds are becoming more common. (Photo courtesy of </a:t>
            </a:r>
            <a:r>
              <a:rPr lang="en-US" sz="1600" dirty="0" err="1">
                <a:solidFill>
                  <a:schemeClr val="tx1"/>
                </a:solidFill>
              </a:rPr>
              <a:t>familymwr</a:t>
            </a:r>
            <a:r>
              <a:rPr lang="en-US" sz="1600" dirty="0">
                <a:solidFill>
                  <a:schemeClr val="tx1"/>
                </a:solidFill>
              </a:rPr>
              <a:t>/</a:t>
            </a:r>
            <a:r>
              <a:rPr lang="en-US" sz="1600" dirty="0" err="1">
                <a:solidFill>
                  <a:schemeClr val="tx1"/>
                </a:solidFill>
              </a:rPr>
              <a:t>flickr</a:t>
            </a:r>
            <a:r>
              <a:rPr lang="en-US" sz="1600" dirty="0">
                <a:solidFill>
                  <a:schemeClr val="tx1"/>
                </a:solidFill>
              </a:rPr>
              <a:t>) </a:t>
            </a:r>
          </a:p>
        </p:txBody>
      </p:sp>
      <p:pic>
        <p:nvPicPr>
          <p:cNvPr id="2" name="Figure" descr="A photo of golfer Tiger Woods holding his golf club up in the air on the golf course after hitting a golf ball"/>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724758" y="1108075"/>
            <a:ext cx="349713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29A493F-3E56-4793-8432-6FA95B685D9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To some, the Confederate flag is a symbol of pride in Southern history. To others, it is a grim reminder of a degrading period of the United States’ past. (Photo courtesy of </a:t>
            </a:r>
            <a:r>
              <a:rPr lang="en-US" sz="1600" dirty="0" err="1"/>
              <a:t>Eyeliam</a:t>
            </a:r>
            <a:r>
              <a:rPr lang="en-US" sz="1600" dirty="0"/>
              <a:t>/</a:t>
            </a:r>
            <a:r>
              <a:rPr lang="en-US" sz="1600" dirty="0" err="1"/>
              <a:t>flickr</a:t>
            </a:r>
            <a:r>
              <a:rPr lang="en-US" sz="1600" dirty="0"/>
              <a:t>)</a:t>
            </a:r>
          </a:p>
        </p:txBody>
      </p:sp>
      <p:pic>
        <p:nvPicPr>
          <p:cNvPr id="2" name="Figure" descr="A photo of the Confederate flag hanging on a flagpol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1"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11.3</a:t>
            </a:r>
          </a:p>
        </p:txBody>
      </p:sp>
    </p:spTree>
    <p:extLst>
      <p:ext uri="{BB962C8B-B14F-4D97-AF65-F5344CB8AC3E}">
        <p14:creationId xmlns:p14="http://schemas.microsoft.com/office/powerpoint/2010/main" val="2772947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6DCAA103-9507-4127-8AE5-1450AFA7856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the “Jim Crow” South, it was legal to have “separate but equal” facilities for blacks and whites. (Photo courtesy of Library of Congress/Wikimedia Commons)</a:t>
            </a:r>
          </a:p>
        </p:txBody>
      </p:sp>
      <p:pic>
        <p:nvPicPr>
          <p:cNvPr id="2" name="Figure" descr="A group of black men and an old car standing outside a billiard hall."/>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46817" y="1122363"/>
            <a:ext cx="5283678"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11.4</a:t>
            </a:r>
          </a:p>
        </p:txBody>
      </p:sp>
    </p:spTree>
    <p:extLst>
      <p:ext uri="{BB962C8B-B14F-4D97-AF65-F5344CB8AC3E}">
        <p14:creationId xmlns:p14="http://schemas.microsoft.com/office/powerpoint/2010/main" val="1622064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1DA1CEA6-A6B0-45C2-ACBF-7F0CABC45806}"/>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A photo of the Statue of Libert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38958" y="1108075"/>
            <a:ext cx="3931647"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For many immigrants to the United States, the Statue of Liberty is a symbol of freedom and a new life. Unfortunately, they often encounter prejudice and discrimination. (Photo courtesy of Mark Heard/</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11.5</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40EF966-094B-4340-AE6B-49F59CF1BFD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Many Native Americans (and others) believe sports teams with names like the Indians, Braves, and Warriors perpetuate unwelcome stereotypes. (Photo (a) courtesy of public domain/Wikimedia Commons; Photo (b) courtesy of Chris Brown/</a:t>
            </a:r>
            <a:r>
              <a:rPr lang="en-US" sz="1600" dirty="0" err="1"/>
              <a:t>flickr</a:t>
            </a:r>
            <a:r>
              <a:rPr lang="en-US" sz="1600" dirty="0"/>
              <a:t>)</a:t>
            </a:r>
          </a:p>
        </p:txBody>
      </p:sp>
      <p:pic>
        <p:nvPicPr>
          <p:cNvPr id="8" name="Figure" descr="On the left is a photo of an Indian chief. On the right is a baseball stadium."/>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613075" y="2086184"/>
            <a:ext cx="2430670" cy="1823002"/>
          </a:xfrm>
          <a:prstGeom prst="rect">
            <a:avLst/>
          </a:prstGeom>
          <a:noFill/>
          <a:ln w="9525">
            <a:noFill/>
            <a:miter lim="800000"/>
            <a:headEnd/>
            <a:tailEnd/>
          </a:ln>
        </p:spPr>
      </p:pic>
      <p:pic>
        <p:nvPicPr>
          <p:cNvPr id="2" name="Figure" descr="On the left is a photo of an Indian chief. On the right is a baseball stadium."/>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2139874" y="1122363"/>
            <a:ext cx="2430670" cy="3500437"/>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11.6</a:t>
            </a:r>
          </a:p>
        </p:txBody>
      </p:sp>
    </p:spTree>
    <p:extLst>
      <p:ext uri="{BB962C8B-B14F-4D97-AF65-F5344CB8AC3E}">
        <p14:creationId xmlns:p14="http://schemas.microsoft.com/office/powerpoint/2010/main" val="4249027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8BA17690-171E-4058-A831-A8025EF37EC4}"/>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Thirty-five Vietnamese refugees wait to be taken aboard the amphibious USS </a:t>
            </a:r>
            <a:r>
              <a:rPr lang="en-US" sz="1600" i="1" dirty="0">
                <a:solidFill>
                  <a:schemeClr val="tx1"/>
                </a:solidFill>
              </a:rPr>
              <a:t>Blue Ridge (LCC-19)</a:t>
            </a:r>
            <a:r>
              <a:rPr lang="en-US" sz="1600" dirty="0">
                <a:solidFill>
                  <a:schemeClr val="tx1"/>
                </a:solidFill>
              </a:rPr>
              <a:t>. They are being rescued from a thirty-five-foot fishing boat 350 miles northeast of Cam </a:t>
            </a:r>
            <a:r>
              <a:rPr lang="en-US" sz="1600" dirty="0" err="1">
                <a:solidFill>
                  <a:schemeClr val="tx1"/>
                </a:solidFill>
              </a:rPr>
              <a:t>Ranh</a:t>
            </a:r>
            <a:r>
              <a:rPr lang="en-US" sz="1600" dirty="0">
                <a:solidFill>
                  <a:schemeClr val="tx1"/>
                </a:solidFill>
              </a:rPr>
              <a:t> Bay, Vietnam, after spending eight days at sea. (Photo courtesy of U.S. Navy/Wikimedia Commons)</a:t>
            </a:r>
          </a:p>
        </p:txBody>
      </p:sp>
      <p:pic>
        <p:nvPicPr>
          <p:cNvPr id="2" name="Figure" descr="A boat containing Vietnamese refugee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707237" y="1108075"/>
            <a:ext cx="3532175"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11.7</a:t>
            </a:r>
          </a:p>
        </p:txBody>
      </p:sp>
    </p:spTree>
    <p:extLst>
      <p:ext uri="{BB962C8B-B14F-4D97-AF65-F5344CB8AC3E}">
        <p14:creationId xmlns:p14="http://schemas.microsoft.com/office/powerpoint/2010/main" val="1815457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F4FF8B5D-BA06-44A4-88E6-0C49D70C21B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Protesters in Arizona dispute the harsh new anti-immigration law. (Photo courtesy of </a:t>
            </a:r>
            <a:r>
              <a:rPr lang="en-US" sz="1600" dirty="0" err="1"/>
              <a:t>rprathap</a:t>
            </a:r>
            <a:r>
              <a:rPr lang="en-US" sz="1600" dirty="0"/>
              <a:t>/</a:t>
            </a:r>
            <a:r>
              <a:rPr lang="en-US" sz="1600" dirty="0" err="1"/>
              <a:t>flickr</a:t>
            </a:r>
            <a:r>
              <a:rPr lang="en-US" sz="1600" dirty="0"/>
              <a:t>)</a:t>
            </a:r>
          </a:p>
        </p:txBody>
      </p:sp>
      <p:pic>
        <p:nvPicPr>
          <p:cNvPr id="2" name="Figure" descr="A group of protesters at an immigrant’s rights rall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6749" y="1122363"/>
            <a:ext cx="526381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11.8</a:t>
            </a:r>
          </a:p>
        </p:txBody>
      </p:sp>
    </p:spTree>
    <p:extLst>
      <p:ext uri="{BB962C8B-B14F-4D97-AF65-F5344CB8AC3E}">
        <p14:creationId xmlns:p14="http://schemas.microsoft.com/office/powerpoint/2010/main" val="12880410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91E6F0BF-A3DC-4AA3-8B0C-B1FB62F2EBCE}"/>
</file>

<file path=customXml/itemProps2.xml><?xml version="1.0" encoding="utf-8"?>
<ds:datastoreItem xmlns:ds="http://schemas.openxmlformats.org/officeDocument/2006/customXml" ds:itemID="{D17E3451-FDE2-4AE4-B04E-7DE046ED51C2}"/>
</file>

<file path=customXml/itemProps3.xml><?xml version="1.0" encoding="utf-8"?>
<ds:datastoreItem xmlns:ds="http://schemas.openxmlformats.org/officeDocument/2006/customXml" ds:itemID="{A9DECF96-C6AC-44E0-BFDC-994F7FCCDB93}"/>
</file>

<file path=docProps/app.xml><?xml version="1.0" encoding="utf-8"?>
<Properties xmlns="http://schemas.openxmlformats.org/officeDocument/2006/extended-properties" xmlns:vt="http://schemas.openxmlformats.org/officeDocument/2006/docPropsVTypes">
  <Template/>
  <TotalTime>353</TotalTime>
  <Words>899</Words>
  <Application>Microsoft Office PowerPoint</Application>
  <PresentationFormat>On-screen Show (4:3)</PresentationFormat>
  <Paragraphs>30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Essential</vt:lpstr>
      <vt:lpstr>INTRODUCTION TO SOCIOLOGY 2E</vt:lpstr>
      <vt:lpstr>Figure 11.1</vt:lpstr>
      <vt:lpstr>Figure 11.2</vt:lpstr>
      <vt:lpstr>Figure 11.3</vt:lpstr>
      <vt:lpstr>Figure 11.4</vt:lpstr>
      <vt:lpstr>Figure 11.5</vt:lpstr>
      <vt:lpstr>Figure 11.6</vt:lpstr>
      <vt:lpstr>Figure 11.7</vt:lpstr>
      <vt:lpstr>Figure 11.8</vt:lpstr>
      <vt:lpstr>Figure 11.9</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11 - Race and Ethnicity</dc:title>
  <dc:creator>Spuddy McSpare</dc:creator>
  <cp:lastModifiedBy>Conversion_12</cp:lastModifiedBy>
  <cp:revision>50</cp:revision>
  <dcterms:created xsi:type="dcterms:W3CDTF">2012-06-04T02:13:36Z</dcterms:created>
  <dcterms:modified xsi:type="dcterms:W3CDTF">2017-09-05T12:15:18Z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