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2"/>
  </p:notesMasterIdLst>
  <p:handoutMasterIdLst>
    <p:handoutMasterId r:id="rId13"/>
  </p:handoutMasterIdLst>
  <p:sldIdLst>
    <p:sldId id="256" r:id="rId2"/>
    <p:sldId id="279" r:id="rId3"/>
    <p:sldId id="280" r:id="rId4"/>
    <p:sldId id="278" r:id="rId5"/>
    <p:sldId id="277" r:id="rId6"/>
    <p:sldId id="286" r:id="rId7"/>
    <p:sldId id="287" r:id="rId8"/>
    <p:sldId id="282" r:id="rId9"/>
    <p:sldId id="285" r:id="rId10"/>
    <p:sldId id="284" r:id="rId11"/>
  </p:sldIdLst>
  <p:sldSz cx="9144000" cy="6858000" type="screen4x3"/>
  <p:notesSz cx="9296400" cy="7010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32" autoAdjust="0"/>
    <p:restoredTop sz="96338" autoAdjust="0"/>
  </p:normalViewPr>
  <p:slideViewPr>
    <p:cSldViewPr snapToGrid="0" snapToObjects="1">
      <p:cViewPr varScale="1">
        <p:scale>
          <a:sx n="126" d="100"/>
          <a:sy n="126" d="100"/>
        </p:scale>
        <p:origin x="1872"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handoutMaster" Target="handoutMasters/handoutMaster1.xml"/><Relationship Id="rId1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21" Type="http://schemas.openxmlformats.org/officeDocument/2006/relationships/customXml" Target="../customXml/item3.xml"/><Relationship Id="rId12" Type="http://schemas.openxmlformats.org/officeDocument/2006/relationships/notesMaster" Target="notesMasters/notesMaster1.xml"/><Relationship Id="rId17" Type="http://schemas.openxmlformats.org/officeDocument/2006/relationships/tableStyles" Target="tableStyles.xml"/><Relationship Id="rId7" Type="http://schemas.openxmlformats.org/officeDocument/2006/relationships/slide" Target="slides/slide6.xml"/><Relationship Id="rId16" Type="http://schemas.openxmlformats.org/officeDocument/2006/relationships/theme" Target="theme/theme1.xml"/><Relationship Id="rId2" Type="http://schemas.openxmlformats.org/officeDocument/2006/relationships/slide" Target="slides/slide1.xml"/><Relationship Id="rId20" Type="http://schemas.openxmlformats.org/officeDocument/2006/relationships/customXml" Target="../customXml/item2.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customXml" Target="../customXml/item1.xml"/><Relationship Id="rId1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5265809" y="0"/>
            <a:ext cx="4028440" cy="350520"/>
          </a:xfrm>
          <a:prstGeom prst="rect">
            <a:avLst/>
          </a:prstGeom>
        </p:spPr>
        <p:txBody>
          <a:bodyPr vert="horz" lIns="93177" tIns="46589" rIns="93177" bIns="46589"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7/20/19</a:t>
            </a:fld>
            <a:endParaRPr lang="en-US"/>
          </a:p>
        </p:txBody>
      </p:sp>
      <p:sp>
        <p:nvSpPr>
          <p:cNvPr id="4" name="Footer Placeholder 3"/>
          <p:cNvSpPr>
            <a:spLocks noGrp="1"/>
          </p:cNvSpPr>
          <p:nvPr>
            <p:ph type="ftr" sz="quarter" idx="2"/>
          </p:nvPr>
        </p:nvSpPr>
        <p:spPr>
          <a:xfrm>
            <a:off x="0" y="6658664"/>
            <a:ext cx="4028440" cy="350520"/>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5265809" y="6658664"/>
            <a:ext cx="4028440" cy="350520"/>
          </a:xfrm>
          <a:prstGeom prst="rect">
            <a:avLst/>
          </a:prstGeom>
        </p:spPr>
        <p:txBody>
          <a:bodyPr vert="horz" lIns="93177" tIns="46589" rIns="93177" bIns="46589"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39052913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75" cy="3508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65738" y="0"/>
            <a:ext cx="4029075" cy="350838"/>
          </a:xfrm>
          <a:prstGeom prst="rect">
            <a:avLst/>
          </a:prstGeom>
        </p:spPr>
        <p:txBody>
          <a:bodyPr vert="horz" lIns="91440" tIns="45720" rIns="91440" bIns="45720" rtlCol="0"/>
          <a:lstStyle>
            <a:lvl1pPr algn="r">
              <a:defRPr sz="1200"/>
            </a:lvl1pPr>
          </a:lstStyle>
          <a:p>
            <a:fld id="{4923BBAE-5190-49CF-8A21-CD785C28580F}" type="datetimeFigureOut">
              <a:rPr lang="en-US" smtClean="0"/>
              <a:pPr/>
              <a:t>7/20/19</a:t>
            </a:fld>
            <a:endParaRPr lang="en-US"/>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30275" y="3330575"/>
            <a:ext cx="7435850" cy="31543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7975"/>
            <a:ext cx="4029075" cy="3508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65738" y="6657975"/>
            <a:ext cx="4029075" cy="350838"/>
          </a:xfrm>
          <a:prstGeom prst="rect">
            <a:avLst/>
          </a:prstGeom>
        </p:spPr>
        <p:txBody>
          <a:bodyPr vert="horz" lIns="91440" tIns="45720" rIns="91440" bIns="45720" rtlCol="0" anchor="b"/>
          <a:lstStyle>
            <a:lvl1pPr algn="r">
              <a:defRPr sz="1200"/>
            </a:lvl1pPr>
          </a:lstStyle>
          <a:p>
            <a:fld id="{B000937A-A483-4E47-97DB-D85689371A01}" type="slidenum">
              <a:rPr lang="en-US" smtClean="0"/>
              <a:pPr/>
              <a:t>‹#›</a:t>
            </a:fld>
            <a:endParaRPr lang="en-US"/>
          </a:p>
        </p:txBody>
      </p:sp>
    </p:spTree>
    <p:extLst>
      <p:ext uri="{BB962C8B-B14F-4D97-AF65-F5344CB8AC3E}">
        <p14:creationId xmlns:p14="http://schemas.microsoft.com/office/powerpoint/2010/main" val="4065505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37A-A483-4E47-97DB-D85689371A01}" type="slidenum">
              <a:rPr lang="en-US" smtClean="0"/>
              <a:pPr/>
              <a:t>1</a:t>
            </a:fld>
            <a:endParaRPr lang="en-US"/>
          </a:p>
        </p:txBody>
      </p:sp>
    </p:spTree>
    <p:extLst>
      <p:ext uri="{BB962C8B-B14F-4D97-AF65-F5344CB8AC3E}">
        <p14:creationId xmlns:p14="http://schemas.microsoft.com/office/powerpoint/2010/main" val="36037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9407585C-3587-422A-819E-6AA2E8DA9E7C}" type="datetime4">
              <a:rPr lang="en-US" smtClean="0"/>
              <a:t>July 20, 2019</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56B84C34-F1AC-4629-8871-31DCA5A23A11}" type="datetime4">
              <a:rPr lang="en-US" smtClean="0"/>
              <a:t>July 20, 2019</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80F8FAA2-3F1D-4D2B-947E-972E4CB7F609}" type="datetime4">
              <a:rPr lang="en-US" smtClean="0"/>
              <a:t>July 20, 2019</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453C1301-39A5-4A35-A65F-D4CF43DA996B}" type="datetime4">
              <a:rPr lang="en-US" smtClean="0"/>
              <a:t>July 20, 2019</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9C29372B-F42B-4A20-BFF7-5D89107B2E37}" type="datetime4">
              <a:rPr lang="en-US" smtClean="0"/>
              <a:t>July 20, 2019</a:t>
            </a:fld>
            <a:endParaRPr lang="en-US" dirty="0"/>
          </a:p>
        </p:txBody>
      </p:sp>
      <p:sp>
        <p:nvSpPr>
          <p:cNvPr id="5" name="Footer Placeholder 4"/>
          <p:cNvSpPr>
            <a:spLocks noGrp="1"/>
          </p:cNvSpPr>
          <p:nvPr>
            <p:ph type="ftr" sz="quarter" idx="3"/>
          </p:nvPr>
        </p:nvSpPr>
        <p:spPr>
          <a:xfrm>
            <a:off x="457199" y="6492875"/>
            <a:ext cx="7698259"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eg"/><Relationship Id="rId3"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 Id="rId3"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g"/><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 Id="rId3"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 Id="rId3"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eg"/><Relationship Id="rId3"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5793272"/>
            <a:ext cx="1226434" cy="833592"/>
          </a:xfrm>
          <a:prstGeom prst="rect">
            <a:avLst/>
          </a:prstGeom>
        </p:spPr>
      </p:pic>
      <p:pic>
        <p:nvPicPr>
          <p:cNvPr id="4" name="Figure" descr="Sociolog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6659" y="2518311"/>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0625"/>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 AN INTRODUCTION TO SOCIOLOGY </a:t>
            </a:r>
          </a:p>
          <a:p>
            <a:pPr algn="ctr" fontAlgn="auto">
              <a:spcAft>
                <a:spcPts val="0"/>
              </a:spcAft>
              <a:defRPr/>
            </a:pPr>
            <a:r>
              <a:rPr lang="en-US" sz="1600" cap="none" dirty="0">
                <a:solidFill>
                  <a:schemeClr val="tx1"/>
                </a:solidFill>
                <a:latin typeface="+mn-lt"/>
              </a:rPr>
              <a:t>PowerPoint Image Slideshow</a:t>
            </a:r>
          </a:p>
        </p:txBody>
      </p:sp>
      <p:sp>
        <p:nvSpPr>
          <p:cNvPr id="2" name="Title"/>
          <p:cNvSpPr>
            <a:spLocks noGrp="1"/>
          </p:cNvSpPr>
          <p:nvPr>
            <p:ph type="title" idx="4294967295"/>
          </p:nvPr>
        </p:nvSpPr>
        <p:spPr>
          <a:xfrm>
            <a:off x="0" y="696222"/>
            <a:ext cx="9144000" cy="735012"/>
          </a:xfrm>
        </p:spPr>
        <p:txBody>
          <a:bodyPr>
            <a:normAutofit/>
          </a:bodyPr>
          <a:lstStyle/>
          <a:p>
            <a:pPr algn="ctr"/>
            <a:r>
              <a:rPr lang="en-US" sz="3600" dirty="0" err="1"/>
              <a:t>INTRODUCTIOn</a:t>
            </a:r>
            <a:r>
              <a:rPr lang="en-US" sz="3600" dirty="0"/>
              <a:t> TO SOCIOLOGY </a:t>
            </a:r>
            <a:r>
              <a:rPr lang="en-US" sz="360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 xmlns:a16="http://schemas.microsoft.com/office/drawing/2014/main" id="{B5F4B3CD-BA99-49C7-AB1A-4557AE2A5143}"/>
              </a:ext>
            </a:extLst>
          </p:cNvPr>
          <p:cNvSpPr>
            <a:spLocks noGrp="1"/>
          </p:cNvSpPr>
          <p:nvPr>
            <p:ph type="ftr" sz="quarter" idx="16"/>
          </p:nvPr>
        </p:nvSpPr>
        <p:spPr>
          <a:xfrm>
            <a:off x="457199" y="6492875"/>
            <a:ext cx="769825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Photo (b) shows the sociologists Kenneth and Mamie Clark."/>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4489450" y="1164619"/>
            <a:ext cx="4030663" cy="5143125"/>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rgbClr val="000000"/>
                </a:solidFill>
              </a:rPr>
              <a:t>The research of sociologists Kenneth and Mamie Clark helped the Supreme Court decide to end “separate but equal” racial segregation in schools in the United States. (Photo courtesy of public domain)</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1.9</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3867107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 xmlns:a16="http://schemas.microsoft.com/office/drawing/2014/main" id="{FCEBC4D7-3222-41CB-8F17-846FD54A253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solidFill>
                  <a:schemeClr val="tx1"/>
                </a:solidFill>
              </a:rPr>
              <a:t>Sociologists study how society affects people and how people affect society. (Photo courtesy of Diego Torres Silvestre/</a:t>
            </a:r>
            <a:r>
              <a:rPr lang="en-US" sz="1600" dirty="0" err="1">
                <a:solidFill>
                  <a:schemeClr val="tx1"/>
                </a:solidFill>
              </a:rPr>
              <a:t>flickr</a:t>
            </a:r>
            <a:r>
              <a:rPr lang="en-US" sz="1600" dirty="0">
                <a:solidFill>
                  <a:schemeClr val="tx1"/>
                </a:solidFill>
              </a:rPr>
              <a:t>)</a:t>
            </a:r>
          </a:p>
          <a:p>
            <a:endParaRPr lang="en-US" sz="1600" dirty="0">
              <a:solidFill>
                <a:schemeClr val="tx1"/>
              </a:solidFill>
            </a:endParaRPr>
          </a:p>
        </p:txBody>
      </p:sp>
      <p:pic>
        <p:nvPicPr>
          <p:cNvPr id="4" name="Figure" descr="A photo of a crowded subway station full of people going up and down escalator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1570" b="11570"/>
          <a:stretch>
            <a:fillRect/>
          </a:stretch>
        </p:blipFill>
        <p:spPr/>
      </p:pic>
      <p:pic>
        <p:nvPicPr>
          <p:cNvPr id="10"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41326"/>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a:t>
            </a:r>
          </a:p>
        </p:txBody>
      </p:sp>
    </p:spTree>
    <p:extLst>
      <p:ext uri="{BB962C8B-B14F-4D97-AF65-F5344CB8AC3E}">
        <p14:creationId xmlns:p14="http://schemas.microsoft.com/office/powerpoint/2010/main" val="345080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 xmlns:a16="http://schemas.microsoft.com/office/drawing/2014/main" id="{7CCB0AB0-D0D8-484B-B9D3-44E65E996971}"/>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Sociologists learn about society as a whole while studying one-to-one and group interactions. (Photo courtesy of Gareth Williams/</a:t>
            </a:r>
            <a:r>
              <a:rPr lang="en-US" sz="1600" dirty="0" err="1"/>
              <a:t>flickr</a:t>
            </a:r>
            <a:r>
              <a:rPr lang="en-US" sz="1600" dirty="0"/>
              <a:t>)</a:t>
            </a:r>
          </a:p>
        </p:txBody>
      </p:sp>
      <p:pic>
        <p:nvPicPr>
          <p:cNvPr id="4" name="Figure" descr="A photo of a large group of people all sitting on stadium benche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2034" r="-42034"/>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41326"/>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a:t>
            </a:r>
          </a:p>
        </p:txBody>
      </p:sp>
    </p:spTree>
    <p:extLst>
      <p:ext uri="{BB962C8B-B14F-4D97-AF65-F5344CB8AC3E}">
        <p14:creationId xmlns:p14="http://schemas.microsoft.com/office/powerpoint/2010/main" val="776715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Disclaimer">
            <a:extLst>
              <a:ext uri="{FF2B5EF4-FFF2-40B4-BE49-F238E27FC236}">
                <a16:creationId xmlns="" xmlns:a16="http://schemas.microsoft.com/office/drawing/2014/main" id="{06100AC4-04BC-482A-9EBA-20BF95D15797}"/>
              </a:ext>
            </a:extLst>
          </p:cNvPr>
          <p:cNvSpPr>
            <a:spLocks noGrp="1"/>
          </p:cNvSpPr>
          <p:nvPr>
            <p:ph type="ftr" sz="quarter" idx="16"/>
          </p:nvPr>
        </p:nvSpPr>
        <p:spPr>
          <a:xfrm>
            <a:off x="457199" y="6492875"/>
            <a:ext cx="769825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A photo of a man with many tattoos on his legs, pushing a baby stroller outsid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3" r="13"/>
          <a:stretch>
            <a:fillRect/>
          </a:stretch>
        </p:blipFill>
        <p:spPr>
          <a:xfrm>
            <a:off x="4754563" y="1108075"/>
            <a:ext cx="3500437"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rgbClr val="000000"/>
                </a:solidFill>
              </a:rPr>
              <a:t>Modern U.S. families may be very different in structure from what was historically typical. (Photo courtesy of Tony Alter/Wikimedia Commons)</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1.3</a:t>
            </a:r>
          </a:p>
        </p:txBody>
      </p:sp>
      <p:pic>
        <p:nvPicPr>
          <p:cNvPr id="7"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 xmlns:a16="http://schemas.microsoft.com/office/drawing/2014/main" id="{E9573886-8AC1-403E-8F55-0CE272E8D158}"/>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People have been thinking like sociologists long before sociology became a separate academic discipline: Plato and Aristotle, Confucius, </a:t>
            </a:r>
            <a:r>
              <a:rPr lang="en-US" sz="1600" dirty="0" err="1"/>
              <a:t>Khaldun</a:t>
            </a:r>
            <a:r>
              <a:rPr lang="en-US" sz="1600" dirty="0"/>
              <a:t>, and Voltaire all set the stage for modern sociology. (Photos (a),(b),(d) courtesy of Wikimedia Commons; Photo (c) courtesy of Moumou82/Wikimedia Commons)</a:t>
            </a:r>
          </a:p>
        </p:txBody>
      </p:sp>
      <p:pic>
        <p:nvPicPr>
          <p:cNvPr id="12" name="Figure" descr="Figure (d) shows a portrait of a Frenchma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293890" y="1621809"/>
            <a:ext cx="2214700" cy="2501544"/>
          </a:xfrm>
          <a:prstGeom prst="rect">
            <a:avLst/>
          </a:prstGeom>
          <a:noFill/>
          <a:ln w="9525">
            <a:noFill/>
            <a:miter lim="800000"/>
            <a:headEnd/>
            <a:tailEnd/>
          </a:ln>
        </p:spPr>
      </p:pic>
      <p:pic>
        <p:nvPicPr>
          <p:cNvPr id="9" name="Figure" descr="Figure (c) shows a statue of a ma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263077" y="1598509"/>
            <a:ext cx="1912807" cy="2548144"/>
          </a:xfrm>
          <a:prstGeom prst="rect">
            <a:avLst/>
          </a:prstGeom>
          <a:noFill/>
          <a:ln w="9525">
            <a:noFill/>
            <a:miter lim="800000"/>
            <a:headEnd/>
            <a:tailEnd/>
          </a:ln>
        </p:spPr>
      </p:pic>
      <p:pic>
        <p:nvPicPr>
          <p:cNvPr id="10" name="Figure" descr="Figure (b) shows an ancient Chinese ma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2752643" y="1598509"/>
            <a:ext cx="1392428" cy="2548144"/>
          </a:xfrm>
          <a:prstGeom prst="rect">
            <a:avLst/>
          </a:prstGeom>
          <a:noFill/>
          <a:ln w="9525">
            <a:noFill/>
            <a:miter lim="800000"/>
            <a:headEnd/>
            <a:tailEnd/>
          </a:ln>
        </p:spPr>
      </p:pic>
      <p:pic>
        <p:nvPicPr>
          <p:cNvPr id="11" name="Figure" descr="Figure (a) shows two ancient Greek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21830" y="1620744"/>
            <a:ext cx="1912807" cy="2503674"/>
          </a:xfrm>
          <a:prstGeom prst="rect">
            <a:avLst/>
          </a:prstGeom>
          <a:noFill/>
          <a:ln w="9525">
            <a:noFill/>
            <a:miter lim="800000"/>
            <a:headEnd/>
            <a:tailEnd/>
          </a:ln>
        </p:spPr>
      </p:pic>
      <p:pic>
        <p:nvPicPr>
          <p:cNvPr id="13" name="OpenStaxLogo" descr="openstax college logo"/>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sclaimer">
            <a:extLst>
              <a:ext uri="{FF2B5EF4-FFF2-40B4-BE49-F238E27FC236}">
                <a16:creationId xmlns="" xmlns:a16="http://schemas.microsoft.com/office/drawing/2014/main" id="{5238A439-783A-4463-8223-E0BD7B69CE56}"/>
              </a:ext>
            </a:extLst>
          </p:cNvPr>
          <p:cNvSpPr>
            <a:spLocks noGrp="1"/>
          </p:cNvSpPr>
          <p:nvPr>
            <p:ph type="ftr" sz="quarter" idx="16"/>
          </p:nvPr>
        </p:nvSpPr>
        <p:spPr>
          <a:xfrm>
            <a:off x="457199" y="6492875"/>
            <a:ext cx="769825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err="1">
                <a:solidFill>
                  <a:srgbClr val="000000"/>
                </a:solidFill>
              </a:rPr>
              <a:t>Auguste</a:t>
            </a:r>
            <a:r>
              <a:rPr lang="en-US" sz="1600" dirty="0">
                <a:solidFill>
                  <a:srgbClr val="000000"/>
                </a:solidFill>
              </a:rPr>
              <a:t> Comte is considered by many to be the father of sociology. (Photo courtesy of Wikimedia Commons)</a:t>
            </a:r>
          </a:p>
        </p:txBody>
      </p:sp>
      <p:pic>
        <p:nvPicPr>
          <p:cNvPr id="4" name="Figure" descr="A portrait of August Comt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0591" b="10591"/>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1.5</a:t>
            </a:r>
          </a:p>
        </p:txBody>
      </p:sp>
    </p:spTree>
    <p:extLst>
      <p:ext uri="{BB962C8B-B14F-4D97-AF65-F5344CB8AC3E}">
        <p14:creationId xmlns:p14="http://schemas.microsoft.com/office/powerpoint/2010/main" val="2107444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sclaimer">
            <a:extLst>
              <a:ext uri="{FF2B5EF4-FFF2-40B4-BE49-F238E27FC236}">
                <a16:creationId xmlns="" xmlns:a16="http://schemas.microsoft.com/office/drawing/2014/main" id="{2759B284-D68B-48C4-868A-6031A85B52B5}"/>
              </a:ext>
            </a:extLst>
          </p:cNvPr>
          <p:cNvSpPr>
            <a:spLocks noGrp="1"/>
          </p:cNvSpPr>
          <p:nvPr>
            <p:ph type="ftr" sz="quarter" idx="16"/>
          </p:nvPr>
        </p:nvSpPr>
        <p:spPr>
          <a:xfrm>
            <a:off x="457199" y="6492875"/>
            <a:ext cx="769825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A photo of Karl Marx."/>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8081" r="8081"/>
          <a:stretch>
            <a:fillRect/>
          </a:stretch>
        </p:blipFill>
        <p:spPr>
          <a:xfrm>
            <a:off x="4489450" y="1108075"/>
            <a:ext cx="4030663"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rgbClr val="000000"/>
                </a:solidFill>
              </a:rPr>
              <a:t>Karl Marx was one of the founders of sociology. His ideas about social conflict are still relevant today. (Photo courtesy of John </a:t>
            </a:r>
            <a:r>
              <a:rPr lang="en-US" sz="1600" dirty="0" err="1">
                <a:solidFill>
                  <a:srgbClr val="000000"/>
                </a:solidFill>
              </a:rPr>
              <a:t>Mayall</a:t>
            </a:r>
            <a:r>
              <a:rPr lang="en-US" sz="1600" dirty="0">
                <a:solidFill>
                  <a:srgbClr val="000000"/>
                </a:solidFill>
              </a:rPr>
              <a:t>/Wikimedia Commons)</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1.6</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189355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 xmlns:a16="http://schemas.microsoft.com/office/drawing/2014/main" id="{5019539B-89CB-49DA-9A96-9F81C53EFA99}"/>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Sociologists develop theories to explain social occurrences such as protest rallies. (Photo courtesy of voanews.com/Wikimedia Commons)</a:t>
            </a:r>
          </a:p>
        </p:txBody>
      </p:sp>
      <p:pic>
        <p:nvPicPr>
          <p:cNvPr id="2" name="Figure" descr="People holding posters and waving flags at a protest rally outside the U.S. Capitol Building are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1.7</a:t>
            </a:r>
          </a:p>
        </p:txBody>
      </p:sp>
    </p:spTree>
    <p:extLst>
      <p:ext uri="{BB962C8B-B14F-4D97-AF65-F5344CB8AC3E}">
        <p14:creationId xmlns:p14="http://schemas.microsoft.com/office/powerpoint/2010/main" val="4109612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 xmlns:a16="http://schemas.microsoft.com/office/drawing/2014/main" id="{21B4DC47-3038-4B33-B9AA-0BCD0E8317A2}"/>
              </a:ext>
            </a:extLst>
          </p:cNvPr>
          <p:cNvSpPr>
            <a:spLocks noGrp="1"/>
          </p:cNvSpPr>
          <p:nvPr>
            <p:ph type="ftr" sz="quarter" idx="16"/>
          </p:nvPr>
        </p:nvSpPr>
        <p:spPr>
          <a:xfrm>
            <a:off x="457199" y="6492875"/>
            <a:ext cx="769825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rgbClr val="000000"/>
                </a:solidFill>
              </a:rPr>
              <a:t>Some sociologists see the online world contributing to the creation of an emerging global culture. Are you a part of any global communities? (Photo courtesy of </a:t>
            </a:r>
            <a:r>
              <a:rPr lang="en-US" sz="1600" dirty="0" err="1">
                <a:solidFill>
                  <a:srgbClr val="000000"/>
                </a:solidFill>
              </a:rPr>
              <a:t>quasireversible</a:t>
            </a:r>
            <a:r>
              <a:rPr lang="en-US" sz="1600" dirty="0">
                <a:solidFill>
                  <a:srgbClr val="000000"/>
                </a:solidFill>
              </a:rPr>
              <a:t>/</a:t>
            </a:r>
            <a:r>
              <a:rPr lang="en-US" sz="1600" dirty="0" err="1">
                <a:solidFill>
                  <a:srgbClr val="000000"/>
                </a:solidFill>
              </a:rPr>
              <a:t>flickr</a:t>
            </a:r>
            <a:r>
              <a:rPr lang="en-US" sz="1600" dirty="0">
                <a:solidFill>
                  <a:srgbClr val="000000"/>
                </a:solidFill>
              </a:rPr>
              <a:t>)</a:t>
            </a:r>
          </a:p>
        </p:txBody>
      </p:sp>
      <p:pic>
        <p:nvPicPr>
          <p:cNvPr id="2" name="Figure" descr="A person is shown from above holding a laptop."/>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743589" y="1107618"/>
            <a:ext cx="3458838" cy="4607689"/>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1.8</a:t>
            </a:r>
          </a:p>
        </p:txBody>
      </p:sp>
    </p:spTree>
    <p:extLst>
      <p:ext uri="{BB962C8B-B14F-4D97-AF65-F5344CB8AC3E}">
        <p14:creationId xmlns:p14="http://schemas.microsoft.com/office/powerpoint/2010/main" val="229092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73EF41AC-BDBE-4C86-A170-394C6B75F09F}"/>
</file>

<file path=customXml/itemProps2.xml><?xml version="1.0" encoding="utf-8"?>
<ds:datastoreItem xmlns:ds="http://schemas.openxmlformats.org/officeDocument/2006/customXml" ds:itemID="{1036A52D-FAB6-464D-8BA3-B89F6C329CE6}"/>
</file>

<file path=customXml/itemProps3.xml><?xml version="1.0" encoding="utf-8"?>
<ds:datastoreItem xmlns:ds="http://schemas.openxmlformats.org/officeDocument/2006/customXml" ds:itemID="{6E29E101-D5C7-4F65-ACE5-D66E0DDB659D}"/>
</file>

<file path=docProps/app.xml><?xml version="1.0" encoding="utf-8"?>
<Properties xmlns="http://schemas.openxmlformats.org/officeDocument/2006/extended-properties" xmlns:vt="http://schemas.openxmlformats.org/officeDocument/2006/docPropsVTypes">
  <Template/>
  <TotalTime>461</TotalTime>
  <Words>800</Words>
  <Application>Microsoft Macintosh PowerPoint</Application>
  <PresentationFormat>On-screen Show (4:3)</PresentationFormat>
  <Paragraphs>31</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Black</vt:lpstr>
      <vt:lpstr>Calibri</vt:lpstr>
      <vt:lpstr>Essential</vt:lpstr>
      <vt:lpstr>INTRODUCTIOn TO SOCIOLOGY 2E</vt:lpstr>
      <vt:lpstr>Figure 1.1</vt:lpstr>
      <vt:lpstr>Figure 1.2</vt:lpstr>
      <vt:lpstr>Figure 1.3</vt:lpstr>
      <vt:lpstr>Figure 1.4</vt:lpstr>
      <vt:lpstr>Figure 1.5</vt:lpstr>
      <vt:lpstr>Figure 1.6</vt:lpstr>
      <vt:lpstr>Figure 1.7</vt:lpstr>
      <vt:lpstr>Figure 1.8</vt:lpstr>
      <vt:lpstr>Figure 1.9</vt:lpstr>
    </vt:vector>
  </TitlesOfParts>
  <Company>WNI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1 - An Introduction to Sociology</dc:title>
  <dc:creator>Spuddy McSpare</dc:creator>
  <cp:lastModifiedBy>Microsoft Office User</cp:lastModifiedBy>
  <cp:revision>65</cp:revision>
  <cp:lastPrinted>2015-05-15T08:02:18Z</cp:lastPrinted>
  <dcterms:created xsi:type="dcterms:W3CDTF">2012-06-04T02:13:36Z</dcterms:created>
  <dcterms:modified xsi:type="dcterms:W3CDTF">2019-07-20T22:51:31Z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