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presentation.xml" ContentType="application/vnd.openxmlformats-officedocument.presentationml.presentation.main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1.xml" ContentType="application/vnd.openxmlformats-officedocument.presentationml.notesSlide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notesSlides/notesSlide70.xml" ContentType="application/vnd.openxmlformats-officedocument.presentationml.notesSlide+xml"/>
  <Override PartName="/ppt/slideMasters/slideMaster1.xml" ContentType="application/vnd.openxmlformats-officedocument.presentationml.slideMaster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75"/>
  </p:notesMasterIdLst>
  <p:sldIdLst>
    <p:sldId id="256" r:id="rId2"/>
    <p:sldId id="262" r:id="rId3"/>
    <p:sldId id="263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85" r:id="rId26"/>
    <p:sldId id="336" r:id="rId27"/>
    <p:sldId id="286" r:id="rId28"/>
    <p:sldId id="287" r:id="rId29"/>
    <p:sldId id="290" r:id="rId30"/>
    <p:sldId id="291" r:id="rId31"/>
    <p:sldId id="292" r:id="rId32"/>
    <p:sldId id="293" r:id="rId33"/>
    <p:sldId id="294" r:id="rId34"/>
    <p:sldId id="295" r:id="rId35"/>
    <p:sldId id="296" r:id="rId36"/>
    <p:sldId id="297" r:id="rId37"/>
    <p:sldId id="298" r:id="rId38"/>
    <p:sldId id="299" r:id="rId39"/>
    <p:sldId id="300" r:id="rId40"/>
    <p:sldId id="301" r:id="rId41"/>
    <p:sldId id="302" r:id="rId42"/>
    <p:sldId id="303" r:id="rId43"/>
    <p:sldId id="304" r:id="rId44"/>
    <p:sldId id="305" r:id="rId45"/>
    <p:sldId id="306" r:id="rId46"/>
    <p:sldId id="307" r:id="rId47"/>
    <p:sldId id="308" r:id="rId48"/>
    <p:sldId id="309" r:id="rId49"/>
    <p:sldId id="310" r:id="rId50"/>
    <p:sldId id="312" r:id="rId51"/>
    <p:sldId id="313" r:id="rId52"/>
    <p:sldId id="314" r:id="rId53"/>
    <p:sldId id="315" r:id="rId54"/>
    <p:sldId id="316" r:id="rId55"/>
    <p:sldId id="317" r:id="rId56"/>
    <p:sldId id="318" r:id="rId57"/>
    <p:sldId id="319" r:id="rId58"/>
    <p:sldId id="320" r:id="rId59"/>
    <p:sldId id="321" r:id="rId60"/>
    <p:sldId id="322" r:id="rId61"/>
    <p:sldId id="323" r:id="rId62"/>
    <p:sldId id="324" r:id="rId63"/>
    <p:sldId id="325" r:id="rId64"/>
    <p:sldId id="326" r:id="rId65"/>
    <p:sldId id="327" r:id="rId66"/>
    <p:sldId id="328" r:id="rId67"/>
    <p:sldId id="329" r:id="rId68"/>
    <p:sldId id="330" r:id="rId69"/>
    <p:sldId id="331" r:id="rId70"/>
    <p:sldId id="332" r:id="rId71"/>
    <p:sldId id="333" r:id="rId72"/>
    <p:sldId id="334" r:id="rId73"/>
    <p:sldId id="335" r:id="rId74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93"/>
    <p:restoredTop sz="94694"/>
  </p:normalViewPr>
  <p:slideViewPr>
    <p:cSldViewPr snapToGrid="0" snapToObjects="1" showGuides="1">
      <p:cViewPr varScale="1">
        <p:scale>
          <a:sx n="171" d="100"/>
          <a:sy n="171" d="100"/>
        </p:scale>
        <p:origin x="576" y="16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customXml" Target="../customXml/item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heme" Target="theme/theme1.xml"/><Relationship Id="rId81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09046C-2B09-BA43-8D1C-F2EE0A980C23}" type="datetimeFigureOut">
              <a:rPr lang="en-US" smtClean="0"/>
              <a:t>12/28/22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86F1B8-A54B-EA4B-93DB-9C029CCFC1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9096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6CF5D46D-A9AF-DAFF-9A80-6F2FA3C29FA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482E164-1C2A-3349-92A1-A1909834DB29}" type="slidenum">
              <a:rPr lang="en-US" altLang="en-US"/>
              <a:pPr/>
              <a:t>2</a:t>
            </a:fld>
            <a:endParaRPr lang="en-US" altLang="en-US"/>
          </a:p>
        </p:txBody>
      </p:sp>
      <p:sp>
        <p:nvSpPr>
          <p:cNvPr id="219138" name="Rectangle 2">
            <a:extLst>
              <a:ext uri="{FF2B5EF4-FFF2-40B4-BE49-F238E27FC236}">
                <a16:creationId xmlns:a16="http://schemas.microsoft.com/office/drawing/2014/main" id="{F68E22A0-5815-6457-B130-61E722D0D4D7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 bwMode="auto">
          <a:xfrm>
            <a:off x="1196975" y="681038"/>
            <a:ext cx="4540250" cy="34051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9139" name="Rectangle 3">
            <a:extLst>
              <a:ext uri="{FF2B5EF4-FFF2-40B4-BE49-F238E27FC236}">
                <a16:creationId xmlns:a16="http://schemas.microsoft.com/office/drawing/2014/main" id="{2B5A508B-4081-8378-3944-1F15F28F9728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23925" y="4313238"/>
            <a:ext cx="5086350" cy="40862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B440572B-671C-B183-A2A4-FD087678FDA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6E36D98-8B27-AC4A-99B7-F5BE1D0FDAC8}" type="slidenum">
              <a:rPr lang="en-US" altLang="en-US"/>
              <a:pPr/>
              <a:t>12</a:t>
            </a:fld>
            <a:endParaRPr lang="en-US" altLang="en-US"/>
          </a:p>
        </p:txBody>
      </p:sp>
      <p:sp>
        <p:nvSpPr>
          <p:cNvPr id="238594" name="Rectangle 2">
            <a:extLst>
              <a:ext uri="{FF2B5EF4-FFF2-40B4-BE49-F238E27FC236}">
                <a16:creationId xmlns:a16="http://schemas.microsoft.com/office/drawing/2014/main" id="{4B3DE6BA-4F96-C5B5-77CA-876D748F3BCF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 bwMode="auto">
          <a:xfrm>
            <a:off x="1196975" y="681038"/>
            <a:ext cx="4540250" cy="34051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8595" name="Rectangle 3">
            <a:extLst>
              <a:ext uri="{FF2B5EF4-FFF2-40B4-BE49-F238E27FC236}">
                <a16:creationId xmlns:a16="http://schemas.microsoft.com/office/drawing/2014/main" id="{3C88F52C-7243-62FD-C89D-A466CF5300B0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23925" y="4313238"/>
            <a:ext cx="5086350" cy="40862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F8BA16DE-48C0-6427-55BE-BE7D45B5B76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EB2B757-0C4F-984E-8D6B-9AC1333829E1}" type="slidenum">
              <a:rPr lang="en-US" altLang="en-US"/>
              <a:pPr/>
              <a:t>13</a:t>
            </a:fld>
            <a:endParaRPr lang="en-US" altLang="en-US"/>
          </a:p>
        </p:txBody>
      </p:sp>
      <p:sp>
        <p:nvSpPr>
          <p:cNvPr id="240642" name="Rectangle 2">
            <a:extLst>
              <a:ext uri="{FF2B5EF4-FFF2-40B4-BE49-F238E27FC236}">
                <a16:creationId xmlns:a16="http://schemas.microsoft.com/office/drawing/2014/main" id="{0DA1826F-9D6C-BAC4-C57B-568758244ADD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 bwMode="auto">
          <a:xfrm>
            <a:off x="1196975" y="681038"/>
            <a:ext cx="4540250" cy="34051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0643" name="Rectangle 3">
            <a:extLst>
              <a:ext uri="{FF2B5EF4-FFF2-40B4-BE49-F238E27FC236}">
                <a16:creationId xmlns:a16="http://schemas.microsoft.com/office/drawing/2014/main" id="{F57073F5-707B-82FD-BFD3-D25003CEF5D5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23925" y="4313238"/>
            <a:ext cx="5086350" cy="40862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FC4DF91F-AD5D-243F-F401-173928033D6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83CA01C-FC14-F54B-A14B-76DBC1404291}" type="slidenum">
              <a:rPr lang="en-US" altLang="en-US"/>
              <a:pPr/>
              <a:t>14</a:t>
            </a:fld>
            <a:endParaRPr lang="en-US" altLang="en-US"/>
          </a:p>
        </p:txBody>
      </p:sp>
      <p:sp>
        <p:nvSpPr>
          <p:cNvPr id="242690" name="Rectangle 2">
            <a:extLst>
              <a:ext uri="{FF2B5EF4-FFF2-40B4-BE49-F238E27FC236}">
                <a16:creationId xmlns:a16="http://schemas.microsoft.com/office/drawing/2014/main" id="{6798187E-E48D-C91D-A7C6-92F21E29F8D7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 bwMode="auto">
          <a:xfrm>
            <a:off x="1196975" y="681038"/>
            <a:ext cx="4540250" cy="34051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2691" name="Rectangle 3">
            <a:extLst>
              <a:ext uri="{FF2B5EF4-FFF2-40B4-BE49-F238E27FC236}">
                <a16:creationId xmlns:a16="http://schemas.microsoft.com/office/drawing/2014/main" id="{F1AB325F-7641-7E7F-9BE6-87F24613AC1C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23925" y="4313238"/>
            <a:ext cx="5086350" cy="40862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46D30CA0-71AD-21EE-6708-9CB507B0842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E25EC7C-8513-CA45-8961-8547EE175007}" type="slidenum">
              <a:rPr lang="en-US" altLang="en-US"/>
              <a:pPr/>
              <a:t>15</a:t>
            </a:fld>
            <a:endParaRPr lang="en-US" altLang="en-US"/>
          </a:p>
        </p:txBody>
      </p:sp>
      <p:sp>
        <p:nvSpPr>
          <p:cNvPr id="244738" name="Rectangle 2">
            <a:extLst>
              <a:ext uri="{FF2B5EF4-FFF2-40B4-BE49-F238E27FC236}">
                <a16:creationId xmlns:a16="http://schemas.microsoft.com/office/drawing/2014/main" id="{D42C9221-2164-4AA3-F3BC-2DDB9C9FDCE8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 bwMode="auto">
          <a:xfrm>
            <a:off x="1196975" y="681038"/>
            <a:ext cx="4540250" cy="34051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4739" name="Rectangle 3">
            <a:extLst>
              <a:ext uri="{FF2B5EF4-FFF2-40B4-BE49-F238E27FC236}">
                <a16:creationId xmlns:a16="http://schemas.microsoft.com/office/drawing/2014/main" id="{602D403C-8007-9508-D5F5-F85A163409A3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23925" y="4313238"/>
            <a:ext cx="5086350" cy="40862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0F4E7965-C67B-9DEA-E56A-F0F0DAE9053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12C7B87-E8A4-9442-953C-2703452483C1}" type="slidenum">
              <a:rPr lang="en-US" altLang="en-US"/>
              <a:pPr/>
              <a:t>16</a:t>
            </a:fld>
            <a:endParaRPr lang="en-US" altLang="en-US"/>
          </a:p>
        </p:txBody>
      </p:sp>
      <p:sp>
        <p:nvSpPr>
          <p:cNvPr id="246786" name="Rectangle 2">
            <a:extLst>
              <a:ext uri="{FF2B5EF4-FFF2-40B4-BE49-F238E27FC236}">
                <a16:creationId xmlns:a16="http://schemas.microsoft.com/office/drawing/2014/main" id="{0FE10476-465D-1BFD-CC98-38794FEA78A6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 bwMode="auto">
          <a:xfrm>
            <a:off x="1196975" y="681038"/>
            <a:ext cx="4540250" cy="34051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6787" name="Rectangle 3">
            <a:extLst>
              <a:ext uri="{FF2B5EF4-FFF2-40B4-BE49-F238E27FC236}">
                <a16:creationId xmlns:a16="http://schemas.microsoft.com/office/drawing/2014/main" id="{E31FFCF6-4B44-A310-06E0-DACFF6EE0CDE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23925" y="4313238"/>
            <a:ext cx="5086350" cy="40862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82EA4693-1D49-55D7-C3C2-DE1A8D93388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61B89E2-C877-2E46-AA0A-A416DA52C660}" type="slidenum">
              <a:rPr lang="en-US" altLang="en-US"/>
              <a:pPr/>
              <a:t>17</a:t>
            </a:fld>
            <a:endParaRPr lang="en-US" altLang="en-US"/>
          </a:p>
        </p:txBody>
      </p:sp>
      <p:sp>
        <p:nvSpPr>
          <p:cNvPr id="248834" name="Rectangle 2">
            <a:extLst>
              <a:ext uri="{FF2B5EF4-FFF2-40B4-BE49-F238E27FC236}">
                <a16:creationId xmlns:a16="http://schemas.microsoft.com/office/drawing/2014/main" id="{DA41D2FF-146B-DBE5-200D-2F53A4DC733B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 bwMode="auto">
          <a:xfrm>
            <a:off x="1196975" y="681038"/>
            <a:ext cx="4540250" cy="34051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8835" name="Rectangle 3">
            <a:extLst>
              <a:ext uri="{FF2B5EF4-FFF2-40B4-BE49-F238E27FC236}">
                <a16:creationId xmlns:a16="http://schemas.microsoft.com/office/drawing/2014/main" id="{DACA1D7C-B163-8EFE-59FD-5CF05F3E2629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23925" y="4313238"/>
            <a:ext cx="5086350" cy="40862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1B3DB102-5A45-A493-EDC6-460714867C6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5253B89-3A8D-6845-91F0-5AF5AFF90ADC}" type="slidenum">
              <a:rPr lang="en-US" altLang="en-US"/>
              <a:pPr/>
              <a:t>18</a:t>
            </a:fld>
            <a:endParaRPr lang="en-US" altLang="en-US"/>
          </a:p>
        </p:txBody>
      </p:sp>
      <p:sp>
        <p:nvSpPr>
          <p:cNvPr id="250882" name="Rectangle 2">
            <a:extLst>
              <a:ext uri="{FF2B5EF4-FFF2-40B4-BE49-F238E27FC236}">
                <a16:creationId xmlns:a16="http://schemas.microsoft.com/office/drawing/2014/main" id="{A950B29D-266E-77CD-665F-4914CC5EFAD6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 bwMode="auto">
          <a:xfrm>
            <a:off x="1196975" y="681038"/>
            <a:ext cx="4540250" cy="34051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0883" name="Rectangle 3">
            <a:extLst>
              <a:ext uri="{FF2B5EF4-FFF2-40B4-BE49-F238E27FC236}">
                <a16:creationId xmlns:a16="http://schemas.microsoft.com/office/drawing/2014/main" id="{43B2A61F-73B8-0D47-14BF-C09C22140309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23925" y="4313238"/>
            <a:ext cx="5086350" cy="40862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7CA84737-1B02-788E-3D30-04E6CF62FB8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327A4FB-E23D-8148-BB13-5EED5A86E1F3}" type="slidenum">
              <a:rPr lang="en-US" altLang="en-US"/>
              <a:pPr/>
              <a:t>19</a:t>
            </a:fld>
            <a:endParaRPr lang="en-US" altLang="en-US"/>
          </a:p>
        </p:txBody>
      </p:sp>
      <p:sp>
        <p:nvSpPr>
          <p:cNvPr id="252930" name="Rectangle 2">
            <a:extLst>
              <a:ext uri="{FF2B5EF4-FFF2-40B4-BE49-F238E27FC236}">
                <a16:creationId xmlns:a16="http://schemas.microsoft.com/office/drawing/2014/main" id="{645DCD60-4022-BD08-E4B6-3E98E77BF3FE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 bwMode="auto">
          <a:xfrm>
            <a:off x="1196975" y="681038"/>
            <a:ext cx="4540250" cy="34051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2931" name="Rectangle 3">
            <a:extLst>
              <a:ext uri="{FF2B5EF4-FFF2-40B4-BE49-F238E27FC236}">
                <a16:creationId xmlns:a16="http://schemas.microsoft.com/office/drawing/2014/main" id="{E61101E2-C141-8603-EBFD-AE458F15782E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23925" y="4313238"/>
            <a:ext cx="5086350" cy="40862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7F97C718-D7F8-2A51-788F-41FC4E26D0A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EB1D43E-B146-164C-8438-F3313208749B}" type="slidenum">
              <a:rPr lang="en-US" altLang="en-US"/>
              <a:pPr/>
              <a:t>20</a:t>
            </a:fld>
            <a:endParaRPr lang="en-US" altLang="en-US"/>
          </a:p>
        </p:txBody>
      </p:sp>
      <p:sp>
        <p:nvSpPr>
          <p:cNvPr id="254978" name="Rectangle 2">
            <a:extLst>
              <a:ext uri="{FF2B5EF4-FFF2-40B4-BE49-F238E27FC236}">
                <a16:creationId xmlns:a16="http://schemas.microsoft.com/office/drawing/2014/main" id="{2B3817AE-C7DB-1B11-615B-210BE90F5681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 bwMode="auto">
          <a:xfrm>
            <a:off x="1196975" y="681038"/>
            <a:ext cx="4540250" cy="34051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4979" name="Rectangle 3">
            <a:extLst>
              <a:ext uri="{FF2B5EF4-FFF2-40B4-BE49-F238E27FC236}">
                <a16:creationId xmlns:a16="http://schemas.microsoft.com/office/drawing/2014/main" id="{D039986E-F642-4575-57CD-8135F83F30D0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23925" y="4313238"/>
            <a:ext cx="5086350" cy="40862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906DF8FA-80E7-A996-716C-718AF356B6E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A1137DE-0981-A746-94B2-E8A0D0D19ED5}" type="slidenum">
              <a:rPr lang="en-US" altLang="en-US"/>
              <a:pPr/>
              <a:t>21</a:t>
            </a:fld>
            <a:endParaRPr lang="en-US" altLang="en-US"/>
          </a:p>
        </p:txBody>
      </p:sp>
      <p:sp>
        <p:nvSpPr>
          <p:cNvPr id="257026" name="Rectangle 2">
            <a:extLst>
              <a:ext uri="{FF2B5EF4-FFF2-40B4-BE49-F238E27FC236}">
                <a16:creationId xmlns:a16="http://schemas.microsoft.com/office/drawing/2014/main" id="{0D770FD0-D91B-EC7C-E84E-8F20463E04B0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 bwMode="auto">
          <a:xfrm>
            <a:off x="1196975" y="681038"/>
            <a:ext cx="4540250" cy="34051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7027" name="Rectangle 3">
            <a:extLst>
              <a:ext uri="{FF2B5EF4-FFF2-40B4-BE49-F238E27FC236}">
                <a16:creationId xmlns:a16="http://schemas.microsoft.com/office/drawing/2014/main" id="{1FF51A13-BF57-231B-60AF-8D61658F0518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23925" y="4313238"/>
            <a:ext cx="5086350" cy="40862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ABA188A8-4747-1C33-8F93-2BC4A5A4F2E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E37723F-6274-BD41-9EA6-45A19744F546}" type="slidenum">
              <a:rPr lang="en-US" altLang="en-US"/>
              <a:pPr/>
              <a:t>3</a:t>
            </a:fld>
            <a:endParaRPr lang="en-US" altLang="en-US"/>
          </a:p>
        </p:txBody>
      </p:sp>
      <p:sp>
        <p:nvSpPr>
          <p:cNvPr id="221186" name="Rectangle 2">
            <a:extLst>
              <a:ext uri="{FF2B5EF4-FFF2-40B4-BE49-F238E27FC236}">
                <a16:creationId xmlns:a16="http://schemas.microsoft.com/office/drawing/2014/main" id="{11C99E48-125F-3C81-E3E2-EF9C0A8A4964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 bwMode="auto">
          <a:xfrm>
            <a:off x="1196975" y="681038"/>
            <a:ext cx="4540250" cy="34051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1187" name="Rectangle 3">
            <a:extLst>
              <a:ext uri="{FF2B5EF4-FFF2-40B4-BE49-F238E27FC236}">
                <a16:creationId xmlns:a16="http://schemas.microsoft.com/office/drawing/2014/main" id="{EFC90BEA-882C-7F37-5BA5-74DF9287AA44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23925" y="4313238"/>
            <a:ext cx="5086350" cy="40862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0286C477-FFE2-D34F-C32C-A4AD03C69C5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25D21AC-623D-6949-A1C6-F2EE6D9045E4}" type="slidenum">
              <a:rPr lang="en-US" altLang="en-US"/>
              <a:pPr/>
              <a:t>22</a:t>
            </a:fld>
            <a:endParaRPr lang="en-US" altLang="en-US"/>
          </a:p>
        </p:txBody>
      </p:sp>
      <p:sp>
        <p:nvSpPr>
          <p:cNvPr id="259074" name="Rectangle 2">
            <a:extLst>
              <a:ext uri="{FF2B5EF4-FFF2-40B4-BE49-F238E27FC236}">
                <a16:creationId xmlns:a16="http://schemas.microsoft.com/office/drawing/2014/main" id="{3A3E81DC-9B63-60E8-671C-CC71497A5F89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 bwMode="auto">
          <a:xfrm>
            <a:off x="1196975" y="681038"/>
            <a:ext cx="4540250" cy="34051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9075" name="Rectangle 3">
            <a:extLst>
              <a:ext uri="{FF2B5EF4-FFF2-40B4-BE49-F238E27FC236}">
                <a16:creationId xmlns:a16="http://schemas.microsoft.com/office/drawing/2014/main" id="{C0B58CD7-D154-827B-AA3E-449B45141B06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23925" y="4313238"/>
            <a:ext cx="5086350" cy="40862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63FB1B78-1C8E-E570-70CC-5ED53EFAE64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C29B86E-C097-1F47-9A4C-9226D42400B3}" type="slidenum">
              <a:rPr lang="en-US" altLang="en-US"/>
              <a:pPr/>
              <a:t>23</a:t>
            </a:fld>
            <a:endParaRPr lang="en-US" altLang="en-US"/>
          </a:p>
        </p:txBody>
      </p:sp>
      <p:sp>
        <p:nvSpPr>
          <p:cNvPr id="261122" name="Rectangle 2">
            <a:extLst>
              <a:ext uri="{FF2B5EF4-FFF2-40B4-BE49-F238E27FC236}">
                <a16:creationId xmlns:a16="http://schemas.microsoft.com/office/drawing/2014/main" id="{339162B7-91E7-E239-D011-FF8C71A3C338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 bwMode="auto">
          <a:xfrm>
            <a:off x="1196975" y="681038"/>
            <a:ext cx="4540250" cy="34051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1123" name="Rectangle 3">
            <a:extLst>
              <a:ext uri="{FF2B5EF4-FFF2-40B4-BE49-F238E27FC236}">
                <a16:creationId xmlns:a16="http://schemas.microsoft.com/office/drawing/2014/main" id="{C8C43628-4C26-FF34-B51E-9AC3527A462B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23925" y="4313238"/>
            <a:ext cx="5086350" cy="40862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1511AD87-9D5C-45D9-66B2-9BBF606BFA8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F1E1A0C-9EF8-6F47-8CEC-91D017887086}" type="slidenum">
              <a:rPr lang="en-US" altLang="en-US"/>
              <a:pPr/>
              <a:t>24</a:t>
            </a:fld>
            <a:endParaRPr lang="en-US" altLang="en-US"/>
          </a:p>
        </p:txBody>
      </p:sp>
      <p:sp>
        <p:nvSpPr>
          <p:cNvPr id="263170" name="Rectangle 2">
            <a:extLst>
              <a:ext uri="{FF2B5EF4-FFF2-40B4-BE49-F238E27FC236}">
                <a16:creationId xmlns:a16="http://schemas.microsoft.com/office/drawing/2014/main" id="{B9EA130B-9B2C-E932-5A86-0B18A1C20247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 bwMode="auto">
          <a:xfrm>
            <a:off x="1196975" y="681038"/>
            <a:ext cx="4540250" cy="34051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3171" name="Rectangle 3">
            <a:extLst>
              <a:ext uri="{FF2B5EF4-FFF2-40B4-BE49-F238E27FC236}">
                <a16:creationId xmlns:a16="http://schemas.microsoft.com/office/drawing/2014/main" id="{C8514CED-C8C0-2FAA-AE3C-61158E99FDE9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23925" y="4313238"/>
            <a:ext cx="5086350" cy="40862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1207A257-E73C-4E72-3D61-E10231C5B4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3E77087-A9F2-4E4D-8B53-08052260BD88}" type="slidenum">
              <a:rPr lang="en-US" altLang="en-US"/>
              <a:pPr/>
              <a:t>25</a:t>
            </a:fld>
            <a:endParaRPr lang="en-US" altLang="en-US"/>
          </a:p>
        </p:txBody>
      </p:sp>
      <p:sp>
        <p:nvSpPr>
          <p:cNvPr id="265218" name="Rectangle 2">
            <a:extLst>
              <a:ext uri="{FF2B5EF4-FFF2-40B4-BE49-F238E27FC236}">
                <a16:creationId xmlns:a16="http://schemas.microsoft.com/office/drawing/2014/main" id="{4A1E7294-C208-053B-73C4-89B9F1E4C5D2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 bwMode="auto">
          <a:xfrm>
            <a:off x="1196975" y="681038"/>
            <a:ext cx="4540250" cy="34051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5219" name="Rectangle 3">
            <a:extLst>
              <a:ext uri="{FF2B5EF4-FFF2-40B4-BE49-F238E27FC236}">
                <a16:creationId xmlns:a16="http://schemas.microsoft.com/office/drawing/2014/main" id="{C5F5EBEA-374D-B854-8D33-58FA32964BE6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23925" y="4313238"/>
            <a:ext cx="5086350" cy="40862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75E3154A-A0D3-6796-4351-6B7B0DC3443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1FE299-0C00-AB4A-B748-7DDE5385D22A}" type="slidenum">
              <a:rPr lang="en-US" altLang="en-US"/>
              <a:pPr/>
              <a:t>26</a:t>
            </a:fld>
            <a:endParaRPr lang="en-US" altLang="en-US"/>
          </a:p>
        </p:txBody>
      </p:sp>
      <p:sp>
        <p:nvSpPr>
          <p:cNvPr id="369666" name="Rectangle 2">
            <a:extLst>
              <a:ext uri="{FF2B5EF4-FFF2-40B4-BE49-F238E27FC236}">
                <a16:creationId xmlns:a16="http://schemas.microsoft.com/office/drawing/2014/main" id="{CB08B914-4810-86CC-5C10-676588896924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 bwMode="auto">
          <a:xfrm>
            <a:off x="1196975" y="681038"/>
            <a:ext cx="4540250" cy="34051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9667" name="Rectangle 3">
            <a:extLst>
              <a:ext uri="{FF2B5EF4-FFF2-40B4-BE49-F238E27FC236}">
                <a16:creationId xmlns:a16="http://schemas.microsoft.com/office/drawing/2014/main" id="{9808463D-DF28-1F0B-800F-C1C8C3CF46D7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23925" y="4313238"/>
            <a:ext cx="5086350" cy="40862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B7BB3091-6B8A-DE31-1EFE-812F04712D5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E3AAF92-129B-0447-9CF8-3C043807D57D}" type="slidenum">
              <a:rPr lang="en-US" altLang="en-US"/>
              <a:pPr/>
              <a:t>27</a:t>
            </a:fld>
            <a:endParaRPr lang="en-US" altLang="en-US"/>
          </a:p>
        </p:txBody>
      </p:sp>
      <p:sp>
        <p:nvSpPr>
          <p:cNvPr id="267266" name="Rectangle 2">
            <a:extLst>
              <a:ext uri="{FF2B5EF4-FFF2-40B4-BE49-F238E27FC236}">
                <a16:creationId xmlns:a16="http://schemas.microsoft.com/office/drawing/2014/main" id="{967A0BD3-8A04-CD4A-7CDA-A1363FA823A1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 bwMode="auto">
          <a:xfrm>
            <a:off x="1196975" y="681038"/>
            <a:ext cx="4540250" cy="34051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7267" name="Rectangle 3">
            <a:extLst>
              <a:ext uri="{FF2B5EF4-FFF2-40B4-BE49-F238E27FC236}">
                <a16:creationId xmlns:a16="http://schemas.microsoft.com/office/drawing/2014/main" id="{89730FED-9950-94A1-F345-9B88381F36A7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23925" y="4313238"/>
            <a:ext cx="5086350" cy="40862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C34629F9-91BE-064A-8504-63D42729834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721461D-0D76-D346-B11D-BE762D718CB7}" type="slidenum">
              <a:rPr lang="en-US" altLang="en-US"/>
              <a:pPr/>
              <a:t>28</a:t>
            </a:fld>
            <a:endParaRPr lang="en-US" altLang="en-US"/>
          </a:p>
        </p:txBody>
      </p:sp>
      <p:sp>
        <p:nvSpPr>
          <p:cNvPr id="269314" name="Rectangle 2">
            <a:extLst>
              <a:ext uri="{FF2B5EF4-FFF2-40B4-BE49-F238E27FC236}">
                <a16:creationId xmlns:a16="http://schemas.microsoft.com/office/drawing/2014/main" id="{3B5D741E-AC01-0790-5385-CF2BEAD9AC3C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 bwMode="auto">
          <a:xfrm>
            <a:off x="1196975" y="681038"/>
            <a:ext cx="4540250" cy="34051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9315" name="Rectangle 3">
            <a:extLst>
              <a:ext uri="{FF2B5EF4-FFF2-40B4-BE49-F238E27FC236}">
                <a16:creationId xmlns:a16="http://schemas.microsoft.com/office/drawing/2014/main" id="{88CF73A5-F2FA-6BD1-5F3B-AAEC0F730D3C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23925" y="4313238"/>
            <a:ext cx="5086350" cy="40862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E7D58115-CA88-ADAB-6187-95F224FD0A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0F5C6E9-73B1-734F-8248-164E0A18821B}" type="slidenum">
              <a:rPr lang="en-US" altLang="en-US"/>
              <a:pPr/>
              <a:t>29</a:t>
            </a:fld>
            <a:endParaRPr lang="en-US" altLang="en-US"/>
          </a:p>
        </p:txBody>
      </p:sp>
      <p:sp>
        <p:nvSpPr>
          <p:cNvPr id="275458" name="Rectangle 2">
            <a:extLst>
              <a:ext uri="{FF2B5EF4-FFF2-40B4-BE49-F238E27FC236}">
                <a16:creationId xmlns:a16="http://schemas.microsoft.com/office/drawing/2014/main" id="{B0A9A4EA-2DBE-D66F-E7AC-27086705A9C0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 bwMode="auto">
          <a:xfrm>
            <a:off x="1196975" y="681038"/>
            <a:ext cx="4540250" cy="34051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5459" name="Rectangle 3">
            <a:extLst>
              <a:ext uri="{FF2B5EF4-FFF2-40B4-BE49-F238E27FC236}">
                <a16:creationId xmlns:a16="http://schemas.microsoft.com/office/drawing/2014/main" id="{43E0EAF0-B10F-9CAC-0378-A8E9193017E3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23925" y="4313238"/>
            <a:ext cx="5086350" cy="40862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6475F92A-D44A-A415-63CC-2F966E3FBE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2D61787-1360-5741-B86E-310E0B691DFA}" type="slidenum">
              <a:rPr lang="en-US" altLang="en-US"/>
              <a:pPr/>
              <a:t>30</a:t>
            </a:fld>
            <a:endParaRPr lang="en-US" altLang="en-US"/>
          </a:p>
        </p:txBody>
      </p:sp>
      <p:sp>
        <p:nvSpPr>
          <p:cNvPr id="277506" name="Rectangle 2">
            <a:extLst>
              <a:ext uri="{FF2B5EF4-FFF2-40B4-BE49-F238E27FC236}">
                <a16:creationId xmlns:a16="http://schemas.microsoft.com/office/drawing/2014/main" id="{B75815B9-9FDB-7EE6-255F-B2FD18A72E53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 bwMode="auto">
          <a:xfrm>
            <a:off x="1196975" y="681038"/>
            <a:ext cx="4540250" cy="34051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7507" name="Rectangle 3">
            <a:extLst>
              <a:ext uri="{FF2B5EF4-FFF2-40B4-BE49-F238E27FC236}">
                <a16:creationId xmlns:a16="http://schemas.microsoft.com/office/drawing/2014/main" id="{6D788648-CB4B-A941-7D86-8876C5D1C1C8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23925" y="4313238"/>
            <a:ext cx="5086350" cy="40862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766F04A1-9F11-F9CD-5201-11CCB0F5E71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75BC338-2B76-D646-A7C9-9922F343005E}" type="slidenum">
              <a:rPr lang="en-US" altLang="en-US"/>
              <a:pPr/>
              <a:t>31</a:t>
            </a:fld>
            <a:endParaRPr lang="en-US" altLang="en-US"/>
          </a:p>
        </p:txBody>
      </p:sp>
      <p:sp>
        <p:nvSpPr>
          <p:cNvPr id="279554" name="Rectangle 2">
            <a:extLst>
              <a:ext uri="{FF2B5EF4-FFF2-40B4-BE49-F238E27FC236}">
                <a16:creationId xmlns:a16="http://schemas.microsoft.com/office/drawing/2014/main" id="{F891395F-3EB7-25E6-FBEC-D28434F7ADB5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 bwMode="auto">
          <a:xfrm>
            <a:off x="1196975" y="681038"/>
            <a:ext cx="4540250" cy="34051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9555" name="Rectangle 3">
            <a:extLst>
              <a:ext uri="{FF2B5EF4-FFF2-40B4-BE49-F238E27FC236}">
                <a16:creationId xmlns:a16="http://schemas.microsoft.com/office/drawing/2014/main" id="{F01D90ED-B4E3-03FA-94D0-9BAAB358B55B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23925" y="4313238"/>
            <a:ext cx="5086350" cy="40862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40C0775A-C10C-5C3A-C4A9-81B6EE43244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57D4E7D-B693-9D4E-93DA-BCCEBCF78747}" type="slidenum">
              <a:rPr lang="en-US" altLang="en-US"/>
              <a:pPr/>
              <a:t>4</a:t>
            </a:fld>
            <a:endParaRPr lang="en-US" altLang="en-US"/>
          </a:p>
        </p:txBody>
      </p:sp>
      <p:sp>
        <p:nvSpPr>
          <p:cNvPr id="223234" name="Rectangle 2">
            <a:extLst>
              <a:ext uri="{FF2B5EF4-FFF2-40B4-BE49-F238E27FC236}">
                <a16:creationId xmlns:a16="http://schemas.microsoft.com/office/drawing/2014/main" id="{CB681ACB-4128-C658-5980-083C59DAABE2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 bwMode="auto">
          <a:xfrm>
            <a:off x="1196975" y="681038"/>
            <a:ext cx="4540250" cy="34051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3235" name="Rectangle 3">
            <a:extLst>
              <a:ext uri="{FF2B5EF4-FFF2-40B4-BE49-F238E27FC236}">
                <a16:creationId xmlns:a16="http://schemas.microsoft.com/office/drawing/2014/main" id="{3920CFDF-8EC2-A494-7852-85CF9995565D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23925" y="4313238"/>
            <a:ext cx="5086350" cy="40862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09291721-32A4-B032-7556-40C2B325F35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33620C1-804E-2749-A79A-DA2221A5182B}" type="slidenum">
              <a:rPr lang="en-US" altLang="en-US"/>
              <a:pPr/>
              <a:t>32</a:t>
            </a:fld>
            <a:endParaRPr lang="en-US" altLang="en-US"/>
          </a:p>
        </p:txBody>
      </p:sp>
      <p:sp>
        <p:nvSpPr>
          <p:cNvPr id="281602" name="Rectangle 2">
            <a:extLst>
              <a:ext uri="{FF2B5EF4-FFF2-40B4-BE49-F238E27FC236}">
                <a16:creationId xmlns:a16="http://schemas.microsoft.com/office/drawing/2014/main" id="{9AD792E7-ECC1-7D72-FD7D-80847DA1E36D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 bwMode="auto">
          <a:xfrm>
            <a:off x="1196975" y="681038"/>
            <a:ext cx="4540250" cy="34051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1603" name="Rectangle 3">
            <a:extLst>
              <a:ext uri="{FF2B5EF4-FFF2-40B4-BE49-F238E27FC236}">
                <a16:creationId xmlns:a16="http://schemas.microsoft.com/office/drawing/2014/main" id="{BB2D5452-5135-C5C6-08CF-C8DAA0CED093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23925" y="4313238"/>
            <a:ext cx="5086350" cy="40862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5CE8E7D2-992B-B721-1305-67FC399C145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1957E1F-F945-DC49-A3D5-6A6043464276}" type="slidenum">
              <a:rPr lang="en-US" altLang="en-US"/>
              <a:pPr/>
              <a:t>33</a:t>
            </a:fld>
            <a:endParaRPr lang="en-US" altLang="en-US"/>
          </a:p>
        </p:txBody>
      </p:sp>
      <p:sp>
        <p:nvSpPr>
          <p:cNvPr id="283650" name="Rectangle 2">
            <a:extLst>
              <a:ext uri="{FF2B5EF4-FFF2-40B4-BE49-F238E27FC236}">
                <a16:creationId xmlns:a16="http://schemas.microsoft.com/office/drawing/2014/main" id="{0A18214A-F18F-6313-0CE7-93AE63AFF7FA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 bwMode="auto">
          <a:xfrm>
            <a:off x="1196975" y="681038"/>
            <a:ext cx="4540250" cy="34051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3651" name="Rectangle 3">
            <a:extLst>
              <a:ext uri="{FF2B5EF4-FFF2-40B4-BE49-F238E27FC236}">
                <a16:creationId xmlns:a16="http://schemas.microsoft.com/office/drawing/2014/main" id="{B031B213-515C-4877-048B-87D167329ACA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23925" y="4313238"/>
            <a:ext cx="5086350" cy="40862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83034A71-577F-13EB-EBE9-0F6CB859662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2B817DF-0985-ED4D-B406-20507A467763}" type="slidenum">
              <a:rPr lang="en-US" altLang="en-US"/>
              <a:pPr/>
              <a:t>34</a:t>
            </a:fld>
            <a:endParaRPr lang="en-US" altLang="en-US"/>
          </a:p>
        </p:txBody>
      </p:sp>
      <p:sp>
        <p:nvSpPr>
          <p:cNvPr id="285698" name="Rectangle 2">
            <a:extLst>
              <a:ext uri="{FF2B5EF4-FFF2-40B4-BE49-F238E27FC236}">
                <a16:creationId xmlns:a16="http://schemas.microsoft.com/office/drawing/2014/main" id="{348D165E-7137-C177-F987-4BE9C30C69BA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 bwMode="auto">
          <a:xfrm>
            <a:off x="1196975" y="681038"/>
            <a:ext cx="4540250" cy="34051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5699" name="Rectangle 3">
            <a:extLst>
              <a:ext uri="{FF2B5EF4-FFF2-40B4-BE49-F238E27FC236}">
                <a16:creationId xmlns:a16="http://schemas.microsoft.com/office/drawing/2014/main" id="{BAA37E1C-9ABB-F192-83DE-A3081188A166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23925" y="4313238"/>
            <a:ext cx="5086350" cy="40862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F7BA4AD7-3981-8973-D9D4-941CD65968A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9EACD35-D45B-2645-9CEA-EF85DC9C19A3}" type="slidenum">
              <a:rPr lang="en-US" altLang="en-US"/>
              <a:pPr/>
              <a:t>35</a:t>
            </a:fld>
            <a:endParaRPr lang="en-US" altLang="en-US"/>
          </a:p>
        </p:txBody>
      </p:sp>
      <p:sp>
        <p:nvSpPr>
          <p:cNvPr id="287746" name="Rectangle 2">
            <a:extLst>
              <a:ext uri="{FF2B5EF4-FFF2-40B4-BE49-F238E27FC236}">
                <a16:creationId xmlns:a16="http://schemas.microsoft.com/office/drawing/2014/main" id="{2234D09B-FD70-C523-A82A-5601BB7A4148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 bwMode="auto">
          <a:xfrm>
            <a:off x="1196975" y="681038"/>
            <a:ext cx="4540250" cy="34051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7747" name="Rectangle 3">
            <a:extLst>
              <a:ext uri="{FF2B5EF4-FFF2-40B4-BE49-F238E27FC236}">
                <a16:creationId xmlns:a16="http://schemas.microsoft.com/office/drawing/2014/main" id="{1C7DA699-C2BA-504A-F7DE-95BA31B57E2E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23925" y="4313238"/>
            <a:ext cx="5086350" cy="40862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5D104416-A1F4-26AF-13DE-36FD9318F5C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6295871-F8BB-B249-B6A1-B31EEB129C6C}" type="slidenum">
              <a:rPr lang="en-US" altLang="en-US"/>
              <a:pPr/>
              <a:t>36</a:t>
            </a:fld>
            <a:endParaRPr lang="en-US" altLang="en-US"/>
          </a:p>
        </p:txBody>
      </p:sp>
      <p:sp>
        <p:nvSpPr>
          <p:cNvPr id="289794" name="Rectangle 2">
            <a:extLst>
              <a:ext uri="{FF2B5EF4-FFF2-40B4-BE49-F238E27FC236}">
                <a16:creationId xmlns:a16="http://schemas.microsoft.com/office/drawing/2014/main" id="{362CA230-B8FC-63A7-F4F2-D3227A92C726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 bwMode="auto">
          <a:xfrm>
            <a:off x="1196975" y="681038"/>
            <a:ext cx="4540250" cy="34051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9795" name="Rectangle 3">
            <a:extLst>
              <a:ext uri="{FF2B5EF4-FFF2-40B4-BE49-F238E27FC236}">
                <a16:creationId xmlns:a16="http://schemas.microsoft.com/office/drawing/2014/main" id="{A1BE4604-7AB2-1EE4-0767-718BDD2F0D0A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23925" y="4313238"/>
            <a:ext cx="5086350" cy="40862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C9EA035A-2D58-E3B9-16BB-6D57383B1B0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1A90DE2-2EE8-2049-B7E4-0BCEF3EE3624}" type="slidenum">
              <a:rPr lang="en-US" altLang="en-US"/>
              <a:pPr/>
              <a:t>37</a:t>
            </a:fld>
            <a:endParaRPr lang="en-US" altLang="en-US"/>
          </a:p>
        </p:txBody>
      </p:sp>
      <p:sp>
        <p:nvSpPr>
          <p:cNvPr id="291842" name="Rectangle 2">
            <a:extLst>
              <a:ext uri="{FF2B5EF4-FFF2-40B4-BE49-F238E27FC236}">
                <a16:creationId xmlns:a16="http://schemas.microsoft.com/office/drawing/2014/main" id="{44CB0364-CB15-EDAA-2BDF-889BD376378E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 bwMode="auto">
          <a:xfrm>
            <a:off x="1196975" y="681038"/>
            <a:ext cx="4540250" cy="34051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1843" name="Rectangle 3">
            <a:extLst>
              <a:ext uri="{FF2B5EF4-FFF2-40B4-BE49-F238E27FC236}">
                <a16:creationId xmlns:a16="http://schemas.microsoft.com/office/drawing/2014/main" id="{BCDBE16F-9E87-EAC0-601E-8979AE62ADEA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23925" y="4313238"/>
            <a:ext cx="5086350" cy="40862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C4A20C36-3021-DCC1-F603-6D55C53B05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C20BC1D-1A36-E842-8BCF-14E2B1287991}" type="slidenum">
              <a:rPr lang="en-US" altLang="en-US"/>
              <a:pPr/>
              <a:t>38</a:t>
            </a:fld>
            <a:endParaRPr lang="en-US" altLang="en-US"/>
          </a:p>
        </p:txBody>
      </p:sp>
      <p:sp>
        <p:nvSpPr>
          <p:cNvPr id="293890" name="Rectangle 2">
            <a:extLst>
              <a:ext uri="{FF2B5EF4-FFF2-40B4-BE49-F238E27FC236}">
                <a16:creationId xmlns:a16="http://schemas.microsoft.com/office/drawing/2014/main" id="{68567868-E139-DB7E-EB09-AE56666873E3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 bwMode="auto">
          <a:xfrm>
            <a:off x="1196975" y="681038"/>
            <a:ext cx="4540250" cy="34051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3891" name="Rectangle 3">
            <a:extLst>
              <a:ext uri="{FF2B5EF4-FFF2-40B4-BE49-F238E27FC236}">
                <a16:creationId xmlns:a16="http://schemas.microsoft.com/office/drawing/2014/main" id="{EFCC3E96-FC6A-9D0A-0D57-3431C4211DC4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23925" y="4313238"/>
            <a:ext cx="5086350" cy="40862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255DF4CF-462D-4C65-E3F9-66F4874C709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B62A468-4198-8E4F-A2DF-E7ECDD35761D}" type="slidenum">
              <a:rPr lang="en-US" altLang="en-US"/>
              <a:pPr/>
              <a:t>39</a:t>
            </a:fld>
            <a:endParaRPr lang="en-US" altLang="en-US"/>
          </a:p>
        </p:txBody>
      </p:sp>
      <p:sp>
        <p:nvSpPr>
          <p:cNvPr id="295938" name="Rectangle 2">
            <a:extLst>
              <a:ext uri="{FF2B5EF4-FFF2-40B4-BE49-F238E27FC236}">
                <a16:creationId xmlns:a16="http://schemas.microsoft.com/office/drawing/2014/main" id="{29DCFAA9-5299-6F00-A465-409B94D1352D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 bwMode="auto">
          <a:xfrm>
            <a:off x="1196975" y="681038"/>
            <a:ext cx="4540250" cy="34051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5939" name="Rectangle 3">
            <a:extLst>
              <a:ext uri="{FF2B5EF4-FFF2-40B4-BE49-F238E27FC236}">
                <a16:creationId xmlns:a16="http://schemas.microsoft.com/office/drawing/2014/main" id="{EDC9FDAB-CA01-C031-61BF-6E613B0ABFAC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23925" y="4313238"/>
            <a:ext cx="5086350" cy="40862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F890E6FB-908F-917F-8F80-8FE8C6B6C00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F15B98A-1F6B-744C-9AA2-EE5954B8E41F}" type="slidenum">
              <a:rPr lang="en-US" altLang="en-US"/>
              <a:pPr/>
              <a:t>40</a:t>
            </a:fld>
            <a:endParaRPr lang="en-US" altLang="en-US"/>
          </a:p>
        </p:txBody>
      </p:sp>
      <p:sp>
        <p:nvSpPr>
          <p:cNvPr id="297986" name="Rectangle 2">
            <a:extLst>
              <a:ext uri="{FF2B5EF4-FFF2-40B4-BE49-F238E27FC236}">
                <a16:creationId xmlns:a16="http://schemas.microsoft.com/office/drawing/2014/main" id="{4EA7540E-B892-312A-FA83-D01C23AF2839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 bwMode="auto">
          <a:xfrm>
            <a:off x="1196975" y="681038"/>
            <a:ext cx="4540250" cy="34051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7987" name="Rectangle 3">
            <a:extLst>
              <a:ext uri="{FF2B5EF4-FFF2-40B4-BE49-F238E27FC236}">
                <a16:creationId xmlns:a16="http://schemas.microsoft.com/office/drawing/2014/main" id="{C9245497-B949-DA17-78B9-B0070A88E58F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23925" y="4313238"/>
            <a:ext cx="5086350" cy="40862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55088BBB-9210-2D70-7717-127B4AE803C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66F9F97-73A4-904D-914A-7434B659C843}" type="slidenum">
              <a:rPr lang="en-US" altLang="en-US"/>
              <a:pPr/>
              <a:t>41</a:t>
            </a:fld>
            <a:endParaRPr lang="en-US" altLang="en-US"/>
          </a:p>
        </p:txBody>
      </p:sp>
      <p:sp>
        <p:nvSpPr>
          <p:cNvPr id="300034" name="Rectangle 2">
            <a:extLst>
              <a:ext uri="{FF2B5EF4-FFF2-40B4-BE49-F238E27FC236}">
                <a16:creationId xmlns:a16="http://schemas.microsoft.com/office/drawing/2014/main" id="{AB13B917-D339-D140-B4DE-60E4791B0749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 bwMode="auto">
          <a:xfrm>
            <a:off x="1196975" y="681038"/>
            <a:ext cx="4540250" cy="34051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0035" name="Rectangle 3">
            <a:extLst>
              <a:ext uri="{FF2B5EF4-FFF2-40B4-BE49-F238E27FC236}">
                <a16:creationId xmlns:a16="http://schemas.microsoft.com/office/drawing/2014/main" id="{06BB133D-63CA-1D71-B1D6-9F4832E99371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23925" y="4313238"/>
            <a:ext cx="5086350" cy="40862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109828B1-E180-B2C7-B76D-E143920C60B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BF40D32-A4CE-664B-97D9-E71D161EFABB}" type="slidenum">
              <a:rPr lang="en-US" altLang="en-US"/>
              <a:pPr/>
              <a:t>5</a:t>
            </a:fld>
            <a:endParaRPr lang="en-US" altLang="en-US"/>
          </a:p>
        </p:txBody>
      </p:sp>
      <p:sp>
        <p:nvSpPr>
          <p:cNvPr id="225282" name="Rectangle 2">
            <a:extLst>
              <a:ext uri="{FF2B5EF4-FFF2-40B4-BE49-F238E27FC236}">
                <a16:creationId xmlns:a16="http://schemas.microsoft.com/office/drawing/2014/main" id="{A0AB62C7-F8A1-C382-7390-978700FFB6F7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 bwMode="auto">
          <a:xfrm>
            <a:off x="1196975" y="681038"/>
            <a:ext cx="4540250" cy="34051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283" name="Rectangle 3">
            <a:extLst>
              <a:ext uri="{FF2B5EF4-FFF2-40B4-BE49-F238E27FC236}">
                <a16:creationId xmlns:a16="http://schemas.microsoft.com/office/drawing/2014/main" id="{201230BD-2C84-F161-443F-0447C655A315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23925" y="4313238"/>
            <a:ext cx="5086350" cy="40862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81D83B43-ECAB-4455-9CDD-BDDA8390501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28F6692-5EA1-7246-89AD-AFC67B8C8E20}" type="slidenum">
              <a:rPr lang="en-US" altLang="en-US"/>
              <a:pPr/>
              <a:t>42</a:t>
            </a:fld>
            <a:endParaRPr lang="en-US" altLang="en-US"/>
          </a:p>
        </p:txBody>
      </p:sp>
      <p:sp>
        <p:nvSpPr>
          <p:cNvPr id="302082" name="Rectangle 2">
            <a:extLst>
              <a:ext uri="{FF2B5EF4-FFF2-40B4-BE49-F238E27FC236}">
                <a16:creationId xmlns:a16="http://schemas.microsoft.com/office/drawing/2014/main" id="{11FB17E2-1F4A-C49C-2924-BD20898C4698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 bwMode="auto">
          <a:xfrm>
            <a:off x="1196975" y="681038"/>
            <a:ext cx="4540250" cy="34051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2083" name="Rectangle 3">
            <a:extLst>
              <a:ext uri="{FF2B5EF4-FFF2-40B4-BE49-F238E27FC236}">
                <a16:creationId xmlns:a16="http://schemas.microsoft.com/office/drawing/2014/main" id="{83286D57-7DE7-C518-6DD0-07CD61DEDD11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23925" y="4313238"/>
            <a:ext cx="5086350" cy="40862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8E82BB70-2A12-A02A-B923-86C8C295C7A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F3FB145-3390-B046-A0F0-534963C7EB1F}" type="slidenum">
              <a:rPr lang="en-US" altLang="en-US"/>
              <a:pPr/>
              <a:t>43</a:t>
            </a:fld>
            <a:endParaRPr lang="en-US" altLang="en-US"/>
          </a:p>
        </p:txBody>
      </p:sp>
      <p:sp>
        <p:nvSpPr>
          <p:cNvPr id="304130" name="Rectangle 2">
            <a:extLst>
              <a:ext uri="{FF2B5EF4-FFF2-40B4-BE49-F238E27FC236}">
                <a16:creationId xmlns:a16="http://schemas.microsoft.com/office/drawing/2014/main" id="{55DC1FAF-7558-AE4F-7FDA-972EF593637A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 bwMode="auto">
          <a:xfrm>
            <a:off x="1196975" y="681038"/>
            <a:ext cx="4540250" cy="34051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4131" name="Rectangle 3">
            <a:extLst>
              <a:ext uri="{FF2B5EF4-FFF2-40B4-BE49-F238E27FC236}">
                <a16:creationId xmlns:a16="http://schemas.microsoft.com/office/drawing/2014/main" id="{6284AEB0-7169-3C99-4C1A-459815BC33C2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23925" y="4313238"/>
            <a:ext cx="5086350" cy="40862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AD2535C7-EE82-956D-087D-861023B3755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4EDEEF1-D591-6F43-89B4-F2B8820DF8BA}" type="slidenum">
              <a:rPr lang="en-US" altLang="en-US"/>
              <a:pPr/>
              <a:t>44</a:t>
            </a:fld>
            <a:endParaRPr lang="en-US" altLang="en-US"/>
          </a:p>
        </p:txBody>
      </p:sp>
      <p:sp>
        <p:nvSpPr>
          <p:cNvPr id="306178" name="Rectangle 2">
            <a:extLst>
              <a:ext uri="{FF2B5EF4-FFF2-40B4-BE49-F238E27FC236}">
                <a16:creationId xmlns:a16="http://schemas.microsoft.com/office/drawing/2014/main" id="{764CFAC3-0165-B359-06D1-02A74AD4ED86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 bwMode="auto">
          <a:xfrm>
            <a:off x="1196975" y="681038"/>
            <a:ext cx="4540250" cy="34051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6179" name="Rectangle 3">
            <a:extLst>
              <a:ext uri="{FF2B5EF4-FFF2-40B4-BE49-F238E27FC236}">
                <a16:creationId xmlns:a16="http://schemas.microsoft.com/office/drawing/2014/main" id="{B7ADD672-B1B4-8B8A-DA18-B11875AD213D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23925" y="4313238"/>
            <a:ext cx="5086350" cy="40862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4B76A53F-1DB0-9524-2D7C-D5FF1160DAA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273E4A7-EF06-9248-A122-E747836CD4A6}" type="slidenum">
              <a:rPr lang="en-US" altLang="en-US"/>
              <a:pPr/>
              <a:t>45</a:t>
            </a:fld>
            <a:endParaRPr lang="en-US" altLang="en-US"/>
          </a:p>
        </p:txBody>
      </p:sp>
      <p:sp>
        <p:nvSpPr>
          <p:cNvPr id="308226" name="Rectangle 2">
            <a:extLst>
              <a:ext uri="{FF2B5EF4-FFF2-40B4-BE49-F238E27FC236}">
                <a16:creationId xmlns:a16="http://schemas.microsoft.com/office/drawing/2014/main" id="{089ADF03-8902-E822-704F-9D2AAB1FCF17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 bwMode="auto">
          <a:xfrm>
            <a:off x="1196975" y="681038"/>
            <a:ext cx="4540250" cy="34051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8227" name="Rectangle 3">
            <a:extLst>
              <a:ext uri="{FF2B5EF4-FFF2-40B4-BE49-F238E27FC236}">
                <a16:creationId xmlns:a16="http://schemas.microsoft.com/office/drawing/2014/main" id="{E56126E7-9941-B83B-43B4-7362F6D72D69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23925" y="4313238"/>
            <a:ext cx="5086350" cy="40862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C90798A5-8C20-0ACD-6259-F2B2AE7748F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863C3C6-357F-B942-A2F4-18CA5B849553}" type="slidenum">
              <a:rPr lang="en-US" altLang="en-US"/>
              <a:pPr/>
              <a:t>46</a:t>
            </a:fld>
            <a:endParaRPr lang="en-US" altLang="en-US"/>
          </a:p>
        </p:txBody>
      </p:sp>
      <p:sp>
        <p:nvSpPr>
          <p:cNvPr id="310274" name="Rectangle 2">
            <a:extLst>
              <a:ext uri="{FF2B5EF4-FFF2-40B4-BE49-F238E27FC236}">
                <a16:creationId xmlns:a16="http://schemas.microsoft.com/office/drawing/2014/main" id="{E315B680-220E-E69D-B9C1-90C1FD57D349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 bwMode="auto">
          <a:xfrm>
            <a:off x="1196975" y="681038"/>
            <a:ext cx="4540250" cy="34051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0275" name="Rectangle 3">
            <a:extLst>
              <a:ext uri="{FF2B5EF4-FFF2-40B4-BE49-F238E27FC236}">
                <a16:creationId xmlns:a16="http://schemas.microsoft.com/office/drawing/2014/main" id="{0BA6F3AB-4C96-CEFD-0839-32508791DEC4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23925" y="4313238"/>
            <a:ext cx="5086350" cy="40862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0F4A94B0-1F0D-BB18-DACE-A6A938F05AC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043E310-9E3A-0E42-9D9B-B101202399B4}" type="slidenum">
              <a:rPr lang="en-US" altLang="en-US"/>
              <a:pPr/>
              <a:t>47</a:t>
            </a:fld>
            <a:endParaRPr lang="en-US" altLang="en-US"/>
          </a:p>
        </p:txBody>
      </p:sp>
      <p:sp>
        <p:nvSpPr>
          <p:cNvPr id="312322" name="Rectangle 2">
            <a:extLst>
              <a:ext uri="{FF2B5EF4-FFF2-40B4-BE49-F238E27FC236}">
                <a16:creationId xmlns:a16="http://schemas.microsoft.com/office/drawing/2014/main" id="{33E949FE-5874-F06C-B0AA-0CAC0C364FCC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 bwMode="auto">
          <a:xfrm>
            <a:off x="1196975" y="681038"/>
            <a:ext cx="4540250" cy="34051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2323" name="Rectangle 3">
            <a:extLst>
              <a:ext uri="{FF2B5EF4-FFF2-40B4-BE49-F238E27FC236}">
                <a16:creationId xmlns:a16="http://schemas.microsoft.com/office/drawing/2014/main" id="{F799ECDD-C89A-4C17-6AB2-2401B62F7B36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23925" y="4313238"/>
            <a:ext cx="5086350" cy="40862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4364CEA9-2BBD-4C44-B25E-8823514D7C6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FD5E755-EA67-F842-B702-59493B8FF6B9}" type="slidenum">
              <a:rPr lang="en-US" altLang="en-US"/>
              <a:pPr/>
              <a:t>48</a:t>
            </a:fld>
            <a:endParaRPr lang="en-US" altLang="en-US"/>
          </a:p>
        </p:txBody>
      </p:sp>
      <p:sp>
        <p:nvSpPr>
          <p:cNvPr id="314370" name="Rectangle 2">
            <a:extLst>
              <a:ext uri="{FF2B5EF4-FFF2-40B4-BE49-F238E27FC236}">
                <a16:creationId xmlns:a16="http://schemas.microsoft.com/office/drawing/2014/main" id="{D046E737-914F-97E3-D85E-E9A4CBF2E0A1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 bwMode="auto">
          <a:xfrm>
            <a:off x="1196975" y="681038"/>
            <a:ext cx="4540250" cy="34051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4371" name="Rectangle 3">
            <a:extLst>
              <a:ext uri="{FF2B5EF4-FFF2-40B4-BE49-F238E27FC236}">
                <a16:creationId xmlns:a16="http://schemas.microsoft.com/office/drawing/2014/main" id="{5734E45F-9867-23F6-AE7B-B16103B2E6BA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23925" y="4313238"/>
            <a:ext cx="5086350" cy="40862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877F692D-EC36-76C8-B57C-634E0C029DA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DC07369-664B-5A4F-A9F2-4CF794831D5F}" type="slidenum">
              <a:rPr lang="en-US" altLang="en-US"/>
              <a:pPr/>
              <a:t>49</a:t>
            </a:fld>
            <a:endParaRPr lang="en-US" altLang="en-US"/>
          </a:p>
        </p:txBody>
      </p:sp>
      <p:sp>
        <p:nvSpPr>
          <p:cNvPr id="316418" name="Rectangle 2">
            <a:extLst>
              <a:ext uri="{FF2B5EF4-FFF2-40B4-BE49-F238E27FC236}">
                <a16:creationId xmlns:a16="http://schemas.microsoft.com/office/drawing/2014/main" id="{4783CC40-8061-B1CA-BC84-6B3442B52FCF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 bwMode="auto">
          <a:xfrm>
            <a:off x="1196975" y="681038"/>
            <a:ext cx="4540250" cy="34051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6419" name="Rectangle 3">
            <a:extLst>
              <a:ext uri="{FF2B5EF4-FFF2-40B4-BE49-F238E27FC236}">
                <a16:creationId xmlns:a16="http://schemas.microsoft.com/office/drawing/2014/main" id="{C4B26E17-0F96-C3C3-F3E7-7DEF4465A292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23925" y="4313238"/>
            <a:ext cx="5086350" cy="40862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90606257-779B-859A-DEE7-53E38AAB50B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7BDCE91-5E80-7445-AE9B-46408B708859}" type="slidenum">
              <a:rPr lang="en-US" altLang="en-US"/>
              <a:pPr/>
              <a:t>50</a:t>
            </a:fld>
            <a:endParaRPr lang="en-US" altLang="en-US"/>
          </a:p>
        </p:txBody>
      </p:sp>
      <p:sp>
        <p:nvSpPr>
          <p:cNvPr id="320514" name="Rectangle 2">
            <a:extLst>
              <a:ext uri="{FF2B5EF4-FFF2-40B4-BE49-F238E27FC236}">
                <a16:creationId xmlns:a16="http://schemas.microsoft.com/office/drawing/2014/main" id="{A78D6543-01D3-9306-5F3E-99362E08476D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 bwMode="auto">
          <a:xfrm>
            <a:off x="1196975" y="681038"/>
            <a:ext cx="4540250" cy="34051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0515" name="Rectangle 3">
            <a:extLst>
              <a:ext uri="{FF2B5EF4-FFF2-40B4-BE49-F238E27FC236}">
                <a16:creationId xmlns:a16="http://schemas.microsoft.com/office/drawing/2014/main" id="{B1397174-55AF-1D00-C118-9D4213316282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23925" y="4313238"/>
            <a:ext cx="5086350" cy="40862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CCB07229-84EC-C739-5E32-C3A75916C30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0C77EAD-BDA1-C544-AE1D-4560D174209C}" type="slidenum">
              <a:rPr lang="en-US" altLang="en-US"/>
              <a:pPr/>
              <a:t>51</a:t>
            </a:fld>
            <a:endParaRPr lang="en-US" altLang="en-US"/>
          </a:p>
        </p:txBody>
      </p:sp>
      <p:sp>
        <p:nvSpPr>
          <p:cNvPr id="322562" name="Rectangle 2">
            <a:extLst>
              <a:ext uri="{FF2B5EF4-FFF2-40B4-BE49-F238E27FC236}">
                <a16:creationId xmlns:a16="http://schemas.microsoft.com/office/drawing/2014/main" id="{8C835942-9E96-3374-83BC-BC45C0548762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 bwMode="auto">
          <a:xfrm>
            <a:off x="1196975" y="681038"/>
            <a:ext cx="4540250" cy="34051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2563" name="Rectangle 3">
            <a:extLst>
              <a:ext uri="{FF2B5EF4-FFF2-40B4-BE49-F238E27FC236}">
                <a16:creationId xmlns:a16="http://schemas.microsoft.com/office/drawing/2014/main" id="{EFF29F8D-497C-EC07-A146-49F81C037072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23925" y="4313238"/>
            <a:ext cx="5086350" cy="40862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13ED9385-23C1-FAB7-5B05-39E00173124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48D9413-68B7-D94A-AADE-1763F182DB6F}" type="slidenum">
              <a:rPr lang="en-US" altLang="en-US"/>
              <a:pPr/>
              <a:t>6</a:t>
            </a:fld>
            <a:endParaRPr lang="en-US" altLang="en-US"/>
          </a:p>
        </p:txBody>
      </p:sp>
      <p:sp>
        <p:nvSpPr>
          <p:cNvPr id="227330" name="Rectangle 2">
            <a:extLst>
              <a:ext uri="{FF2B5EF4-FFF2-40B4-BE49-F238E27FC236}">
                <a16:creationId xmlns:a16="http://schemas.microsoft.com/office/drawing/2014/main" id="{298C23CB-72D5-8BF9-54DA-F66C67906E45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 bwMode="auto">
          <a:xfrm>
            <a:off x="1196975" y="681038"/>
            <a:ext cx="4540250" cy="34051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7331" name="Rectangle 3">
            <a:extLst>
              <a:ext uri="{FF2B5EF4-FFF2-40B4-BE49-F238E27FC236}">
                <a16:creationId xmlns:a16="http://schemas.microsoft.com/office/drawing/2014/main" id="{EF1BB847-125B-34BC-D7BF-6169E3C9EDEC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23925" y="4313238"/>
            <a:ext cx="5086350" cy="40862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F54E7E20-9EC3-5A0E-D149-B12C440D29F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6B2D21F-4C05-B741-82A9-520CE84585D6}" type="slidenum">
              <a:rPr lang="en-US" altLang="en-US"/>
              <a:pPr/>
              <a:t>52</a:t>
            </a:fld>
            <a:endParaRPr lang="en-US" altLang="en-US"/>
          </a:p>
        </p:txBody>
      </p:sp>
      <p:sp>
        <p:nvSpPr>
          <p:cNvPr id="324610" name="Rectangle 2">
            <a:extLst>
              <a:ext uri="{FF2B5EF4-FFF2-40B4-BE49-F238E27FC236}">
                <a16:creationId xmlns:a16="http://schemas.microsoft.com/office/drawing/2014/main" id="{2CB19028-3F41-DF4A-BCF1-F88C46589B14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 bwMode="auto">
          <a:xfrm>
            <a:off x="1196975" y="681038"/>
            <a:ext cx="4540250" cy="34051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4611" name="Rectangle 3">
            <a:extLst>
              <a:ext uri="{FF2B5EF4-FFF2-40B4-BE49-F238E27FC236}">
                <a16:creationId xmlns:a16="http://schemas.microsoft.com/office/drawing/2014/main" id="{4699E36C-8CC1-3D92-A054-5CF36F301D77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23925" y="4313238"/>
            <a:ext cx="5086350" cy="40862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7AA488A2-D9B2-9D7C-21F0-C28CBA366CB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1DA9B93-3949-154E-A338-327342FAA20B}" type="slidenum">
              <a:rPr lang="en-US" altLang="en-US"/>
              <a:pPr/>
              <a:t>53</a:t>
            </a:fld>
            <a:endParaRPr lang="en-US" altLang="en-US"/>
          </a:p>
        </p:txBody>
      </p:sp>
      <p:sp>
        <p:nvSpPr>
          <p:cNvPr id="326658" name="Rectangle 2">
            <a:extLst>
              <a:ext uri="{FF2B5EF4-FFF2-40B4-BE49-F238E27FC236}">
                <a16:creationId xmlns:a16="http://schemas.microsoft.com/office/drawing/2014/main" id="{42C5AFC5-F343-C2B2-76A3-AF821976E117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 bwMode="auto">
          <a:xfrm>
            <a:off x="1196975" y="681038"/>
            <a:ext cx="4540250" cy="34051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6659" name="Rectangle 3">
            <a:extLst>
              <a:ext uri="{FF2B5EF4-FFF2-40B4-BE49-F238E27FC236}">
                <a16:creationId xmlns:a16="http://schemas.microsoft.com/office/drawing/2014/main" id="{CAE56D06-9E8A-72C8-E037-32964FE2912E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23925" y="4313238"/>
            <a:ext cx="5086350" cy="40862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B6612582-E178-45F1-A902-F6004CC12CC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ABF9EA0-A909-7A4A-95B8-74AEAB89562A}" type="slidenum">
              <a:rPr lang="en-US" altLang="en-US"/>
              <a:pPr/>
              <a:t>54</a:t>
            </a:fld>
            <a:endParaRPr lang="en-US" altLang="en-US"/>
          </a:p>
        </p:txBody>
      </p:sp>
      <p:sp>
        <p:nvSpPr>
          <p:cNvPr id="328706" name="Rectangle 2">
            <a:extLst>
              <a:ext uri="{FF2B5EF4-FFF2-40B4-BE49-F238E27FC236}">
                <a16:creationId xmlns:a16="http://schemas.microsoft.com/office/drawing/2014/main" id="{82336E88-A984-8AF5-E577-9274B1B88460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 bwMode="auto">
          <a:xfrm>
            <a:off x="1196975" y="681038"/>
            <a:ext cx="4540250" cy="34051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8707" name="Rectangle 3">
            <a:extLst>
              <a:ext uri="{FF2B5EF4-FFF2-40B4-BE49-F238E27FC236}">
                <a16:creationId xmlns:a16="http://schemas.microsoft.com/office/drawing/2014/main" id="{F76E9589-CB82-9303-E432-38E69996E25E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23925" y="4313238"/>
            <a:ext cx="5086350" cy="40862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5C730EFF-3CA4-2D7B-C5A2-036BFC13330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F56AC11-3219-8041-BE9E-4DE1C435DFC6}" type="slidenum">
              <a:rPr lang="en-US" altLang="en-US"/>
              <a:pPr/>
              <a:t>55</a:t>
            </a:fld>
            <a:endParaRPr lang="en-US" altLang="en-US"/>
          </a:p>
        </p:txBody>
      </p:sp>
      <p:sp>
        <p:nvSpPr>
          <p:cNvPr id="330754" name="Rectangle 2">
            <a:extLst>
              <a:ext uri="{FF2B5EF4-FFF2-40B4-BE49-F238E27FC236}">
                <a16:creationId xmlns:a16="http://schemas.microsoft.com/office/drawing/2014/main" id="{C8766FE3-9E7A-00D9-C5CA-6284FE99B395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 bwMode="auto">
          <a:xfrm>
            <a:off x="1196975" y="681038"/>
            <a:ext cx="4540250" cy="34051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0755" name="Rectangle 3">
            <a:extLst>
              <a:ext uri="{FF2B5EF4-FFF2-40B4-BE49-F238E27FC236}">
                <a16:creationId xmlns:a16="http://schemas.microsoft.com/office/drawing/2014/main" id="{BF65DC16-65F4-8996-A967-75DD81DDDA55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23925" y="4313238"/>
            <a:ext cx="5086350" cy="40862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15F1E954-548E-369C-C364-9654C72F174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C4E7CE5-1602-DB4B-B891-BB988058B9C5}" type="slidenum">
              <a:rPr lang="en-US" altLang="en-US"/>
              <a:pPr/>
              <a:t>56</a:t>
            </a:fld>
            <a:endParaRPr lang="en-US" altLang="en-US"/>
          </a:p>
        </p:txBody>
      </p:sp>
      <p:sp>
        <p:nvSpPr>
          <p:cNvPr id="332802" name="Rectangle 2">
            <a:extLst>
              <a:ext uri="{FF2B5EF4-FFF2-40B4-BE49-F238E27FC236}">
                <a16:creationId xmlns:a16="http://schemas.microsoft.com/office/drawing/2014/main" id="{FF685E55-7477-D4DD-1F85-6A7BF3334FB9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 bwMode="auto">
          <a:xfrm>
            <a:off x="1196975" y="681038"/>
            <a:ext cx="4540250" cy="34051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2803" name="Rectangle 3">
            <a:extLst>
              <a:ext uri="{FF2B5EF4-FFF2-40B4-BE49-F238E27FC236}">
                <a16:creationId xmlns:a16="http://schemas.microsoft.com/office/drawing/2014/main" id="{B5FCE08A-479A-F988-5BAD-36A106CFE5E4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23925" y="4313238"/>
            <a:ext cx="5086350" cy="40862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156CE5E2-7338-645F-AD21-B9A8B73E080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FD0A027-472B-AD4E-9C02-02B281866134}" type="slidenum">
              <a:rPr lang="en-US" altLang="en-US"/>
              <a:pPr/>
              <a:t>57</a:t>
            </a:fld>
            <a:endParaRPr lang="en-US" altLang="en-US"/>
          </a:p>
        </p:txBody>
      </p:sp>
      <p:sp>
        <p:nvSpPr>
          <p:cNvPr id="334850" name="Rectangle 2">
            <a:extLst>
              <a:ext uri="{FF2B5EF4-FFF2-40B4-BE49-F238E27FC236}">
                <a16:creationId xmlns:a16="http://schemas.microsoft.com/office/drawing/2014/main" id="{C57895E5-BFF9-6FC6-D79F-CBC9BABCFCB1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 bwMode="auto">
          <a:xfrm>
            <a:off x="1196975" y="681038"/>
            <a:ext cx="4540250" cy="34051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4851" name="Rectangle 3">
            <a:extLst>
              <a:ext uri="{FF2B5EF4-FFF2-40B4-BE49-F238E27FC236}">
                <a16:creationId xmlns:a16="http://schemas.microsoft.com/office/drawing/2014/main" id="{AB1D8AC7-4AB6-183C-8120-624B8DEFC8F3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23925" y="4313238"/>
            <a:ext cx="5086350" cy="40862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6E8855E6-EEEE-6242-8577-5FF3A6154DC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A578FC4-7BFD-3544-9D47-CABDB6D9FA1A}" type="slidenum">
              <a:rPr lang="en-US" altLang="en-US"/>
              <a:pPr/>
              <a:t>58</a:t>
            </a:fld>
            <a:endParaRPr lang="en-US" altLang="en-US"/>
          </a:p>
        </p:txBody>
      </p:sp>
      <p:sp>
        <p:nvSpPr>
          <p:cNvPr id="336898" name="Rectangle 2">
            <a:extLst>
              <a:ext uri="{FF2B5EF4-FFF2-40B4-BE49-F238E27FC236}">
                <a16:creationId xmlns:a16="http://schemas.microsoft.com/office/drawing/2014/main" id="{B6A066E1-03B5-1810-0158-3A63E01F43D0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 bwMode="auto">
          <a:xfrm>
            <a:off x="1196975" y="681038"/>
            <a:ext cx="4540250" cy="34051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6899" name="Rectangle 3">
            <a:extLst>
              <a:ext uri="{FF2B5EF4-FFF2-40B4-BE49-F238E27FC236}">
                <a16:creationId xmlns:a16="http://schemas.microsoft.com/office/drawing/2014/main" id="{6CCB9CE0-EF00-705F-61E1-818ECF89AAC9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23925" y="4313238"/>
            <a:ext cx="5086350" cy="40862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361A6D1D-0DEB-9364-466A-795042892B8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FDF0054-BC80-1F49-BF54-19587C093149}" type="slidenum">
              <a:rPr lang="en-US" altLang="en-US"/>
              <a:pPr/>
              <a:t>59</a:t>
            </a:fld>
            <a:endParaRPr lang="en-US" altLang="en-US"/>
          </a:p>
        </p:txBody>
      </p:sp>
      <p:sp>
        <p:nvSpPr>
          <p:cNvPr id="338946" name="Rectangle 2">
            <a:extLst>
              <a:ext uri="{FF2B5EF4-FFF2-40B4-BE49-F238E27FC236}">
                <a16:creationId xmlns:a16="http://schemas.microsoft.com/office/drawing/2014/main" id="{A9F0EE11-34E8-1E24-A9D4-A4D4148AD6B9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 bwMode="auto">
          <a:xfrm>
            <a:off x="1196975" y="681038"/>
            <a:ext cx="4540250" cy="34051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8947" name="Rectangle 3">
            <a:extLst>
              <a:ext uri="{FF2B5EF4-FFF2-40B4-BE49-F238E27FC236}">
                <a16:creationId xmlns:a16="http://schemas.microsoft.com/office/drawing/2014/main" id="{11B1516A-9FC0-3E24-96C5-690E65C4B54E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23925" y="4313238"/>
            <a:ext cx="5086350" cy="40862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E9F5D57C-99E4-A737-A122-7A04E54013B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09D8879-FD5E-0840-9A1B-1091E5074F98}" type="slidenum">
              <a:rPr lang="en-US" altLang="en-US"/>
              <a:pPr/>
              <a:t>60</a:t>
            </a:fld>
            <a:endParaRPr lang="en-US" altLang="en-US"/>
          </a:p>
        </p:txBody>
      </p:sp>
      <p:sp>
        <p:nvSpPr>
          <p:cNvPr id="340994" name="Rectangle 2">
            <a:extLst>
              <a:ext uri="{FF2B5EF4-FFF2-40B4-BE49-F238E27FC236}">
                <a16:creationId xmlns:a16="http://schemas.microsoft.com/office/drawing/2014/main" id="{074CBE43-9F47-52F6-0D16-EAC026B08F5E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 bwMode="auto">
          <a:xfrm>
            <a:off x="1196975" y="681038"/>
            <a:ext cx="4540250" cy="34051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0995" name="Rectangle 3">
            <a:extLst>
              <a:ext uri="{FF2B5EF4-FFF2-40B4-BE49-F238E27FC236}">
                <a16:creationId xmlns:a16="http://schemas.microsoft.com/office/drawing/2014/main" id="{F3126C22-E122-3FD9-8A76-F2C768485795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23925" y="4313238"/>
            <a:ext cx="5086350" cy="40862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CC16B41C-2968-A568-A153-45E15BE4D70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2A1C566-22D8-3C4E-B420-3D41D33E3565}" type="slidenum">
              <a:rPr lang="en-US" altLang="en-US"/>
              <a:pPr/>
              <a:t>61</a:t>
            </a:fld>
            <a:endParaRPr lang="en-US" altLang="en-US"/>
          </a:p>
        </p:txBody>
      </p:sp>
      <p:sp>
        <p:nvSpPr>
          <p:cNvPr id="343042" name="Rectangle 2">
            <a:extLst>
              <a:ext uri="{FF2B5EF4-FFF2-40B4-BE49-F238E27FC236}">
                <a16:creationId xmlns:a16="http://schemas.microsoft.com/office/drawing/2014/main" id="{1BE7D965-F6DD-A71C-EE81-F5A20D82D8D5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 bwMode="auto">
          <a:xfrm>
            <a:off x="1196975" y="681038"/>
            <a:ext cx="4540250" cy="34051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3043" name="Rectangle 3">
            <a:extLst>
              <a:ext uri="{FF2B5EF4-FFF2-40B4-BE49-F238E27FC236}">
                <a16:creationId xmlns:a16="http://schemas.microsoft.com/office/drawing/2014/main" id="{D661A92E-6143-E5F0-5AB2-D1F05496244F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23925" y="4313238"/>
            <a:ext cx="5086350" cy="40862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8E707F49-C9B9-02FA-673E-6C1BEAB1DDF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7B46710-5261-B04D-82B7-168E9B4CEF14}" type="slidenum">
              <a:rPr lang="en-US" altLang="en-US"/>
              <a:pPr/>
              <a:t>8</a:t>
            </a:fld>
            <a:endParaRPr lang="en-US" altLang="en-US"/>
          </a:p>
        </p:txBody>
      </p:sp>
      <p:sp>
        <p:nvSpPr>
          <p:cNvPr id="230402" name="Rectangle 2">
            <a:extLst>
              <a:ext uri="{FF2B5EF4-FFF2-40B4-BE49-F238E27FC236}">
                <a16:creationId xmlns:a16="http://schemas.microsoft.com/office/drawing/2014/main" id="{251337AF-C423-E217-2C8B-3E2091655708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 bwMode="auto">
          <a:xfrm>
            <a:off x="1196975" y="681038"/>
            <a:ext cx="4540250" cy="34051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0403" name="Rectangle 3">
            <a:extLst>
              <a:ext uri="{FF2B5EF4-FFF2-40B4-BE49-F238E27FC236}">
                <a16:creationId xmlns:a16="http://schemas.microsoft.com/office/drawing/2014/main" id="{036D8704-600D-2314-3EFB-E0833C850BB9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23925" y="4313238"/>
            <a:ext cx="5086350" cy="40862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9AC683E7-1BE6-143A-5599-90E29898F15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5463554-DEB8-5149-A0E0-66DB435EC5E1}" type="slidenum">
              <a:rPr lang="en-US" altLang="en-US"/>
              <a:pPr/>
              <a:t>62</a:t>
            </a:fld>
            <a:endParaRPr lang="en-US" altLang="en-US"/>
          </a:p>
        </p:txBody>
      </p:sp>
      <p:sp>
        <p:nvSpPr>
          <p:cNvPr id="345090" name="Rectangle 2">
            <a:extLst>
              <a:ext uri="{FF2B5EF4-FFF2-40B4-BE49-F238E27FC236}">
                <a16:creationId xmlns:a16="http://schemas.microsoft.com/office/drawing/2014/main" id="{2AEC5005-A3A4-A1AB-F770-DA48AFF1434B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 bwMode="auto">
          <a:xfrm>
            <a:off x="1196975" y="681038"/>
            <a:ext cx="4540250" cy="34051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5091" name="Rectangle 3">
            <a:extLst>
              <a:ext uri="{FF2B5EF4-FFF2-40B4-BE49-F238E27FC236}">
                <a16:creationId xmlns:a16="http://schemas.microsoft.com/office/drawing/2014/main" id="{4D95176D-C94D-36D4-7509-E7E6E7E70304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23925" y="4313238"/>
            <a:ext cx="5086350" cy="40862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DB8636CF-7AF7-D48B-C740-EDA18954A4E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65514CC-4114-A74D-BB0A-1480EAD1B6DF}" type="slidenum">
              <a:rPr lang="en-US" altLang="en-US"/>
              <a:pPr/>
              <a:t>63</a:t>
            </a:fld>
            <a:endParaRPr lang="en-US" altLang="en-US"/>
          </a:p>
        </p:txBody>
      </p:sp>
      <p:sp>
        <p:nvSpPr>
          <p:cNvPr id="347138" name="Rectangle 2">
            <a:extLst>
              <a:ext uri="{FF2B5EF4-FFF2-40B4-BE49-F238E27FC236}">
                <a16:creationId xmlns:a16="http://schemas.microsoft.com/office/drawing/2014/main" id="{F27151A3-56CC-8C2E-47DE-9357A09192EA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 bwMode="auto">
          <a:xfrm>
            <a:off x="1196975" y="681038"/>
            <a:ext cx="4540250" cy="34051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7139" name="Rectangle 3">
            <a:extLst>
              <a:ext uri="{FF2B5EF4-FFF2-40B4-BE49-F238E27FC236}">
                <a16:creationId xmlns:a16="http://schemas.microsoft.com/office/drawing/2014/main" id="{D5E1406F-7F5E-794E-06F2-0C8097FEE455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23925" y="4313238"/>
            <a:ext cx="5086350" cy="40862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908D0D59-DFB7-36A0-6C51-D5241955606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6CC1D01-AB1D-A44D-B744-665ED0EA247D}" type="slidenum">
              <a:rPr lang="en-US" altLang="en-US"/>
              <a:pPr/>
              <a:t>64</a:t>
            </a:fld>
            <a:endParaRPr lang="en-US" altLang="en-US"/>
          </a:p>
        </p:txBody>
      </p:sp>
      <p:sp>
        <p:nvSpPr>
          <p:cNvPr id="349186" name="Rectangle 2">
            <a:extLst>
              <a:ext uri="{FF2B5EF4-FFF2-40B4-BE49-F238E27FC236}">
                <a16:creationId xmlns:a16="http://schemas.microsoft.com/office/drawing/2014/main" id="{20F5FB36-E893-8246-B99C-A8B3C053DD78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 bwMode="auto">
          <a:xfrm>
            <a:off x="1196975" y="681038"/>
            <a:ext cx="4540250" cy="34051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9187" name="Rectangle 3">
            <a:extLst>
              <a:ext uri="{FF2B5EF4-FFF2-40B4-BE49-F238E27FC236}">
                <a16:creationId xmlns:a16="http://schemas.microsoft.com/office/drawing/2014/main" id="{A33DB417-9520-60C0-D235-1B3CCF80262C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23925" y="4313238"/>
            <a:ext cx="5086350" cy="40862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77F49F51-BF73-3CE6-80EF-F941F3E1A3F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B384F81-D65A-834B-9661-52A0811C93B8}" type="slidenum">
              <a:rPr lang="en-US" altLang="en-US"/>
              <a:pPr/>
              <a:t>65</a:t>
            </a:fld>
            <a:endParaRPr lang="en-US" altLang="en-US"/>
          </a:p>
        </p:txBody>
      </p:sp>
      <p:sp>
        <p:nvSpPr>
          <p:cNvPr id="351234" name="Rectangle 2">
            <a:extLst>
              <a:ext uri="{FF2B5EF4-FFF2-40B4-BE49-F238E27FC236}">
                <a16:creationId xmlns:a16="http://schemas.microsoft.com/office/drawing/2014/main" id="{F86FB804-8CEA-D832-023E-A44B3DFCC3D8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 bwMode="auto">
          <a:xfrm>
            <a:off x="1196975" y="681038"/>
            <a:ext cx="4540250" cy="34051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1235" name="Rectangle 3">
            <a:extLst>
              <a:ext uri="{FF2B5EF4-FFF2-40B4-BE49-F238E27FC236}">
                <a16:creationId xmlns:a16="http://schemas.microsoft.com/office/drawing/2014/main" id="{32846C01-4B62-2879-D941-7A97BFFF3306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23925" y="4313238"/>
            <a:ext cx="5086350" cy="40862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2C362F1C-E87C-977D-D91D-8EF2336EB38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77747A6-C251-214B-88A7-9CE349A57096}" type="slidenum">
              <a:rPr lang="en-US" altLang="en-US"/>
              <a:pPr/>
              <a:t>66</a:t>
            </a:fld>
            <a:endParaRPr lang="en-US" altLang="en-US"/>
          </a:p>
        </p:txBody>
      </p:sp>
      <p:sp>
        <p:nvSpPr>
          <p:cNvPr id="353282" name="Rectangle 2">
            <a:extLst>
              <a:ext uri="{FF2B5EF4-FFF2-40B4-BE49-F238E27FC236}">
                <a16:creationId xmlns:a16="http://schemas.microsoft.com/office/drawing/2014/main" id="{A18DC8DA-D5ED-A399-AAA9-65B5FD128FD0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 bwMode="auto">
          <a:xfrm>
            <a:off x="1196975" y="681038"/>
            <a:ext cx="4540250" cy="34051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3283" name="Rectangle 3">
            <a:extLst>
              <a:ext uri="{FF2B5EF4-FFF2-40B4-BE49-F238E27FC236}">
                <a16:creationId xmlns:a16="http://schemas.microsoft.com/office/drawing/2014/main" id="{96B21D8E-E6D4-9FE9-1A2C-664D5685B95D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23925" y="4313238"/>
            <a:ext cx="5086350" cy="40862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8D11502C-D451-A208-A652-7A42CC89DC0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D25341F-0B29-1740-B8C6-0FCC92D43396}" type="slidenum">
              <a:rPr lang="en-US" altLang="en-US"/>
              <a:pPr/>
              <a:t>67</a:t>
            </a:fld>
            <a:endParaRPr lang="en-US" altLang="en-US"/>
          </a:p>
        </p:txBody>
      </p:sp>
      <p:sp>
        <p:nvSpPr>
          <p:cNvPr id="355330" name="Rectangle 2">
            <a:extLst>
              <a:ext uri="{FF2B5EF4-FFF2-40B4-BE49-F238E27FC236}">
                <a16:creationId xmlns:a16="http://schemas.microsoft.com/office/drawing/2014/main" id="{E7D47662-0139-D58C-1373-EFAB68759183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 bwMode="auto">
          <a:xfrm>
            <a:off x="1196975" y="681038"/>
            <a:ext cx="4540250" cy="34051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5331" name="Rectangle 3">
            <a:extLst>
              <a:ext uri="{FF2B5EF4-FFF2-40B4-BE49-F238E27FC236}">
                <a16:creationId xmlns:a16="http://schemas.microsoft.com/office/drawing/2014/main" id="{030FCDA7-987B-CE24-F3B1-0C1C6824D098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23925" y="4313238"/>
            <a:ext cx="5086350" cy="40862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5B43D00A-1BBA-B3A0-F7C7-F00B59DA572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A99F1A0-E0C2-1841-A3B5-D5FF3B78785B}" type="slidenum">
              <a:rPr lang="en-US" altLang="en-US"/>
              <a:pPr/>
              <a:t>68</a:t>
            </a:fld>
            <a:endParaRPr lang="en-US" altLang="en-US"/>
          </a:p>
        </p:txBody>
      </p:sp>
      <p:sp>
        <p:nvSpPr>
          <p:cNvPr id="357378" name="Rectangle 2">
            <a:extLst>
              <a:ext uri="{FF2B5EF4-FFF2-40B4-BE49-F238E27FC236}">
                <a16:creationId xmlns:a16="http://schemas.microsoft.com/office/drawing/2014/main" id="{805A6256-8012-D9C7-F72C-B272A7FCA7E6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 bwMode="auto">
          <a:xfrm>
            <a:off x="1196975" y="681038"/>
            <a:ext cx="4540250" cy="34051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7379" name="Rectangle 3">
            <a:extLst>
              <a:ext uri="{FF2B5EF4-FFF2-40B4-BE49-F238E27FC236}">
                <a16:creationId xmlns:a16="http://schemas.microsoft.com/office/drawing/2014/main" id="{6322E0ED-005E-A31A-B8DA-5E0BFD8FC74C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23925" y="4313238"/>
            <a:ext cx="5086350" cy="40862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64F1090E-8956-03DB-6912-D93E079A48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1D95FBA-E60D-6346-AE31-179B5CCDCD5F}" type="slidenum">
              <a:rPr lang="en-US" altLang="en-US"/>
              <a:pPr/>
              <a:t>69</a:t>
            </a:fld>
            <a:endParaRPr lang="en-US" altLang="en-US"/>
          </a:p>
        </p:txBody>
      </p:sp>
      <p:sp>
        <p:nvSpPr>
          <p:cNvPr id="359426" name="Rectangle 2">
            <a:extLst>
              <a:ext uri="{FF2B5EF4-FFF2-40B4-BE49-F238E27FC236}">
                <a16:creationId xmlns:a16="http://schemas.microsoft.com/office/drawing/2014/main" id="{67389387-0CC9-447C-FFF1-D68792620204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 bwMode="auto">
          <a:xfrm>
            <a:off x="1196975" y="681038"/>
            <a:ext cx="4540250" cy="34051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9427" name="Rectangle 3">
            <a:extLst>
              <a:ext uri="{FF2B5EF4-FFF2-40B4-BE49-F238E27FC236}">
                <a16:creationId xmlns:a16="http://schemas.microsoft.com/office/drawing/2014/main" id="{1C825506-A7CF-0553-8624-6EAA21EC5E1B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23925" y="4313238"/>
            <a:ext cx="5086350" cy="40862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CF4107E3-7B29-23C8-42A6-DD64778FC8C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0A3123E-6368-A64D-A563-99936F5A5EAF}" type="slidenum">
              <a:rPr lang="en-US" altLang="en-US"/>
              <a:pPr/>
              <a:t>70</a:t>
            </a:fld>
            <a:endParaRPr lang="en-US" altLang="en-US"/>
          </a:p>
        </p:txBody>
      </p:sp>
      <p:sp>
        <p:nvSpPr>
          <p:cNvPr id="361474" name="Rectangle 2">
            <a:extLst>
              <a:ext uri="{FF2B5EF4-FFF2-40B4-BE49-F238E27FC236}">
                <a16:creationId xmlns:a16="http://schemas.microsoft.com/office/drawing/2014/main" id="{5AFD93FF-B881-A03D-671B-3B6CF351AC70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 bwMode="auto">
          <a:xfrm>
            <a:off x="1196975" y="681038"/>
            <a:ext cx="4540250" cy="34051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1475" name="Rectangle 3">
            <a:extLst>
              <a:ext uri="{FF2B5EF4-FFF2-40B4-BE49-F238E27FC236}">
                <a16:creationId xmlns:a16="http://schemas.microsoft.com/office/drawing/2014/main" id="{8B43388E-CF6C-5A5D-3F52-F29EB05EFCA4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23925" y="4313238"/>
            <a:ext cx="5086350" cy="40862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17F4A241-9047-7261-674B-D3A316C3A51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DFCCC0C-3693-E148-8D0A-6F20E1B5110B}" type="slidenum">
              <a:rPr lang="en-US" altLang="en-US"/>
              <a:pPr/>
              <a:t>71</a:t>
            </a:fld>
            <a:endParaRPr lang="en-US" altLang="en-US"/>
          </a:p>
        </p:txBody>
      </p:sp>
      <p:sp>
        <p:nvSpPr>
          <p:cNvPr id="363522" name="Rectangle 2">
            <a:extLst>
              <a:ext uri="{FF2B5EF4-FFF2-40B4-BE49-F238E27FC236}">
                <a16:creationId xmlns:a16="http://schemas.microsoft.com/office/drawing/2014/main" id="{82E386F5-F19B-BC50-A738-6EB01ACF36B9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 bwMode="auto">
          <a:xfrm>
            <a:off x="1196975" y="681038"/>
            <a:ext cx="4540250" cy="34051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3523" name="Rectangle 3">
            <a:extLst>
              <a:ext uri="{FF2B5EF4-FFF2-40B4-BE49-F238E27FC236}">
                <a16:creationId xmlns:a16="http://schemas.microsoft.com/office/drawing/2014/main" id="{F1D126D9-CA73-012C-F10F-BD925D6FEE0F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23925" y="4313238"/>
            <a:ext cx="5086350" cy="40862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B1BDA051-332B-6A4C-1D75-4E887702C3C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DB3ECFA-76EE-E049-BBC9-FF96BB32B061}" type="slidenum">
              <a:rPr lang="en-US" altLang="en-US"/>
              <a:pPr/>
              <a:t>9</a:t>
            </a:fld>
            <a:endParaRPr lang="en-US" altLang="en-US"/>
          </a:p>
        </p:txBody>
      </p:sp>
      <p:sp>
        <p:nvSpPr>
          <p:cNvPr id="232450" name="Rectangle 2">
            <a:extLst>
              <a:ext uri="{FF2B5EF4-FFF2-40B4-BE49-F238E27FC236}">
                <a16:creationId xmlns:a16="http://schemas.microsoft.com/office/drawing/2014/main" id="{B1B36B24-5CFB-6930-4DB5-A63D486653DC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 bwMode="auto">
          <a:xfrm>
            <a:off x="1196975" y="681038"/>
            <a:ext cx="4540250" cy="34051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2451" name="Rectangle 3">
            <a:extLst>
              <a:ext uri="{FF2B5EF4-FFF2-40B4-BE49-F238E27FC236}">
                <a16:creationId xmlns:a16="http://schemas.microsoft.com/office/drawing/2014/main" id="{4AF6F9E7-0A6C-CC9A-F0CF-FB9C6897C20A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23925" y="4313238"/>
            <a:ext cx="5086350" cy="40862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4F5EF765-8ED9-6255-42EC-9A00DCEE58B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5EAE29D-53D7-B347-8563-0E2BEBD6001B}" type="slidenum">
              <a:rPr lang="en-US" altLang="en-US"/>
              <a:pPr/>
              <a:t>72</a:t>
            </a:fld>
            <a:endParaRPr lang="en-US" altLang="en-US"/>
          </a:p>
        </p:txBody>
      </p:sp>
      <p:sp>
        <p:nvSpPr>
          <p:cNvPr id="365570" name="Rectangle 2">
            <a:extLst>
              <a:ext uri="{FF2B5EF4-FFF2-40B4-BE49-F238E27FC236}">
                <a16:creationId xmlns:a16="http://schemas.microsoft.com/office/drawing/2014/main" id="{C4AC5B28-09F5-D6FA-03BC-E720ABA92D7E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 bwMode="auto">
          <a:xfrm>
            <a:off x="1196975" y="681038"/>
            <a:ext cx="4540250" cy="34051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5571" name="Rectangle 3">
            <a:extLst>
              <a:ext uri="{FF2B5EF4-FFF2-40B4-BE49-F238E27FC236}">
                <a16:creationId xmlns:a16="http://schemas.microsoft.com/office/drawing/2014/main" id="{3E329270-1440-7480-5DBC-505D4EFB5457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23925" y="4313238"/>
            <a:ext cx="5086350" cy="40862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61A878FA-FC5F-BF48-579E-5AEA16D8D05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F149290-7A88-D640-8445-AFD778357684}" type="slidenum">
              <a:rPr lang="en-US" altLang="en-US"/>
              <a:pPr/>
              <a:t>73</a:t>
            </a:fld>
            <a:endParaRPr lang="en-US" altLang="en-US"/>
          </a:p>
        </p:txBody>
      </p:sp>
      <p:sp>
        <p:nvSpPr>
          <p:cNvPr id="367618" name="Rectangle 2">
            <a:extLst>
              <a:ext uri="{FF2B5EF4-FFF2-40B4-BE49-F238E27FC236}">
                <a16:creationId xmlns:a16="http://schemas.microsoft.com/office/drawing/2014/main" id="{B02B670B-996D-6FD4-B4A0-8E971D3D1915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 bwMode="auto">
          <a:xfrm>
            <a:off x="1196975" y="681038"/>
            <a:ext cx="4540250" cy="34051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7619" name="Rectangle 3">
            <a:extLst>
              <a:ext uri="{FF2B5EF4-FFF2-40B4-BE49-F238E27FC236}">
                <a16:creationId xmlns:a16="http://schemas.microsoft.com/office/drawing/2014/main" id="{A76CC4CB-A3EA-F971-5C6C-212D7BBA9723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23925" y="4313238"/>
            <a:ext cx="5086350" cy="40862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D076F99F-D59E-DAE5-97F7-EA9364A17A6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6872CA1-470E-B145-A0F7-0150C471E083}" type="slidenum">
              <a:rPr lang="en-US" altLang="en-US"/>
              <a:pPr/>
              <a:t>10</a:t>
            </a:fld>
            <a:endParaRPr lang="en-US" altLang="en-US"/>
          </a:p>
        </p:txBody>
      </p:sp>
      <p:sp>
        <p:nvSpPr>
          <p:cNvPr id="234498" name="Rectangle 2">
            <a:extLst>
              <a:ext uri="{FF2B5EF4-FFF2-40B4-BE49-F238E27FC236}">
                <a16:creationId xmlns:a16="http://schemas.microsoft.com/office/drawing/2014/main" id="{916766C5-A382-0692-094D-53FFA189F876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 bwMode="auto">
          <a:xfrm>
            <a:off x="1196975" y="681038"/>
            <a:ext cx="4540250" cy="34051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4499" name="Rectangle 3">
            <a:extLst>
              <a:ext uri="{FF2B5EF4-FFF2-40B4-BE49-F238E27FC236}">
                <a16:creationId xmlns:a16="http://schemas.microsoft.com/office/drawing/2014/main" id="{21778024-8E2B-72CF-C148-A86BB5056A25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23925" y="4313238"/>
            <a:ext cx="5086350" cy="40862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0ACFC383-3751-4C07-13D0-CA2AB85938D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F222A01-41B5-C045-8F18-658BE82764D5}" type="slidenum">
              <a:rPr lang="en-US" altLang="en-US"/>
              <a:pPr/>
              <a:t>11</a:t>
            </a:fld>
            <a:endParaRPr lang="en-US" altLang="en-US"/>
          </a:p>
        </p:txBody>
      </p:sp>
      <p:sp>
        <p:nvSpPr>
          <p:cNvPr id="236546" name="Rectangle 2">
            <a:extLst>
              <a:ext uri="{FF2B5EF4-FFF2-40B4-BE49-F238E27FC236}">
                <a16:creationId xmlns:a16="http://schemas.microsoft.com/office/drawing/2014/main" id="{EB927B2E-3A2C-DED1-9F6B-721C5A1B3020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 bwMode="auto">
          <a:xfrm>
            <a:off x="1196975" y="681038"/>
            <a:ext cx="4540250" cy="34051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6547" name="Rectangle 3">
            <a:extLst>
              <a:ext uri="{FF2B5EF4-FFF2-40B4-BE49-F238E27FC236}">
                <a16:creationId xmlns:a16="http://schemas.microsoft.com/office/drawing/2014/main" id="{85A6C854-AF26-A50F-9789-8F90ADFF469B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23925" y="4313238"/>
            <a:ext cx="5086350" cy="40862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42014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12/28/22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300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51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68979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084D9F-1669-2095-86FC-E84DE635F6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457200"/>
            <a:ext cx="7772400" cy="8572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3A2124DF-06A5-113D-37C7-8A72D0D8EE40}"/>
              </a:ext>
            </a:extLst>
          </p:cNvPr>
          <p:cNvSpPr>
            <a:spLocks noGrp="1"/>
          </p:cNvSpPr>
          <p:nvPr>
            <p:ph type="tbl" idx="1"/>
          </p:nvPr>
        </p:nvSpPr>
        <p:spPr>
          <a:xfrm>
            <a:off x="685800" y="1485900"/>
            <a:ext cx="7772400" cy="30861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1AADC1-E517-0724-BD7B-CF759394F51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85800" y="4686300"/>
            <a:ext cx="1905000" cy="3429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9846F0-FCBF-8B5F-CDC7-EB6A6E640D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86300"/>
            <a:ext cx="2895600" cy="3429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9D7089-BBA5-F522-6ED3-8D58C33893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4686300"/>
            <a:ext cx="1905000" cy="342900"/>
          </a:xfrm>
        </p:spPr>
        <p:txBody>
          <a:bodyPr/>
          <a:lstStyle>
            <a:lvl1pPr>
              <a:defRPr/>
            </a:lvl1pPr>
          </a:lstStyle>
          <a:p>
            <a:fld id="{D352FC7C-72FF-3443-9C7B-D2D26606432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948355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0434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46372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12/28/22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8830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12/28/22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998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12/28/22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22122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12/28/22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4417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12/28/22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6422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12/28/22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03276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936311"/>
            <a:ext cx="2057400" cy="1428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4A0D36-D9E4-E943-8D3F-D74CAF1FA28F}" type="datetimeFigureOut">
              <a:rPr lang="en-US" smtClean="0"/>
              <a:pPr/>
              <a:t>12/28/22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936311"/>
            <a:ext cx="3086100" cy="1428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936311"/>
            <a:ext cx="2057400" cy="1428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F0AC56-E01A-F74D-9010-B0A5DC26A50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654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72" r:id="rId8"/>
    <p:sldLayoutId id="2147483668" r:id="rId9"/>
    <p:sldLayoutId id="2147483669" r:id="rId10"/>
    <p:sldLayoutId id="2147483670" r:id="rId11"/>
    <p:sldLayoutId id="2147483671" r:id="rId12"/>
    <p:sldLayoutId id="2147483673" r:id="rId1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6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6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6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6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6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A05E45-F349-0641-9ADA-AF2384D8DF7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IT 5433 Module 8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78BBB39-14F0-7B40-BDBC-E346DDE8A86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SQL DML and JOIN</a:t>
            </a:r>
          </a:p>
        </p:txBody>
      </p:sp>
    </p:spTree>
    <p:extLst>
      <p:ext uri="{BB962C8B-B14F-4D97-AF65-F5344CB8AC3E}">
        <p14:creationId xmlns:p14="http://schemas.microsoft.com/office/powerpoint/2010/main" val="25035901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4" name="Rectangle 2">
            <a:extLst>
              <a:ext uri="{FF2B5EF4-FFF2-40B4-BE49-F238E27FC236}">
                <a16:creationId xmlns:a16="http://schemas.microsoft.com/office/drawing/2014/main" id="{D332A112-A444-625F-3DCA-B5DFD39F4E4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Ordering the Results</a:t>
            </a:r>
          </a:p>
        </p:txBody>
      </p:sp>
      <p:sp>
        <p:nvSpPr>
          <p:cNvPr id="233475" name="Rectangle 3">
            <a:extLst>
              <a:ext uri="{FF2B5EF4-FFF2-40B4-BE49-F238E27FC236}">
                <a16:creationId xmlns:a16="http://schemas.microsoft.com/office/drawing/2014/main" id="{67CDB796-F868-6EB0-D5E3-60E0DD44B9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4500" y="1600200"/>
            <a:ext cx="3486917" cy="92333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pPr eaLnBrk="0" hangingPunct="0"/>
            <a:r>
              <a:rPr lang="en-US" altLang="en-US" sz="1350">
                <a:solidFill>
                  <a:schemeClr val="accent2"/>
                </a:solidFill>
              </a:rPr>
              <a:t>SELECT</a:t>
            </a:r>
            <a:r>
              <a:rPr lang="en-US" altLang="en-US" sz="1350"/>
              <a:t>   pname, price, manufacturer</a:t>
            </a:r>
          </a:p>
          <a:p>
            <a:pPr eaLnBrk="0" hangingPunct="0"/>
            <a:r>
              <a:rPr lang="en-US" altLang="en-US" sz="1350">
                <a:solidFill>
                  <a:schemeClr val="accent2"/>
                </a:solidFill>
              </a:rPr>
              <a:t>FROM</a:t>
            </a:r>
            <a:r>
              <a:rPr lang="en-US" altLang="en-US" sz="1350"/>
              <a:t>     Product</a:t>
            </a:r>
          </a:p>
          <a:p>
            <a:pPr eaLnBrk="0" hangingPunct="0"/>
            <a:r>
              <a:rPr lang="en-US" altLang="en-US" sz="1350">
                <a:solidFill>
                  <a:schemeClr val="accent2"/>
                </a:solidFill>
              </a:rPr>
              <a:t>WHERE</a:t>
            </a:r>
            <a:r>
              <a:rPr lang="en-US" altLang="en-US" sz="1350"/>
              <a:t>   category=‘gizmo’ AND price &gt; 50</a:t>
            </a:r>
          </a:p>
          <a:p>
            <a:pPr eaLnBrk="0" hangingPunct="0"/>
            <a:r>
              <a:rPr lang="en-US" altLang="en-US" sz="1350">
                <a:solidFill>
                  <a:srgbClr val="FF5050"/>
                </a:solidFill>
              </a:rPr>
              <a:t>ORDER BY</a:t>
            </a:r>
            <a:r>
              <a:rPr lang="en-US" altLang="en-US" sz="1350"/>
              <a:t>  price, pname</a:t>
            </a:r>
          </a:p>
        </p:txBody>
      </p:sp>
      <p:sp>
        <p:nvSpPr>
          <p:cNvPr id="233476" name="Text Box 4">
            <a:extLst>
              <a:ext uri="{FF2B5EF4-FFF2-40B4-BE49-F238E27FC236}">
                <a16:creationId xmlns:a16="http://schemas.microsoft.com/office/drawing/2014/main" id="{B498FAE2-1046-7564-8553-5E44918216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73994" y="3059907"/>
            <a:ext cx="5291898" cy="7155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en-US" sz="1350"/>
              <a:t>Ties are broken by the second attribute on the ORDER BY list, etc.</a:t>
            </a:r>
          </a:p>
          <a:p>
            <a:pPr eaLnBrk="0" hangingPunct="0"/>
            <a:endParaRPr lang="en-US" altLang="en-US" sz="1350"/>
          </a:p>
          <a:p>
            <a:pPr eaLnBrk="0" hangingPunct="0"/>
            <a:r>
              <a:rPr lang="en-US" altLang="en-US" sz="1350"/>
              <a:t>Ordering is ascending, unless you specify the DESC keyword.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22" name="Rectangle 2">
            <a:extLst>
              <a:ext uri="{FF2B5EF4-FFF2-40B4-BE49-F238E27FC236}">
                <a16:creationId xmlns:a16="http://schemas.microsoft.com/office/drawing/2014/main" id="{EE463861-498B-70DC-E074-39F65BC176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40891" y="2743201"/>
            <a:ext cx="1758879" cy="71558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pPr eaLnBrk="0" hangingPunct="0"/>
            <a:r>
              <a:rPr lang="en-US" altLang="en-US" sz="1350">
                <a:solidFill>
                  <a:schemeClr val="accent2"/>
                </a:solidFill>
              </a:rPr>
              <a:t>SELECT</a:t>
            </a:r>
            <a:r>
              <a:rPr lang="en-US" altLang="en-US" sz="1350"/>
              <a:t>   Category</a:t>
            </a:r>
          </a:p>
          <a:p>
            <a:pPr eaLnBrk="0" hangingPunct="0"/>
            <a:r>
              <a:rPr lang="en-US" altLang="en-US" sz="1350">
                <a:solidFill>
                  <a:schemeClr val="accent2"/>
                </a:solidFill>
              </a:rPr>
              <a:t>FROM</a:t>
            </a:r>
            <a:r>
              <a:rPr lang="en-US" altLang="en-US" sz="1350"/>
              <a:t>     Product</a:t>
            </a:r>
          </a:p>
          <a:p>
            <a:pPr eaLnBrk="0" hangingPunct="0"/>
            <a:r>
              <a:rPr lang="en-US" altLang="en-US" sz="1350">
                <a:solidFill>
                  <a:schemeClr val="accent2"/>
                </a:solidFill>
              </a:rPr>
              <a:t>ORDER BY</a:t>
            </a:r>
            <a:r>
              <a:rPr lang="en-US" altLang="en-US" sz="1350"/>
              <a:t>  PName</a:t>
            </a:r>
          </a:p>
        </p:txBody>
      </p:sp>
      <p:graphicFrame>
        <p:nvGraphicFramePr>
          <p:cNvPr id="235523" name="Group 3">
            <a:extLst>
              <a:ext uri="{FF2B5EF4-FFF2-40B4-BE49-F238E27FC236}">
                <a16:creationId xmlns:a16="http://schemas.microsoft.com/office/drawing/2014/main" id="{0857C366-2FFF-6805-9A43-9F2AAD1F7A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3106813"/>
              </p:ext>
            </p:extLst>
          </p:nvPr>
        </p:nvGraphicFramePr>
        <p:xfrm>
          <a:off x="4391257" y="424652"/>
          <a:ext cx="4057652" cy="1257300"/>
        </p:xfrm>
        <a:graphic>
          <a:graphicData uri="http://schemas.openxmlformats.org/drawingml/2006/table">
            <a:tbl>
              <a:tblPr/>
              <a:tblGrid>
                <a:gridCol w="1014413">
                  <a:extLst>
                    <a:ext uri="{9D8B030D-6E8A-4147-A177-3AD203B41FA5}">
                      <a16:colId xmlns:a16="http://schemas.microsoft.com/office/drawing/2014/main" val="758644260"/>
                    </a:ext>
                  </a:extLst>
                </a:gridCol>
                <a:gridCol w="1014413">
                  <a:extLst>
                    <a:ext uri="{9D8B030D-6E8A-4147-A177-3AD203B41FA5}">
                      <a16:colId xmlns:a16="http://schemas.microsoft.com/office/drawing/2014/main" val="3143599101"/>
                    </a:ext>
                  </a:extLst>
                </a:gridCol>
                <a:gridCol w="1014413">
                  <a:extLst>
                    <a:ext uri="{9D8B030D-6E8A-4147-A177-3AD203B41FA5}">
                      <a16:colId xmlns:a16="http://schemas.microsoft.com/office/drawing/2014/main" val="3369569920"/>
                    </a:ext>
                  </a:extLst>
                </a:gridCol>
                <a:gridCol w="1014413">
                  <a:extLst>
                    <a:ext uri="{9D8B030D-6E8A-4147-A177-3AD203B41FA5}">
                      <a16:colId xmlns:a16="http://schemas.microsoft.com/office/drawing/2014/main" val="4168883757"/>
                    </a:ext>
                  </a:extLst>
                </a:gridCol>
              </a:tblGrid>
              <a:tr h="25146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</a:rPr>
                        <a:t>PName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</a:rPr>
                        <a:t>Price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</a:rPr>
                        <a:t>Category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</a:rPr>
                        <a:t>Manufacturer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5427784"/>
                  </a:ext>
                </a:extLst>
              </a:tr>
              <a:tr h="25146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Gizmo</a:t>
                      </a:r>
                    </a:p>
                  </a:txBody>
                  <a:tcPr marL="68580" marR="68580"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$19.99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Gadgets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GizmoWorks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6250155"/>
                  </a:ext>
                </a:extLst>
              </a:tr>
              <a:tr h="25146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Powergizmo</a:t>
                      </a:r>
                    </a:p>
                  </a:txBody>
                  <a:tcPr marL="68580" marR="68580"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$29.99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Gadgets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GizmoWorks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72154217"/>
                  </a:ext>
                </a:extLst>
              </a:tr>
              <a:tr h="25146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SingleTouch</a:t>
                      </a:r>
                    </a:p>
                  </a:txBody>
                  <a:tcPr marL="68580" marR="68580"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$149.99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Photography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Canon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83061294"/>
                  </a:ext>
                </a:extLst>
              </a:tr>
              <a:tr h="25146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MultiTouch</a:t>
                      </a:r>
                    </a:p>
                  </a:txBody>
                  <a:tcPr marL="68580" marR="68580"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$203.99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Household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Hitachi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8388542"/>
                  </a:ext>
                </a:extLst>
              </a:tr>
            </a:tbl>
          </a:graphicData>
        </a:graphic>
      </p:graphicFrame>
      <p:sp>
        <p:nvSpPr>
          <p:cNvPr id="235555" name="AutoShape 35">
            <a:extLst>
              <a:ext uri="{FF2B5EF4-FFF2-40B4-BE49-F238E27FC236}">
                <a16:creationId xmlns:a16="http://schemas.microsoft.com/office/drawing/2014/main" id="{31A0DF70-DFA6-D47E-7CD9-7788759070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59094" y="1914526"/>
            <a:ext cx="245474" cy="596101"/>
          </a:xfrm>
          <a:prstGeom prst="rightArrow">
            <a:avLst>
              <a:gd name="adj1" fmla="val 50000"/>
              <a:gd name="adj2" fmla="val 50245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>
                    <a:alpha val="5000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 sz="1350"/>
          </a:p>
        </p:txBody>
      </p:sp>
      <p:sp>
        <p:nvSpPr>
          <p:cNvPr id="235556" name="Text Box 36">
            <a:extLst>
              <a:ext uri="{FF2B5EF4-FFF2-40B4-BE49-F238E27FC236}">
                <a16:creationId xmlns:a16="http://schemas.microsoft.com/office/drawing/2014/main" id="{1A0C71C2-E7C1-68FA-1D69-FFD33A3026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44560" y="1704744"/>
            <a:ext cx="612668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>
                    <a:alpha val="5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6000" dirty="0"/>
              <a:t>?</a:t>
            </a:r>
          </a:p>
        </p:txBody>
      </p:sp>
      <p:sp>
        <p:nvSpPr>
          <p:cNvPr id="235557" name="Rectangle 37">
            <a:extLst>
              <a:ext uri="{FF2B5EF4-FFF2-40B4-BE49-F238E27FC236}">
                <a16:creationId xmlns:a16="http://schemas.microsoft.com/office/drawing/2014/main" id="{65015F5B-1924-CD37-5C6D-7C85CDC71D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3160" y="1856772"/>
            <a:ext cx="2505942" cy="71558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pPr eaLnBrk="0" hangingPunct="0"/>
            <a:r>
              <a:rPr lang="en-US" altLang="en-US" sz="1350">
                <a:solidFill>
                  <a:schemeClr val="accent2"/>
                </a:solidFill>
              </a:rPr>
              <a:t>SELECT</a:t>
            </a:r>
            <a:r>
              <a:rPr lang="en-US" altLang="en-US" sz="1350"/>
              <a:t>   </a:t>
            </a:r>
            <a:r>
              <a:rPr lang="en-US" altLang="en-US" sz="1350">
                <a:solidFill>
                  <a:schemeClr val="accent2"/>
                </a:solidFill>
              </a:rPr>
              <a:t>DISTINCT</a:t>
            </a:r>
            <a:r>
              <a:rPr lang="en-US" altLang="en-US" sz="1350"/>
              <a:t> category</a:t>
            </a:r>
          </a:p>
          <a:p>
            <a:pPr eaLnBrk="0" hangingPunct="0"/>
            <a:r>
              <a:rPr lang="en-US" altLang="en-US" sz="1350">
                <a:solidFill>
                  <a:schemeClr val="accent2"/>
                </a:solidFill>
              </a:rPr>
              <a:t>FROM</a:t>
            </a:r>
            <a:r>
              <a:rPr lang="en-US" altLang="en-US" sz="1350"/>
              <a:t>     Product</a:t>
            </a:r>
          </a:p>
          <a:p>
            <a:pPr eaLnBrk="0" hangingPunct="0"/>
            <a:r>
              <a:rPr lang="en-US" altLang="en-US" sz="1350">
                <a:solidFill>
                  <a:schemeClr val="accent2"/>
                </a:solidFill>
              </a:rPr>
              <a:t>ORDER BY</a:t>
            </a:r>
            <a:r>
              <a:rPr lang="en-US" altLang="en-US" sz="1350"/>
              <a:t> category</a:t>
            </a:r>
          </a:p>
        </p:txBody>
      </p:sp>
      <p:sp>
        <p:nvSpPr>
          <p:cNvPr id="235558" name="Rectangle 38">
            <a:extLst>
              <a:ext uri="{FF2B5EF4-FFF2-40B4-BE49-F238E27FC236}">
                <a16:creationId xmlns:a16="http://schemas.microsoft.com/office/drawing/2014/main" id="{5FAACA56-C695-A6A6-EB6E-77D5987E95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40891" y="3758875"/>
            <a:ext cx="2505942" cy="71558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pPr eaLnBrk="0" hangingPunct="0"/>
            <a:r>
              <a:rPr lang="en-US" altLang="en-US" sz="1350">
                <a:solidFill>
                  <a:schemeClr val="accent2"/>
                </a:solidFill>
              </a:rPr>
              <a:t>SELECT</a:t>
            </a:r>
            <a:r>
              <a:rPr lang="en-US" altLang="en-US" sz="1350"/>
              <a:t>   </a:t>
            </a:r>
            <a:r>
              <a:rPr lang="en-US" altLang="en-US" sz="1350">
                <a:solidFill>
                  <a:schemeClr val="accent2"/>
                </a:solidFill>
              </a:rPr>
              <a:t>DISTINCT</a:t>
            </a:r>
            <a:r>
              <a:rPr lang="en-US" altLang="en-US" sz="1350"/>
              <a:t> category</a:t>
            </a:r>
          </a:p>
          <a:p>
            <a:pPr eaLnBrk="0" hangingPunct="0"/>
            <a:r>
              <a:rPr lang="en-US" altLang="en-US" sz="1350">
                <a:solidFill>
                  <a:schemeClr val="accent2"/>
                </a:solidFill>
              </a:rPr>
              <a:t>FROM</a:t>
            </a:r>
            <a:r>
              <a:rPr lang="en-US" altLang="en-US" sz="1350"/>
              <a:t>     Product</a:t>
            </a:r>
          </a:p>
          <a:p>
            <a:pPr eaLnBrk="0" hangingPunct="0"/>
            <a:r>
              <a:rPr lang="en-US" altLang="en-US" sz="1350">
                <a:solidFill>
                  <a:schemeClr val="accent2"/>
                </a:solidFill>
              </a:rPr>
              <a:t>ORDER BY</a:t>
            </a:r>
            <a:r>
              <a:rPr lang="en-US" altLang="en-US" sz="1350"/>
              <a:t> PName</a:t>
            </a:r>
          </a:p>
        </p:txBody>
      </p:sp>
      <p:sp>
        <p:nvSpPr>
          <p:cNvPr id="235559" name="AutoShape 39">
            <a:extLst>
              <a:ext uri="{FF2B5EF4-FFF2-40B4-BE49-F238E27FC236}">
                <a16:creationId xmlns:a16="http://schemas.microsoft.com/office/drawing/2014/main" id="{3466348E-BCC5-E3E7-0E1D-142FBBCFD3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59094" y="2862681"/>
            <a:ext cx="245474" cy="596101"/>
          </a:xfrm>
          <a:prstGeom prst="rightArrow">
            <a:avLst>
              <a:gd name="adj1" fmla="val 50000"/>
              <a:gd name="adj2" fmla="val 50245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>
                    <a:alpha val="5000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 sz="1350"/>
          </a:p>
        </p:txBody>
      </p:sp>
      <p:sp>
        <p:nvSpPr>
          <p:cNvPr id="235560" name="Text Box 40">
            <a:extLst>
              <a:ext uri="{FF2B5EF4-FFF2-40B4-BE49-F238E27FC236}">
                <a16:creationId xmlns:a16="http://schemas.microsoft.com/office/drawing/2014/main" id="{9831C4E8-4A7F-4113-B6A5-651C4CD518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44560" y="2743212"/>
            <a:ext cx="612668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>
                    <a:alpha val="5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6000" dirty="0"/>
              <a:t>?</a:t>
            </a:r>
          </a:p>
        </p:txBody>
      </p:sp>
      <p:sp>
        <p:nvSpPr>
          <p:cNvPr id="235561" name="AutoShape 41">
            <a:extLst>
              <a:ext uri="{FF2B5EF4-FFF2-40B4-BE49-F238E27FC236}">
                <a16:creationId xmlns:a16="http://schemas.microsoft.com/office/drawing/2014/main" id="{6FF5937C-3F0A-744B-C217-7CBC300705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49263" y="3878355"/>
            <a:ext cx="245474" cy="596101"/>
          </a:xfrm>
          <a:prstGeom prst="rightArrow">
            <a:avLst>
              <a:gd name="adj1" fmla="val 50000"/>
              <a:gd name="adj2" fmla="val 50245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>
                    <a:alpha val="5000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 sz="1350"/>
          </a:p>
        </p:txBody>
      </p:sp>
      <p:sp>
        <p:nvSpPr>
          <p:cNvPr id="235562" name="Text Box 42">
            <a:extLst>
              <a:ext uri="{FF2B5EF4-FFF2-40B4-BE49-F238E27FC236}">
                <a16:creationId xmlns:a16="http://schemas.microsoft.com/office/drawing/2014/main" id="{9B965AB9-D1DE-645F-B6C9-32A5462565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34729" y="3668573"/>
            <a:ext cx="612668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>
                    <a:alpha val="5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6000" dirty="0"/>
              <a:t>?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570" name="Rectangle 2">
            <a:extLst>
              <a:ext uri="{FF2B5EF4-FFF2-40B4-BE49-F238E27FC236}">
                <a16:creationId xmlns:a16="http://schemas.microsoft.com/office/drawing/2014/main" id="{7737F0E1-6F06-0834-8D58-0C0D95E338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Keys and Foreign Keys</a:t>
            </a:r>
          </a:p>
        </p:txBody>
      </p:sp>
      <p:graphicFrame>
        <p:nvGraphicFramePr>
          <p:cNvPr id="237571" name="Group 3">
            <a:extLst>
              <a:ext uri="{FF2B5EF4-FFF2-40B4-BE49-F238E27FC236}">
                <a16:creationId xmlns:a16="http://schemas.microsoft.com/office/drawing/2014/main" id="{7B113C91-C68C-0205-F9D1-E5FD60D518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4518500"/>
              </p:ext>
            </p:extLst>
          </p:nvPr>
        </p:nvGraphicFramePr>
        <p:xfrm>
          <a:off x="895814" y="3238500"/>
          <a:ext cx="4743450" cy="1409700"/>
        </p:xfrm>
        <a:graphic>
          <a:graphicData uri="http://schemas.openxmlformats.org/drawingml/2006/table">
            <a:tbl>
              <a:tblPr/>
              <a:tblGrid>
                <a:gridCol w="1228725">
                  <a:extLst>
                    <a:ext uri="{9D8B030D-6E8A-4147-A177-3AD203B41FA5}">
                      <a16:colId xmlns:a16="http://schemas.microsoft.com/office/drawing/2014/main" val="2479986848"/>
                    </a:ext>
                  </a:extLst>
                </a:gridCol>
                <a:gridCol w="942975">
                  <a:extLst>
                    <a:ext uri="{9D8B030D-6E8A-4147-A177-3AD203B41FA5}">
                      <a16:colId xmlns:a16="http://schemas.microsoft.com/office/drawing/2014/main" val="4118634163"/>
                    </a:ext>
                  </a:extLst>
                </a:gridCol>
                <a:gridCol w="1257300">
                  <a:extLst>
                    <a:ext uri="{9D8B030D-6E8A-4147-A177-3AD203B41FA5}">
                      <a16:colId xmlns:a16="http://schemas.microsoft.com/office/drawing/2014/main" val="2272134957"/>
                    </a:ext>
                  </a:extLst>
                </a:gridCol>
                <a:gridCol w="1314450">
                  <a:extLst>
                    <a:ext uri="{9D8B030D-6E8A-4147-A177-3AD203B41FA5}">
                      <a16:colId xmlns:a16="http://schemas.microsoft.com/office/drawing/2014/main" val="2050641259"/>
                    </a:ext>
                  </a:extLst>
                </a:gridCol>
              </a:tblGrid>
              <a:tr h="27432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sng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</a:rPr>
                        <a:t>PName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</a:rPr>
                        <a:t>Price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</a:rPr>
                        <a:t>Category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</a:rPr>
                        <a:t>Manufacturer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71378806"/>
                  </a:ext>
                </a:extLst>
              </a:tr>
              <a:tr h="27432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Gizmo</a:t>
                      </a:r>
                    </a:p>
                  </a:txBody>
                  <a:tcPr marL="68580" marR="68580"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$19.99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Gadgets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GizmoWorks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43277962"/>
                  </a:ext>
                </a:extLst>
              </a:tr>
              <a:tr h="27432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Powergizmo</a:t>
                      </a:r>
                    </a:p>
                  </a:txBody>
                  <a:tcPr marL="68580" marR="68580"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$29.99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Gadgets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GizmoWorks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9820519"/>
                  </a:ext>
                </a:extLst>
              </a:tr>
              <a:tr h="27432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SingleTouch</a:t>
                      </a:r>
                    </a:p>
                  </a:txBody>
                  <a:tcPr marL="68580" marR="68580"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$149.99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Photography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Canon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71243501"/>
                  </a:ext>
                </a:extLst>
              </a:tr>
              <a:tr h="27432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MultiTouch</a:t>
                      </a:r>
                    </a:p>
                  </a:txBody>
                  <a:tcPr marL="68580" marR="68580"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$203.99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Household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Hitachi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29391771"/>
                  </a:ext>
                </a:extLst>
              </a:tr>
            </a:tbl>
          </a:graphicData>
        </a:graphic>
      </p:graphicFrame>
      <p:sp>
        <p:nvSpPr>
          <p:cNvPr id="237603" name="Text Box 35">
            <a:extLst>
              <a:ext uri="{FF2B5EF4-FFF2-40B4-BE49-F238E27FC236}">
                <a16:creationId xmlns:a16="http://schemas.microsoft.com/office/drawing/2014/main" id="{13A062DD-E58E-28CE-B6F0-6ECE02690E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5815" y="2840831"/>
            <a:ext cx="780983" cy="300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350">
                <a:solidFill>
                  <a:schemeClr val="accent2"/>
                </a:solidFill>
              </a:rPr>
              <a:t>Product</a:t>
            </a:r>
          </a:p>
        </p:txBody>
      </p:sp>
      <p:sp>
        <p:nvSpPr>
          <p:cNvPr id="237604" name="Text Box 36">
            <a:extLst>
              <a:ext uri="{FF2B5EF4-FFF2-40B4-BE49-F238E27FC236}">
                <a16:creationId xmlns:a16="http://schemas.microsoft.com/office/drawing/2014/main" id="{8C766776-8D21-451A-0214-4A5A685F1E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67364" y="897731"/>
            <a:ext cx="925253" cy="300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350" dirty="0">
                <a:solidFill>
                  <a:schemeClr val="accent2"/>
                </a:solidFill>
              </a:rPr>
              <a:t>Company</a:t>
            </a:r>
          </a:p>
        </p:txBody>
      </p:sp>
      <p:graphicFrame>
        <p:nvGraphicFramePr>
          <p:cNvPr id="237605" name="Group 37">
            <a:extLst>
              <a:ext uri="{FF2B5EF4-FFF2-40B4-BE49-F238E27FC236}">
                <a16:creationId xmlns:a16="http://schemas.microsoft.com/office/drawing/2014/main" id="{CB45510D-D14A-C2A1-B553-9E92D13731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219745"/>
              </p:ext>
            </p:extLst>
          </p:nvPr>
        </p:nvGraphicFramePr>
        <p:xfrm>
          <a:off x="1810214" y="1295400"/>
          <a:ext cx="3314700" cy="1447800"/>
        </p:xfrm>
        <a:graphic>
          <a:graphicData uri="http://schemas.openxmlformats.org/drawingml/2006/table">
            <a:tbl>
              <a:tblPr/>
              <a:tblGrid>
                <a:gridCol w="1200150">
                  <a:extLst>
                    <a:ext uri="{9D8B030D-6E8A-4147-A177-3AD203B41FA5}">
                      <a16:colId xmlns:a16="http://schemas.microsoft.com/office/drawing/2014/main" val="3616827889"/>
                    </a:ext>
                  </a:extLst>
                </a:gridCol>
                <a:gridCol w="1028700">
                  <a:extLst>
                    <a:ext uri="{9D8B030D-6E8A-4147-A177-3AD203B41FA5}">
                      <a16:colId xmlns:a16="http://schemas.microsoft.com/office/drawing/2014/main" val="3287532863"/>
                    </a:ext>
                  </a:extLst>
                </a:gridCol>
                <a:gridCol w="1085850">
                  <a:extLst>
                    <a:ext uri="{9D8B030D-6E8A-4147-A177-3AD203B41FA5}">
                      <a16:colId xmlns:a16="http://schemas.microsoft.com/office/drawing/2014/main" val="333052250"/>
                    </a:ext>
                  </a:extLst>
                </a:gridCol>
              </a:tblGrid>
              <a:tr h="3619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sng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</a:rPr>
                        <a:t>CName</a:t>
                      </a:r>
                      <a:endParaRPr kumimoji="0" lang="en-US" alt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</a:rPr>
                        <a:t>StockPrice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</a:rPr>
                        <a:t>Country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0973056"/>
                  </a:ext>
                </a:extLst>
              </a:tr>
              <a:tr h="3619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GizmoWorks</a:t>
                      </a:r>
                    </a:p>
                  </a:txBody>
                  <a:tcPr marL="68580" marR="68580"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USA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1118417"/>
                  </a:ext>
                </a:extLst>
              </a:tr>
              <a:tr h="3619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Canon</a:t>
                      </a:r>
                    </a:p>
                  </a:txBody>
                  <a:tcPr marL="68580" marR="68580"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Japan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4295660"/>
                  </a:ext>
                </a:extLst>
              </a:tr>
              <a:tr h="3619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Hitachi</a:t>
                      </a:r>
                    </a:p>
                  </a:txBody>
                  <a:tcPr marL="68580" marR="68580"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Japan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2520782"/>
                  </a:ext>
                </a:extLst>
              </a:tr>
            </a:tbl>
          </a:graphicData>
        </a:graphic>
      </p:graphicFrame>
      <p:sp>
        <p:nvSpPr>
          <p:cNvPr id="237627" name="AutoShape 59">
            <a:extLst>
              <a:ext uri="{FF2B5EF4-FFF2-40B4-BE49-F238E27FC236}">
                <a16:creationId xmlns:a16="http://schemas.microsoft.com/office/drawing/2014/main" id="{13595342-5A66-68CA-81E9-39B12F5AA2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2093" y="1716636"/>
            <a:ext cx="678944" cy="421972"/>
          </a:xfrm>
          <a:prstGeom prst="wedgeEllipseCallout">
            <a:avLst>
              <a:gd name="adj1" fmla="val 115972"/>
              <a:gd name="adj2" fmla="val -105384"/>
            </a:avLst>
          </a:prstGeom>
          <a:solidFill>
            <a:srgbClr val="C0C0C0">
              <a:alpha val="5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en-US" altLang="en-US" sz="1350"/>
              <a:t>Key</a:t>
            </a:r>
          </a:p>
        </p:txBody>
      </p:sp>
      <p:sp>
        <p:nvSpPr>
          <p:cNvPr id="237628" name="AutoShape 60">
            <a:extLst>
              <a:ext uri="{FF2B5EF4-FFF2-40B4-BE49-F238E27FC236}">
                <a16:creationId xmlns:a16="http://schemas.microsoft.com/office/drawing/2014/main" id="{83F719AA-DF4F-5BBA-A850-86CC5971AD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97667" y="3227919"/>
            <a:ext cx="1084687" cy="714107"/>
          </a:xfrm>
          <a:prstGeom prst="wedgeEllipseCallout">
            <a:avLst>
              <a:gd name="adj1" fmla="val -116597"/>
              <a:gd name="adj2" fmla="val -24023"/>
            </a:avLst>
          </a:prstGeom>
          <a:solidFill>
            <a:srgbClr val="C0C0C0">
              <a:alpha val="5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en-US" altLang="en-US" sz="1350"/>
              <a:t>Foreign</a:t>
            </a:r>
            <a:br>
              <a:rPr lang="en-US" altLang="en-US" sz="1350"/>
            </a:br>
            <a:r>
              <a:rPr lang="en-US" altLang="en-US" sz="1350"/>
              <a:t>key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>
            <a:extLst>
              <a:ext uri="{FF2B5EF4-FFF2-40B4-BE49-F238E27FC236}">
                <a16:creationId xmlns:a16="http://schemas.microsoft.com/office/drawing/2014/main" id="{52EB89EF-C9D2-38BC-7C6A-41F6949A152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Joins</a:t>
            </a:r>
          </a:p>
        </p:txBody>
      </p:sp>
      <p:sp>
        <p:nvSpPr>
          <p:cNvPr id="239619" name="Rectangle 3">
            <a:extLst>
              <a:ext uri="{FF2B5EF4-FFF2-40B4-BE49-F238E27FC236}">
                <a16:creationId xmlns:a16="http://schemas.microsoft.com/office/drawing/2014/main" id="{80CA846A-B1EE-3476-1584-9F2305A5D8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4750" y="1928812"/>
            <a:ext cx="232756" cy="300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en-US" sz="1350">
                <a:solidFill>
                  <a:schemeClr val="accent2"/>
                </a:solidFill>
              </a:rPr>
              <a:t> </a:t>
            </a:r>
          </a:p>
        </p:txBody>
      </p:sp>
      <p:sp>
        <p:nvSpPr>
          <p:cNvPr id="239620" name="Rectangle 4">
            <a:extLst>
              <a:ext uri="{FF2B5EF4-FFF2-40B4-BE49-F238E27FC236}">
                <a16:creationId xmlns:a16="http://schemas.microsoft.com/office/drawing/2014/main" id="{E5594626-6055-31DD-4677-94C2647EEC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1" y="1314450"/>
            <a:ext cx="5393531" cy="3629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hangingPunct="0"/>
            <a:r>
              <a:rPr lang="en-US" altLang="en-US" sz="1350" dirty="0">
                <a:solidFill>
                  <a:schemeClr val="accent2"/>
                </a:solidFill>
              </a:rPr>
              <a:t>Product (</a:t>
            </a:r>
            <a:r>
              <a:rPr lang="en-US" altLang="en-US" sz="1350" u="sng" dirty="0" err="1">
                <a:solidFill>
                  <a:schemeClr val="accent2"/>
                </a:solidFill>
              </a:rPr>
              <a:t>pname</a:t>
            </a:r>
            <a:r>
              <a:rPr lang="en-US" altLang="en-US" sz="1350" dirty="0">
                <a:solidFill>
                  <a:schemeClr val="accent2"/>
                </a:solidFill>
              </a:rPr>
              <a:t>,  price, category, manufacturer)</a:t>
            </a:r>
          </a:p>
          <a:p>
            <a:pPr eaLnBrk="0" hangingPunct="0"/>
            <a:r>
              <a:rPr lang="en-US" altLang="en-US" sz="1350" dirty="0">
                <a:solidFill>
                  <a:schemeClr val="accent2"/>
                </a:solidFill>
              </a:rPr>
              <a:t>Company (</a:t>
            </a:r>
            <a:r>
              <a:rPr lang="en-US" altLang="en-US" sz="1350" u="sng" dirty="0" err="1">
                <a:solidFill>
                  <a:schemeClr val="accent2"/>
                </a:solidFill>
              </a:rPr>
              <a:t>cname</a:t>
            </a:r>
            <a:r>
              <a:rPr lang="en-US" altLang="en-US" sz="1350" dirty="0">
                <a:solidFill>
                  <a:schemeClr val="accent2"/>
                </a:solidFill>
              </a:rPr>
              <a:t>, </a:t>
            </a:r>
            <a:r>
              <a:rPr lang="en-US" altLang="en-US" sz="1350" dirty="0" err="1">
                <a:solidFill>
                  <a:schemeClr val="accent2"/>
                </a:solidFill>
              </a:rPr>
              <a:t>stockPrice</a:t>
            </a:r>
            <a:r>
              <a:rPr lang="en-US" altLang="en-US" sz="1350" dirty="0">
                <a:solidFill>
                  <a:schemeClr val="accent2"/>
                </a:solidFill>
              </a:rPr>
              <a:t>, country)</a:t>
            </a:r>
          </a:p>
          <a:p>
            <a:pPr eaLnBrk="0" hangingPunct="0"/>
            <a:endParaRPr lang="en-US" altLang="en-US" sz="1350" dirty="0"/>
          </a:p>
          <a:p>
            <a:pPr eaLnBrk="0" hangingPunct="0"/>
            <a:r>
              <a:rPr lang="en-US" altLang="en-US" sz="1350" dirty="0"/>
              <a:t>Find all products under $200 manufactured in Japan;</a:t>
            </a:r>
            <a:br>
              <a:rPr lang="en-US" altLang="en-US" sz="1350" dirty="0"/>
            </a:br>
            <a:r>
              <a:rPr lang="en-US" altLang="en-US" sz="1350" dirty="0"/>
              <a:t>return their names and prices. </a:t>
            </a:r>
          </a:p>
        </p:txBody>
      </p:sp>
      <p:sp>
        <p:nvSpPr>
          <p:cNvPr id="239621" name="Rectangle 5">
            <a:extLst>
              <a:ext uri="{FF2B5EF4-FFF2-40B4-BE49-F238E27FC236}">
                <a16:creationId xmlns:a16="http://schemas.microsoft.com/office/drawing/2014/main" id="{1273BC4A-C6EF-EFD0-99E0-D92ACEEC25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00250" y="3143250"/>
            <a:ext cx="4387804" cy="92333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en-US" sz="1350" dirty="0">
                <a:solidFill>
                  <a:schemeClr val="accent2"/>
                </a:solidFill>
              </a:rPr>
              <a:t>SELECT</a:t>
            </a:r>
            <a:r>
              <a:rPr lang="en-US" altLang="en-US" sz="1350" dirty="0"/>
              <a:t>   </a:t>
            </a:r>
            <a:r>
              <a:rPr lang="en-US" altLang="en-US" sz="1350" dirty="0" err="1"/>
              <a:t>PName</a:t>
            </a:r>
            <a:r>
              <a:rPr lang="en-US" altLang="en-US" sz="1350" dirty="0"/>
              <a:t>, Price</a:t>
            </a:r>
            <a:br>
              <a:rPr lang="en-US" altLang="en-US" sz="1350" dirty="0"/>
            </a:br>
            <a:r>
              <a:rPr lang="en-US" altLang="en-US" sz="1350" dirty="0">
                <a:solidFill>
                  <a:schemeClr val="accent2"/>
                </a:solidFill>
              </a:rPr>
              <a:t>FROM</a:t>
            </a:r>
            <a:r>
              <a:rPr lang="en-US" altLang="en-US" sz="1350" dirty="0"/>
              <a:t>      Product, Company</a:t>
            </a:r>
            <a:br>
              <a:rPr lang="en-US" altLang="en-US" sz="1350" dirty="0"/>
            </a:br>
            <a:r>
              <a:rPr lang="en-US" altLang="en-US" sz="1350" dirty="0">
                <a:solidFill>
                  <a:schemeClr val="accent2"/>
                </a:solidFill>
              </a:rPr>
              <a:t>WHERE   </a:t>
            </a:r>
            <a:r>
              <a:rPr lang="en-US" altLang="en-US" sz="1350" dirty="0">
                <a:solidFill>
                  <a:schemeClr val="tx2"/>
                </a:solidFill>
              </a:rPr>
              <a:t>Manufacturer=</a:t>
            </a:r>
            <a:r>
              <a:rPr lang="en-US" altLang="en-US" sz="1350" dirty="0" err="1">
                <a:solidFill>
                  <a:schemeClr val="tx2"/>
                </a:solidFill>
              </a:rPr>
              <a:t>CName</a:t>
            </a:r>
            <a:r>
              <a:rPr lang="en-US" altLang="en-US" sz="1350" dirty="0">
                <a:solidFill>
                  <a:schemeClr val="tx2"/>
                </a:solidFill>
              </a:rPr>
              <a:t> AND Country=‘Japan’</a:t>
            </a:r>
            <a:br>
              <a:rPr lang="en-US" altLang="en-US" sz="1350" dirty="0">
                <a:solidFill>
                  <a:schemeClr val="tx2"/>
                </a:solidFill>
              </a:rPr>
            </a:br>
            <a:r>
              <a:rPr lang="en-US" altLang="en-US" sz="1350" dirty="0">
                <a:solidFill>
                  <a:schemeClr val="tx2"/>
                </a:solidFill>
              </a:rPr>
              <a:t>                 AND Price &lt;= 200</a:t>
            </a:r>
          </a:p>
        </p:txBody>
      </p:sp>
      <p:grpSp>
        <p:nvGrpSpPr>
          <p:cNvPr id="239622" name="Group 6">
            <a:extLst>
              <a:ext uri="{FF2B5EF4-FFF2-40B4-BE49-F238E27FC236}">
                <a16:creationId xmlns:a16="http://schemas.microsoft.com/office/drawing/2014/main" id="{BB86B32E-0E9B-70DB-3007-927C5BAECC69}"/>
              </a:ext>
            </a:extLst>
          </p:cNvPr>
          <p:cNvGrpSpPr>
            <a:grpSpLocks/>
          </p:cNvGrpSpPr>
          <p:nvPr/>
        </p:nvGrpSpPr>
        <p:grpSpPr bwMode="auto">
          <a:xfrm>
            <a:off x="2609386" y="2182349"/>
            <a:ext cx="4866623" cy="1884232"/>
            <a:chOff x="1536" y="2063"/>
            <a:chExt cx="3920" cy="1354"/>
          </a:xfrm>
        </p:grpSpPr>
        <p:sp>
          <p:nvSpPr>
            <p:cNvPr id="239623" name="Oval 7">
              <a:extLst>
                <a:ext uri="{FF2B5EF4-FFF2-40B4-BE49-F238E27FC236}">
                  <a16:creationId xmlns:a16="http://schemas.microsoft.com/office/drawing/2014/main" id="{3E19949D-9483-E017-47E2-761ABD0F7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3063"/>
              <a:ext cx="1728" cy="354"/>
            </a:xfrm>
            <a:prstGeom prst="ellips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0C0C0">
                      <a:alpha val="5000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 sz="1350"/>
            </a:p>
          </p:txBody>
        </p:sp>
        <p:sp>
          <p:nvSpPr>
            <p:cNvPr id="239624" name="AutoShape 8">
              <a:extLst>
                <a:ext uri="{FF2B5EF4-FFF2-40B4-BE49-F238E27FC236}">
                  <a16:creationId xmlns:a16="http://schemas.microsoft.com/office/drawing/2014/main" id="{5DC2198C-B8B7-FB85-600C-E4E53401D5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04" y="2063"/>
              <a:ext cx="1752" cy="845"/>
            </a:xfrm>
            <a:prstGeom prst="wedgeEllipseCallout">
              <a:avLst>
                <a:gd name="adj1" fmla="val -79000"/>
                <a:gd name="adj2" fmla="val 57694"/>
              </a:avLst>
            </a:prstGeom>
            <a:solidFill>
              <a:srgbClr val="C0C0C0">
                <a:alpha val="50000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en-US" sz="1350" dirty="0"/>
                <a:t>Join</a:t>
              </a:r>
              <a:br>
                <a:rPr lang="en-US" altLang="en-US" sz="1350" dirty="0"/>
              </a:br>
              <a:r>
                <a:rPr lang="en-US" altLang="en-US" sz="1350" dirty="0"/>
                <a:t>between Product</a:t>
              </a:r>
              <a:br>
                <a:rPr lang="en-US" altLang="en-US" sz="1350" dirty="0"/>
              </a:br>
              <a:r>
                <a:rPr lang="en-US" altLang="en-US" sz="1350" dirty="0"/>
                <a:t>and Company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9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66" name="Rectangle 2">
            <a:extLst>
              <a:ext uri="{FF2B5EF4-FFF2-40B4-BE49-F238E27FC236}">
                <a16:creationId xmlns:a16="http://schemas.microsoft.com/office/drawing/2014/main" id="{0EDED84E-F426-1A05-3E95-5F02878345B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Joins</a:t>
            </a:r>
          </a:p>
        </p:txBody>
      </p:sp>
      <p:graphicFrame>
        <p:nvGraphicFramePr>
          <p:cNvPr id="241667" name="Group 3">
            <a:extLst>
              <a:ext uri="{FF2B5EF4-FFF2-40B4-BE49-F238E27FC236}">
                <a16:creationId xmlns:a16="http://schemas.microsoft.com/office/drawing/2014/main" id="{B8DE251E-ED0B-CFE0-F725-49515F0AC8A5}"/>
              </a:ext>
            </a:extLst>
          </p:cNvPr>
          <p:cNvGraphicFramePr>
            <a:graphicFrameLocks noGrp="1"/>
          </p:cNvGraphicFramePr>
          <p:nvPr/>
        </p:nvGraphicFramePr>
        <p:xfrm>
          <a:off x="1257300" y="1600200"/>
          <a:ext cx="3086101" cy="1028700"/>
        </p:xfrm>
        <a:graphic>
          <a:graphicData uri="http://schemas.openxmlformats.org/drawingml/2006/table">
            <a:tbl>
              <a:tblPr/>
              <a:tblGrid>
                <a:gridCol w="785813">
                  <a:extLst>
                    <a:ext uri="{9D8B030D-6E8A-4147-A177-3AD203B41FA5}">
                      <a16:colId xmlns:a16="http://schemas.microsoft.com/office/drawing/2014/main" val="2324330146"/>
                    </a:ext>
                  </a:extLst>
                </a:gridCol>
                <a:gridCol w="642938">
                  <a:extLst>
                    <a:ext uri="{9D8B030D-6E8A-4147-A177-3AD203B41FA5}">
                      <a16:colId xmlns:a16="http://schemas.microsoft.com/office/drawing/2014/main" val="2177394741"/>
                    </a:ext>
                  </a:extLst>
                </a:gridCol>
                <a:gridCol w="800100">
                  <a:extLst>
                    <a:ext uri="{9D8B030D-6E8A-4147-A177-3AD203B41FA5}">
                      <a16:colId xmlns:a16="http://schemas.microsoft.com/office/drawing/2014/main" val="3502956002"/>
                    </a:ext>
                  </a:extLst>
                </a:gridCol>
                <a:gridCol w="857250">
                  <a:extLst>
                    <a:ext uri="{9D8B030D-6E8A-4147-A177-3AD203B41FA5}">
                      <a16:colId xmlns:a16="http://schemas.microsoft.com/office/drawing/2014/main" val="3695303243"/>
                    </a:ext>
                  </a:extLst>
                </a:gridCol>
              </a:tblGrid>
              <a:tr h="20574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</a:rPr>
                        <a:t>PName</a:t>
                      </a:r>
                    </a:p>
                  </a:txBody>
                  <a:tcPr marL="68580" marR="68580"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</a:rPr>
                        <a:t>Price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</a:rPr>
                        <a:t>Category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</a:rPr>
                        <a:t>Manufacturer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0519908"/>
                  </a:ext>
                </a:extLst>
              </a:tr>
              <a:tr h="20574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Gizmo</a:t>
                      </a:r>
                    </a:p>
                  </a:txBody>
                  <a:tcPr marL="68580" marR="68580"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$19.99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Gadgets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GizmoWorks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8672953"/>
                  </a:ext>
                </a:extLst>
              </a:tr>
              <a:tr h="20574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Powergizmo</a:t>
                      </a:r>
                    </a:p>
                  </a:txBody>
                  <a:tcPr marL="68580" marR="68580"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$29.99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Gadgets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GizmoWorks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8751803"/>
                  </a:ext>
                </a:extLst>
              </a:tr>
              <a:tr h="20574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SingleTouch</a:t>
                      </a:r>
                    </a:p>
                  </a:txBody>
                  <a:tcPr marL="68580" marR="68580"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$149.99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Photography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Canon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6210556"/>
                  </a:ext>
                </a:extLst>
              </a:tr>
              <a:tr h="20574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MultiTouch</a:t>
                      </a:r>
                    </a:p>
                  </a:txBody>
                  <a:tcPr marL="68580" marR="68580"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$203.99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Household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Hitachi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14980790"/>
                  </a:ext>
                </a:extLst>
              </a:tr>
            </a:tbl>
          </a:graphicData>
        </a:graphic>
      </p:graphicFrame>
      <p:sp>
        <p:nvSpPr>
          <p:cNvPr id="241699" name="Text Box 35">
            <a:extLst>
              <a:ext uri="{FF2B5EF4-FFF2-40B4-BE49-F238E27FC236}">
                <a16:creationId xmlns:a16="http://schemas.microsoft.com/office/drawing/2014/main" id="{69C346F7-93E1-2666-A09A-A5858CCCDB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7301" y="1314450"/>
            <a:ext cx="582211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900">
                <a:solidFill>
                  <a:schemeClr val="accent2"/>
                </a:solidFill>
              </a:rPr>
              <a:t>Product</a:t>
            </a:r>
          </a:p>
        </p:txBody>
      </p:sp>
      <p:sp>
        <p:nvSpPr>
          <p:cNvPr id="241700" name="Text Box 36">
            <a:extLst>
              <a:ext uri="{FF2B5EF4-FFF2-40B4-BE49-F238E27FC236}">
                <a16:creationId xmlns:a16="http://schemas.microsoft.com/office/drawing/2014/main" id="{F7BD7B65-8C38-A47B-369A-EA6B560773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4901" y="1371600"/>
            <a:ext cx="678391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900">
                <a:solidFill>
                  <a:schemeClr val="accent2"/>
                </a:solidFill>
              </a:rPr>
              <a:t>Company</a:t>
            </a:r>
          </a:p>
        </p:txBody>
      </p:sp>
      <p:graphicFrame>
        <p:nvGraphicFramePr>
          <p:cNvPr id="241701" name="Group 37">
            <a:extLst>
              <a:ext uri="{FF2B5EF4-FFF2-40B4-BE49-F238E27FC236}">
                <a16:creationId xmlns:a16="http://schemas.microsoft.com/office/drawing/2014/main" id="{7D6E4CDF-273C-C573-AC76-99FDF2DFD51A}"/>
              </a:ext>
            </a:extLst>
          </p:cNvPr>
          <p:cNvGraphicFramePr>
            <a:graphicFrameLocks noGrp="1"/>
          </p:cNvGraphicFramePr>
          <p:nvPr/>
        </p:nvGraphicFramePr>
        <p:xfrm>
          <a:off x="4972050" y="1657350"/>
          <a:ext cx="2857500" cy="822960"/>
        </p:xfrm>
        <a:graphic>
          <a:graphicData uri="http://schemas.openxmlformats.org/drawingml/2006/table">
            <a:tbl>
              <a:tblPr/>
              <a:tblGrid>
                <a:gridCol w="952500">
                  <a:extLst>
                    <a:ext uri="{9D8B030D-6E8A-4147-A177-3AD203B41FA5}">
                      <a16:colId xmlns:a16="http://schemas.microsoft.com/office/drawing/2014/main" val="1850810332"/>
                    </a:ext>
                  </a:extLst>
                </a:gridCol>
                <a:gridCol w="952500">
                  <a:extLst>
                    <a:ext uri="{9D8B030D-6E8A-4147-A177-3AD203B41FA5}">
                      <a16:colId xmlns:a16="http://schemas.microsoft.com/office/drawing/2014/main" val="3964737873"/>
                    </a:ext>
                  </a:extLst>
                </a:gridCol>
                <a:gridCol w="952500">
                  <a:extLst>
                    <a:ext uri="{9D8B030D-6E8A-4147-A177-3AD203B41FA5}">
                      <a16:colId xmlns:a16="http://schemas.microsoft.com/office/drawing/2014/main" val="3533179876"/>
                    </a:ext>
                  </a:extLst>
                </a:gridCol>
              </a:tblGrid>
              <a:tr h="20574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</a:rPr>
                        <a:t>Cname</a:t>
                      </a:r>
                    </a:p>
                  </a:txBody>
                  <a:tcPr marL="68580" marR="68580"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</a:rPr>
                        <a:t>StockPrice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</a:rPr>
                        <a:t>Country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0523926"/>
                  </a:ext>
                </a:extLst>
              </a:tr>
              <a:tr h="20574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GizmoWorks</a:t>
                      </a:r>
                    </a:p>
                  </a:txBody>
                  <a:tcPr marL="68580" marR="68580"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USA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9972722"/>
                  </a:ext>
                </a:extLst>
              </a:tr>
              <a:tr h="20574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Canon</a:t>
                      </a:r>
                    </a:p>
                  </a:txBody>
                  <a:tcPr marL="68580" marR="68580"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Japan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7859915"/>
                  </a:ext>
                </a:extLst>
              </a:tr>
              <a:tr h="20574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Hitachi</a:t>
                      </a:r>
                    </a:p>
                  </a:txBody>
                  <a:tcPr marL="68580" marR="68580"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Japan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1918279"/>
                  </a:ext>
                </a:extLst>
              </a:tr>
            </a:tbl>
          </a:graphicData>
        </a:graphic>
      </p:graphicFrame>
      <p:cxnSp>
        <p:nvCxnSpPr>
          <p:cNvPr id="241723" name="AutoShape 59">
            <a:extLst>
              <a:ext uri="{FF2B5EF4-FFF2-40B4-BE49-F238E27FC236}">
                <a16:creationId xmlns:a16="http://schemas.microsoft.com/office/drawing/2014/main" id="{B0B17C60-4403-AC0F-65AD-E22ACA2629F0}"/>
              </a:ext>
            </a:extLst>
          </p:cNvPr>
          <p:cNvCxnSpPr>
            <a:cxnSpLocks noChangeShapeType="1"/>
            <a:stCxn id="0" idx="3"/>
            <a:endCxn id="0" idx="1"/>
          </p:cNvCxnSpPr>
          <p:nvPr/>
        </p:nvCxnSpPr>
        <p:spPr bwMode="auto">
          <a:xfrm>
            <a:off x="4343400" y="1907381"/>
            <a:ext cx="628650" cy="57150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1724" name="AutoShape 60">
            <a:extLst>
              <a:ext uri="{FF2B5EF4-FFF2-40B4-BE49-F238E27FC236}">
                <a16:creationId xmlns:a16="http://schemas.microsoft.com/office/drawing/2014/main" id="{4BCCDDDB-C274-4441-9A6E-9E240BDFDBD8}"/>
              </a:ext>
            </a:extLst>
          </p:cNvPr>
          <p:cNvCxnSpPr>
            <a:cxnSpLocks noChangeShapeType="1"/>
            <a:stCxn id="0" idx="3"/>
            <a:endCxn id="0" idx="1"/>
          </p:cNvCxnSpPr>
          <p:nvPr/>
        </p:nvCxnSpPr>
        <p:spPr bwMode="auto">
          <a:xfrm flipV="1">
            <a:off x="4343400" y="2169319"/>
            <a:ext cx="628650" cy="147638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1725" name="AutoShape 61">
            <a:extLst>
              <a:ext uri="{FF2B5EF4-FFF2-40B4-BE49-F238E27FC236}">
                <a16:creationId xmlns:a16="http://schemas.microsoft.com/office/drawing/2014/main" id="{BA71A574-7512-E52E-1545-D18DBBC2EDD1}"/>
              </a:ext>
            </a:extLst>
          </p:cNvPr>
          <p:cNvCxnSpPr>
            <a:cxnSpLocks noChangeShapeType="1"/>
            <a:stCxn id="0" idx="3"/>
            <a:endCxn id="0" idx="1"/>
          </p:cNvCxnSpPr>
          <p:nvPr/>
        </p:nvCxnSpPr>
        <p:spPr bwMode="auto">
          <a:xfrm flipV="1">
            <a:off x="4343400" y="2487216"/>
            <a:ext cx="628650" cy="34528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1726" name="AutoShape 62">
            <a:extLst>
              <a:ext uri="{FF2B5EF4-FFF2-40B4-BE49-F238E27FC236}">
                <a16:creationId xmlns:a16="http://schemas.microsoft.com/office/drawing/2014/main" id="{ED7FAEF5-C597-233F-00AE-1B2D718E1E63}"/>
              </a:ext>
            </a:extLst>
          </p:cNvPr>
          <p:cNvCxnSpPr>
            <a:cxnSpLocks noChangeShapeType="1"/>
            <a:stCxn id="0" idx="3"/>
            <a:endCxn id="0" idx="1"/>
          </p:cNvCxnSpPr>
          <p:nvPr/>
        </p:nvCxnSpPr>
        <p:spPr bwMode="auto">
          <a:xfrm flipV="1">
            <a:off x="4343400" y="1964531"/>
            <a:ext cx="628650" cy="147638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aphicFrame>
        <p:nvGraphicFramePr>
          <p:cNvPr id="241727" name="Group 63">
            <a:extLst>
              <a:ext uri="{FF2B5EF4-FFF2-40B4-BE49-F238E27FC236}">
                <a16:creationId xmlns:a16="http://schemas.microsoft.com/office/drawing/2014/main" id="{DB53F62C-BA8C-DED3-7765-A5DC660154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2666668"/>
              </p:ext>
            </p:extLst>
          </p:nvPr>
        </p:nvGraphicFramePr>
        <p:xfrm>
          <a:off x="5698454" y="3776365"/>
          <a:ext cx="1428751" cy="411480"/>
        </p:xfrm>
        <a:graphic>
          <a:graphicData uri="http://schemas.openxmlformats.org/drawingml/2006/table">
            <a:tbl>
              <a:tblPr/>
              <a:tblGrid>
                <a:gridCol w="785813">
                  <a:extLst>
                    <a:ext uri="{9D8B030D-6E8A-4147-A177-3AD203B41FA5}">
                      <a16:colId xmlns:a16="http://schemas.microsoft.com/office/drawing/2014/main" val="1765589787"/>
                    </a:ext>
                  </a:extLst>
                </a:gridCol>
                <a:gridCol w="642938">
                  <a:extLst>
                    <a:ext uri="{9D8B030D-6E8A-4147-A177-3AD203B41FA5}">
                      <a16:colId xmlns:a16="http://schemas.microsoft.com/office/drawing/2014/main" val="2322783998"/>
                    </a:ext>
                  </a:extLst>
                </a:gridCol>
              </a:tblGrid>
              <a:tr h="20574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</a:rPr>
                        <a:t>PName</a:t>
                      </a:r>
                      <a:endParaRPr kumimoji="0" lang="en-US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</a:rPr>
                        <a:t>Price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28491630"/>
                  </a:ext>
                </a:extLst>
              </a:tr>
              <a:tr h="20574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SingleTouch</a:t>
                      </a:r>
                    </a:p>
                  </a:txBody>
                  <a:tcPr marL="68580" marR="68580"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$149.99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79861562"/>
                  </a:ext>
                </a:extLst>
              </a:tr>
            </a:tbl>
          </a:graphicData>
        </a:graphic>
      </p:graphicFrame>
      <p:sp>
        <p:nvSpPr>
          <p:cNvPr id="241738" name="AutoShape 74">
            <a:extLst>
              <a:ext uri="{FF2B5EF4-FFF2-40B4-BE49-F238E27FC236}">
                <a16:creationId xmlns:a16="http://schemas.microsoft.com/office/drawing/2014/main" id="{616BCCA4-C61D-DA3E-E3B8-C1F470CD27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29350" y="3200043"/>
            <a:ext cx="366960" cy="390049"/>
          </a:xfrm>
          <a:prstGeom prst="downArrow">
            <a:avLst>
              <a:gd name="adj1" fmla="val 50000"/>
              <a:gd name="adj2" fmla="val 50245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>
                    <a:alpha val="5000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 sz="1350"/>
          </a:p>
        </p:txBody>
      </p:sp>
      <p:grpSp>
        <p:nvGrpSpPr>
          <p:cNvPr id="241739" name="Group 75">
            <a:extLst>
              <a:ext uri="{FF2B5EF4-FFF2-40B4-BE49-F238E27FC236}">
                <a16:creationId xmlns:a16="http://schemas.microsoft.com/office/drawing/2014/main" id="{5C441029-6F63-5B14-C5D0-B078A406E82D}"/>
              </a:ext>
            </a:extLst>
          </p:cNvPr>
          <p:cNvGrpSpPr>
            <a:grpSpLocks/>
          </p:cNvGrpSpPr>
          <p:nvPr/>
        </p:nvGrpSpPr>
        <p:grpSpPr bwMode="auto">
          <a:xfrm>
            <a:off x="2057400" y="1828800"/>
            <a:ext cx="5715000" cy="667937"/>
            <a:chOff x="768" y="1599"/>
            <a:chExt cx="4800" cy="498"/>
          </a:xfrm>
        </p:grpSpPr>
        <p:sp>
          <p:nvSpPr>
            <p:cNvPr id="241740" name="Oval 76">
              <a:extLst>
                <a:ext uri="{FF2B5EF4-FFF2-40B4-BE49-F238E27FC236}">
                  <a16:creationId xmlns:a16="http://schemas.microsoft.com/office/drawing/2014/main" id="{82B03886-A13A-BD59-E3B1-9D2B4B6208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96" y="1743"/>
              <a:ext cx="672" cy="354"/>
            </a:xfrm>
            <a:prstGeom prst="ellips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0C0C0">
                      <a:alpha val="5000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 sz="1350"/>
            </a:p>
          </p:txBody>
        </p:sp>
        <p:sp>
          <p:nvSpPr>
            <p:cNvPr id="241741" name="Oval 77">
              <a:extLst>
                <a:ext uri="{FF2B5EF4-FFF2-40B4-BE49-F238E27FC236}">
                  <a16:creationId xmlns:a16="http://schemas.microsoft.com/office/drawing/2014/main" id="{1FB55ACB-AF30-01E4-29E4-CEA223970B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8" y="1599"/>
              <a:ext cx="528" cy="354"/>
            </a:xfrm>
            <a:prstGeom prst="ellips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0C0C0">
                      <a:alpha val="5000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 sz="1350"/>
            </a:p>
          </p:txBody>
        </p:sp>
        <p:sp>
          <p:nvSpPr>
            <p:cNvPr id="241742" name="Oval 78">
              <a:extLst>
                <a:ext uri="{FF2B5EF4-FFF2-40B4-BE49-F238E27FC236}">
                  <a16:creationId xmlns:a16="http://schemas.microsoft.com/office/drawing/2014/main" id="{F12828E8-E384-F16B-CC8E-F8A9DAFEEB2B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1134894">
              <a:off x="2108" y="1697"/>
              <a:ext cx="1872" cy="354"/>
            </a:xfrm>
            <a:prstGeom prst="ellips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0C0C0">
                      <a:alpha val="5000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 sz="1350"/>
            </a:p>
          </p:txBody>
        </p:sp>
      </p:grpSp>
      <p:sp>
        <p:nvSpPr>
          <p:cNvPr id="241743" name="Rectangle 79">
            <a:extLst>
              <a:ext uri="{FF2B5EF4-FFF2-40B4-BE49-F238E27FC236}">
                <a16:creationId xmlns:a16="http://schemas.microsoft.com/office/drawing/2014/main" id="{8C679FA3-1902-F092-27C9-FF2DAB89F3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0150" y="3314700"/>
            <a:ext cx="4387804" cy="92333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en-US" sz="1350">
                <a:solidFill>
                  <a:schemeClr val="accent2"/>
                </a:solidFill>
              </a:rPr>
              <a:t>SELECT</a:t>
            </a:r>
            <a:r>
              <a:rPr lang="en-US" altLang="en-US" sz="1350"/>
              <a:t>   PName, Price</a:t>
            </a:r>
            <a:br>
              <a:rPr lang="en-US" altLang="en-US" sz="1350"/>
            </a:br>
            <a:r>
              <a:rPr lang="en-US" altLang="en-US" sz="1350">
                <a:solidFill>
                  <a:schemeClr val="accent2"/>
                </a:solidFill>
              </a:rPr>
              <a:t>FROM</a:t>
            </a:r>
            <a:r>
              <a:rPr lang="en-US" altLang="en-US" sz="1350"/>
              <a:t>      Product, Company</a:t>
            </a:r>
            <a:br>
              <a:rPr lang="en-US" altLang="en-US" sz="1350"/>
            </a:br>
            <a:r>
              <a:rPr lang="en-US" altLang="en-US" sz="1350">
                <a:solidFill>
                  <a:schemeClr val="accent2"/>
                </a:solidFill>
              </a:rPr>
              <a:t>WHERE   </a:t>
            </a:r>
            <a:r>
              <a:rPr lang="en-US" altLang="en-US" sz="1350">
                <a:solidFill>
                  <a:schemeClr val="tx2"/>
                </a:solidFill>
              </a:rPr>
              <a:t>Manufacturer=CName AND Country=‘Japan’</a:t>
            </a:r>
            <a:br>
              <a:rPr lang="en-US" altLang="en-US" sz="1350">
                <a:solidFill>
                  <a:schemeClr val="tx2"/>
                </a:solidFill>
              </a:rPr>
            </a:br>
            <a:r>
              <a:rPr lang="en-US" altLang="en-US" sz="1350">
                <a:solidFill>
                  <a:schemeClr val="tx2"/>
                </a:solidFill>
              </a:rPr>
              <a:t>                 AND Price &lt;= 200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1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41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41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4" name="Rectangle 2">
            <a:extLst>
              <a:ext uri="{FF2B5EF4-FFF2-40B4-BE49-F238E27FC236}">
                <a16:creationId xmlns:a16="http://schemas.microsoft.com/office/drawing/2014/main" id="{3A248FDD-2B0F-99FD-6F85-EF05B8094F0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More Joins</a:t>
            </a:r>
          </a:p>
        </p:txBody>
      </p:sp>
      <p:sp>
        <p:nvSpPr>
          <p:cNvPr id="243715" name="Rectangle 3">
            <a:extLst>
              <a:ext uri="{FF2B5EF4-FFF2-40B4-BE49-F238E27FC236}">
                <a16:creationId xmlns:a16="http://schemas.microsoft.com/office/drawing/2014/main" id="{A38DE1F3-1EA6-AF37-F1F0-D5D9C07A95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4750" y="1928812"/>
            <a:ext cx="232756" cy="300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en-US" sz="1350">
                <a:solidFill>
                  <a:schemeClr val="accent2"/>
                </a:solidFill>
              </a:rPr>
              <a:t> </a:t>
            </a:r>
          </a:p>
        </p:txBody>
      </p:sp>
      <p:sp>
        <p:nvSpPr>
          <p:cNvPr id="243716" name="Rectangle 4">
            <a:extLst>
              <a:ext uri="{FF2B5EF4-FFF2-40B4-BE49-F238E27FC236}">
                <a16:creationId xmlns:a16="http://schemas.microsoft.com/office/drawing/2014/main" id="{7339B5E8-15E7-3081-2828-AB13546742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1377" y="1235056"/>
            <a:ext cx="5393531" cy="3629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hangingPunct="0"/>
            <a:r>
              <a:rPr lang="en-US" altLang="en-US" sz="1350" dirty="0">
                <a:solidFill>
                  <a:schemeClr val="accent2"/>
                </a:solidFill>
              </a:rPr>
              <a:t>Product (</a:t>
            </a:r>
            <a:r>
              <a:rPr lang="en-US" altLang="en-US" sz="1350" u="sng" dirty="0" err="1">
                <a:solidFill>
                  <a:schemeClr val="accent2"/>
                </a:solidFill>
              </a:rPr>
              <a:t>pname</a:t>
            </a:r>
            <a:r>
              <a:rPr lang="en-US" altLang="en-US" sz="1350" dirty="0">
                <a:solidFill>
                  <a:schemeClr val="accent2"/>
                </a:solidFill>
              </a:rPr>
              <a:t>,  price, category, manufacturer)</a:t>
            </a:r>
          </a:p>
          <a:p>
            <a:pPr eaLnBrk="0" hangingPunct="0"/>
            <a:r>
              <a:rPr lang="en-US" altLang="en-US" sz="1350" dirty="0">
                <a:solidFill>
                  <a:schemeClr val="accent2"/>
                </a:solidFill>
              </a:rPr>
              <a:t>Company (</a:t>
            </a:r>
            <a:r>
              <a:rPr lang="en-US" altLang="en-US" sz="1350" u="sng" dirty="0" err="1">
                <a:solidFill>
                  <a:schemeClr val="accent2"/>
                </a:solidFill>
              </a:rPr>
              <a:t>cname</a:t>
            </a:r>
            <a:r>
              <a:rPr lang="en-US" altLang="en-US" sz="1350" dirty="0">
                <a:solidFill>
                  <a:schemeClr val="accent2"/>
                </a:solidFill>
              </a:rPr>
              <a:t>, </a:t>
            </a:r>
            <a:r>
              <a:rPr lang="en-US" altLang="en-US" sz="1350" dirty="0" err="1">
                <a:solidFill>
                  <a:schemeClr val="accent2"/>
                </a:solidFill>
              </a:rPr>
              <a:t>stockPrice</a:t>
            </a:r>
            <a:r>
              <a:rPr lang="en-US" altLang="en-US" sz="1350" dirty="0">
                <a:solidFill>
                  <a:schemeClr val="accent2"/>
                </a:solidFill>
              </a:rPr>
              <a:t>, country)</a:t>
            </a:r>
          </a:p>
          <a:p>
            <a:pPr eaLnBrk="0" hangingPunct="0"/>
            <a:endParaRPr lang="en-US" altLang="en-US" sz="1350" dirty="0"/>
          </a:p>
          <a:p>
            <a:pPr eaLnBrk="0" hangingPunct="0"/>
            <a:r>
              <a:rPr lang="en-US" altLang="en-US" sz="1350" dirty="0"/>
              <a:t>Find all Chinese companies that manufacture products both in the ‘electronic’ and ‘toy’ categories</a:t>
            </a:r>
          </a:p>
        </p:txBody>
      </p:sp>
      <p:sp>
        <p:nvSpPr>
          <p:cNvPr id="243717" name="Rectangle 5">
            <a:extLst>
              <a:ext uri="{FF2B5EF4-FFF2-40B4-BE49-F238E27FC236}">
                <a16:creationId xmlns:a16="http://schemas.microsoft.com/office/drawing/2014/main" id="{48238C32-CDC3-7510-87F2-7A8953846E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474" y="2624566"/>
            <a:ext cx="4532010" cy="113107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en-US" sz="1350" dirty="0">
                <a:solidFill>
                  <a:schemeClr val="accent2"/>
                </a:solidFill>
              </a:rPr>
              <a:t>SELECT</a:t>
            </a:r>
            <a:r>
              <a:rPr lang="en-US" altLang="en-US" sz="1350" dirty="0"/>
              <a:t>   </a:t>
            </a:r>
            <a:r>
              <a:rPr lang="en-US" altLang="en-US" sz="1350" dirty="0" err="1"/>
              <a:t>cname</a:t>
            </a:r>
            <a:br>
              <a:rPr lang="en-US" altLang="en-US" sz="1350" dirty="0"/>
            </a:br>
            <a:br>
              <a:rPr lang="en-US" altLang="en-US" sz="1350" dirty="0"/>
            </a:br>
            <a:r>
              <a:rPr lang="en-US" altLang="en-US" sz="1350" dirty="0">
                <a:solidFill>
                  <a:schemeClr val="accent2"/>
                </a:solidFill>
              </a:rPr>
              <a:t>FROM</a:t>
            </a:r>
            <a:r>
              <a:rPr lang="en-US" altLang="en-US" sz="1350" dirty="0"/>
              <a:t>      </a:t>
            </a:r>
            <a:br>
              <a:rPr lang="en-US" altLang="en-US" sz="1350" dirty="0"/>
            </a:br>
            <a:br>
              <a:rPr lang="en-US" altLang="en-US" sz="1350" dirty="0"/>
            </a:br>
            <a:r>
              <a:rPr lang="en-US" altLang="en-US" sz="1350" dirty="0">
                <a:solidFill>
                  <a:schemeClr val="accent2"/>
                </a:solidFill>
              </a:rPr>
              <a:t>WHERE                                                                             </a:t>
            </a:r>
            <a:endParaRPr lang="en-US" altLang="en-US" sz="1350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62" name="Rectangle 2">
            <a:extLst>
              <a:ext uri="{FF2B5EF4-FFF2-40B4-BE49-F238E27FC236}">
                <a16:creationId xmlns:a16="http://schemas.microsoft.com/office/drawing/2014/main" id="{8645B2B1-52DF-BF00-EF9F-9661CFC6FC2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 Subtlety about Joins</a:t>
            </a:r>
          </a:p>
        </p:txBody>
      </p:sp>
      <p:sp>
        <p:nvSpPr>
          <p:cNvPr id="245763" name="Rectangle 3">
            <a:extLst>
              <a:ext uri="{FF2B5EF4-FFF2-40B4-BE49-F238E27FC236}">
                <a16:creationId xmlns:a16="http://schemas.microsoft.com/office/drawing/2014/main" id="{3694DFD7-2AFB-ABAA-9D67-7BD8307028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4750" y="1928812"/>
            <a:ext cx="232756" cy="300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en-US" sz="1350">
                <a:solidFill>
                  <a:schemeClr val="accent2"/>
                </a:solidFill>
              </a:rPr>
              <a:t> </a:t>
            </a:r>
          </a:p>
        </p:txBody>
      </p:sp>
      <p:sp>
        <p:nvSpPr>
          <p:cNvPr id="245764" name="Rectangle 4">
            <a:extLst>
              <a:ext uri="{FF2B5EF4-FFF2-40B4-BE49-F238E27FC236}">
                <a16:creationId xmlns:a16="http://schemas.microsoft.com/office/drawing/2014/main" id="{DA740B2D-2761-DB16-AF31-597DB620DA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5807" y="1231759"/>
            <a:ext cx="5393531" cy="3629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hangingPunct="0"/>
            <a:r>
              <a:rPr lang="en-US" altLang="en-US" sz="1350" dirty="0">
                <a:solidFill>
                  <a:schemeClr val="accent2"/>
                </a:solidFill>
              </a:rPr>
              <a:t>Product (</a:t>
            </a:r>
            <a:r>
              <a:rPr lang="en-US" altLang="en-US" sz="1350" u="sng" dirty="0" err="1">
                <a:solidFill>
                  <a:schemeClr val="accent2"/>
                </a:solidFill>
              </a:rPr>
              <a:t>pname</a:t>
            </a:r>
            <a:r>
              <a:rPr lang="en-US" altLang="en-US" sz="1350" dirty="0">
                <a:solidFill>
                  <a:schemeClr val="accent2"/>
                </a:solidFill>
              </a:rPr>
              <a:t>,  price, category, manufacturer)</a:t>
            </a:r>
          </a:p>
          <a:p>
            <a:pPr eaLnBrk="0" hangingPunct="0"/>
            <a:r>
              <a:rPr lang="en-US" altLang="en-US" sz="1350" dirty="0">
                <a:solidFill>
                  <a:schemeClr val="accent2"/>
                </a:solidFill>
              </a:rPr>
              <a:t>Company (</a:t>
            </a:r>
            <a:r>
              <a:rPr lang="en-US" altLang="en-US" sz="1350" u="sng" dirty="0" err="1">
                <a:solidFill>
                  <a:schemeClr val="accent2"/>
                </a:solidFill>
              </a:rPr>
              <a:t>cname</a:t>
            </a:r>
            <a:r>
              <a:rPr lang="en-US" altLang="en-US" sz="1350" dirty="0">
                <a:solidFill>
                  <a:schemeClr val="accent2"/>
                </a:solidFill>
              </a:rPr>
              <a:t>, </a:t>
            </a:r>
            <a:r>
              <a:rPr lang="en-US" altLang="en-US" sz="1350" dirty="0" err="1">
                <a:solidFill>
                  <a:schemeClr val="accent2"/>
                </a:solidFill>
              </a:rPr>
              <a:t>stockPrice</a:t>
            </a:r>
            <a:r>
              <a:rPr lang="en-US" altLang="en-US" sz="1350" dirty="0">
                <a:solidFill>
                  <a:schemeClr val="accent2"/>
                </a:solidFill>
              </a:rPr>
              <a:t>, country)</a:t>
            </a:r>
          </a:p>
          <a:p>
            <a:pPr eaLnBrk="0" hangingPunct="0"/>
            <a:endParaRPr lang="en-US" altLang="en-US" sz="1350" dirty="0"/>
          </a:p>
          <a:p>
            <a:pPr eaLnBrk="0" hangingPunct="0"/>
            <a:r>
              <a:rPr lang="en-US" altLang="en-US" sz="1350" dirty="0"/>
              <a:t>Find all countries that manufacture some product in the ‘Gadgets’ category.</a:t>
            </a:r>
          </a:p>
        </p:txBody>
      </p:sp>
      <p:sp>
        <p:nvSpPr>
          <p:cNvPr id="245765" name="Rectangle 5">
            <a:extLst>
              <a:ext uri="{FF2B5EF4-FFF2-40B4-BE49-F238E27FC236}">
                <a16:creationId xmlns:a16="http://schemas.microsoft.com/office/drawing/2014/main" id="{A8FBF9B8-D142-7DEA-5595-709A5C52D4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5807" y="2688480"/>
            <a:ext cx="4666727" cy="71558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en-US" sz="1350" dirty="0">
                <a:solidFill>
                  <a:schemeClr val="accent2"/>
                </a:solidFill>
              </a:rPr>
              <a:t>SELECT</a:t>
            </a:r>
            <a:r>
              <a:rPr lang="en-US" altLang="en-US" sz="1350" dirty="0"/>
              <a:t>   Country</a:t>
            </a:r>
            <a:br>
              <a:rPr lang="en-US" altLang="en-US" sz="1350" dirty="0"/>
            </a:br>
            <a:r>
              <a:rPr lang="en-US" altLang="en-US" sz="1350" dirty="0">
                <a:solidFill>
                  <a:schemeClr val="accent2"/>
                </a:solidFill>
              </a:rPr>
              <a:t>FROM</a:t>
            </a:r>
            <a:r>
              <a:rPr lang="en-US" altLang="en-US" sz="1350" dirty="0"/>
              <a:t>      Product, Company</a:t>
            </a:r>
            <a:br>
              <a:rPr lang="en-US" altLang="en-US" sz="1350" dirty="0"/>
            </a:br>
            <a:r>
              <a:rPr lang="en-US" altLang="en-US" sz="1350" dirty="0">
                <a:solidFill>
                  <a:schemeClr val="accent2"/>
                </a:solidFill>
              </a:rPr>
              <a:t>WHERE   </a:t>
            </a:r>
            <a:r>
              <a:rPr lang="en-US" altLang="en-US" sz="1350" dirty="0">
                <a:solidFill>
                  <a:schemeClr val="tx2"/>
                </a:solidFill>
              </a:rPr>
              <a:t>Manufacturer=</a:t>
            </a:r>
            <a:r>
              <a:rPr lang="en-US" altLang="en-US" sz="1350" dirty="0" err="1">
                <a:solidFill>
                  <a:schemeClr val="tx2"/>
                </a:solidFill>
              </a:rPr>
              <a:t>CName</a:t>
            </a:r>
            <a:r>
              <a:rPr lang="en-US" altLang="en-US" sz="1350" dirty="0">
                <a:solidFill>
                  <a:schemeClr val="tx2"/>
                </a:solidFill>
              </a:rPr>
              <a:t> AND Category=‘Gadgets’</a:t>
            </a:r>
          </a:p>
        </p:txBody>
      </p:sp>
      <p:sp>
        <p:nvSpPr>
          <p:cNvPr id="245766" name="Rectangle 6">
            <a:extLst>
              <a:ext uri="{FF2B5EF4-FFF2-40B4-BE49-F238E27FC236}">
                <a16:creationId xmlns:a16="http://schemas.microsoft.com/office/drawing/2014/main" id="{0EDF8F95-DF27-C0DC-C572-835558377D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36855" y="4154758"/>
            <a:ext cx="1935145" cy="300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350" dirty="0"/>
              <a:t>Unexpected duplicates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810" name="Rectangle 2">
            <a:extLst>
              <a:ext uri="{FF2B5EF4-FFF2-40B4-BE49-F238E27FC236}">
                <a16:creationId xmlns:a16="http://schemas.microsoft.com/office/drawing/2014/main" id="{8F34D607-972A-08CF-CF25-1753274A3B8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 Subtlety about Joins</a:t>
            </a:r>
          </a:p>
        </p:txBody>
      </p:sp>
      <p:graphicFrame>
        <p:nvGraphicFramePr>
          <p:cNvPr id="247811" name="Group 3">
            <a:extLst>
              <a:ext uri="{FF2B5EF4-FFF2-40B4-BE49-F238E27FC236}">
                <a16:creationId xmlns:a16="http://schemas.microsoft.com/office/drawing/2014/main" id="{705D720A-E3D3-20FC-CF4E-12D437F86267}"/>
              </a:ext>
            </a:extLst>
          </p:cNvPr>
          <p:cNvGraphicFramePr>
            <a:graphicFrameLocks noGrp="1"/>
          </p:cNvGraphicFramePr>
          <p:nvPr/>
        </p:nvGraphicFramePr>
        <p:xfrm>
          <a:off x="1257300" y="1600200"/>
          <a:ext cx="3086101" cy="1028700"/>
        </p:xfrm>
        <a:graphic>
          <a:graphicData uri="http://schemas.openxmlformats.org/drawingml/2006/table">
            <a:tbl>
              <a:tblPr/>
              <a:tblGrid>
                <a:gridCol w="785813">
                  <a:extLst>
                    <a:ext uri="{9D8B030D-6E8A-4147-A177-3AD203B41FA5}">
                      <a16:colId xmlns:a16="http://schemas.microsoft.com/office/drawing/2014/main" val="1269945302"/>
                    </a:ext>
                  </a:extLst>
                </a:gridCol>
                <a:gridCol w="642938">
                  <a:extLst>
                    <a:ext uri="{9D8B030D-6E8A-4147-A177-3AD203B41FA5}">
                      <a16:colId xmlns:a16="http://schemas.microsoft.com/office/drawing/2014/main" val="3433895611"/>
                    </a:ext>
                  </a:extLst>
                </a:gridCol>
                <a:gridCol w="800100">
                  <a:extLst>
                    <a:ext uri="{9D8B030D-6E8A-4147-A177-3AD203B41FA5}">
                      <a16:colId xmlns:a16="http://schemas.microsoft.com/office/drawing/2014/main" val="3638157388"/>
                    </a:ext>
                  </a:extLst>
                </a:gridCol>
                <a:gridCol w="857250">
                  <a:extLst>
                    <a:ext uri="{9D8B030D-6E8A-4147-A177-3AD203B41FA5}">
                      <a16:colId xmlns:a16="http://schemas.microsoft.com/office/drawing/2014/main" val="1090084092"/>
                    </a:ext>
                  </a:extLst>
                </a:gridCol>
              </a:tblGrid>
              <a:tr h="20574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sng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</a:rPr>
                        <a:t>Name</a:t>
                      </a:r>
                      <a:endParaRPr kumimoji="0" lang="en-US" altLang="en-US" sz="9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</a:rPr>
                        <a:t>Price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</a:rPr>
                        <a:t>Category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</a:rPr>
                        <a:t>Manufacturer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65598533"/>
                  </a:ext>
                </a:extLst>
              </a:tr>
              <a:tr h="20574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Gizmo</a:t>
                      </a:r>
                    </a:p>
                  </a:txBody>
                  <a:tcPr marL="68580" marR="68580"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$19.99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Gadgets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GizmoWorks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4234513"/>
                  </a:ext>
                </a:extLst>
              </a:tr>
              <a:tr h="20574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Powergizmo</a:t>
                      </a:r>
                    </a:p>
                  </a:txBody>
                  <a:tcPr marL="68580" marR="68580"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$29.99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Gadgets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GizmoWorks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93221143"/>
                  </a:ext>
                </a:extLst>
              </a:tr>
              <a:tr h="20574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SingleTouch</a:t>
                      </a:r>
                    </a:p>
                  </a:txBody>
                  <a:tcPr marL="68580" marR="68580"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$149.99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Photography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Canon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91700689"/>
                  </a:ext>
                </a:extLst>
              </a:tr>
              <a:tr h="20574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MultiTouch</a:t>
                      </a:r>
                    </a:p>
                  </a:txBody>
                  <a:tcPr marL="68580" marR="68580"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$203.99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Household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Hitachi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7771899"/>
                  </a:ext>
                </a:extLst>
              </a:tr>
            </a:tbl>
          </a:graphicData>
        </a:graphic>
      </p:graphicFrame>
      <p:sp>
        <p:nvSpPr>
          <p:cNvPr id="247843" name="Text Box 35">
            <a:extLst>
              <a:ext uri="{FF2B5EF4-FFF2-40B4-BE49-F238E27FC236}">
                <a16:creationId xmlns:a16="http://schemas.microsoft.com/office/drawing/2014/main" id="{E696E2A3-E78D-B36D-F190-C609DCC05B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7301" y="1314450"/>
            <a:ext cx="582211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900">
                <a:solidFill>
                  <a:schemeClr val="accent2"/>
                </a:solidFill>
              </a:rPr>
              <a:t>Product</a:t>
            </a:r>
          </a:p>
        </p:txBody>
      </p:sp>
      <p:sp>
        <p:nvSpPr>
          <p:cNvPr id="247844" name="Text Box 36">
            <a:extLst>
              <a:ext uri="{FF2B5EF4-FFF2-40B4-BE49-F238E27FC236}">
                <a16:creationId xmlns:a16="http://schemas.microsoft.com/office/drawing/2014/main" id="{6C226498-A388-363C-8AC3-5FF5FBC80B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4901" y="1371600"/>
            <a:ext cx="678391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900">
                <a:solidFill>
                  <a:schemeClr val="accent2"/>
                </a:solidFill>
              </a:rPr>
              <a:t>Company</a:t>
            </a:r>
          </a:p>
        </p:txBody>
      </p:sp>
      <p:graphicFrame>
        <p:nvGraphicFramePr>
          <p:cNvPr id="247845" name="Group 37">
            <a:extLst>
              <a:ext uri="{FF2B5EF4-FFF2-40B4-BE49-F238E27FC236}">
                <a16:creationId xmlns:a16="http://schemas.microsoft.com/office/drawing/2014/main" id="{EC404A16-F6A3-D3F5-9FCE-FEDDEF8BD5CF}"/>
              </a:ext>
            </a:extLst>
          </p:cNvPr>
          <p:cNvGraphicFramePr>
            <a:graphicFrameLocks noGrp="1"/>
          </p:cNvGraphicFramePr>
          <p:nvPr/>
        </p:nvGraphicFramePr>
        <p:xfrm>
          <a:off x="4972050" y="1657350"/>
          <a:ext cx="2857500" cy="822960"/>
        </p:xfrm>
        <a:graphic>
          <a:graphicData uri="http://schemas.openxmlformats.org/drawingml/2006/table">
            <a:tbl>
              <a:tblPr/>
              <a:tblGrid>
                <a:gridCol w="952500">
                  <a:extLst>
                    <a:ext uri="{9D8B030D-6E8A-4147-A177-3AD203B41FA5}">
                      <a16:colId xmlns:a16="http://schemas.microsoft.com/office/drawing/2014/main" val="3234172206"/>
                    </a:ext>
                  </a:extLst>
                </a:gridCol>
                <a:gridCol w="952500">
                  <a:extLst>
                    <a:ext uri="{9D8B030D-6E8A-4147-A177-3AD203B41FA5}">
                      <a16:colId xmlns:a16="http://schemas.microsoft.com/office/drawing/2014/main" val="2133479104"/>
                    </a:ext>
                  </a:extLst>
                </a:gridCol>
                <a:gridCol w="952500">
                  <a:extLst>
                    <a:ext uri="{9D8B030D-6E8A-4147-A177-3AD203B41FA5}">
                      <a16:colId xmlns:a16="http://schemas.microsoft.com/office/drawing/2014/main" val="3316613210"/>
                    </a:ext>
                  </a:extLst>
                </a:gridCol>
              </a:tblGrid>
              <a:tr h="20574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sng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</a:rPr>
                        <a:t>Cname</a:t>
                      </a:r>
                      <a:endParaRPr kumimoji="0" lang="en-US" altLang="en-US" sz="9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</a:rPr>
                        <a:t>StockPrice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</a:rPr>
                        <a:t>Country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1289653"/>
                  </a:ext>
                </a:extLst>
              </a:tr>
              <a:tr h="20574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GizmoWorks</a:t>
                      </a:r>
                    </a:p>
                  </a:txBody>
                  <a:tcPr marL="68580" marR="68580"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USA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4097827"/>
                  </a:ext>
                </a:extLst>
              </a:tr>
              <a:tr h="20574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Canon</a:t>
                      </a:r>
                    </a:p>
                  </a:txBody>
                  <a:tcPr marL="68580" marR="68580"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Japan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6614655"/>
                  </a:ext>
                </a:extLst>
              </a:tr>
              <a:tr h="20574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Hitachi</a:t>
                      </a:r>
                    </a:p>
                  </a:txBody>
                  <a:tcPr marL="68580" marR="68580"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Japan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5297395"/>
                  </a:ext>
                </a:extLst>
              </a:tr>
            </a:tbl>
          </a:graphicData>
        </a:graphic>
      </p:graphicFrame>
      <p:cxnSp>
        <p:nvCxnSpPr>
          <p:cNvPr id="247867" name="AutoShape 59">
            <a:extLst>
              <a:ext uri="{FF2B5EF4-FFF2-40B4-BE49-F238E27FC236}">
                <a16:creationId xmlns:a16="http://schemas.microsoft.com/office/drawing/2014/main" id="{43CFE5A2-9F39-C2B7-6D5C-DF4FBD24607C}"/>
              </a:ext>
            </a:extLst>
          </p:cNvPr>
          <p:cNvCxnSpPr>
            <a:cxnSpLocks noChangeShapeType="1"/>
            <a:stCxn id="0" idx="3"/>
            <a:endCxn id="0" idx="1"/>
          </p:cNvCxnSpPr>
          <p:nvPr/>
        </p:nvCxnSpPr>
        <p:spPr bwMode="auto">
          <a:xfrm>
            <a:off x="4343400" y="1907381"/>
            <a:ext cx="628650" cy="57150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7868" name="AutoShape 60">
            <a:extLst>
              <a:ext uri="{FF2B5EF4-FFF2-40B4-BE49-F238E27FC236}">
                <a16:creationId xmlns:a16="http://schemas.microsoft.com/office/drawing/2014/main" id="{8431FCE5-8649-C645-BC4F-6E97452C9B7E}"/>
              </a:ext>
            </a:extLst>
          </p:cNvPr>
          <p:cNvCxnSpPr>
            <a:cxnSpLocks noChangeShapeType="1"/>
            <a:stCxn id="0" idx="3"/>
            <a:endCxn id="0" idx="1"/>
          </p:cNvCxnSpPr>
          <p:nvPr/>
        </p:nvCxnSpPr>
        <p:spPr bwMode="auto">
          <a:xfrm flipV="1">
            <a:off x="4343400" y="2169319"/>
            <a:ext cx="628650" cy="147638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7869" name="AutoShape 61">
            <a:extLst>
              <a:ext uri="{FF2B5EF4-FFF2-40B4-BE49-F238E27FC236}">
                <a16:creationId xmlns:a16="http://schemas.microsoft.com/office/drawing/2014/main" id="{208E88B0-1A44-EAAB-646A-E882CC5E0EC3}"/>
              </a:ext>
            </a:extLst>
          </p:cNvPr>
          <p:cNvCxnSpPr>
            <a:cxnSpLocks noChangeShapeType="1"/>
            <a:stCxn id="0" idx="3"/>
            <a:endCxn id="0" idx="1"/>
          </p:cNvCxnSpPr>
          <p:nvPr/>
        </p:nvCxnSpPr>
        <p:spPr bwMode="auto">
          <a:xfrm flipV="1">
            <a:off x="4343400" y="2487216"/>
            <a:ext cx="628650" cy="34528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7870" name="AutoShape 62">
            <a:extLst>
              <a:ext uri="{FF2B5EF4-FFF2-40B4-BE49-F238E27FC236}">
                <a16:creationId xmlns:a16="http://schemas.microsoft.com/office/drawing/2014/main" id="{1787BD9F-9334-5879-384A-2889AEDC457D}"/>
              </a:ext>
            </a:extLst>
          </p:cNvPr>
          <p:cNvCxnSpPr>
            <a:cxnSpLocks noChangeShapeType="1"/>
            <a:stCxn id="0" idx="3"/>
            <a:endCxn id="0" idx="1"/>
          </p:cNvCxnSpPr>
          <p:nvPr/>
        </p:nvCxnSpPr>
        <p:spPr bwMode="auto">
          <a:xfrm flipV="1">
            <a:off x="4343400" y="1964531"/>
            <a:ext cx="628650" cy="147638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47871" name="Oval 63">
            <a:extLst>
              <a:ext uri="{FF2B5EF4-FFF2-40B4-BE49-F238E27FC236}">
                <a16:creationId xmlns:a16="http://schemas.microsoft.com/office/drawing/2014/main" id="{91ECBD54-A0AC-0FF2-6EAE-AE43B4B519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0350" y="1789265"/>
            <a:ext cx="571500" cy="421972"/>
          </a:xfrm>
          <a:prstGeom prst="ellips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>
                    <a:alpha val="5000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 sz="1350"/>
          </a:p>
        </p:txBody>
      </p:sp>
      <p:sp>
        <p:nvSpPr>
          <p:cNvPr id="247872" name="AutoShape 64">
            <a:extLst>
              <a:ext uri="{FF2B5EF4-FFF2-40B4-BE49-F238E27FC236}">
                <a16:creationId xmlns:a16="http://schemas.microsoft.com/office/drawing/2014/main" id="{79EBA603-D2E8-7209-9607-FB462F5B64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29350" y="3200043"/>
            <a:ext cx="366960" cy="390049"/>
          </a:xfrm>
          <a:prstGeom prst="downArrow">
            <a:avLst>
              <a:gd name="adj1" fmla="val 50000"/>
              <a:gd name="adj2" fmla="val 50245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>
                    <a:alpha val="5000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 sz="1350"/>
          </a:p>
        </p:txBody>
      </p:sp>
      <p:graphicFrame>
        <p:nvGraphicFramePr>
          <p:cNvPr id="247873" name="Group 65">
            <a:extLst>
              <a:ext uri="{FF2B5EF4-FFF2-40B4-BE49-F238E27FC236}">
                <a16:creationId xmlns:a16="http://schemas.microsoft.com/office/drawing/2014/main" id="{BF6DD32F-F2EA-3C29-A286-8C57B961449C}"/>
              </a:ext>
            </a:extLst>
          </p:cNvPr>
          <p:cNvGraphicFramePr>
            <a:graphicFrameLocks noGrp="1"/>
          </p:cNvGraphicFramePr>
          <p:nvPr/>
        </p:nvGraphicFramePr>
        <p:xfrm>
          <a:off x="6057900" y="3886200"/>
          <a:ext cx="952500" cy="822960"/>
        </p:xfrm>
        <a:graphic>
          <a:graphicData uri="http://schemas.openxmlformats.org/drawingml/2006/table">
            <a:tbl>
              <a:tblPr/>
              <a:tblGrid>
                <a:gridCol w="952500">
                  <a:extLst>
                    <a:ext uri="{9D8B030D-6E8A-4147-A177-3AD203B41FA5}">
                      <a16:colId xmlns:a16="http://schemas.microsoft.com/office/drawing/2014/main" val="3382606497"/>
                    </a:ext>
                  </a:extLst>
                </a:gridCol>
              </a:tblGrid>
              <a:tr h="20574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</a:rPr>
                        <a:t>Country</a:t>
                      </a:r>
                    </a:p>
                  </a:txBody>
                  <a:tcPr marL="68580" marR="68580"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1338985"/>
                  </a:ext>
                </a:extLst>
              </a:tr>
              <a:tr h="20574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??</a:t>
                      </a:r>
                    </a:p>
                  </a:txBody>
                  <a:tcPr marL="68580" marR="68580"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9322978"/>
                  </a:ext>
                </a:extLst>
              </a:tr>
              <a:tr h="20574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??</a:t>
                      </a:r>
                    </a:p>
                  </a:txBody>
                  <a:tcPr marL="68580" marR="68580"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5231064"/>
                  </a:ext>
                </a:extLst>
              </a:tr>
              <a:tr h="20574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</a:p>
                  </a:txBody>
                  <a:tcPr marL="68580" marR="68580"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9108780"/>
                  </a:ext>
                </a:extLst>
              </a:tr>
            </a:tbl>
          </a:graphicData>
        </a:graphic>
      </p:graphicFrame>
      <p:sp>
        <p:nvSpPr>
          <p:cNvPr id="247885" name="Oval 77">
            <a:extLst>
              <a:ext uri="{FF2B5EF4-FFF2-40B4-BE49-F238E27FC236}">
                <a16:creationId xmlns:a16="http://schemas.microsoft.com/office/drawing/2014/main" id="{495F15B6-CD63-DFDE-73B9-56122B6886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4866" y="3680951"/>
            <a:ext cx="1916459" cy="1233458"/>
          </a:xfrm>
          <a:prstGeom prst="ellipse">
            <a:avLst/>
          </a:prstGeom>
          <a:solidFill>
            <a:srgbClr val="C0C0C0">
              <a:alpha val="50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>
              <a:lnSpc>
                <a:spcPct val="85000"/>
              </a:lnSpc>
            </a:pPr>
            <a:r>
              <a:rPr lang="en-US" altLang="en-US" sz="1500"/>
              <a:t>What is</a:t>
            </a:r>
          </a:p>
          <a:p>
            <a:pPr algn="ctr">
              <a:lnSpc>
                <a:spcPct val="85000"/>
              </a:lnSpc>
            </a:pPr>
            <a:r>
              <a:rPr lang="en-US" altLang="en-US" sz="1500"/>
              <a:t>the problem ?</a:t>
            </a:r>
          </a:p>
          <a:p>
            <a:pPr algn="ctr">
              <a:lnSpc>
                <a:spcPct val="85000"/>
              </a:lnSpc>
            </a:pPr>
            <a:r>
              <a:rPr lang="en-US" altLang="en-US" sz="1500"/>
              <a:t>What’s the</a:t>
            </a:r>
            <a:br>
              <a:rPr lang="en-US" altLang="en-US" sz="1500"/>
            </a:br>
            <a:r>
              <a:rPr lang="en-US" altLang="en-US" sz="1500"/>
              <a:t>solution ?</a:t>
            </a:r>
          </a:p>
        </p:txBody>
      </p:sp>
      <p:sp>
        <p:nvSpPr>
          <p:cNvPr id="247886" name="Rectangle 78">
            <a:extLst>
              <a:ext uri="{FF2B5EF4-FFF2-40B4-BE49-F238E27FC236}">
                <a16:creationId xmlns:a16="http://schemas.microsoft.com/office/drawing/2014/main" id="{4A8BF939-3B22-CA75-D721-4F6BD5D863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0201" y="2971801"/>
            <a:ext cx="4161267" cy="64633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en-US" sz="1200">
                <a:solidFill>
                  <a:schemeClr val="accent2"/>
                </a:solidFill>
              </a:rPr>
              <a:t>SELECT</a:t>
            </a:r>
            <a:r>
              <a:rPr lang="en-US" altLang="en-US" sz="1200"/>
              <a:t>   Country</a:t>
            </a:r>
            <a:br>
              <a:rPr lang="en-US" altLang="en-US" sz="1200"/>
            </a:br>
            <a:r>
              <a:rPr lang="en-US" altLang="en-US" sz="1200">
                <a:solidFill>
                  <a:schemeClr val="accent2"/>
                </a:solidFill>
              </a:rPr>
              <a:t>FROM</a:t>
            </a:r>
            <a:r>
              <a:rPr lang="en-US" altLang="en-US" sz="1200"/>
              <a:t>      Product, Company</a:t>
            </a:r>
            <a:br>
              <a:rPr lang="en-US" altLang="en-US" sz="1200"/>
            </a:br>
            <a:r>
              <a:rPr lang="en-US" altLang="en-US" sz="1200">
                <a:solidFill>
                  <a:schemeClr val="accent2"/>
                </a:solidFill>
              </a:rPr>
              <a:t>WHERE   </a:t>
            </a:r>
            <a:r>
              <a:rPr lang="en-US" altLang="en-US" sz="1200">
                <a:solidFill>
                  <a:schemeClr val="tx2"/>
                </a:solidFill>
              </a:rPr>
              <a:t>Manufacturer=CName AND Category=‘Gadgets’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7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47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7885" grpId="0" animBg="1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8" name="Rectangle 2">
            <a:extLst>
              <a:ext uri="{FF2B5EF4-FFF2-40B4-BE49-F238E27FC236}">
                <a16:creationId xmlns:a16="http://schemas.microsoft.com/office/drawing/2014/main" id="{02A6A0E5-4AC5-3C8C-499D-4C3E3EE26F3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Tuple Variables</a:t>
            </a:r>
          </a:p>
        </p:txBody>
      </p:sp>
      <p:sp>
        <p:nvSpPr>
          <p:cNvPr id="249859" name="Rectangle 3">
            <a:extLst>
              <a:ext uri="{FF2B5EF4-FFF2-40B4-BE49-F238E27FC236}">
                <a16:creationId xmlns:a16="http://schemas.microsoft.com/office/drawing/2014/main" id="{C9FAE499-B239-B981-21A7-183A35B351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43101" y="2114550"/>
            <a:ext cx="3083023" cy="71558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en-US" sz="1350">
                <a:solidFill>
                  <a:schemeClr val="accent2"/>
                </a:solidFill>
              </a:rPr>
              <a:t>SELECT</a:t>
            </a:r>
            <a:r>
              <a:rPr lang="en-US" altLang="en-US" sz="1350"/>
              <a:t>   </a:t>
            </a:r>
            <a:r>
              <a:rPr lang="en-US" altLang="en-US" sz="1350">
                <a:solidFill>
                  <a:schemeClr val="accent2"/>
                </a:solidFill>
              </a:rPr>
              <a:t>DISTINCT</a:t>
            </a:r>
            <a:r>
              <a:rPr lang="en-US" altLang="en-US" sz="1350"/>
              <a:t> pname, address</a:t>
            </a:r>
            <a:br>
              <a:rPr lang="en-US" altLang="en-US" sz="1350"/>
            </a:br>
            <a:r>
              <a:rPr lang="en-US" altLang="en-US" sz="1350">
                <a:solidFill>
                  <a:schemeClr val="accent2"/>
                </a:solidFill>
              </a:rPr>
              <a:t>FROM</a:t>
            </a:r>
            <a:r>
              <a:rPr lang="en-US" altLang="en-US" sz="1350"/>
              <a:t>      Person, Company</a:t>
            </a:r>
            <a:br>
              <a:rPr lang="en-US" altLang="en-US" sz="1350"/>
            </a:br>
            <a:r>
              <a:rPr lang="en-US" altLang="en-US" sz="1350">
                <a:solidFill>
                  <a:schemeClr val="accent2"/>
                </a:solidFill>
              </a:rPr>
              <a:t>WHERE   </a:t>
            </a:r>
            <a:r>
              <a:rPr lang="en-US" altLang="en-US" sz="1350">
                <a:solidFill>
                  <a:schemeClr val="tx2"/>
                </a:solidFill>
              </a:rPr>
              <a:t>worksfor = cname</a:t>
            </a:r>
          </a:p>
        </p:txBody>
      </p:sp>
      <p:sp>
        <p:nvSpPr>
          <p:cNvPr id="249860" name="AutoShape 4">
            <a:extLst>
              <a:ext uri="{FF2B5EF4-FFF2-40B4-BE49-F238E27FC236}">
                <a16:creationId xmlns:a16="http://schemas.microsoft.com/office/drawing/2014/main" id="{6C3DD230-6219-AF1B-4E4E-691AFF597C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23080" y="1770460"/>
            <a:ext cx="1328132" cy="714107"/>
          </a:xfrm>
          <a:prstGeom prst="wedgeEllipseCallout">
            <a:avLst>
              <a:gd name="adj1" fmla="val -81824"/>
              <a:gd name="adj2" fmla="val 11870"/>
            </a:avLst>
          </a:prstGeom>
          <a:solidFill>
            <a:srgbClr val="C0C0C0">
              <a:alpha val="5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en-US" sz="1350"/>
              <a:t>Which</a:t>
            </a:r>
            <a:br>
              <a:rPr lang="en-US" altLang="en-US" sz="1350"/>
            </a:br>
            <a:r>
              <a:rPr lang="en-US" altLang="en-US" sz="1350"/>
              <a:t>address ?</a:t>
            </a:r>
          </a:p>
        </p:txBody>
      </p:sp>
      <p:sp>
        <p:nvSpPr>
          <p:cNvPr id="249861" name="Rectangle 5">
            <a:extLst>
              <a:ext uri="{FF2B5EF4-FFF2-40B4-BE49-F238E27FC236}">
                <a16:creationId xmlns:a16="http://schemas.microsoft.com/office/drawing/2014/main" id="{5B27EE1F-8E84-E7FD-99D4-C7C608DAB4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1600" y="1314450"/>
            <a:ext cx="4309193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>
                    <a:alpha val="5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en-US" sz="2100">
                <a:solidFill>
                  <a:schemeClr val="accent2"/>
                </a:solidFill>
              </a:rPr>
              <a:t>Person(</a:t>
            </a:r>
            <a:r>
              <a:rPr lang="en-US" altLang="en-US" sz="2100" u="sng">
                <a:solidFill>
                  <a:schemeClr val="accent2"/>
                </a:solidFill>
              </a:rPr>
              <a:t>pname</a:t>
            </a:r>
            <a:r>
              <a:rPr lang="en-US" altLang="en-US" sz="2100">
                <a:solidFill>
                  <a:schemeClr val="accent2"/>
                </a:solidFill>
              </a:rPr>
              <a:t>, address, worksfor)</a:t>
            </a:r>
            <a:br>
              <a:rPr lang="en-US" altLang="en-US" sz="2100">
                <a:solidFill>
                  <a:schemeClr val="accent2"/>
                </a:solidFill>
              </a:rPr>
            </a:br>
            <a:r>
              <a:rPr lang="en-US" altLang="en-US" sz="2100">
                <a:solidFill>
                  <a:schemeClr val="accent2"/>
                </a:solidFill>
              </a:rPr>
              <a:t>Company(</a:t>
            </a:r>
            <a:r>
              <a:rPr lang="en-US" altLang="en-US" sz="2100" u="sng">
                <a:solidFill>
                  <a:schemeClr val="accent2"/>
                </a:solidFill>
              </a:rPr>
              <a:t>cname</a:t>
            </a:r>
            <a:r>
              <a:rPr lang="en-US" altLang="en-US" sz="2100">
                <a:solidFill>
                  <a:schemeClr val="accent2"/>
                </a:solidFill>
              </a:rPr>
              <a:t>, address)</a:t>
            </a:r>
          </a:p>
        </p:txBody>
      </p:sp>
      <p:grpSp>
        <p:nvGrpSpPr>
          <p:cNvPr id="249862" name="Group 6">
            <a:extLst>
              <a:ext uri="{FF2B5EF4-FFF2-40B4-BE49-F238E27FC236}">
                <a16:creationId xmlns:a16="http://schemas.microsoft.com/office/drawing/2014/main" id="{844C578A-A273-9903-C9D3-E5103F023821}"/>
              </a:ext>
            </a:extLst>
          </p:cNvPr>
          <p:cNvGrpSpPr>
            <a:grpSpLocks/>
          </p:cNvGrpSpPr>
          <p:nvPr/>
        </p:nvGrpSpPr>
        <p:grpSpPr bwMode="auto">
          <a:xfrm>
            <a:off x="1543050" y="3114673"/>
            <a:ext cx="5426869" cy="851297"/>
            <a:chOff x="336" y="2616"/>
            <a:chExt cx="4558" cy="715"/>
          </a:xfrm>
        </p:grpSpPr>
        <p:sp>
          <p:nvSpPr>
            <p:cNvPr id="249863" name="Rectangle 7">
              <a:extLst>
                <a:ext uri="{FF2B5EF4-FFF2-40B4-BE49-F238E27FC236}">
                  <a16:creationId xmlns:a16="http://schemas.microsoft.com/office/drawing/2014/main" id="{76836D36-C638-5DE3-EB91-F2D3302FC3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2" y="2616"/>
              <a:ext cx="3742" cy="60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en-US" sz="1350">
                  <a:solidFill>
                    <a:schemeClr val="accent2"/>
                  </a:solidFill>
                </a:rPr>
                <a:t>SELECT</a:t>
              </a:r>
              <a:r>
                <a:rPr lang="en-US" altLang="en-US" sz="1350"/>
                <a:t>   </a:t>
              </a:r>
              <a:r>
                <a:rPr lang="en-US" altLang="en-US" sz="1350">
                  <a:solidFill>
                    <a:schemeClr val="accent2"/>
                  </a:solidFill>
                </a:rPr>
                <a:t>DISTINCT</a:t>
              </a:r>
              <a:r>
                <a:rPr lang="en-US" altLang="en-US" sz="1350"/>
                <a:t> Person.pname, Company.address</a:t>
              </a:r>
              <a:br>
                <a:rPr lang="en-US" altLang="en-US" sz="1350"/>
              </a:br>
              <a:r>
                <a:rPr lang="en-US" altLang="en-US" sz="1350">
                  <a:solidFill>
                    <a:schemeClr val="accent2"/>
                  </a:solidFill>
                </a:rPr>
                <a:t>FROM</a:t>
              </a:r>
              <a:r>
                <a:rPr lang="en-US" altLang="en-US" sz="1350"/>
                <a:t>      Person, Company</a:t>
              </a:r>
              <a:br>
                <a:rPr lang="en-US" altLang="en-US" sz="1350"/>
              </a:br>
              <a:r>
                <a:rPr lang="en-US" altLang="en-US" sz="1350">
                  <a:solidFill>
                    <a:schemeClr val="accent2"/>
                  </a:solidFill>
                </a:rPr>
                <a:t>WHERE   </a:t>
              </a:r>
              <a:r>
                <a:rPr lang="en-US" altLang="en-US" sz="1350">
                  <a:solidFill>
                    <a:schemeClr val="tx2"/>
                  </a:solidFill>
                </a:rPr>
                <a:t>Person.worksfor = Company.cname</a:t>
              </a:r>
            </a:p>
          </p:txBody>
        </p:sp>
        <p:sp>
          <p:nvSpPr>
            <p:cNvPr id="249864" name="AutoShape 8">
              <a:extLst>
                <a:ext uri="{FF2B5EF4-FFF2-40B4-BE49-F238E27FC236}">
                  <a16:creationId xmlns:a16="http://schemas.microsoft.com/office/drawing/2014/main" id="{16A7CC30-FE23-5340-8FCE-7A36707CB4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" y="2830"/>
              <a:ext cx="206" cy="501"/>
            </a:xfrm>
            <a:prstGeom prst="rightArrow">
              <a:avLst>
                <a:gd name="adj1" fmla="val 50000"/>
                <a:gd name="adj2" fmla="val 50245"/>
              </a:avLst>
            </a:prstGeom>
            <a:solidFill>
              <a:srgbClr val="C0C0C0">
                <a:alpha val="50000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en-US" sz="1350"/>
            </a:p>
          </p:txBody>
        </p:sp>
      </p:grpSp>
      <p:grpSp>
        <p:nvGrpSpPr>
          <p:cNvPr id="249865" name="Group 9">
            <a:extLst>
              <a:ext uri="{FF2B5EF4-FFF2-40B4-BE49-F238E27FC236}">
                <a16:creationId xmlns:a16="http://schemas.microsoft.com/office/drawing/2014/main" id="{31159166-F7E8-3F58-0A40-F9B2BFF8170A}"/>
              </a:ext>
            </a:extLst>
          </p:cNvPr>
          <p:cNvGrpSpPr>
            <a:grpSpLocks/>
          </p:cNvGrpSpPr>
          <p:nvPr/>
        </p:nvGrpSpPr>
        <p:grpSpPr bwMode="auto">
          <a:xfrm>
            <a:off x="1543050" y="4114808"/>
            <a:ext cx="4311253" cy="715567"/>
            <a:chOff x="336" y="3456"/>
            <a:chExt cx="3621" cy="601"/>
          </a:xfrm>
        </p:grpSpPr>
        <p:sp>
          <p:nvSpPr>
            <p:cNvPr id="249866" name="Rectangle 10">
              <a:extLst>
                <a:ext uri="{FF2B5EF4-FFF2-40B4-BE49-F238E27FC236}">
                  <a16:creationId xmlns:a16="http://schemas.microsoft.com/office/drawing/2014/main" id="{C6F3F5C7-AAE3-81CB-96A6-7B8299DD45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2" y="3456"/>
              <a:ext cx="2805" cy="60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en-US" sz="1350">
                  <a:solidFill>
                    <a:schemeClr val="accent2"/>
                  </a:solidFill>
                </a:rPr>
                <a:t>SELECT</a:t>
              </a:r>
              <a:r>
                <a:rPr lang="en-US" altLang="en-US" sz="1350"/>
                <a:t>   </a:t>
              </a:r>
              <a:r>
                <a:rPr lang="en-US" altLang="en-US" sz="1350">
                  <a:solidFill>
                    <a:schemeClr val="accent2"/>
                  </a:solidFill>
                </a:rPr>
                <a:t>DISTINCT</a:t>
              </a:r>
              <a:r>
                <a:rPr lang="en-US" altLang="en-US" sz="1350"/>
                <a:t> x.pname, y.address</a:t>
              </a:r>
              <a:br>
                <a:rPr lang="en-US" altLang="en-US" sz="1350"/>
              </a:br>
              <a:r>
                <a:rPr lang="en-US" altLang="en-US" sz="1350">
                  <a:solidFill>
                    <a:schemeClr val="accent2"/>
                  </a:solidFill>
                </a:rPr>
                <a:t>FROM</a:t>
              </a:r>
              <a:r>
                <a:rPr lang="en-US" altLang="en-US" sz="1350"/>
                <a:t>      Person AS x, Company AS y</a:t>
              </a:r>
              <a:br>
                <a:rPr lang="en-US" altLang="en-US" sz="1350"/>
              </a:br>
              <a:r>
                <a:rPr lang="en-US" altLang="en-US" sz="1350">
                  <a:solidFill>
                    <a:schemeClr val="accent2"/>
                  </a:solidFill>
                </a:rPr>
                <a:t>WHERE   </a:t>
              </a:r>
              <a:r>
                <a:rPr lang="en-US" altLang="en-US" sz="1350">
                  <a:solidFill>
                    <a:schemeClr val="tx2"/>
                  </a:solidFill>
                </a:rPr>
                <a:t>x.worksfor = y.cname</a:t>
              </a:r>
            </a:p>
          </p:txBody>
        </p:sp>
        <p:sp>
          <p:nvSpPr>
            <p:cNvPr id="249867" name="AutoShape 11">
              <a:extLst>
                <a:ext uri="{FF2B5EF4-FFF2-40B4-BE49-F238E27FC236}">
                  <a16:creationId xmlns:a16="http://schemas.microsoft.com/office/drawing/2014/main" id="{8F0BE5F5-6A1B-FF10-FA75-D1D1278D13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" y="3484"/>
              <a:ext cx="206" cy="501"/>
            </a:xfrm>
            <a:prstGeom prst="rightArrow">
              <a:avLst>
                <a:gd name="adj1" fmla="val 50000"/>
                <a:gd name="adj2" fmla="val 50245"/>
              </a:avLst>
            </a:prstGeom>
            <a:solidFill>
              <a:srgbClr val="C0C0C0">
                <a:alpha val="50000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en-US" sz="135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9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49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6" name="Rectangle 2">
            <a:extLst>
              <a:ext uri="{FF2B5EF4-FFF2-40B4-BE49-F238E27FC236}">
                <a16:creationId xmlns:a16="http://schemas.microsoft.com/office/drawing/2014/main" id="{FC94097A-F171-FA61-BAB0-36C0392F754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Meaning (Semantics) of SQL Queries</a:t>
            </a:r>
          </a:p>
        </p:txBody>
      </p:sp>
      <p:sp>
        <p:nvSpPr>
          <p:cNvPr id="251907" name="Rectangle 3">
            <a:extLst>
              <a:ext uri="{FF2B5EF4-FFF2-40B4-BE49-F238E27FC236}">
                <a16:creationId xmlns:a16="http://schemas.microsoft.com/office/drawing/2014/main" id="{30878479-05E3-6F6D-AB29-CFA53739B437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1714500" y="1600200"/>
            <a:ext cx="4362284" cy="840230"/>
          </a:xfrm>
          <a:solidFill>
            <a:schemeClr val="bg1"/>
          </a:solidFill>
          <a:ln cap="flat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chemeClr val="accent2"/>
                </a:solidFill>
              </a:rPr>
              <a:t>SELECT</a:t>
            </a:r>
            <a:r>
              <a:rPr lang="en-US" altLang="en-US" sz="1800"/>
              <a:t> a</a:t>
            </a:r>
            <a:r>
              <a:rPr lang="en-US" altLang="en-US" sz="1800" baseline="-25000"/>
              <a:t>1</a:t>
            </a:r>
            <a:r>
              <a:rPr lang="en-US" altLang="en-US" sz="1800"/>
              <a:t>, a</a:t>
            </a:r>
            <a:r>
              <a:rPr lang="en-US" altLang="en-US" sz="1800" baseline="-25000"/>
              <a:t>2</a:t>
            </a:r>
            <a:r>
              <a:rPr lang="en-US" altLang="en-US" sz="1800"/>
              <a:t>, …, a</a:t>
            </a:r>
            <a:r>
              <a:rPr lang="en-US" altLang="en-US" sz="1800" baseline="-25000"/>
              <a:t>k</a:t>
            </a:r>
            <a:endParaRPr lang="en-US" altLang="en-US" sz="1800"/>
          </a:p>
          <a:p>
            <a:pPr eaLnBrk="0" hangingPunct="0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chemeClr val="accent2"/>
                </a:solidFill>
              </a:rPr>
              <a:t>FROM</a:t>
            </a:r>
            <a:r>
              <a:rPr lang="en-US" altLang="en-US" sz="1800"/>
              <a:t>    R</a:t>
            </a:r>
            <a:r>
              <a:rPr lang="en-US" altLang="en-US" sz="1800" baseline="-25000"/>
              <a:t>1</a:t>
            </a:r>
            <a:r>
              <a:rPr lang="en-US" altLang="en-US" sz="1800"/>
              <a:t> AS x</a:t>
            </a:r>
            <a:r>
              <a:rPr lang="en-US" altLang="en-US" sz="1800" baseline="-25000"/>
              <a:t>1</a:t>
            </a:r>
            <a:r>
              <a:rPr lang="en-US" altLang="en-US" sz="1800"/>
              <a:t>, R</a:t>
            </a:r>
            <a:r>
              <a:rPr lang="en-US" altLang="en-US" sz="1800" baseline="-25000"/>
              <a:t>2</a:t>
            </a:r>
            <a:r>
              <a:rPr lang="en-US" altLang="en-US" sz="1800"/>
              <a:t> AS x</a:t>
            </a:r>
            <a:r>
              <a:rPr lang="en-US" altLang="en-US" sz="1800" baseline="-25000"/>
              <a:t>2</a:t>
            </a:r>
            <a:r>
              <a:rPr lang="en-US" altLang="en-US" sz="1800"/>
              <a:t>, …, R</a:t>
            </a:r>
            <a:r>
              <a:rPr lang="en-US" altLang="en-US" sz="1800" baseline="-25000"/>
              <a:t>n</a:t>
            </a:r>
            <a:r>
              <a:rPr lang="en-US" altLang="en-US" sz="1800"/>
              <a:t> AS x</a:t>
            </a:r>
            <a:r>
              <a:rPr lang="en-US" altLang="en-US" sz="1800" baseline="-25000"/>
              <a:t>n</a:t>
            </a:r>
            <a:endParaRPr lang="en-US" altLang="en-US" sz="1800"/>
          </a:p>
          <a:p>
            <a:pPr eaLnBrk="0" hangingPunct="0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chemeClr val="accent2"/>
                </a:solidFill>
              </a:rPr>
              <a:t>WHERE</a:t>
            </a:r>
            <a:r>
              <a:rPr lang="en-US" altLang="en-US" sz="1800"/>
              <a:t>  Conditions</a:t>
            </a:r>
          </a:p>
        </p:txBody>
      </p:sp>
      <p:sp>
        <p:nvSpPr>
          <p:cNvPr id="251908" name="Rectangle 4">
            <a:extLst>
              <a:ext uri="{FF2B5EF4-FFF2-40B4-BE49-F238E27FC236}">
                <a16:creationId xmlns:a16="http://schemas.microsoft.com/office/drawing/2014/main" id="{3C03E127-A6A4-AA26-EBD6-FE04100692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1650" y="2628900"/>
            <a:ext cx="5381730" cy="20867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en-US" altLang="en-US" sz="1800"/>
              <a:t>Answer = {}</a:t>
            </a:r>
          </a:p>
          <a:p>
            <a:pPr>
              <a:lnSpc>
                <a:spcPct val="90000"/>
              </a:lnSpc>
            </a:pPr>
            <a:r>
              <a:rPr lang="en-US" altLang="en-US" sz="1800" b="1"/>
              <a:t>for</a:t>
            </a:r>
            <a:r>
              <a:rPr lang="en-US" altLang="en-US" sz="1800"/>
              <a:t> x</a:t>
            </a:r>
            <a:r>
              <a:rPr lang="en-US" altLang="en-US" sz="1800" baseline="-25000"/>
              <a:t>1</a:t>
            </a:r>
            <a:r>
              <a:rPr lang="en-US" altLang="en-US" sz="1800"/>
              <a:t> </a:t>
            </a:r>
            <a:r>
              <a:rPr lang="en-US" altLang="en-US" sz="1800" b="1"/>
              <a:t>in</a:t>
            </a:r>
            <a:r>
              <a:rPr lang="en-US" altLang="en-US" sz="1800"/>
              <a:t> R</a:t>
            </a:r>
            <a:r>
              <a:rPr lang="en-US" altLang="en-US" sz="1800" b="1" baseline="-25000"/>
              <a:t>1</a:t>
            </a:r>
            <a:r>
              <a:rPr lang="en-US" altLang="en-US" sz="1800"/>
              <a:t> </a:t>
            </a:r>
            <a:r>
              <a:rPr lang="en-US" altLang="en-US" sz="1800" b="1"/>
              <a:t>do</a:t>
            </a:r>
          </a:p>
          <a:p>
            <a:pPr>
              <a:lnSpc>
                <a:spcPct val="90000"/>
              </a:lnSpc>
            </a:pPr>
            <a:r>
              <a:rPr lang="en-US" altLang="en-US" sz="1800"/>
              <a:t>      </a:t>
            </a:r>
            <a:r>
              <a:rPr lang="en-US" altLang="en-US" sz="1800" b="1"/>
              <a:t>for</a:t>
            </a:r>
            <a:r>
              <a:rPr lang="en-US" altLang="en-US" sz="1800"/>
              <a:t> x</a:t>
            </a:r>
            <a:r>
              <a:rPr lang="en-US" altLang="en-US" sz="1800" baseline="-25000"/>
              <a:t>2</a:t>
            </a:r>
            <a:r>
              <a:rPr lang="en-US" altLang="en-US" sz="1800"/>
              <a:t> </a:t>
            </a:r>
            <a:r>
              <a:rPr lang="en-US" altLang="en-US" sz="1800" b="1"/>
              <a:t>in</a:t>
            </a:r>
            <a:r>
              <a:rPr lang="en-US" altLang="en-US" sz="1800"/>
              <a:t> R</a:t>
            </a:r>
            <a:r>
              <a:rPr lang="en-US" altLang="en-US" sz="1800" baseline="-25000"/>
              <a:t>2</a:t>
            </a:r>
            <a:r>
              <a:rPr lang="en-US" altLang="en-US" sz="1800"/>
              <a:t> </a:t>
            </a:r>
            <a:r>
              <a:rPr lang="en-US" altLang="en-US" sz="1800" b="1"/>
              <a:t>do</a:t>
            </a:r>
          </a:p>
          <a:p>
            <a:pPr>
              <a:lnSpc>
                <a:spcPct val="90000"/>
              </a:lnSpc>
            </a:pPr>
            <a:r>
              <a:rPr lang="en-US" altLang="en-US" sz="1800"/>
              <a:t>           …..</a:t>
            </a:r>
          </a:p>
          <a:p>
            <a:pPr>
              <a:lnSpc>
                <a:spcPct val="90000"/>
              </a:lnSpc>
            </a:pPr>
            <a:r>
              <a:rPr lang="en-US" altLang="en-US" sz="1800"/>
              <a:t>                </a:t>
            </a:r>
            <a:r>
              <a:rPr lang="en-US" altLang="en-US" sz="1800" b="1"/>
              <a:t>for</a:t>
            </a:r>
            <a:r>
              <a:rPr lang="en-US" altLang="en-US" sz="1800"/>
              <a:t> x</a:t>
            </a:r>
            <a:r>
              <a:rPr lang="en-US" altLang="en-US" sz="1800" baseline="-25000"/>
              <a:t>n</a:t>
            </a:r>
            <a:r>
              <a:rPr lang="en-US" altLang="en-US" sz="1800"/>
              <a:t> </a:t>
            </a:r>
            <a:r>
              <a:rPr lang="en-US" altLang="en-US" sz="1800" b="1"/>
              <a:t>in</a:t>
            </a:r>
            <a:r>
              <a:rPr lang="en-US" altLang="en-US" sz="1800"/>
              <a:t> R</a:t>
            </a:r>
            <a:r>
              <a:rPr lang="en-US" altLang="en-US" sz="1800" baseline="-25000"/>
              <a:t>n</a:t>
            </a:r>
            <a:r>
              <a:rPr lang="en-US" altLang="en-US" sz="1800"/>
              <a:t> </a:t>
            </a:r>
            <a:r>
              <a:rPr lang="en-US" altLang="en-US" sz="1800" b="1"/>
              <a:t>do</a:t>
            </a:r>
          </a:p>
          <a:p>
            <a:pPr>
              <a:lnSpc>
                <a:spcPct val="90000"/>
              </a:lnSpc>
            </a:pPr>
            <a:r>
              <a:rPr lang="en-US" altLang="en-US" sz="1800"/>
              <a:t>                       </a:t>
            </a:r>
            <a:r>
              <a:rPr lang="en-US" altLang="en-US" sz="1800" b="1"/>
              <a:t>if</a:t>
            </a:r>
            <a:r>
              <a:rPr lang="en-US" altLang="en-US" sz="1800"/>
              <a:t> Conditions</a:t>
            </a:r>
          </a:p>
          <a:p>
            <a:pPr>
              <a:lnSpc>
                <a:spcPct val="90000"/>
              </a:lnSpc>
            </a:pPr>
            <a:r>
              <a:rPr lang="en-US" altLang="en-US" sz="1800"/>
              <a:t>                             </a:t>
            </a:r>
            <a:r>
              <a:rPr lang="en-US" altLang="en-US" sz="1800" b="1"/>
              <a:t>then</a:t>
            </a:r>
            <a:r>
              <a:rPr lang="en-US" altLang="en-US" sz="1800"/>
              <a:t> Answer = Answer </a:t>
            </a:r>
            <a:r>
              <a:rPr lang="en-US" altLang="en-US" sz="1800">
                <a:sym typeface="Symbol" pitchFamily="2" charset="2"/>
              </a:rPr>
              <a:t></a:t>
            </a:r>
            <a:r>
              <a:rPr lang="en-US" altLang="en-US" sz="1800"/>
              <a:t> {(a</a:t>
            </a:r>
            <a:r>
              <a:rPr lang="en-US" altLang="en-US" sz="1800" baseline="-25000"/>
              <a:t>1</a:t>
            </a:r>
            <a:r>
              <a:rPr lang="en-US" altLang="en-US" sz="1800"/>
              <a:t>,…,a</a:t>
            </a:r>
            <a:r>
              <a:rPr lang="en-US" altLang="en-US" sz="1800" baseline="-25000"/>
              <a:t>k</a:t>
            </a:r>
            <a:r>
              <a:rPr lang="en-US" altLang="en-US" sz="1800"/>
              <a:t>)}</a:t>
            </a:r>
          </a:p>
          <a:p>
            <a:pPr>
              <a:lnSpc>
                <a:spcPct val="90000"/>
              </a:lnSpc>
            </a:pPr>
            <a:r>
              <a:rPr lang="en-US" altLang="en-US" sz="1800" b="1"/>
              <a:t>return</a:t>
            </a:r>
            <a:r>
              <a:rPr lang="en-US" altLang="en-US" sz="1800"/>
              <a:t> Answer</a:t>
            </a:r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1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1908" grpId="0" animBg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4" name="Rectangle 2">
            <a:extLst>
              <a:ext uri="{FF2B5EF4-FFF2-40B4-BE49-F238E27FC236}">
                <a16:creationId xmlns:a16="http://schemas.microsoft.com/office/drawing/2014/main" id="{3D70478D-03BB-90A3-6AC8-DDB431D815A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Tables Explained</a:t>
            </a:r>
          </a:p>
        </p:txBody>
      </p:sp>
      <p:sp>
        <p:nvSpPr>
          <p:cNvPr id="218115" name="Rectangle 3">
            <a:extLst>
              <a:ext uri="{FF2B5EF4-FFF2-40B4-BE49-F238E27FC236}">
                <a16:creationId xmlns:a16="http://schemas.microsoft.com/office/drawing/2014/main" id="{833BBCDC-7DF2-623B-FE53-0CCB5FB464E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A tuple = a record</a:t>
            </a:r>
          </a:p>
          <a:p>
            <a:pPr lvl="1"/>
            <a:r>
              <a:rPr lang="en-US" altLang="en-US"/>
              <a:t>Restriction: all attributes are of atomic type</a:t>
            </a:r>
          </a:p>
          <a:p>
            <a:endParaRPr lang="en-US" altLang="en-US"/>
          </a:p>
          <a:p>
            <a:r>
              <a:rPr lang="en-US" altLang="en-US"/>
              <a:t>A table = a set of tuples</a:t>
            </a:r>
          </a:p>
          <a:p>
            <a:pPr lvl="1"/>
            <a:r>
              <a:rPr lang="en-US" altLang="en-US"/>
              <a:t>Like a list…</a:t>
            </a:r>
          </a:p>
          <a:p>
            <a:pPr lvl="1"/>
            <a:r>
              <a:rPr lang="en-US" altLang="en-US"/>
              <a:t>…but it is unorderd: </a:t>
            </a:r>
            <a:br>
              <a:rPr lang="en-US" altLang="en-US"/>
            </a:br>
            <a:r>
              <a:rPr lang="en-US" altLang="en-US"/>
              <a:t>no </a:t>
            </a:r>
            <a:r>
              <a:rPr lang="en-US" altLang="en-US" b="1"/>
              <a:t>first()</a:t>
            </a:r>
            <a:r>
              <a:rPr lang="en-US" altLang="en-US"/>
              <a:t>, no </a:t>
            </a:r>
            <a:r>
              <a:rPr lang="en-US" altLang="en-US" b="1"/>
              <a:t>next()</a:t>
            </a:r>
            <a:r>
              <a:rPr lang="en-US" altLang="en-US"/>
              <a:t>, no </a:t>
            </a:r>
            <a:r>
              <a:rPr lang="en-US" altLang="en-US" b="1"/>
              <a:t>last()</a:t>
            </a:r>
            <a:r>
              <a:rPr lang="en-US" altLang="en-US"/>
              <a:t>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954" name="Text Box 2">
            <a:extLst>
              <a:ext uri="{FF2B5EF4-FFF2-40B4-BE49-F238E27FC236}">
                <a16:creationId xmlns:a16="http://schemas.microsoft.com/office/drawing/2014/main" id="{4F6428AC-800E-517C-FFE0-C3932DB687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86051" y="2057400"/>
            <a:ext cx="2820131" cy="71558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pPr eaLnBrk="0" hangingPunct="0"/>
            <a:r>
              <a:rPr lang="en-US" altLang="en-US" sz="1350">
                <a:solidFill>
                  <a:schemeClr val="accent2"/>
                </a:solidFill>
              </a:rPr>
              <a:t>SELECT</a:t>
            </a:r>
            <a:r>
              <a:rPr lang="en-US" altLang="en-US" sz="1350"/>
              <a:t>  </a:t>
            </a:r>
            <a:r>
              <a:rPr lang="en-US" altLang="en-US" sz="1350">
                <a:solidFill>
                  <a:schemeClr val="accent2"/>
                </a:solidFill>
              </a:rPr>
              <a:t>DISTINCT</a:t>
            </a:r>
            <a:r>
              <a:rPr lang="en-US" altLang="en-US" sz="1350"/>
              <a:t> R.A</a:t>
            </a:r>
          </a:p>
          <a:p>
            <a:pPr eaLnBrk="0" hangingPunct="0"/>
            <a:r>
              <a:rPr lang="en-US" altLang="en-US" sz="1350">
                <a:solidFill>
                  <a:schemeClr val="accent2"/>
                </a:solidFill>
              </a:rPr>
              <a:t>FROM</a:t>
            </a:r>
            <a:r>
              <a:rPr lang="en-US" altLang="en-US" sz="1350"/>
              <a:t>   R, S, T</a:t>
            </a:r>
          </a:p>
          <a:p>
            <a:pPr eaLnBrk="0" hangingPunct="0"/>
            <a:r>
              <a:rPr lang="en-US" altLang="en-US" sz="1350">
                <a:solidFill>
                  <a:schemeClr val="accent2"/>
                </a:solidFill>
              </a:rPr>
              <a:t>WHERE</a:t>
            </a:r>
            <a:r>
              <a:rPr lang="en-US" altLang="en-US" sz="1350"/>
              <a:t>  R.A=S.A    OR   R.A=T.A</a:t>
            </a:r>
          </a:p>
        </p:txBody>
      </p:sp>
      <p:sp>
        <p:nvSpPr>
          <p:cNvPr id="253955" name="Rectangle 3">
            <a:extLst>
              <a:ext uri="{FF2B5EF4-FFF2-40B4-BE49-F238E27FC236}">
                <a16:creationId xmlns:a16="http://schemas.microsoft.com/office/drawing/2014/main" id="{F94CFF82-0551-030A-05D1-B50B2E7574B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An Unintuitive Query</a:t>
            </a:r>
          </a:p>
        </p:txBody>
      </p:sp>
      <p:grpSp>
        <p:nvGrpSpPr>
          <p:cNvPr id="253956" name="Group 4">
            <a:extLst>
              <a:ext uri="{FF2B5EF4-FFF2-40B4-BE49-F238E27FC236}">
                <a16:creationId xmlns:a16="http://schemas.microsoft.com/office/drawing/2014/main" id="{F18D39B6-C5DF-0F3A-359D-D020554BE586}"/>
              </a:ext>
            </a:extLst>
          </p:cNvPr>
          <p:cNvGrpSpPr>
            <a:grpSpLocks/>
          </p:cNvGrpSpPr>
          <p:nvPr/>
        </p:nvGrpSpPr>
        <p:grpSpPr bwMode="auto">
          <a:xfrm>
            <a:off x="1828800" y="4171962"/>
            <a:ext cx="4616053" cy="300039"/>
            <a:chOff x="576" y="3504"/>
            <a:chExt cx="3877" cy="252"/>
          </a:xfrm>
        </p:grpSpPr>
        <p:sp>
          <p:nvSpPr>
            <p:cNvPr id="253957" name="Rectangle 5">
              <a:extLst>
                <a:ext uri="{FF2B5EF4-FFF2-40B4-BE49-F238E27FC236}">
                  <a16:creationId xmlns:a16="http://schemas.microsoft.com/office/drawing/2014/main" id="{65037974-1FC8-CA66-61E2-6DD117F9D9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6" y="3504"/>
              <a:ext cx="1628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0C0C0">
                      <a:alpha val="50000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1350"/>
                <a:t>Computes R </a:t>
              </a:r>
              <a:r>
                <a:rPr lang="en-US" altLang="en-US" sz="1350">
                  <a:latin typeface="Symbol" pitchFamily="2" charset="2"/>
                </a:rPr>
                <a:t>Ç</a:t>
              </a:r>
              <a:r>
                <a:rPr lang="en-US" altLang="en-US" sz="1350"/>
                <a:t> (S </a:t>
              </a:r>
              <a:r>
                <a:rPr lang="en-US" altLang="en-US" sz="1350">
                  <a:latin typeface="Symbol" pitchFamily="2" charset="2"/>
                </a:rPr>
                <a:t>È</a:t>
              </a:r>
              <a:r>
                <a:rPr lang="en-US" altLang="en-US" sz="1350"/>
                <a:t> T)</a:t>
              </a:r>
            </a:p>
          </p:txBody>
        </p:sp>
        <p:sp>
          <p:nvSpPr>
            <p:cNvPr id="253958" name="Rectangle 6">
              <a:extLst>
                <a:ext uri="{FF2B5EF4-FFF2-40B4-BE49-F238E27FC236}">
                  <a16:creationId xmlns:a16="http://schemas.microsoft.com/office/drawing/2014/main" id="{B6942421-FB02-9537-34B6-B7B6EF5D5A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20" y="3504"/>
              <a:ext cx="1333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0C0C0">
                      <a:alpha val="50000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1350"/>
                <a:t>But what if S = </a:t>
              </a:r>
              <a:r>
                <a:rPr lang="en-US" altLang="en-US" sz="1350">
                  <a:latin typeface="Symbol" pitchFamily="2" charset="2"/>
                </a:rPr>
                <a:t>f</a:t>
              </a:r>
              <a:r>
                <a:rPr lang="en-US" altLang="en-US" sz="1350"/>
                <a:t> ?</a:t>
              </a:r>
            </a:p>
          </p:txBody>
        </p:sp>
      </p:grpSp>
      <p:sp>
        <p:nvSpPr>
          <p:cNvPr id="253959" name="Rectangle 7">
            <a:extLst>
              <a:ext uri="{FF2B5EF4-FFF2-40B4-BE49-F238E27FC236}">
                <a16:creationId xmlns:a16="http://schemas.microsoft.com/office/drawing/2014/main" id="{9790345B-32F9-119C-7AA1-DF6550C80B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27798" y="3353991"/>
            <a:ext cx="2002471" cy="300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>
                    <a:alpha val="5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350"/>
              <a:t>What does it compute 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3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02" name="Rectangle 2">
            <a:extLst>
              <a:ext uri="{FF2B5EF4-FFF2-40B4-BE49-F238E27FC236}">
                <a16:creationId xmlns:a16="http://schemas.microsoft.com/office/drawing/2014/main" id="{30B1DFF0-82A9-EB1E-E2D5-BE051D998B8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Subqueries Returning Relations</a:t>
            </a:r>
          </a:p>
        </p:txBody>
      </p:sp>
      <p:sp>
        <p:nvSpPr>
          <p:cNvPr id="256003" name="Text Box 3">
            <a:extLst>
              <a:ext uri="{FF2B5EF4-FFF2-40B4-BE49-F238E27FC236}">
                <a16:creationId xmlns:a16="http://schemas.microsoft.com/office/drawing/2014/main" id="{65B23C5C-9DF3-66EC-C7D1-CEF7FE2BAC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0200" y="2914650"/>
            <a:ext cx="4806124" cy="154657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pPr eaLnBrk="0" hangingPunct="0"/>
            <a:r>
              <a:rPr lang="en-US" altLang="en-US" sz="1350"/>
              <a:t> </a:t>
            </a:r>
            <a:r>
              <a:rPr lang="en-US" altLang="en-US" sz="1350">
                <a:solidFill>
                  <a:schemeClr val="accent2"/>
                </a:solidFill>
              </a:rPr>
              <a:t>SELECT</a:t>
            </a:r>
            <a:r>
              <a:rPr lang="en-US" altLang="en-US" sz="1350"/>
              <a:t>  Company.city</a:t>
            </a:r>
          </a:p>
          <a:p>
            <a:pPr eaLnBrk="0" hangingPunct="0"/>
            <a:r>
              <a:rPr lang="en-US" altLang="en-US" sz="1350"/>
              <a:t> </a:t>
            </a:r>
            <a:r>
              <a:rPr lang="en-US" altLang="en-US" sz="1350">
                <a:solidFill>
                  <a:schemeClr val="accent2"/>
                </a:solidFill>
              </a:rPr>
              <a:t>FROM</a:t>
            </a:r>
            <a:r>
              <a:rPr lang="en-US" altLang="en-US" sz="1350"/>
              <a:t>     Company</a:t>
            </a:r>
          </a:p>
          <a:p>
            <a:pPr eaLnBrk="0" hangingPunct="0"/>
            <a:r>
              <a:rPr lang="en-US" altLang="en-US" sz="1350"/>
              <a:t> </a:t>
            </a:r>
            <a:r>
              <a:rPr lang="en-US" altLang="en-US" sz="1350">
                <a:solidFill>
                  <a:schemeClr val="accent2"/>
                </a:solidFill>
              </a:rPr>
              <a:t>WHERE</a:t>
            </a:r>
            <a:r>
              <a:rPr lang="en-US" altLang="en-US" sz="1350"/>
              <a:t>  Company.name  </a:t>
            </a:r>
            <a:r>
              <a:rPr lang="en-US" altLang="en-US" sz="1350">
                <a:solidFill>
                  <a:srgbClr val="FF0066"/>
                </a:solidFill>
              </a:rPr>
              <a:t>IN</a:t>
            </a:r>
            <a:endParaRPr lang="en-US" altLang="en-US" sz="1350"/>
          </a:p>
          <a:p>
            <a:pPr eaLnBrk="0" hangingPunct="0"/>
            <a:r>
              <a:rPr lang="en-US" altLang="en-US" sz="1350"/>
              <a:t>                         (</a:t>
            </a:r>
            <a:r>
              <a:rPr lang="en-US" altLang="en-US" sz="1350">
                <a:solidFill>
                  <a:schemeClr val="accent2"/>
                </a:solidFill>
              </a:rPr>
              <a:t>SELECT</a:t>
            </a:r>
            <a:r>
              <a:rPr lang="en-US" altLang="en-US" sz="1350"/>
              <a:t> Product.maker</a:t>
            </a:r>
          </a:p>
          <a:p>
            <a:pPr eaLnBrk="0" hangingPunct="0"/>
            <a:r>
              <a:rPr lang="en-US" altLang="en-US" sz="1350"/>
              <a:t>                           </a:t>
            </a:r>
            <a:r>
              <a:rPr lang="en-US" altLang="en-US" sz="1350">
                <a:solidFill>
                  <a:schemeClr val="accent2"/>
                </a:solidFill>
              </a:rPr>
              <a:t>FROM</a:t>
            </a:r>
            <a:r>
              <a:rPr lang="en-US" altLang="en-US" sz="1350"/>
              <a:t>   Purchase , Product</a:t>
            </a:r>
          </a:p>
          <a:p>
            <a:pPr eaLnBrk="0" hangingPunct="0"/>
            <a:r>
              <a:rPr lang="en-US" altLang="en-US" sz="1350"/>
              <a:t>                           </a:t>
            </a:r>
            <a:r>
              <a:rPr lang="en-US" altLang="en-US" sz="1350">
                <a:solidFill>
                  <a:schemeClr val="accent2"/>
                </a:solidFill>
              </a:rPr>
              <a:t>WHERE</a:t>
            </a:r>
            <a:r>
              <a:rPr lang="en-US" altLang="en-US" sz="1350"/>
              <a:t> Product.pname=Purchase.product</a:t>
            </a:r>
          </a:p>
          <a:p>
            <a:pPr eaLnBrk="0" hangingPunct="0"/>
            <a:r>
              <a:rPr lang="en-US" altLang="en-US" sz="1350"/>
              <a:t>                                 AND Purchase .buyer = ‘Joe Blow‘);</a:t>
            </a:r>
          </a:p>
        </p:txBody>
      </p:sp>
      <p:sp>
        <p:nvSpPr>
          <p:cNvPr id="256004" name="Text Box 4">
            <a:extLst>
              <a:ext uri="{FF2B5EF4-FFF2-40B4-BE49-F238E27FC236}">
                <a16:creationId xmlns:a16="http://schemas.microsoft.com/office/drawing/2014/main" id="{EDEB79D5-3EE8-877C-0C7D-7F536E575A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2329" y="2228851"/>
            <a:ext cx="4935967" cy="507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en-US" sz="1350"/>
              <a:t>Return cities where one can find companies that manufacture </a:t>
            </a:r>
            <a:br>
              <a:rPr lang="en-US" altLang="en-US" sz="1350"/>
            </a:br>
            <a:r>
              <a:rPr lang="en-US" altLang="en-US" sz="1350"/>
              <a:t>products bought by Joe Blow</a:t>
            </a:r>
          </a:p>
        </p:txBody>
      </p:sp>
      <p:sp>
        <p:nvSpPr>
          <p:cNvPr id="256005" name="Rectangle 5">
            <a:extLst>
              <a:ext uri="{FF2B5EF4-FFF2-40B4-BE49-F238E27FC236}">
                <a16:creationId xmlns:a16="http://schemas.microsoft.com/office/drawing/2014/main" id="{B8346F35-7B2F-9A42-B2C7-AE520CC9F4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5900" y="1200150"/>
            <a:ext cx="3576620" cy="10618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>
                    <a:alpha val="5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en-US" sz="2100">
                <a:solidFill>
                  <a:schemeClr val="accent2"/>
                </a:solidFill>
              </a:rPr>
              <a:t>Company(</a:t>
            </a:r>
            <a:r>
              <a:rPr lang="en-US" altLang="en-US" sz="2100" u="sng">
                <a:solidFill>
                  <a:schemeClr val="accent2"/>
                </a:solidFill>
              </a:rPr>
              <a:t>name</a:t>
            </a:r>
            <a:r>
              <a:rPr lang="en-US" altLang="en-US" sz="2100">
                <a:solidFill>
                  <a:schemeClr val="accent2"/>
                </a:solidFill>
              </a:rPr>
              <a:t>, city)</a:t>
            </a:r>
            <a:br>
              <a:rPr lang="en-US" altLang="en-US" sz="2100">
                <a:solidFill>
                  <a:schemeClr val="accent2"/>
                </a:solidFill>
              </a:rPr>
            </a:br>
            <a:r>
              <a:rPr lang="en-US" altLang="en-US" sz="2100">
                <a:solidFill>
                  <a:schemeClr val="accent2"/>
                </a:solidFill>
              </a:rPr>
              <a:t>Product(</a:t>
            </a:r>
            <a:r>
              <a:rPr lang="en-US" altLang="en-US" sz="2100" u="sng">
                <a:solidFill>
                  <a:schemeClr val="accent2"/>
                </a:solidFill>
              </a:rPr>
              <a:t>pname</a:t>
            </a:r>
            <a:r>
              <a:rPr lang="en-US" altLang="en-US" sz="2100">
                <a:solidFill>
                  <a:schemeClr val="accent2"/>
                </a:solidFill>
              </a:rPr>
              <a:t>, maker)</a:t>
            </a:r>
            <a:br>
              <a:rPr lang="en-US" altLang="en-US" sz="2100">
                <a:solidFill>
                  <a:schemeClr val="accent2"/>
                </a:solidFill>
              </a:rPr>
            </a:br>
            <a:r>
              <a:rPr lang="en-US" altLang="en-US" sz="2100">
                <a:solidFill>
                  <a:schemeClr val="accent2"/>
                </a:solidFill>
              </a:rPr>
              <a:t>Purchase(</a:t>
            </a:r>
            <a:r>
              <a:rPr lang="en-US" altLang="en-US" sz="2100" u="sng">
                <a:solidFill>
                  <a:schemeClr val="accent2"/>
                </a:solidFill>
              </a:rPr>
              <a:t>id</a:t>
            </a:r>
            <a:r>
              <a:rPr lang="en-US" altLang="en-US" sz="2100">
                <a:solidFill>
                  <a:schemeClr val="accent2"/>
                </a:solidFill>
              </a:rPr>
              <a:t>, product, buyer)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050" name="Rectangle 2">
            <a:extLst>
              <a:ext uri="{FF2B5EF4-FFF2-40B4-BE49-F238E27FC236}">
                <a16:creationId xmlns:a16="http://schemas.microsoft.com/office/drawing/2014/main" id="{EEFF16A6-7318-E9D4-B4AF-62E1D2B085B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Subqueries Returning Relations</a:t>
            </a:r>
          </a:p>
        </p:txBody>
      </p:sp>
      <p:sp>
        <p:nvSpPr>
          <p:cNvPr id="258051" name="Text Box 3">
            <a:extLst>
              <a:ext uri="{FF2B5EF4-FFF2-40B4-BE49-F238E27FC236}">
                <a16:creationId xmlns:a16="http://schemas.microsoft.com/office/drawing/2014/main" id="{FFEFAEB7-A677-3FF0-BC47-C06EE08DCA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14550" y="2326482"/>
            <a:ext cx="4084836" cy="113107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pPr eaLnBrk="0" hangingPunct="0"/>
            <a:r>
              <a:rPr lang="en-US" altLang="en-US" sz="1350"/>
              <a:t> </a:t>
            </a:r>
            <a:r>
              <a:rPr lang="en-US" altLang="en-US" sz="1350">
                <a:solidFill>
                  <a:schemeClr val="accent2"/>
                </a:solidFill>
              </a:rPr>
              <a:t>SELECT</a:t>
            </a:r>
            <a:r>
              <a:rPr lang="en-US" altLang="en-US" sz="1350"/>
              <a:t>  Company.city</a:t>
            </a:r>
          </a:p>
          <a:p>
            <a:pPr eaLnBrk="0" hangingPunct="0"/>
            <a:r>
              <a:rPr lang="en-US" altLang="en-US" sz="1350"/>
              <a:t> </a:t>
            </a:r>
            <a:r>
              <a:rPr lang="en-US" altLang="en-US" sz="1350">
                <a:solidFill>
                  <a:schemeClr val="accent2"/>
                </a:solidFill>
              </a:rPr>
              <a:t>FROM</a:t>
            </a:r>
            <a:r>
              <a:rPr lang="en-US" altLang="en-US" sz="1350"/>
              <a:t>      Company, Product, Purchase</a:t>
            </a:r>
          </a:p>
          <a:p>
            <a:pPr eaLnBrk="0" hangingPunct="0"/>
            <a:r>
              <a:rPr lang="en-US" altLang="en-US" sz="1350"/>
              <a:t> </a:t>
            </a:r>
            <a:r>
              <a:rPr lang="en-US" altLang="en-US" sz="1350">
                <a:solidFill>
                  <a:schemeClr val="accent2"/>
                </a:solidFill>
              </a:rPr>
              <a:t>WHERE</a:t>
            </a:r>
            <a:r>
              <a:rPr lang="en-US" altLang="en-US" sz="1350"/>
              <a:t>   Company.name= Product.maker</a:t>
            </a:r>
          </a:p>
          <a:p>
            <a:pPr eaLnBrk="0" hangingPunct="0"/>
            <a:r>
              <a:rPr lang="en-US" altLang="en-US" sz="1350"/>
              <a:t>              AND  Product.pname  = Purchase.product</a:t>
            </a:r>
          </a:p>
          <a:p>
            <a:pPr eaLnBrk="0" hangingPunct="0"/>
            <a:r>
              <a:rPr lang="en-US" altLang="en-US" sz="1350"/>
              <a:t>              AND  Purchase.buyer = ‘Joe Blow’</a:t>
            </a:r>
          </a:p>
        </p:txBody>
      </p:sp>
      <p:sp>
        <p:nvSpPr>
          <p:cNvPr id="258052" name="Text Box 4">
            <a:extLst>
              <a:ext uri="{FF2B5EF4-FFF2-40B4-BE49-F238E27FC236}">
                <a16:creationId xmlns:a16="http://schemas.microsoft.com/office/drawing/2014/main" id="{730DBD40-AFC3-5501-046C-C5FAC020D2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31144" y="1516856"/>
            <a:ext cx="1944763" cy="300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en-US" sz="1350"/>
              <a:t>Is it equivalent to this ?</a:t>
            </a:r>
          </a:p>
        </p:txBody>
      </p:sp>
      <p:sp>
        <p:nvSpPr>
          <p:cNvPr id="258053" name="Rectangle 5">
            <a:extLst>
              <a:ext uri="{FF2B5EF4-FFF2-40B4-BE49-F238E27FC236}">
                <a16:creationId xmlns:a16="http://schemas.microsoft.com/office/drawing/2014/main" id="{E194F1FD-C1A3-0E82-19B7-C7FFCF7709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14551" y="4400550"/>
            <a:ext cx="1887055" cy="300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>
                    <a:alpha val="5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en-US" sz="1350">
                <a:solidFill>
                  <a:srgbClr val="FF5050"/>
                </a:solidFill>
              </a:rPr>
              <a:t>Beware of duplicates 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8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8053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098" name="Rectangle 2">
            <a:extLst>
              <a:ext uri="{FF2B5EF4-FFF2-40B4-BE49-F238E27FC236}">
                <a16:creationId xmlns:a16="http://schemas.microsoft.com/office/drawing/2014/main" id="{B653BF04-2C68-772E-4797-7A36D6A1FAA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Removing Duplicates</a:t>
            </a:r>
          </a:p>
        </p:txBody>
      </p:sp>
      <p:sp>
        <p:nvSpPr>
          <p:cNvPr id="260099" name="Text Box 3">
            <a:extLst>
              <a:ext uri="{FF2B5EF4-FFF2-40B4-BE49-F238E27FC236}">
                <a16:creationId xmlns:a16="http://schemas.microsoft.com/office/drawing/2014/main" id="{C34C36E6-7134-68CD-C857-A2C04BEF5B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29401" y="3600450"/>
            <a:ext cx="973343" cy="7155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350"/>
              <a:t>Now</a:t>
            </a:r>
          </a:p>
          <a:p>
            <a:r>
              <a:rPr lang="en-US" altLang="en-US" sz="1350"/>
              <a:t>they are </a:t>
            </a:r>
          </a:p>
          <a:p>
            <a:r>
              <a:rPr lang="en-US" altLang="en-US" sz="1350"/>
              <a:t>equivalent</a:t>
            </a:r>
          </a:p>
        </p:txBody>
      </p:sp>
      <p:sp>
        <p:nvSpPr>
          <p:cNvPr id="260100" name="Text Box 4">
            <a:extLst>
              <a:ext uri="{FF2B5EF4-FFF2-40B4-BE49-F238E27FC236}">
                <a16:creationId xmlns:a16="http://schemas.microsoft.com/office/drawing/2014/main" id="{D8CA578A-1D6B-D922-05AF-C69F8C4296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0200" y="1257300"/>
            <a:ext cx="4806124" cy="154657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pPr eaLnBrk="0" hangingPunct="0"/>
            <a:r>
              <a:rPr lang="en-US" altLang="en-US" sz="1350"/>
              <a:t> </a:t>
            </a:r>
            <a:r>
              <a:rPr lang="en-US" altLang="en-US" sz="1350">
                <a:solidFill>
                  <a:schemeClr val="accent2"/>
                </a:solidFill>
              </a:rPr>
              <a:t>SELECT</a:t>
            </a:r>
            <a:r>
              <a:rPr lang="en-US" altLang="en-US" sz="1350"/>
              <a:t> </a:t>
            </a:r>
            <a:r>
              <a:rPr lang="en-US" altLang="en-US" sz="1350">
                <a:solidFill>
                  <a:srgbClr val="FF0066"/>
                </a:solidFill>
              </a:rPr>
              <a:t>DISTINCT</a:t>
            </a:r>
            <a:r>
              <a:rPr lang="en-US" altLang="en-US" sz="1350"/>
              <a:t> Company.city</a:t>
            </a:r>
          </a:p>
          <a:p>
            <a:pPr eaLnBrk="0" hangingPunct="0"/>
            <a:r>
              <a:rPr lang="en-US" altLang="en-US" sz="1350"/>
              <a:t> </a:t>
            </a:r>
            <a:r>
              <a:rPr lang="en-US" altLang="en-US" sz="1350">
                <a:solidFill>
                  <a:schemeClr val="accent2"/>
                </a:solidFill>
              </a:rPr>
              <a:t>FROM</a:t>
            </a:r>
            <a:r>
              <a:rPr lang="en-US" altLang="en-US" sz="1350"/>
              <a:t>     Company</a:t>
            </a:r>
          </a:p>
          <a:p>
            <a:pPr eaLnBrk="0" hangingPunct="0"/>
            <a:r>
              <a:rPr lang="en-US" altLang="en-US" sz="1350"/>
              <a:t> </a:t>
            </a:r>
            <a:r>
              <a:rPr lang="en-US" altLang="en-US" sz="1350">
                <a:solidFill>
                  <a:schemeClr val="accent2"/>
                </a:solidFill>
              </a:rPr>
              <a:t>WHERE</a:t>
            </a:r>
            <a:r>
              <a:rPr lang="en-US" altLang="en-US" sz="1350"/>
              <a:t>  Company.name  </a:t>
            </a:r>
            <a:r>
              <a:rPr lang="en-US" altLang="en-US" sz="1350">
                <a:solidFill>
                  <a:srgbClr val="FF0066"/>
                </a:solidFill>
              </a:rPr>
              <a:t>IN</a:t>
            </a:r>
            <a:endParaRPr lang="en-US" altLang="en-US" sz="1350"/>
          </a:p>
          <a:p>
            <a:pPr eaLnBrk="0" hangingPunct="0"/>
            <a:r>
              <a:rPr lang="en-US" altLang="en-US" sz="1350"/>
              <a:t>                         (</a:t>
            </a:r>
            <a:r>
              <a:rPr lang="en-US" altLang="en-US" sz="1350">
                <a:solidFill>
                  <a:schemeClr val="accent2"/>
                </a:solidFill>
              </a:rPr>
              <a:t>SELECT</a:t>
            </a:r>
            <a:r>
              <a:rPr lang="en-US" altLang="en-US" sz="1350"/>
              <a:t> Product.maker</a:t>
            </a:r>
          </a:p>
          <a:p>
            <a:pPr eaLnBrk="0" hangingPunct="0"/>
            <a:r>
              <a:rPr lang="en-US" altLang="en-US" sz="1350"/>
              <a:t>                           </a:t>
            </a:r>
            <a:r>
              <a:rPr lang="en-US" altLang="en-US" sz="1350">
                <a:solidFill>
                  <a:schemeClr val="accent2"/>
                </a:solidFill>
              </a:rPr>
              <a:t>FROM</a:t>
            </a:r>
            <a:r>
              <a:rPr lang="en-US" altLang="en-US" sz="1350"/>
              <a:t>   Purchase , Product</a:t>
            </a:r>
          </a:p>
          <a:p>
            <a:pPr eaLnBrk="0" hangingPunct="0"/>
            <a:r>
              <a:rPr lang="en-US" altLang="en-US" sz="1350"/>
              <a:t>                           </a:t>
            </a:r>
            <a:r>
              <a:rPr lang="en-US" altLang="en-US" sz="1350">
                <a:solidFill>
                  <a:schemeClr val="accent2"/>
                </a:solidFill>
              </a:rPr>
              <a:t>WHERE</a:t>
            </a:r>
            <a:r>
              <a:rPr lang="en-US" altLang="en-US" sz="1350"/>
              <a:t> Product.pname=Purchase.product</a:t>
            </a:r>
          </a:p>
          <a:p>
            <a:pPr eaLnBrk="0" hangingPunct="0"/>
            <a:r>
              <a:rPr lang="en-US" altLang="en-US" sz="1350"/>
              <a:t>                                 AND Purchase .buyer = ‘Joe Blow‘);</a:t>
            </a:r>
          </a:p>
        </p:txBody>
      </p:sp>
      <p:sp>
        <p:nvSpPr>
          <p:cNvPr id="260101" name="Text Box 5">
            <a:extLst>
              <a:ext uri="{FF2B5EF4-FFF2-40B4-BE49-F238E27FC236}">
                <a16:creationId xmlns:a16="http://schemas.microsoft.com/office/drawing/2014/main" id="{6DFF6009-370F-CDF1-503B-01618F3735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57350" y="3486151"/>
            <a:ext cx="4084836" cy="113107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pPr eaLnBrk="0" hangingPunct="0"/>
            <a:r>
              <a:rPr lang="en-US" altLang="en-US" sz="1350"/>
              <a:t> </a:t>
            </a:r>
            <a:r>
              <a:rPr lang="en-US" altLang="en-US" sz="1350">
                <a:solidFill>
                  <a:schemeClr val="accent2"/>
                </a:solidFill>
              </a:rPr>
              <a:t>SELECT</a:t>
            </a:r>
            <a:r>
              <a:rPr lang="en-US" altLang="en-US" sz="1350"/>
              <a:t> </a:t>
            </a:r>
            <a:r>
              <a:rPr lang="en-US" altLang="en-US" sz="1350">
                <a:solidFill>
                  <a:srgbClr val="FF0066"/>
                </a:solidFill>
              </a:rPr>
              <a:t>DISTINCT</a:t>
            </a:r>
            <a:r>
              <a:rPr lang="en-US" altLang="en-US" sz="1350"/>
              <a:t> Company.city</a:t>
            </a:r>
          </a:p>
          <a:p>
            <a:pPr eaLnBrk="0" hangingPunct="0"/>
            <a:r>
              <a:rPr lang="en-US" altLang="en-US" sz="1350"/>
              <a:t> </a:t>
            </a:r>
            <a:r>
              <a:rPr lang="en-US" altLang="en-US" sz="1350">
                <a:solidFill>
                  <a:schemeClr val="accent2"/>
                </a:solidFill>
              </a:rPr>
              <a:t>FROM</a:t>
            </a:r>
            <a:r>
              <a:rPr lang="en-US" altLang="en-US" sz="1350"/>
              <a:t>      Company, Product, Purchase</a:t>
            </a:r>
          </a:p>
          <a:p>
            <a:pPr eaLnBrk="0" hangingPunct="0"/>
            <a:r>
              <a:rPr lang="en-US" altLang="en-US" sz="1350"/>
              <a:t> </a:t>
            </a:r>
            <a:r>
              <a:rPr lang="en-US" altLang="en-US" sz="1350">
                <a:solidFill>
                  <a:schemeClr val="accent2"/>
                </a:solidFill>
              </a:rPr>
              <a:t>WHERE</a:t>
            </a:r>
            <a:r>
              <a:rPr lang="en-US" altLang="en-US" sz="1350"/>
              <a:t>   Company.name= Product.maker</a:t>
            </a:r>
          </a:p>
          <a:p>
            <a:pPr eaLnBrk="0" hangingPunct="0"/>
            <a:r>
              <a:rPr lang="en-US" altLang="en-US" sz="1350"/>
              <a:t>              AND  Product.pname  = Purchase.product</a:t>
            </a:r>
          </a:p>
          <a:p>
            <a:pPr eaLnBrk="0" hangingPunct="0"/>
            <a:r>
              <a:rPr lang="en-US" altLang="en-US" sz="1350"/>
              <a:t>              AND  Purchase.buyer = ‘Joe Blow’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146" name="Rectangle 2">
            <a:extLst>
              <a:ext uri="{FF2B5EF4-FFF2-40B4-BE49-F238E27FC236}">
                <a16:creationId xmlns:a16="http://schemas.microsoft.com/office/drawing/2014/main" id="{78266D91-D266-AB91-45D8-D3EFE572BC7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Subqueries Returning Relations</a:t>
            </a:r>
          </a:p>
        </p:txBody>
      </p:sp>
      <p:sp>
        <p:nvSpPr>
          <p:cNvPr id="262147" name="Text Box 3">
            <a:extLst>
              <a:ext uri="{FF2B5EF4-FFF2-40B4-BE49-F238E27FC236}">
                <a16:creationId xmlns:a16="http://schemas.microsoft.com/office/drawing/2014/main" id="{365BDFC1-850A-87FC-36EB-86DA473A6B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4500" y="3429001"/>
            <a:ext cx="4610621" cy="113107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pPr eaLnBrk="0" hangingPunct="0"/>
            <a:r>
              <a:rPr lang="en-US" altLang="en-US" sz="1350"/>
              <a:t> </a:t>
            </a:r>
            <a:r>
              <a:rPr lang="en-US" altLang="en-US" sz="1350">
                <a:solidFill>
                  <a:schemeClr val="accent2"/>
                </a:solidFill>
              </a:rPr>
              <a:t>SELECT</a:t>
            </a:r>
            <a:r>
              <a:rPr lang="en-US" altLang="en-US" sz="1350"/>
              <a:t>  name</a:t>
            </a:r>
          </a:p>
          <a:p>
            <a:pPr eaLnBrk="0" hangingPunct="0"/>
            <a:r>
              <a:rPr lang="en-US" altLang="en-US" sz="1350"/>
              <a:t> </a:t>
            </a:r>
            <a:r>
              <a:rPr lang="en-US" altLang="en-US" sz="1350">
                <a:solidFill>
                  <a:schemeClr val="accent2"/>
                </a:solidFill>
              </a:rPr>
              <a:t>FROM</a:t>
            </a:r>
            <a:r>
              <a:rPr lang="en-US" altLang="en-US" sz="1350"/>
              <a:t>     Product</a:t>
            </a:r>
          </a:p>
          <a:p>
            <a:pPr eaLnBrk="0" hangingPunct="0"/>
            <a:r>
              <a:rPr lang="en-US" altLang="en-US" sz="1350"/>
              <a:t> </a:t>
            </a:r>
            <a:r>
              <a:rPr lang="en-US" altLang="en-US" sz="1350">
                <a:solidFill>
                  <a:schemeClr val="accent2"/>
                </a:solidFill>
              </a:rPr>
              <a:t>WHERE</a:t>
            </a:r>
            <a:r>
              <a:rPr lang="en-US" altLang="en-US" sz="1350"/>
              <a:t>  price &gt;  </a:t>
            </a:r>
            <a:r>
              <a:rPr lang="en-US" altLang="en-US" sz="1350">
                <a:solidFill>
                  <a:srgbClr val="FF0066"/>
                </a:solidFill>
              </a:rPr>
              <a:t>ALL</a:t>
            </a:r>
            <a:r>
              <a:rPr lang="en-US" altLang="en-US" sz="1350"/>
              <a:t> (</a:t>
            </a:r>
            <a:r>
              <a:rPr lang="en-US" altLang="en-US" sz="1350">
                <a:solidFill>
                  <a:schemeClr val="accent2"/>
                </a:solidFill>
              </a:rPr>
              <a:t>SELECT</a:t>
            </a:r>
            <a:r>
              <a:rPr lang="en-US" altLang="en-US" sz="1350"/>
              <a:t> price</a:t>
            </a:r>
          </a:p>
          <a:p>
            <a:pPr eaLnBrk="0" hangingPunct="0"/>
            <a:r>
              <a:rPr lang="en-US" altLang="en-US" sz="1350"/>
              <a:t>                                        </a:t>
            </a:r>
            <a:r>
              <a:rPr lang="en-US" altLang="en-US" sz="1350">
                <a:solidFill>
                  <a:schemeClr val="accent2"/>
                </a:solidFill>
              </a:rPr>
              <a:t>FROM</a:t>
            </a:r>
            <a:r>
              <a:rPr lang="en-US" altLang="en-US" sz="1350"/>
              <a:t>     Purchase</a:t>
            </a:r>
          </a:p>
          <a:p>
            <a:pPr eaLnBrk="0" hangingPunct="0"/>
            <a:r>
              <a:rPr lang="en-US" altLang="en-US" sz="1350"/>
              <a:t>                                        </a:t>
            </a:r>
            <a:r>
              <a:rPr lang="en-US" altLang="en-US" sz="1350">
                <a:solidFill>
                  <a:schemeClr val="accent2"/>
                </a:solidFill>
              </a:rPr>
              <a:t>WHERE</a:t>
            </a:r>
            <a:r>
              <a:rPr lang="en-US" altLang="en-US" sz="1350"/>
              <a:t>  maker=‘Gizmo-Works’)</a:t>
            </a:r>
          </a:p>
        </p:txBody>
      </p:sp>
      <p:sp>
        <p:nvSpPr>
          <p:cNvPr id="262148" name="Text Box 4">
            <a:extLst>
              <a:ext uri="{FF2B5EF4-FFF2-40B4-BE49-F238E27FC236}">
                <a16:creationId xmlns:a16="http://schemas.microsoft.com/office/drawing/2014/main" id="{13F72136-493A-D293-A236-212715E8CF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0200" y="2343150"/>
            <a:ext cx="4984057" cy="7155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en-US" sz="1350">
                <a:solidFill>
                  <a:schemeClr val="accent2"/>
                </a:solidFill>
              </a:rPr>
              <a:t>Product ( pname,  price, category, maker)</a:t>
            </a:r>
          </a:p>
          <a:p>
            <a:pPr eaLnBrk="0" hangingPunct="0"/>
            <a:r>
              <a:rPr lang="en-US" altLang="en-US" sz="1350"/>
              <a:t>Find products that are more expensive than all those produced</a:t>
            </a:r>
          </a:p>
          <a:p>
            <a:pPr eaLnBrk="0" hangingPunct="0"/>
            <a:r>
              <a:rPr lang="en-US" altLang="en-US" sz="1350"/>
              <a:t>By “Gizmo-Works”</a:t>
            </a:r>
          </a:p>
        </p:txBody>
      </p:sp>
      <p:sp>
        <p:nvSpPr>
          <p:cNvPr id="262149" name="Text Box 5">
            <a:extLst>
              <a:ext uri="{FF2B5EF4-FFF2-40B4-BE49-F238E27FC236}">
                <a16:creationId xmlns:a16="http://schemas.microsoft.com/office/drawing/2014/main" id="{55410B62-33FF-53F7-EA56-E32F96B699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1650" y="1428750"/>
            <a:ext cx="2475486" cy="7155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en-US" sz="1350"/>
              <a:t>You can also use:   s &gt; ALL R</a:t>
            </a:r>
          </a:p>
          <a:p>
            <a:pPr eaLnBrk="0" hangingPunct="0"/>
            <a:r>
              <a:rPr lang="en-US" altLang="en-US" sz="1350"/>
              <a:t>                               s &gt; ANY R</a:t>
            </a:r>
          </a:p>
          <a:p>
            <a:pPr eaLnBrk="0" hangingPunct="0"/>
            <a:r>
              <a:rPr lang="en-US" altLang="en-US" sz="1350"/>
              <a:t>                               EXISTS R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194" name="Rectangle 2">
            <a:extLst>
              <a:ext uri="{FF2B5EF4-FFF2-40B4-BE49-F238E27FC236}">
                <a16:creationId xmlns:a16="http://schemas.microsoft.com/office/drawing/2014/main" id="{6E7968CC-C589-B130-C230-C8646AF1967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en-US"/>
              <a:t>Question for Database Fans</a:t>
            </a:r>
            <a:br>
              <a:rPr lang="en-US" altLang="en-US"/>
            </a:br>
            <a:r>
              <a:rPr lang="en-US" altLang="en-US"/>
              <a:t>and their Friends</a:t>
            </a:r>
          </a:p>
        </p:txBody>
      </p:sp>
      <p:sp>
        <p:nvSpPr>
          <p:cNvPr id="264195" name="Rectangle 3">
            <a:extLst>
              <a:ext uri="{FF2B5EF4-FFF2-40B4-BE49-F238E27FC236}">
                <a16:creationId xmlns:a16="http://schemas.microsoft.com/office/drawing/2014/main" id="{6BD538D4-9437-6807-F7B6-408D0307DDC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657350" y="1600200"/>
            <a:ext cx="5829300" cy="3086100"/>
          </a:xfrm>
        </p:spPr>
        <p:txBody>
          <a:bodyPr/>
          <a:lstStyle/>
          <a:p>
            <a:r>
              <a:rPr lang="en-US" altLang="en-US"/>
              <a:t>Can we express this query as a single SELECT-FROM-WHERE query, without subqueries ?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42" name="Rectangle 2">
            <a:extLst>
              <a:ext uri="{FF2B5EF4-FFF2-40B4-BE49-F238E27FC236}">
                <a16:creationId xmlns:a16="http://schemas.microsoft.com/office/drawing/2014/main" id="{DC750861-DD58-F940-51DE-D3A18B48678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en-US"/>
              <a:t>Question for Database Fans</a:t>
            </a:r>
            <a:br>
              <a:rPr lang="en-US" altLang="en-US"/>
            </a:br>
            <a:r>
              <a:rPr lang="en-US" altLang="en-US"/>
              <a:t>and their Friends</a:t>
            </a:r>
          </a:p>
        </p:txBody>
      </p:sp>
      <p:sp>
        <p:nvSpPr>
          <p:cNvPr id="368643" name="Rectangle 3">
            <a:extLst>
              <a:ext uri="{FF2B5EF4-FFF2-40B4-BE49-F238E27FC236}">
                <a16:creationId xmlns:a16="http://schemas.microsoft.com/office/drawing/2014/main" id="{756AB72B-7EC8-010B-DDB0-AC2C14590D2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657350" y="1600200"/>
            <a:ext cx="5829300" cy="3086100"/>
          </a:xfrm>
        </p:spPr>
        <p:txBody>
          <a:bodyPr/>
          <a:lstStyle/>
          <a:p>
            <a:r>
              <a:rPr lang="en-US" altLang="en-US" sz="2700"/>
              <a:t>Answer:  all SFW queries are </a:t>
            </a:r>
            <a:r>
              <a:rPr lang="en-US" altLang="en-US" sz="2700">
                <a:solidFill>
                  <a:srgbClr val="FF5050"/>
                </a:solidFill>
              </a:rPr>
              <a:t>monotone</a:t>
            </a:r>
            <a:r>
              <a:rPr lang="en-US" altLang="en-US" sz="2700"/>
              <a:t> (figure out what this means).  A query with </a:t>
            </a:r>
            <a:r>
              <a:rPr lang="en-US" altLang="en-US" sz="2700" b="1"/>
              <a:t>ALL</a:t>
            </a:r>
            <a:r>
              <a:rPr lang="en-US" altLang="en-US" sz="2700"/>
              <a:t> is not monotone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42" name="Rectangle 2">
            <a:extLst>
              <a:ext uri="{FF2B5EF4-FFF2-40B4-BE49-F238E27FC236}">
                <a16:creationId xmlns:a16="http://schemas.microsoft.com/office/drawing/2014/main" id="{470E2F56-C8C5-346F-A258-C9A9965228B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Correlated Queries</a:t>
            </a:r>
          </a:p>
        </p:txBody>
      </p:sp>
      <p:sp>
        <p:nvSpPr>
          <p:cNvPr id="266243" name="Text Box 3">
            <a:extLst>
              <a:ext uri="{FF2B5EF4-FFF2-40B4-BE49-F238E27FC236}">
                <a16:creationId xmlns:a16="http://schemas.microsoft.com/office/drawing/2014/main" id="{AE3D3C7D-9DB5-5C80-F456-9FFE025542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14550" y="2457450"/>
            <a:ext cx="3440365" cy="133882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pPr eaLnBrk="0" hangingPunct="0"/>
            <a:r>
              <a:rPr lang="en-US" altLang="en-US" sz="1350"/>
              <a:t> </a:t>
            </a:r>
            <a:r>
              <a:rPr lang="en-US" altLang="en-US" sz="1350">
                <a:solidFill>
                  <a:schemeClr val="accent2"/>
                </a:solidFill>
              </a:rPr>
              <a:t>SELECT</a:t>
            </a:r>
            <a:r>
              <a:rPr lang="en-US" altLang="en-US" sz="1350"/>
              <a:t> </a:t>
            </a:r>
            <a:r>
              <a:rPr lang="en-US" altLang="en-US" sz="1350">
                <a:solidFill>
                  <a:schemeClr val="accent2"/>
                </a:solidFill>
              </a:rPr>
              <a:t>DISTINCT</a:t>
            </a:r>
            <a:r>
              <a:rPr lang="en-US" altLang="en-US" sz="1350"/>
              <a:t> title</a:t>
            </a:r>
          </a:p>
          <a:p>
            <a:pPr eaLnBrk="0" hangingPunct="0"/>
            <a:r>
              <a:rPr lang="en-US" altLang="en-US" sz="1350"/>
              <a:t> </a:t>
            </a:r>
            <a:r>
              <a:rPr lang="en-US" altLang="en-US" sz="1350">
                <a:solidFill>
                  <a:schemeClr val="accent2"/>
                </a:solidFill>
              </a:rPr>
              <a:t>FROM</a:t>
            </a:r>
            <a:r>
              <a:rPr lang="en-US" altLang="en-US" sz="1350"/>
              <a:t>   Movie AS </a:t>
            </a:r>
            <a:r>
              <a:rPr lang="en-US" altLang="en-US" sz="1350">
                <a:solidFill>
                  <a:srgbClr val="FF5050"/>
                </a:solidFill>
              </a:rPr>
              <a:t>x</a:t>
            </a:r>
          </a:p>
          <a:p>
            <a:pPr eaLnBrk="0" hangingPunct="0"/>
            <a:r>
              <a:rPr lang="en-US" altLang="en-US" sz="1350"/>
              <a:t> </a:t>
            </a:r>
            <a:r>
              <a:rPr lang="en-US" altLang="en-US" sz="1350">
                <a:solidFill>
                  <a:schemeClr val="accent2"/>
                </a:solidFill>
              </a:rPr>
              <a:t>WHERE</a:t>
            </a:r>
            <a:r>
              <a:rPr lang="en-US" altLang="en-US" sz="1350"/>
              <a:t>  year &lt;&gt; </a:t>
            </a:r>
            <a:r>
              <a:rPr lang="en-US" altLang="en-US" sz="1350">
                <a:solidFill>
                  <a:schemeClr val="accent2"/>
                </a:solidFill>
              </a:rPr>
              <a:t>ANY</a:t>
            </a:r>
            <a:r>
              <a:rPr lang="en-US" altLang="en-US" sz="1350"/>
              <a:t>  </a:t>
            </a:r>
          </a:p>
          <a:p>
            <a:pPr eaLnBrk="0" hangingPunct="0"/>
            <a:r>
              <a:rPr lang="en-US" altLang="en-US" sz="1350"/>
              <a:t>                             (</a:t>
            </a:r>
            <a:r>
              <a:rPr lang="en-US" altLang="en-US" sz="1350">
                <a:solidFill>
                  <a:schemeClr val="accent2"/>
                </a:solidFill>
              </a:rPr>
              <a:t>SELECT</a:t>
            </a:r>
            <a:r>
              <a:rPr lang="en-US" altLang="en-US" sz="1350"/>
              <a:t>  year</a:t>
            </a:r>
          </a:p>
          <a:p>
            <a:pPr eaLnBrk="0" hangingPunct="0"/>
            <a:r>
              <a:rPr lang="en-US" altLang="en-US" sz="1350"/>
              <a:t>                               </a:t>
            </a:r>
            <a:r>
              <a:rPr lang="en-US" altLang="en-US" sz="1350">
                <a:solidFill>
                  <a:schemeClr val="accent2"/>
                </a:solidFill>
              </a:rPr>
              <a:t>FROM</a:t>
            </a:r>
            <a:r>
              <a:rPr lang="en-US" altLang="en-US" sz="1350"/>
              <a:t>    Movie</a:t>
            </a:r>
          </a:p>
          <a:p>
            <a:pPr eaLnBrk="0" hangingPunct="0"/>
            <a:r>
              <a:rPr lang="en-US" altLang="en-US" sz="1350"/>
              <a:t>                               </a:t>
            </a:r>
            <a:r>
              <a:rPr lang="en-US" altLang="en-US" sz="1350">
                <a:solidFill>
                  <a:schemeClr val="accent2"/>
                </a:solidFill>
              </a:rPr>
              <a:t>WHERE</a:t>
            </a:r>
            <a:r>
              <a:rPr lang="en-US" altLang="en-US" sz="1350"/>
              <a:t>  title =  </a:t>
            </a:r>
            <a:r>
              <a:rPr lang="en-US" altLang="en-US" sz="1350">
                <a:solidFill>
                  <a:srgbClr val="FF5050"/>
                </a:solidFill>
              </a:rPr>
              <a:t>x</a:t>
            </a:r>
            <a:r>
              <a:rPr lang="en-US" altLang="en-US" sz="1350"/>
              <a:t>.title);</a:t>
            </a:r>
          </a:p>
        </p:txBody>
      </p:sp>
      <p:sp>
        <p:nvSpPr>
          <p:cNvPr id="266244" name="Text Box 4">
            <a:extLst>
              <a:ext uri="{FF2B5EF4-FFF2-40B4-BE49-F238E27FC236}">
                <a16:creationId xmlns:a16="http://schemas.microsoft.com/office/drawing/2014/main" id="{8727F0C4-DFF2-CF55-060B-4252E10328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0200" y="1371601"/>
            <a:ext cx="4147289" cy="507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en-US" sz="1350"/>
              <a:t>    </a:t>
            </a:r>
            <a:r>
              <a:rPr lang="en-US" altLang="en-US" sz="1350">
                <a:solidFill>
                  <a:schemeClr val="accent2"/>
                </a:solidFill>
              </a:rPr>
              <a:t>Movie (</a:t>
            </a:r>
            <a:r>
              <a:rPr lang="en-US" altLang="en-US" sz="1350" u="sng">
                <a:solidFill>
                  <a:schemeClr val="accent2"/>
                </a:solidFill>
              </a:rPr>
              <a:t>title,  year</a:t>
            </a:r>
            <a:r>
              <a:rPr lang="en-US" altLang="en-US" sz="1350">
                <a:solidFill>
                  <a:schemeClr val="accent2"/>
                </a:solidFill>
              </a:rPr>
              <a:t>,  director, length)</a:t>
            </a:r>
          </a:p>
          <a:p>
            <a:pPr eaLnBrk="0" hangingPunct="0"/>
            <a:r>
              <a:rPr lang="en-US" altLang="en-US" sz="1350"/>
              <a:t>    Find movies whose title appears more than once.</a:t>
            </a:r>
          </a:p>
        </p:txBody>
      </p:sp>
      <p:sp>
        <p:nvSpPr>
          <p:cNvPr id="266245" name="Text Box 5">
            <a:extLst>
              <a:ext uri="{FF2B5EF4-FFF2-40B4-BE49-F238E27FC236}">
                <a16:creationId xmlns:a16="http://schemas.microsoft.com/office/drawing/2014/main" id="{D91A3455-B29E-8A06-F4B1-BF5BD0C08A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571" y="4452590"/>
            <a:ext cx="5705408" cy="300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en-US" sz="1350" dirty="0"/>
              <a:t>Note (1) scope of variables (2) this can still be expressed as single SFW</a:t>
            </a:r>
          </a:p>
        </p:txBody>
      </p:sp>
      <p:sp>
        <p:nvSpPr>
          <p:cNvPr id="266246" name="Oval 6">
            <a:extLst>
              <a:ext uri="{FF2B5EF4-FFF2-40B4-BE49-F238E27FC236}">
                <a16:creationId xmlns:a16="http://schemas.microsoft.com/office/drawing/2014/main" id="{002055A3-CB84-D512-4AA2-6245B96511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43650" y="1828800"/>
            <a:ext cx="1143000" cy="571500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 sz="1350"/>
              <a:t>correlation</a:t>
            </a:r>
          </a:p>
        </p:txBody>
      </p:sp>
      <p:sp>
        <p:nvSpPr>
          <p:cNvPr id="266247" name="Line 7">
            <a:extLst>
              <a:ext uri="{FF2B5EF4-FFF2-40B4-BE49-F238E27FC236}">
                <a16:creationId xmlns:a16="http://schemas.microsoft.com/office/drawing/2014/main" id="{C44845A6-9D52-8E14-60DD-3733AEB03BA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514850" y="2171700"/>
            <a:ext cx="182880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350"/>
          </a:p>
        </p:txBody>
      </p:sp>
      <p:sp>
        <p:nvSpPr>
          <p:cNvPr id="266248" name="Line 8">
            <a:extLst>
              <a:ext uri="{FF2B5EF4-FFF2-40B4-BE49-F238E27FC236}">
                <a16:creationId xmlns:a16="http://schemas.microsoft.com/office/drawing/2014/main" id="{23A3F6D6-6151-4530-84C6-1B16CBBDE51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543550" y="2400300"/>
            <a:ext cx="1200150" cy="15430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35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0" name="Rectangle 2">
            <a:extLst>
              <a:ext uri="{FF2B5EF4-FFF2-40B4-BE49-F238E27FC236}">
                <a16:creationId xmlns:a16="http://schemas.microsoft.com/office/drawing/2014/main" id="{0DB23D4F-E88E-0C51-D47A-8DEC81C5697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Complex Correlated Query</a:t>
            </a:r>
          </a:p>
        </p:txBody>
      </p:sp>
      <p:sp>
        <p:nvSpPr>
          <p:cNvPr id="268291" name="Rectangle 3">
            <a:extLst>
              <a:ext uri="{FF2B5EF4-FFF2-40B4-BE49-F238E27FC236}">
                <a16:creationId xmlns:a16="http://schemas.microsoft.com/office/drawing/2014/main" id="{2FA451DC-9806-A458-39D9-381DBE18F58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314450" y="1485900"/>
            <a:ext cx="6515100" cy="3086100"/>
          </a:xfrm>
        </p:spPr>
        <p:txBody>
          <a:bodyPr>
            <a:normAutofit lnSpcReduction="10000"/>
          </a:bodyPr>
          <a:lstStyle/>
          <a:p>
            <a:pPr eaLnBrk="0" hangingPunct="0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chemeClr val="accent2"/>
                </a:solidFill>
              </a:rPr>
              <a:t>Product ( pname,  price, category, maker, year)</a:t>
            </a:r>
          </a:p>
          <a:p>
            <a:pPr>
              <a:lnSpc>
                <a:spcPct val="90000"/>
              </a:lnSpc>
            </a:pPr>
            <a:r>
              <a:rPr lang="en-US" altLang="en-US" sz="1800"/>
              <a:t>Find products (and their manufacturers) that are more expensive than all products made by the same manufacturer before 1972</a:t>
            </a:r>
          </a:p>
          <a:p>
            <a:pPr eaLnBrk="0" hangingPunct="0">
              <a:lnSpc>
                <a:spcPct val="90000"/>
              </a:lnSpc>
              <a:spcBef>
                <a:spcPct val="0"/>
              </a:spcBef>
              <a:buFontTx/>
              <a:buNone/>
            </a:pPr>
            <a:endParaRPr lang="en-US" altLang="en-US" sz="1800">
              <a:solidFill>
                <a:schemeClr val="accent2"/>
              </a:solidFill>
            </a:endParaRPr>
          </a:p>
          <a:p>
            <a:pPr eaLnBrk="0" hangingPunct="0">
              <a:lnSpc>
                <a:spcPct val="90000"/>
              </a:lnSpc>
              <a:spcBef>
                <a:spcPct val="0"/>
              </a:spcBef>
              <a:buFontTx/>
              <a:buNone/>
            </a:pPr>
            <a:endParaRPr lang="en-US" altLang="en-US" sz="1800"/>
          </a:p>
          <a:p>
            <a:pPr eaLnBrk="0" hangingPunct="0">
              <a:lnSpc>
                <a:spcPct val="90000"/>
              </a:lnSpc>
              <a:spcBef>
                <a:spcPct val="0"/>
              </a:spcBef>
              <a:buFontTx/>
              <a:buNone/>
            </a:pPr>
            <a:endParaRPr lang="en-US" altLang="en-US" sz="1800"/>
          </a:p>
          <a:p>
            <a:pPr eaLnBrk="0" hangingPunct="0">
              <a:lnSpc>
                <a:spcPct val="90000"/>
              </a:lnSpc>
              <a:spcBef>
                <a:spcPct val="0"/>
              </a:spcBef>
              <a:buFontTx/>
              <a:buNone/>
            </a:pPr>
            <a:endParaRPr lang="en-US" altLang="en-US" sz="1800"/>
          </a:p>
          <a:p>
            <a:pPr eaLnBrk="0" hangingPunct="0">
              <a:lnSpc>
                <a:spcPct val="90000"/>
              </a:lnSpc>
              <a:spcBef>
                <a:spcPct val="0"/>
              </a:spcBef>
              <a:buFontTx/>
              <a:buNone/>
            </a:pPr>
            <a:endParaRPr lang="en-US" altLang="en-US" sz="1800"/>
          </a:p>
          <a:p>
            <a:pPr eaLnBrk="0" hangingPunct="0">
              <a:lnSpc>
                <a:spcPct val="90000"/>
              </a:lnSpc>
              <a:spcBef>
                <a:spcPct val="0"/>
              </a:spcBef>
              <a:buFontTx/>
              <a:buNone/>
            </a:pPr>
            <a:endParaRPr lang="en-US" altLang="en-US" sz="1800">
              <a:solidFill>
                <a:srgbClr val="FF5050"/>
              </a:solidFill>
            </a:endParaRPr>
          </a:p>
          <a:p>
            <a:pPr eaLnBrk="0" hangingPunct="0">
              <a:lnSpc>
                <a:spcPct val="90000"/>
              </a:lnSpc>
              <a:spcBef>
                <a:spcPct val="0"/>
              </a:spcBef>
              <a:buFontTx/>
              <a:buNone/>
            </a:pPr>
            <a:endParaRPr lang="en-US" altLang="en-US" sz="1800">
              <a:solidFill>
                <a:srgbClr val="FF5050"/>
              </a:solidFill>
            </a:endParaRPr>
          </a:p>
          <a:p>
            <a:pPr eaLnBrk="0" hangingPunct="0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5050"/>
                </a:solidFill>
              </a:rPr>
              <a:t>Very powerful ! Also much harder to optimize.</a:t>
            </a:r>
          </a:p>
        </p:txBody>
      </p:sp>
      <p:sp>
        <p:nvSpPr>
          <p:cNvPr id="268292" name="Rectangle 4">
            <a:extLst>
              <a:ext uri="{FF2B5EF4-FFF2-40B4-BE49-F238E27FC236}">
                <a16:creationId xmlns:a16="http://schemas.microsoft.com/office/drawing/2014/main" id="{205AE78C-6AE5-B7BA-6E2F-737C737FF3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1600" y="2628901"/>
            <a:ext cx="6472477" cy="113107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en-US" altLang="en-US" sz="1500">
                <a:solidFill>
                  <a:schemeClr val="accent2"/>
                </a:solidFill>
              </a:rPr>
              <a:t>SELECT DISTINCT</a:t>
            </a:r>
            <a:r>
              <a:rPr lang="en-US" altLang="en-US" sz="1500"/>
              <a:t>  pname, maker</a:t>
            </a:r>
          </a:p>
          <a:p>
            <a:pPr eaLnBrk="0" hangingPunct="0">
              <a:lnSpc>
                <a:spcPct val="90000"/>
              </a:lnSpc>
            </a:pPr>
            <a:r>
              <a:rPr lang="en-US" altLang="en-US" sz="1500">
                <a:solidFill>
                  <a:schemeClr val="accent2"/>
                </a:solidFill>
              </a:rPr>
              <a:t>FROM</a:t>
            </a:r>
            <a:r>
              <a:rPr lang="en-US" altLang="en-US" sz="1500"/>
              <a:t>     Product AS x</a:t>
            </a:r>
          </a:p>
          <a:p>
            <a:pPr eaLnBrk="0" hangingPunct="0">
              <a:lnSpc>
                <a:spcPct val="90000"/>
              </a:lnSpc>
            </a:pPr>
            <a:r>
              <a:rPr lang="en-US" altLang="en-US" sz="1500">
                <a:solidFill>
                  <a:schemeClr val="accent2"/>
                </a:solidFill>
              </a:rPr>
              <a:t>WHERE</a:t>
            </a:r>
            <a:r>
              <a:rPr lang="en-US" altLang="en-US" sz="1500"/>
              <a:t>  price &gt; </a:t>
            </a:r>
            <a:r>
              <a:rPr lang="en-US" altLang="en-US" sz="1500">
                <a:solidFill>
                  <a:schemeClr val="accent2"/>
                </a:solidFill>
              </a:rPr>
              <a:t>ALL</a:t>
            </a:r>
            <a:r>
              <a:rPr lang="en-US" altLang="en-US" sz="1500"/>
              <a:t>  (</a:t>
            </a:r>
            <a:r>
              <a:rPr lang="en-US" altLang="en-US" sz="1500">
                <a:solidFill>
                  <a:schemeClr val="accent2"/>
                </a:solidFill>
              </a:rPr>
              <a:t>SELECT</a:t>
            </a:r>
            <a:r>
              <a:rPr lang="en-US" altLang="en-US" sz="1500"/>
              <a:t>  price</a:t>
            </a:r>
          </a:p>
          <a:p>
            <a:pPr eaLnBrk="0" hangingPunct="0">
              <a:lnSpc>
                <a:spcPct val="90000"/>
              </a:lnSpc>
            </a:pPr>
            <a:r>
              <a:rPr lang="en-US" altLang="en-US" sz="1500"/>
              <a:t>                                        </a:t>
            </a:r>
            <a:r>
              <a:rPr lang="en-US" altLang="en-US" sz="1500">
                <a:solidFill>
                  <a:schemeClr val="accent2"/>
                </a:solidFill>
              </a:rPr>
              <a:t>FROM</a:t>
            </a:r>
            <a:r>
              <a:rPr lang="en-US" altLang="en-US" sz="1500"/>
              <a:t>    Product AS y</a:t>
            </a:r>
          </a:p>
          <a:p>
            <a:pPr eaLnBrk="0" hangingPunct="0">
              <a:lnSpc>
                <a:spcPct val="90000"/>
              </a:lnSpc>
            </a:pPr>
            <a:r>
              <a:rPr lang="en-US" altLang="en-US" sz="1500"/>
              <a:t>                                        </a:t>
            </a:r>
            <a:r>
              <a:rPr lang="en-US" altLang="en-US" sz="1500">
                <a:solidFill>
                  <a:schemeClr val="accent2"/>
                </a:solidFill>
              </a:rPr>
              <a:t>WHERE</a:t>
            </a:r>
            <a:r>
              <a:rPr lang="en-US" altLang="en-US" sz="1500"/>
              <a:t>  x.maker = y.maker AND y.year &lt; 1972);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434" name="Rectangle 2">
            <a:extLst>
              <a:ext uri="{FF2B5EF4-FFF2-40B4-BE49-F238E27FC236}">
                <a16:creationId xmlns:a16="http://schemas.microsoft.com/office/drawing/2014/main" id="{D9131CDD-EF56-C03E-510E-A583D291B56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Aggregation</a:t>
            </a:r>
          </a:p>
        </p:txBody>
      </p:sp>
      <p:sp>
        <p:nvSpPr>
          <p:cNvPr id="274435" name="Text Box 3">
            <a:extLst>
              <a:ext uri="{FF2B5EF4-FFF2-40B4-BE49-F238E27FC236}">
                <a16:creationId xmlns:a16="http://schemas.microsoft.com/office/drawing/2014/main" id="{2F25BBF6-A6B5-A333-F55C-CE2D21AC4B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29200" y="1428750"/>
            <a:ext cx="1891865" cy="71558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pPr eaLnBrk="0" hangingPunct="0"/>
            <a:r>
              <a:rPr lang="en-US" altLang="en-US" sz="1350">
                <a:solidFill>
                  <a:schemeClr val="accent2"/>
                </a:solidFill>
              </a:rPr>
              <a:t>SELECT</a:t>
            </a:r>
            <a:r>
              <a:rPr lang="en-US" altLang="en-US" sz="1350"/>
              <a:t>  count(*)</a:t>
            </a:r>
          </a:p>
          <a:p>
            <a:pPr eaLnBrk="0" hangingPunct="0"/>
            <a:r>
              <a:rPr lang="en-US" altLang="en-US" sz="1350">
                <a:solidFill>
                  <a:schemeClr val="accent2"/>
                </a:solidFill>
              </a:rPr>
              <a:t>FROM</a:t>
            </a:r>
            <a:r>
              <a:rPr lang="en-US" altLang="en-US" sz="1350"/>
              <a:t>     Product</a:t>
            </a:r>
          </a:p>
          <a:p>
            <a:pPr eaLnBrk="0" hangingPunct="0"/>
            <a:r>
              <a:rPr lang="en-US" altLang="en-US" sz="1350">
                <a:solidFill>
                  <a:schemeClr val="accent2"/>
                </a:solidFill>
              </a:rPr>
              <a:t>WHERE</a:t>
            </a:r>
            <a:r>
              <a:rPr lang="en-US" altLang="en-US" sz="1350"/>
              <a:t>   year &gt; 1995</a:t>
            </a:r>
          </a:p>
        </p:txBody>
      </p:sp>
      <p:sp>
        <p:nvSpPr>
          <p:cNvPr id="274436" name="Rectangle 4">
            <a:extLst>
              <a:ext uri="{FF2B5EF4-FFF2-40B4-BE49-F238E27FC236}">
                <a16:creationId xmlns:a16="http://schemas.microsoft.com/office/drawing/2014/main" id="{CDC60804-259C-4DBE-88C8-FEA1E5FD73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4171950"/>
            <a:ext cx="4474302" cy="300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en-US" sz="1350"/>
              <a:t>Except count, all aggregations apply to a single attribute</a:t>
            </a:r>
          </a:p>
        </p:txBody>
      </p:sp>
      <p:sp>
        <p:nvSpPr>
          <p:cNvPr id="274437" name="Text Box 5">
            <a:extLst>
              <a:ext uri="{FF2B5EF4-FFF2-40B4-BE49-F238E27FC236}">
                <a16:creationId xmlns:a16="http://schemas.microsoft.com/office/drawing/2014/main" id="{1FE0229F-6AF4-D6B5-4032-F35CE50561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0200" y="1428750"/>
            <a:ext cx="2180469" cy="71558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pPr eaLnBrk="0" hangingPunct="0"/>
            <a:r>
              <a:rPr lang="en-US" altLang="en-US" sz="1350">
                <a:solidFill>
                  <a:schemeClr val="accent2"/>
                </a:solidFill>
              </a:rPr>
              <a:t>SELECT</a:t>
            </a:r>
            <a:r>
              <a:rPr lang="en-US" altLang="en-US" sz="1350"/>
              <a:t>  avg(price)</a:t>
            </a:r>
          </a:p>
          <a:p>
            <a:pPr eaLnBrk="0" hangingPunct="0"/>
            <a:r>
              <a:rPr lang="en-US" altLang="en-US" sz="1350">
                <a:solidFill>
                  <a:schemeClr val="accent2"/>
                </a:solidFill>
              </a:rPr>
              <a:t>FROM</a:t>
            </a:r>
            <a:r>
              <a:rPr lang="en-US" altLang="en-US" sz="1350"/>
              <a:t>      Product</a:t>
            </a:r>
          </a:p>
          <a:p>
            <a:pPr eaLnBrk="0" hangingPunct="0"/>
            <a:r>
              <a:rPr lang="en-US" altLang="en-US" sz="1350">
                <a:solidFill>
                  <a:schemeClr val="accent2"/>
                </a:solidFill>
              </a:rPr>
              <a:t>WHERE </a:t>
            </a:r>
            <a:r>
              <a:rPr lang="en-US" altLang="en-US" sz="1350"/>
              <a:t>  maker=“Toyota”</a:t>
            </a:r>
          </a:p>
        </p:txBody>
      </p:sp>
      <p:sp>
        <p:nvSpPr>
          <p:cNvPr id="274438" name="Text Box 6">
            <a:extLst>
              <a:ext uri="{FF2B5EF4-FFF2-40B4-BE49-F238E27FC236}">
                <a16:creationId xmlns:a16="http://schemas.microsoft.com/office/drawing/2014/main" id="{FF9F11E5-2138-89B5-8AC5-89C1D22BB6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57350" y="2743200"/>
            <a:ext cx="3708066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en-US" sz="1350"/>
              <a:t>SQL supports several aggregation operations:</a:t>
            </a:r>
          </a:p>
          <a:p>
            <a:pPr eaLnBrk="0" hangingPunct="0"/>
            <a:endParaRPr lang="en-US" altLang="en-US" sz="1350"/>
          </a:p>
          <a:p>
            <a:pPr eaLnBrk="0" hangingPunct="0"/>
            <a:r>
              <a:rPr lang="en-US" altLang="en-US" sz="1350"/>
              <a:t>     sum, count, min, max, avg</a:t>
            </a:r>
          </a:p>
          <a:p>
            <a:pPr eaLnBrk="0" hangingPunct="0"/>
            <a:endParaRPr lang="en-US" altLang="en-US" sz="135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2" name="Rectangle 2">
            <a:extLst>
              <a:ext uri="{FF2B5EF4-FFF2-40B4-BE49-F238E27FC236}">
                <a16:creationId xmlns:a16="http://schemas.microsoft.com/office/drawing/2014/main" id="{012A4A21-1909-14E3-EA59-649F294B0AB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SQL Query</a:t>
            </a:r>
          </a:p>
        </p:txBody>
      </p:sp>
      <p:sp>
        <p:nvSpPr>
          <p:cNvPr id="220163" name="Text Box 3">
            <a:extLst>
              <a:ext uri="{FF2B5EF4-FFF2-40B4-BE49-F238E27FC236}">
                <a16:creationId xmlns:a16="http://schemas.microsoft.com/office/drawing/2014/main" id="{DBB2FF56-29D0-1129-DF3F-77C1C1ED19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6495" y="1440671"/>
            <a:ext cx="4320413" cy="11310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endParaRPr lang="en-US" altLang="en-US" sz="1350" dirty="0"/>
          </a:p>
          <a:p>
            <a:pPr eaLnBrk="0" hangingPunct="0"/>
            <a:r>
              <a:rPr lang="en-US" altLang="en-US" sz="1350" dirty="0"/>
              <a:t>Basic form: (plus many many more bells and whistles)</a:t>
            </a:r>
          </a:p>
          <a:p>
            <a:pPr eaLnBrk="0" hangingPunct="0"/>
            <a:endParaRPr lang="en-US" altLang="en-US" sz="1350" dirty="0"/>
          </a:p>
          <a:p>
            <a:pPr eaLnBrk="0" hangingPunct="0"/>
            <a:endParaRPr lang="en-US" altLang="en-US" sz="1350" dirty="0"/>
          </a:p>
          <a:p>
            <a:pPr eaLnBrk="0" hangingPunct="0"/>
            <a:endParaRPr lang="en-US" altLang="en-US" sz="1350" dirty="0"/>
          </a:p>
        </p:txBody>
      </p:sp>
      <p:sp>
        <p:nvSpPr>
          <p:cNvPr id="220164" name="Rectangle 4">
            <a:extLst>
              <a:ext uri="{FF2B5EF4-FFF2-40B4-BE49-F238E27FC236}">
                <a16:creationId xmlns:a16="http://schemas.microsoft.com/office/drawing/2014/main" id="{EE964F6A-737C-EE5B-638A-53E775F2B9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15742" y="2968229"/>
            <a:ext cx="2820003" cy="71558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pPr eaLnBrk="0" hangingPunct="0"/>
            <a:r>
              <a:rPr lang="en-US" altLang="en-US" sz="1350" dirty="0"/>
              <a:t> </a:t>
            </a:r>
            <a:r>
              <a:rPr lang="en-US" altLang="en-US" sz="1350" dirty="0">
                <a:solidFill>
                  <a:schemeClr val="accent2"/>
                </a:solidFill>
              </a:rPr>
              <a:t>SELECT </a:t>
            </a:r>
            <a:r>
              <a:rPr lang="en-US" altLang="en-US" sz="1350" dirty="0"/>
              <a:t> &lt;attributes&gt;</a:t>
            </a:r>
          </a:p>
          <a:p>
            <a:pPr eaLnBrk="0" hangingPunct="0"/>
            <a:r>
              <a:rPr lang="en-US" altLang="en-US" sz="1350" dirty="0"/>
              <a:t> </a:t>
            </a:r>
            <a:r>
              <a:rPr lang="en-US" altLang="en-US" sz="1350" dirty="0">
                <a:solidFill>
                  <a:schemeClr val="accent2"/>
                </a:solidFill>
              </a:rPr>
              <a:t>FROM</a:t>
            </a:r>
            <a:r>
              <a:rPr lang="en-US" altLang="en-US" sz="1350" dirty="0"/>
              <a:t>     &lt;one or more relations&gt;</a:t>
            </a:r>
          </a:p>
          <a:p>
            <a:pPr eaLnBrk="0" hangingPunct="0"/>
            <a:r>
              <a:rPr lang="en-US" altLang="en-US" sz="1350" dirty="0"/>
              <a:t> </a:t>
            </a:r>
            <a:r>
              <a:rPr lang="en-US" altLang="en-US" sz="1350" dirty="0">
                <a:solidFill>
                  <a:schemeClr val="accent2"/>
                </a:solidFill>
              </a:rPr>
              <a:t>WHERE</a:t>
            </a:r>
            <a:r>
              <a:rPr lang="en-US" altLang="en-US" sz="1350" dirty="0"/>
              <a:t>  &lt;conditions&gt;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82" name="Text Box 2">
            <a:extLst>
              <a:ext uri="{FF2B5EF4-FFF2-40B4-BE49-F238E27FC236}">
                <a16:creationId xmlns:a16="http://schemas.microsoft.com/office/drawing/2014/main" id="{1262EC09-A5E5-AF36-5092-49BC8EF37F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31144" y="1459706"/>
            <a:ext cx="4461542" cy="300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en-US" sz="1350"/>
              <a:t>COUNT   applies to duplicates, unless otherwise stated:</a:t>
            </a:r>
          </a:p>
        </p:txBody>
      </p:sp>
      <p:sp>
        <p:nvSpPr>
          <p:cNvPr id="276483" name="Text Box 3">
            <a:extLst>
              <a:ext uri="{FF2B5EF4-FFF2-40B4-BE49-F238E27FC236}">
                <a16:creationId xmlns:a16="http://schemas.microsoft.com/office/drawing/2014/main" id="{37743E44-1077-5A56-AF44-C07E0B187A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0200" y="2114550"/>
            <a:ext cx="2239780" cy="71558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pPr eaLnBrk="0" hangingPunct="0"/>
            <a:r>
              <a:rPr lang="en-US" altLang="en-US" sz="1350">
                <a:solidFill>
                  <a:schemeClr val="accent2"/>
                </a:solidFill>
              </a:rPr>
              <a:t>SELECT</a:t>
            </a:r>
            <a:r>
              <a:rPr lang="en-US" altLang="en-US" sz="1350"/>
              <a:t>  Count(category) </a:t>
            </a:r>
          </a:p>
          <a:p>
            <a:pPr eaLnBrk="0" hangingPunct="0"/>
            <a:r>
              <a:rPr lang="en-US" altLang="en-US" sz="1350">
                <a:solidFill>
                  <a:schemeClr val="accent2"/>
                </a:solidFill>
              </a:rPr>
              <a:t>FROM</a:t>
            </a:r>
            <a:r>
              <a:rPr lang="en-US" altLang="en-US" sz="1350"/>
              <a:t>     Product</a:t>
            </a:r>
          </a:p>
          <a:p>
            <a:pPr eaLnBrk="0" hangingPunct="0"/>
            <a:r>
              <a:rPr lang="en-US" altLang="en-US" sz="1350">
                <a:solidFill>
                  <a:schemeClr val="accent2"/>
                </a:solidFill>
              </a:rPr>
              <a:t>WHERE</a:t>
            </a:r>
            <a:r>
              <a:rPr lang="en-US" altLang="en-US" sz="1350"/>
              <a:t>   year &gt; 1995</a:t>
            </a:r>
          </a:p>
        </p:txBody>
      </p:sp>
      <p:sp>
        <p:nvSpPr>
          <p:cNvPr id="276484" name="Rectangle 4">
            <a:extLst>
              <a:ext uri="{FF2B5EF4-FFF2-40B4-BE49-F238E27FC236}">
                <a16:creationId xmlns:a16="http://schemas.microsoft.com/office/drawing/2014/main" id="{702C0D7F-4CE4-AB11-B17B-85A414A89E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14850" y="2057400"/>
            <a:ext cx="1531188" cy="300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>
                    <a:alpha val="5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en-US" sz="1350"/>
              <a:t>same as Count(*)</a:t>
            </a:r>
          </a:p>
        </p:txBody>
      </p:sp>
      <p:sp>
        <p:nvSpPr>
          <p:cNvPr id="276485" name="Rectangle 5">
            <a:extLst>
              <a:ext uri="{FF2B5EF4-FFF2-40B4-BE49-F238E27FC236}">
                <a16:creationId xmlns:a16="http://schemas.microsoft.com/office/drawing/2014/main" id="{E92533CF-9F53-585D-E47C-21823A19D1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5900" y="3257550"/>
            <a:ext cx="1614609" cy="300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>
                    <a:alpha val="5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en-US" sz="1350"/>
              <a:t>We probably want:</a:t>
            </a:r>
          </a:p>
        </p:txBody>
      </p:sp>
      <p:sp>
        <p:nvSpPr>
          <p:cNvPr id="276486" name="Text Box 6">
            <a:extLst>
              <a:ext uri="{FF2B5EF4-FFF2-40B4-BE49-F238E27FC236}">
                <a16:creationId xmlns:a16="http://schemas.microsoft.com/office/drawing/2014/main" id="{4AB80FA7-7534-5892-53DB-CAC3C4A332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57350" y="3771900"/>
            <a:ext cx="3034933" cy="71558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pPr eaLnBrk="0" hangingPunct="0"/>
            <a:r>
              <a:rPr lang="en-US" altLang="en-US" sz="1350">
                <a:solidFill>
                  <a:schemeClr val="accent2"/>
                </a:solidFill>
              </a:rPr>
              <a:t>SELECT</a:t>
            </a:r>
            <a:r>
              <a:rPr lang="en-US" altLang="en-US" sz="1350"/>
              <a:t>  Count(</a:t>
            </a:r>
            <a:r>
              <a:rPr lang="en-US" altLang="en-US" sz="1350">
                <a:solidFill>
                  <a:schemeClr val="accent2"/>
                </a:solidFill>
              </a:rPr>
              <a:t>DISTINCT</a:t>
            </a:r>
            <a:r>
              <a:rPr lang="en-US" altLang="en-US" sz="1350"/>
              <a:t> category)</a:t>
            </a:r>
          </a:p>
          <a:p>
            <a:pPr eaLnBrk="0" hangingPunct="0"/>
            <a:r>
              <a:rPr lang="en-US" altLang="en-US" sz="1350">
                <a:solidFill>
                  <a:schemeClr val="accent2"/>
                </a:solidFill>
              </a:rPr>
              <a:t>FROM</a:t>
            </a:r>
            <a:r>
              <a:rPr lang="en-US" altLang="en-US" sz="1350"/>
              <a:t>     Product</a:t>
            </a:r>
          </a:p>
          <a:p>
            <a:pPr eaLnBrk="0" hangingPunct="0"/>
            <a:r>
              <a:rPr lang="en-US" altLang="en-US" sz="1350">
                <a:solidFill>
                  <a:schemeClr val="accent2"/>
                </a:solidFill>
              </a:rPr>
              <a:t>WHERE</a:t>
            </a:r>
            <a:r>
              <a:rPr lang="en-US" altLang="en-US" sz="1350"/>
              <a:t>   year &gt; 1995</a:t>
            </a:r>
          </a:p>
        </p:txBody>
      </p:sp>
      <p:sp>
        <p:nvSpPr>
          <p:cNvPr id="276487" name="Rectangle 7">
            <a:extLst>
              <a:ext uri="{FF2B5EF4-FFF2-40B4-BE49-F238E27FC236}">
                <a16:creationId xmlns:a16="http://schemas.microsoft.com/office/drawing/2014/main" id="{627E1B6C-6A16-D4DE-55E3-9952E253F98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Aggregation: Count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530" name="Text Box 2">
            <a:extLst>
              <a:ext uri="{FF2B5EF4-FFF2-40B4-BE49-F238E27FC236}">
                <a16:creationId xmlns:a16="http://schemas.microsoft.com/office/drawing/2014/main" id="{0FF337F4-52F5-EAEE-FC54-ECDA36B756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3050" y="1485900"/>
            <a:ext cx="3214341" cy="300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en-US" sz="1350">
                <a:solidFill>
                  <a:schemeClr val="accent2"/>
                </a:solidFill>
              </a:rPr>
              <a:t>Purchase(product, date, price, quantity)</a:t>
            </a:r>
          </a:p>
        </p:txBody>
      </p:sp>
      <p:sp>
        <p:nvSpPr>
          <p:cNvPr id="278531" name="Rectangle 3">
            <a:extLst>
              <a:ext uri="{FF2B5EF4-FFF2-40B4-BE49-F238E27FC236}">
                <a16:creationId xmlns:a16="http://schemas.microsoft.com/office/drawing/2014/main" id="{AEB17494-1F5B-34B5-4E2F-54D1CB6464F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More Examples</a:t>
            </a:r>
          </a:p>
        </p:txBody>
      </p:sp>
      <p:sp>
        <p:nvSpPr>
          <p:cNvPr id="278532" name="Text Box 4">
            <a:extLst>
              <a:ext uri="{FF2B5EF4-FFF2-40B4-BE49-F238E27FC236}">
                <a16:creationId xmlns:a16="http://schemas.microsoft.com/office/drawing/2014/main" id="{6676437E-3281-30C8-DF7B-24F9A61F93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4500" y="2514601"/>
            <a:ext cx="2566793" cy="50783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pPr eaLnBrk="0" hangingPunct="0"/>
            <a:r>
              <a:rPr lang="en-US" altLang="en-US" sz="1350">
                <a:solidFill>
                  <a:schemeClr val="accent2"/>
                </a:solidFill>
              </a:rPr>
              <a:t>SELECT</a:t>
            </a:r>
            <a:r>
              <a:rPr lang="en-US" altLang="en-US" sz="1350"/>
              <a:t>  Sum(price * quantity)</a:t>
            </a:r>
          </a:p>
          <a:p>
            <a:pPr eaLnBrk="0" hangingPunct="0"/>
            <a:r>
              <a:rPr lang="en-US" altLang="en-US" sz="1350">
                <a:solidFill>
                  <a:schemeClr val="accent2"/>
                </a:solidFill>
              </a:rPr>
              <a:t>FROM</a:t>
            </a:r>
            <a:r>
              <a:rPr lang="en-US" altLang="en-US" sz="1350"/>
              <a:t>      Purchase</a:t>
            </a:r>
          </a:p>
        </p:txBody>
      </p:sp>
      <p:sp>
        <p:nvSpPr>
          <p:cNvPr id="278533" name="Text Box 5">
            <a:extLst>
              <a:ext uri="{FF2B5EF4-FFF2-40B4-BE49-F238E27FC236}">
                <a16:creationId xmlns:a16="http://schemas.microsoft.com/office/drawing/2014/main" id="{C930334F-2617-21C3-2FC0-10B7E6112D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57350" y="3771900"/>
            <a:ext cx="2566793" cy="71558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pPr eaLnBrk="0" hangingPunct="0"/>
            <a:r>
              <a:rPr lang="en-US" altLang="en-US" sz="1350">
                <a:solidFill>
                  <a:schemeClr val="accent2"/>
                </a:solidFill>
              </a:rPr>
              <a:t>SELECT</a:t>
            </a:r>
            <a:r>
              <a:rPr lang="en-US" altLang="en-US" sz="1350"/>
              <a:t>  Sum(price * quantity)</a:t>
            </a:r>
          </a:p>
          <a:p>
            <a:pPr eaLnBrk="0" hangingPunct="0"/>
            <a:r>
              <a:rPr lang="en-US" altLang="en-US" sz="1350">
                <a:solidFill>
                  <a:schemeClr val="accent2"/>
                </a:solidFill>
              </a:rPr>
              <a:t>FROM</a:t>
            </a:r>
            <a:r>
              <a:rPr lang="en-US" altLang="en-US" sz="1350"/>
              <a:t>      Purchase</a:t>
            </a:r>
          </a:p>
          <a:p>
            <a:pPr eaLnBrk="0" hangingPunct="0"/>
            <a:r>
              <a:rPr lang="en-US" altLang="en-US" sz="1350">
                <a:solidFill>
                  <a:schemeClr val="accent2"/>
                </a:solidFill>
              </a:rPr>
              <a:t>WHERE </a:t>
            </a:r>
            <a:r>
              <a:rPr lang="en-US" altLang="en-US" sz="1350"/>
              <a:t>  product = ‘bagel’</a:t>
            </a:r>
          </a:p>
        </p:txBody>
      </p:sp>
      <p:sp>
        <p:nvSpPr>
          <p:cNvPr id="278534" name="Oval 6">
            <a:extLst>
              <a:ext uri="{FF2B5EF4-FFF2-40B4-BE49-F238E27FC236}">
                <a16:creationId xmlns:a16="http://schemas.microsoft.com/office/drawing/2014/main" id="{3B3A9807-663C-568F-C706-F06F22B1DE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27706" y="3098141"/>
            <a:ext cx="1598626" cy="714107"/>
          </a:xfrm>
          <a:prstGeom prst="ellipse">
            <a:avLst/>
          </a:prstGeom>
          <a:solidFill>
            <a:srgbClr val="C0C0C0">
              <a:alpha val="50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en-US" altLang="en-US" sz="1350"/>
              <a:t>What do</a:t>
            </a:r>
          </a:p>
          <a:p>
            <a:pPr algn="ctr"/>
            <a:r>
              <a:rPr lang="en-US" altLang="en-US" sz="1350"/>
              <a:t>they mean ?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578" name="Rectangle 2">
            <a:extLst>
              <a:ext uri="{FF2B5EF4-FFF2-40B4-BE49-F238E27FC236}">
                <a16:creationId xmlns:a16="http://schemas.microsoft.com/office/drawing/2014/main" id="{C5B2170D-B547-9B0C-B892-AC87808755B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Simple Aggregations</a:t>
            </a:r>
          </a:p>
        </p:txBody>
      </p:sp>
      <p:sp>
        <p:nvSpPr>
          <p:cNvPr id="280579" name="Rectangle 3">
            <a:extLst>
              <a:ext uri="{FF2B5EF4-FFF2-40B4-BE49-F238E27FC236}">
                <a16:creationId xmlns:a16="http://schemas.microsoft.com/office/drawing/2014/main" id="{514FFC37-5594-BCB9-CEBF-EDC0FE7223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1600" y="897732"/>
            <a:ext cx="148630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>
                    <a:alpha val="5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2400">
                <a:solidFill>
                  <a:schemeClr val="accent2"/>
                </a:solidFill>
              </a:rPr>
              <a:t>Purchase</a:t>
            </a:r>
          </a:p>
        </p:txBody>
      </p:sp>
      <p:graphicFrame>
        <p:nvGraphicFramePr>
          <p:cNvPr id="280580" name="Group 4">
            <a:extLst>
              <a:ext uri="{FF2B5EF4-FFF2-40B4-BE49-F238E27FC236}">
                <a16:creationId xmlns:a16="http://schemas.microsoft.com/office/drawing/2014/main" id="{6D5D4817-CFAA-DCD9-F342-E8F50E9D896C}"/>
              </a:ext>
            </a:extLst>
          </p:cNvPr>
          <p:cNvGraphicFramePr>
            <a:graphicFrameLocks noGrp="1"/>
          </p:cNvGraphicFramePr>
          <p:nvPr/>
        </p:nvGraphicFramePr>
        <p:xfrm>
          <a:off x="1885950" y="1428750"/>
          <a:ext cx="4857752" cy="2171704"/>
        </p:xfrm>
        <a:graphic>
          <a:graphicData uri="http://schemas.openxmlformats.org/drawingml/2006/table">
            <a:tbl>
              <a:tblPr/>
              <a:tblGrid>
                <a:gridCol w="1214438">
                  <a:extLst>
                    <a:ext uri="{9D8B030D-6E8A-4147-A177-3AD203B41FA5}">
                      <a16:colId xmlns:a16="http://schemas.microsoft.com/office/drawing/2014/main" val="2039144289"/>
                    </a:ext>
                  </a:extLst>
                </a:gridCol>
                <a:gridCol w="1214438">
                  <a:extLst>
                    <a:ext uri="{9D8B030D-6E8A-4147-A177-3AD203B41FA5}">
                      <a16:colId xmlns:a16="http://schemas.microsoft.com/office/drawing/2014/main" val="3869008549"/>
                    </a:ext>
                  </a:extLst>
                </a:gridCol>
                <a:gridCol w="1214438">
                  <a:extLst>
                    <a:ext uri="{9D8B030D-6E8A-4147-A177-3AD203B41FA5}">
                      <a16:colId xmlns:a16="http://schemas.microsoft.com/office/drawing/2014/main" val="1586205211"/>
                    </a:ext>
                  </a:extLst>
                </a:gridCol>
                <a:gridCol w="1214438">
                  <a:extLst>
                    <a:ext uri="{9D8B030D-6E8A-4147-A177-3AD203B41FA5}">
                      <a16:colId xmlns:a16="http://schemas.microsoft.com/office/drawing/2014/main" val="1667839813"/>
                    </a:ext>
                  </a:extLst>
                </a:gridCol>
              </a:tblGrid>
              <a:tr h="43457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1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</a:rPr>
                        <a:t>Product</a:t>
                      </a:r>
                    </a:p>
                  </a:txBody>
                  <a:tcPr marL="68580" marR="68580"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1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</a:rPr>
                        <a:t>Date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1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</a:rPr>
                        <a:t>Price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1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</a:rPr>
                        <a:t>Quantity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8977404"/>
                  </a:ext>
                </a:extLst>
              </a:tr>
              <a:tr h="43457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Bagel</a:t>
                      </a:r>
                    </a:p>
                  </a:txBody>
                  <a:tcPr marL="68580" marR="68580"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10/21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2167383"/>
                  </a:ext>
                </a:extLst>
              </a:tr>
              <a:tr h="4333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Banana</a:t>
                      </a:r>
                    </a:p>
                  </a:txBody>
                  <a:tcPr marL="68580" marR="68580"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10/3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0.5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82881678"/>
                  </a:ext>
                </a:extLst>
              </a:tr>
              <a:tr h="43457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Banana</a:t>
                      </a:r>
                    </a:p>
                  </a:txBody>
                  <a:tcPr marL="68580" marR="68580"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10/10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6022222"/>
                  </a:ext>
                </a:extLst>
              </a:tr>
              <a:tr h="43457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Bagel</a:t>
                      </a:r>
                    </a:p>
                  </a:txBody>
                  <a:tcPr marL="68580" marR="68580"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10/25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1.50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437425"/>
                  </a:ext>
                </a:extLst>
              </a:tr>
            </a:tbl>
          </a:graphicData>
        </a:graphic>
      </p:graphicFrame>
      <p:sp>
        <p:nvSpPr>
          <p:cNvPr id="280612" name="Text Box 36">
            <a:extLst>
              <a:ext uri="{FF2B5EF4-FFF2-40B4-BE49-F238E27FC236}">
                <a16:creationId xmlns:a16="http://schemas.microsoft.com/office/drawing/2014/main" id="{B4FA50C6-F7F9-354F-5611-857707704E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5900" y="3886200"/>
            <a:ext cx="2566793" cy="71558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pPr eaLnBrk="0" hangingPunct="0"/>
            <a:r>
              <a:rPr lang="en-US" altLang="en-US" sz="1350">
                <a:solidFill>
                  <a:schemeClr val="accent2"/>
                </a:solidFill>
              </a:rPr>
              <a:t>SELECT</a:t>
            </a:r>
            <a:r>
              <a:rPr lang="en-US" altLang="en-US" sz="1350"/>
              <a:t>  Sum(price * quantity)</a:t>
            </a:r>
          </a:p>
          <a:p>
            <a:pPr eaLnBrk="0" hangingPunct="0"/>
            <a:r>
              <a:rPr lang="en-US" altLang="en-US" sz="1350">
                <a:solidFill>
                  <a:schemeClr val="accent2"/>
                </a:solidFill>
              </a:rPr>
              <a:t>FROM</a:t>
            </a:r>
            <a:r>
              <a:rPr lang="en-US" altLang="en-US" sz="1350"/>
              <a:t>      Purchase</a:t>
            </a:r>
          </a:p>
          <a:p>
            <a:pPr eaLnBrk="0" hangingPunct="0"/>
            <a:r>
              <a:rPr lang="en-US" altLang="en-US" sz="1350">
                <a:solidFill>
                  <a:schemeClr val="accent2"/>
                </a:solidFill>
              </a:rPr>
              <a:t>WHERE </a:t>
            </a:r>
            <a:r>
              <a:rPr lang="en-US" altLang="en-US" sz="1350"/>
              <a:t>  product = ‘bagel’</a:t>
            </a:r>
          </a:p>
        </p:txBody>
      </p:sp>
      <p:sp>
        <p:nvSpPr>
          <p:cNvPr id="280613" name="AutoShape 37">
            <a:extLst>
              <a:ext uri="{FF2B5EF4-FFF2-40B4-BE49-F238E27FC236}">
                <a16:creationId xmlns:a16="http://schemas.microsoft.com/office/drawing/2014/main" id="{94B0D547-5B1B-4660-4248-93359E5617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14900" y="4056066"/>
            <a:ext cx="245474" cy="596101"/>
          </a:xfrm>
          <a:prstGeom prst="rightArrow">
            <a:avLst>
              <a:gd name="adj1" fmla="val 50000"/>
              <a:gd name="adj2" fmla="val 50245"/>
            </a:avLst>
          </a:prstGeom>
          <a:solidFill>
            <a:srgbClr val="C0C0C0">
              <a:alpha val="5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 sz="1350"/>
          </a:p>
        </p:txBody>
      </p:sp>
      <p:sp>
        <p:nvSpPr>
          <p:cNvPr id="280614" name="Rectangle 38">
            <a:extLst>
              <a:ext uri="{FF2B5EF4-FFF2-40B4-BE49-F238E27FC236}">
                <a16:creationId xmlns:a16="http://schemas.microsoft.com/office/drawing/2014/main" id="{EFFF599E-9D47-3F07-B368-B98F212C3B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5050" y="4171950"/>
            <a:ext cx="1223412" cy="300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>
                    <a:alpha val="5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350"/>
              <a:t>50  (= 20+30)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626" name="Rectangle 2">
            <a:extLst>
              <a:ext uri="{FF2B5EF4-FFF2-40B4-BE49-F238E27FC236}">
                <a16:creationId xmlns:a16="http://schemas.microsoft.com/office/drawing/2014/main" id="{94FF1903-C3FA-E359-E0E4-8F805E61835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Grouping and Aggregation</a:t>
            </a:r>
          </a:p>
        </p:txBody>
      </p:sp>
      <p:sp>
        <p:nvSpPr>
          <p:cNvPr id="282627" name="Text Box 3">
            <a:extLst>
              <a:ext uri="{FF2B5EF4-FFF2-40B4-BE49-F238E27FC236}">
                <a16:creationId xmlns:a16="http://schemas.microsoft.com/office/drawing/2014/main" id="{4DA6131D-853A-DA25-5535-EC6C348949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59694" y="1231106"/>
            <a:ext cx="3214341" cy="300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en-US" sz="1350">
                <a:solidFill>
                  <a:schemeClr val="accent2"/>
                </a:solidFill>
              </a:rPr>
              <a:t>Purchase(product, date, price, quantity)</a:t>
            </a:r>
            <a:endParaRPr lang="en-US" altLang="en-US" sz="1350"/>
          </a:p>
        </p:txBody>
      </p:sp>
      <p:sp>
        <p:nvSpPr>
          <p:cNvPr id="282628" name="Rectangle 4">
            <a:extLst>
              <a:ext uri="{FF2B5EF4-FFF2-40B4-BE49-F238E27FC236}">
                <a16:creationId xmlns:a16="http://schemas.microsoft.com/office/drawing/2014/main" id="{09E22D1F-F770-0402-078F-1762264DF4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3050" y="2800350"/>
            <a:ext cx="4545090" cy="92333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pPr eaLnBrk="0" hangingPunct="0"/>
            <a:r>
              <a:rPr lang="en-US" altLang="en-US" sz="1350">
                <a:solidFill>
                  <a:schemeClr val="accent2"/>
                </a:solidFill>
              </a:rPr>
              <a:t>SELECT </a:t>
            </a:r>
            <a:r>
              <a:rPr lang="en-US" altLang="en-US" sz="1350"/>
              <a:t>       product, Sum(price*quantity) AS TotalSales</a:t>
            </a:r>
          </a:p>
          <a:p>
            <a:pPr eaLnBrk="0" hangingPunct="0"/>
            <a:r>
              <a:rPr lang="en-US" altLang="en-US" sz="1350">
                <a:solidFill>
                  <a:schemeClr val="accent2"/>
                </a:solidFill>
              </a:rPr>
              <a:t>FROM</a:t>
            </a:r>
            <a:r>
              <a:rPr lang="en-US" altLang="en-US" sz="1350"/>
              <a:t>           Purchase</a:t>
            </a:r>
          </a:p>
          <a:p>
            <a:pPr eaLnBrk="0" hangingPunct="0"/>
            <a:r>
              <a:rPr lang="en-US" altLang="en-US" sz="1350">
                <a:solidFill>
                  <a:schemeClr val="accent2"/>
                </a:solidFill>
              </a:rPr>
              <a:t>WHERE</a:t>
            </a:r>
            <a:r>
              <a:rPr lang="en-US" altLang="en-US" sz="1350"/>
              <a:t>        date &gt; ‘10/1/2005’</a:t>
            </a:r>
          </a:p>
          <a:p>
            <a:pPr eaLnBrk="0" hangingPunct="0"/>
            <a:r>
              <a:rPr lang="en-US" altLang="en-US" sz="1350">
                <a:solidFill>
                  <a:srgbClr val="FF0066"/>
                </a:solidFill>
              </a:rPr>
              <a:t>GROUP BY</a:t>
            </a:r>
            <a:r>
              <a:rPr lang="en-US" altLang="en-US" sz="1350"/>
              <a:t>  product</a:t>
            </a:r>
          </a:p>
        </p:txBody>
      </p:sp>
      <p:sp>
        <p:nvSpPr>
          <p:cNvPr id="282629" name="Text Box 5">
            <a:extLst>
              <a:ext uri="{FF2B5EF4-FFF2-40B4-BE49-F238E27FC236}">
                <a16:creationId xmlns:a16="http://schemas.microsoft.com/office/drawing/2014/main" id="{45F556AF-AB36-5038-33C5-9182E76D08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31194" y="4488656"/>
            <a:ext cx="2345579" cy="300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>
                    <a:alpha val="5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350"/>
              <a:t>Let’s see what this means…</a:t>
            </a:r>
          </a:p>
        </p:txBody>
      </p:sp>
      <p:sp>
        <p:nvSpPr>
          <p:cNvPr id="282630" name="Rectangle 6">
            <a:extLst>
              <a:ext uri="{FF2B5EF4-FFF2-40B4-BE49-F238E27FC236}">
                <a16:creationId xmlns:a16="http://schemas.microsoft.com/office/drawing/2014/main" id="{D623F916-CC16-C0BB-B544-811C313A33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5900" y="1943100"/>
            <a:ext cx="3531736" cy="300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>
                    <a:alpha val="5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350"/>
              <a:t>Find total sales after 10/1/2005 per product.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4" name="Rectangle 2">
            <a:extLst>
              <a:ext uri="{FF2B5EF4-FFF2-40B4-BE49-F238E27FC236}">
                <a16:creationId xmlns:a16="http://schemas.microsoft.com/office/drawing/2014/main" id="{BE3482AF-A245-8C1D-FC1F-1CCCB9AE24D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Grouping and Aggregation</a:t>
            </a:r>
          </a:p>
        </p:txBody>
      </p:sp>
      <p:sp>
        <p:nvSpPr>
          <p:cNvPr id="284675" name="Text Box 3">
            <a:extLst>
              <a:ext uri="{FF2B5EF4-FFF2-40B4-BE49-F238E27FC236}">
                <a16:creationId xmlns:a16="http://schemas.microsoft.com/office/drawing/2014/main" id="{1C967EE5-3F61-E93A-02EE-4AC6939264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28750" y="1657350"/>
            <a:ext cx="5423344" cy="1338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endParaRPr lang="en-US" altLang="en-US" sz="1350"/>
          </a:p>
          <a:p>
            <a:pPr eaLnBrk="0" hangingPunct="0"/>
            <a:r>
              <a:rPr lang="en-US" altLang="en-US" sz="1350"/>
              <a:t>1. Compute the </a:t>
            </a:r>
            <a:r>
              <a:rPr lang="en-US" altLang="en-US" sz="1350">
                <a:solidFill>
                  <a:schemeClr val="accent2"/>
                </a:solidFill>
              </a:rPr>
              <a:t>FROM</a:t>
            </a:r>
            <a:r>
              <a:rPr lang="en-US" altLang="en-US" sz="1350"/>
              <a:t> and </a:t>
            </a:r>
            <a:r>
              <a:rPr lang="en-US" altLang="en-US" sz="1350">
                <a:solidFill>
                  <a:schemeClr val="accent2"/>
                </a:solidFill>
              </a:rPr>
              <a:t>WHERE</a:t>
            </a:r>
            <a:r>
              <a:rPr lang="en-US" altLang="en-US" sz="1350"/>
              <a:t> clauses.</a:t>
            </a:r>
          </a:p>
          <a:p>
            <a:pPr eaLnBrk="0" hangingPunct="0"/>
            <a:endParaRPr lang="en-US" altLang="en-US" sz="1350"/>
          </a:p>
          <a:p>
            <a:pPr eaLnBrk="0" hangingPunct="0"/>
            <a:r>
              <a:rPr lang="en-US" altLang="en-US" sz="1350"/>
              <a:t>2. Group by the attributes in the </a:t>
            </a:r>
            <a:r>
              <a:rPr lang="en-US" altLang="en-US" sz="1350">
                <a:solidFill>
                  <a:schemeClr val="accent2"/>
                </a:solidFill>
              </a:rPr>
              <a:t>GROUPBY</a:t>
            </a:r>
          </a:p>
          <a:p>
            <a:pPr eaLnBrk="0" hangingPunct="0"/>
            <a:endParaRPr lang="en-US" altLang="en-US" sz="1350"/>
          </a:p>
          <a:p>
            <a:pPr eaLnBrk="0" hangingPunct="0"/>
            <a:r>
              <a:rPr lang="en-US" altLang="en-US" sz="1350"/>
              <a:t>3. Compute the </a:t>
            </a:r>
            <a:r>
              <a:rPr lang="en-US" altLang="en-US" sz="1350">
                <a:solidFill>
                  <a:schemeClr val="accent2"/>
                </a:solidFill>
              </a:rPr>
              <a:t>SELECT</a:t>
            </a:r>
            <a:r>
              <a:rPr lang="en-US" altLang="en-US" sz="1350"/>
              <a:t> clause: grouped attributes and aggregates.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22" name="Rectangle 2">
            <a:extLst>
              <a:ext uri="{FF2B5EF4-FFF2-40B4-BE49-F238E27FC236}">
                <a16:creationId xmlns:a16="http://schemas.microsoft.com/office/drawing/2014/main" id="{1F4C18C3-1313-32B0-C64B-B32C2239E4E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428750" y="457200"/>
            <a:ext cx="6172200" cy="857250"/>
          </a:xfrm>
        </p:spPr>
        <p:txBody>
          <a:bodyPr>
            <a:normAutofit fontScale="90000"/>
          </a:bodyPr>
          <a:lstStyle/>
          <a:p>
            <a:r>
              <a:rPr lang="en-US" altLang="en-US"/>
              <a:t>1&amp;2. FROM-WHERE-GROUPBY</a:t>
            </a:r>
            <a:endParaRPr lang="en-US" altLang="en-US" sz="2400"/>
          </a:p>
        </p:txBody>
      </p:sp>
      <p:graphicFrame>
        <p:nvGraphicFramePr>
          <p:cNvPr id="286723" name="Group 3">
            <a:extLst>
              <a:ext uri="{FF2B5EF4-FFF2-40B4-BE49-F238E27FC236}">
                <a16:creationId xmlns:a16="http://schemas.microsoft.com/office/drawing/2014/main" id="{017602B5-095F-5C0D-C199-A22D27FAFCF0}"/>
              </a:ext>
            </a:extLst>
          </p:cNvPr>
          <p:cNvGraphicFramePr>
            <a:graphicFrameLocks noGrp="1"/>
          </p:cNvGraphicFramePr>
          <p:nvPr/>
        </p:nvGraphicFramePr>
        <p:xfrm>
          <a:off x="1943100" y="1828800"/>
          <a:ext cx="4857752" cy="2170513"/>
        </p:xfrm>
        <a:graphic>
          <a:graphicData uri="http://schemas.openxmlformats.org/drawingml/2006/table">
            <a:tbl>
              <a:tblPr/>
              <a:tblGrid>
                <a:gridCol w="1214438">
                  <a:extLst>
                    <a:ext uri="{9D8B030D-6E8A-4147-A177-3AD203B41FA5}">
                      <a16:colId xmlns:a16="http://schemas.microsoft.com/office/drawing/2014/main" val="1148321251"/>
                    </a:ext>
                  </a:extLst>
                </a:gridCol>
                <a:gridCol w="1214438">
                  <a:extLst>
                    <a:ext uri="{9D8B030D-6E8A-4147-A177-3AD203B41FA5}">
                      <a16:colId xmlns:a16="http://schemas.microsoft.com/office/drawing/2014/main" val="2106741447"/>
                    </a:ext>
                  </a:extLst>
                </a:gridCol>
                <a:gridCol w="1214438">
                  <a:extLst>
                    <a:ext uri="{9D8B030D-6E8A-4147-A177-3AD203B41FA5}">
                      <a16:colId xmlns:a16="http://schemas.microsoft.com/office/drawing/2014/main" val="1644378475"/>
                    </a:ext>
                  </a:extLst>
                </a:gridCol>
                <a:gridCol w="1214438">
                  <a:extLst>
                    <a:ext uri="{9D8B030D-6E8A-4147-A177-3AD203B41FA5}">
                      <a16:colId xmlns:a16="http://schemas.microsoft.com/office/drawing/2014/main" val="1061699078"/>
                    </a:ext>
                  </a:extLst>
                </a:gridCol>
              </a:tblGrid>
              <a:tr h="43457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1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</a:rPr>
                        <a:t>Product</a:t>
                      </a:r>
                    </a:p>
                  </a:txBody>
                  <a:tcPr marL="68580" marR="68580"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1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</a:rPr>
                        <a:t>Date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1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</a:rPr>
                        <a:t>Price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1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</a:rPr>
                        <a:t>Quantity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3105277"/>
                  </a:ext>
                </a:extLst>
              </a:tr>
              <a:tr h="43457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Bagel</a:t>
                      </a:r>
                    </a:p>
                  </a:txBody>
                  <a:tcPr marL="68580" marR="68580"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10/21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3802861"/>
                  </a:ext>
                </a:extLst>
              </a:tr>
              <a:tr h="4333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Bagel</a:t>
                      </a:r>
                    </a:p>
                  </a:txBody>
                  <a:tcPr marL="68580" marR="68580"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10/25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1.50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8923076"/>
                  </a:ext>
                </a:extLst>
              </a:tr>
              <a:tr h="4333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Banana</a:t>
                      </a:r>
                    </a:p>
                  </a:txBody>
                  <a:tcPr marL="68580" marR="68580"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10/3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0.5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7557834"/>
                  </a:ext>
                </a:extLst>
              </a:tr>
              <a:tr h="43457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Banana</a:t>
                      </a:r>
                    </a:p>
                  </a:txBody>
                  <a:tcPr marL="68580" marR="68580"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10/10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801445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770" name="Rectangle 2">
            <a:extLst>
              <a:ext uri="{FF2B5EF4-FFF2-40B4-BE49-F238E27FC236}">
                <a16:creationId xmlns:a16="http://schemas.microsoft.com/office/drawing/2014/main" id="{89CE3B1D-C436-DE4F-E924-5BE1A7A2A27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3. SELECT</a:t>
            </a:r>
          </a:p>
        </p:txBody>
      </p:sp>
      <p:sp>
        <p:nvSpPr>
          <p:cNvPr id="288771" name="Rectangle 3">
            <a:extLst>
              <a:ext uri="{FF2B5EF4-FFF2-40B4-BE49-F238E27FC236}">
                <a16:creationId xmlns:a16="http://schemas.microsoft.com/office/drawing/2014/main" id="{DC1966FC-6CEB-CC7B-3BFD-5B8D0CCA22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3050" y="3486150"/>
            <a:ext cx="4545090" cy="92333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pPr eaLnBrk="0" hangingPunct="0"/>
            <a:r>
              <a:rPr lang="en-US" altLang="en-US" sz="1350">
                <a:solidFill>
                  <a:schemeClr val="accent2"/>
                </a:solidFill>
              </a:rPr>
              <a:t>SELECT </a:t>
            </a:r>
            <a:r>
              <a:rPr lang="en-US" altLang="en-US" sz="1350"/>
              <a:t>       product, Sum(price*quantity) AS TotalSales</a:t>
            </a:r>
          </a:p>
          <a:p>
            <a:pPr eaLnBrk="0" hangingPunct="0"/>
            <a:r>
              <a:rPr lang="en-US" altLang="en-US" sz="1350">
                <a:solidFill>
                  <a:schemeClr val="accent2"/>
                </a:solidFill>
              </a:rPr>
              <a:t>FROM</a:t>
            </a:r>
            <a:r>
              <a:rPr lang="en-US" altLang="en-US" sz="1350"/>
              <a:t>           Purchase</a:t>
            </a:r>
          </a:p>
          <a:p>
            <a:pPr eaLnBrk="0" hangingPunct="0"/>
            <a:r>
              <a:rPr lang="en-US" altLang="en-US" sz="1350">
                <a:solidFill>
                  <a:schemeClr val="accent2"/>
                </a:solidFill>
              </a:rPr>
              <a:t>WHERE</a:t>
            </a:r>
            <a:r>
              <a:rPr lang="en-US" altLang="en-US" sz="1350"/>
              <a:t>        date &gt; ‘10/1/2005’</a:t>
            </a:r>
          </a:p>
          <a:p>
            <a:pPr eaLnBrk="0" hangingPunct="0"/>
            <a:r>
              <a:rPr lang="en-US" altLang="en-US" sz="1350">
                <a:solidFill>
                  <a:srgbClr val="FF0066"/>
                </a:solidFill>
              </a:rPr>
              <a:t>GROUP BY</a:t>
            </a:r>
            <a:r>
              <a:rPr lang="en-US" altLang="en-US" sz="1350"/>
              <a:t>  product</a:t>
            </a:r>
          </a:p>
        </p:txBody>
      </p:sp>
      <p:graphicFrame>
        <p:nvGraphicFramePr>
          <p:cNvPr id="288772" name="Group 4">
            <a:extLst>
              <a:ext uri="{FF2B5EF4-FFF2-40B4-BE49-F238E27FC236}">
                <a16:creationId xmlns:a16="http://schemas.microsoft.com/office/drawing/2014/main" id="{B812497B-BA19-4F0C-5F37-D949F869C1FA}"/>
              </a:ext>
            </a:extLst>
          </p:cNvPr>
          <p:cNvGraphicFramePr>
            <a:graphicFrameLocks noGrp="1"/>
          </p:cNvGraphicFramePr>
          <p:nvPr/>
        </p:nvGraphicFramePr>
        <p:xfrm>
          <a:off x="1314450" y="1485900"/>
          <a:ext cx="3028951" cy="1409700"/>
        </p:xfrm>
        <a:graphic>
          <a:graphicData uri="http://schemas.openxmlformats.org/drawingml/2006/table">
            <a:tbl>
              <a:tblPr/>
              <a:tblGrid>
                <a:gridCol w="757238">
                  <a:extLst>
                    <a:ext uri="{9D8B030D-6E8A-4147-A177-3AD203B41FA5}">
                      <a16:colId xmlns:a16="http://schemas.microsoft.com/office/drawing/2014/main" val="2653264111"/>
                    </a:ext>
                  </a:extLst>
                </a:gridCol>
                <a:gridCol w="757238">
                  <a:extLst>
                    <a:ext uri="{9D8B030D-6E8A-4147-A177-3AD203B41FA5}">
                      <a16:colId xmlns:a16="http://schemas.microsoft.com/office/drawing/2014/main" val="3927124003"/>
                    </a:ext>
                  </a:extLst>
                </a:gridCol>
                <a:gridCol w="667941">
                  <a:extLst>
                    <a:ext uri="{9D8B030D-6E8A-4147-A177-3AD203B41FA5}">
                      <a16:colId xmlns:a16="http://schemas.microsoft.com/office/drawing/2014/main" val="1803813597"/>
                    </a:ext>
                  </a:extLst>
                </a:gridCol>
                <a:gridCol w="846534">
                  <a:extLst>
                    <a:ext uri="{9D8B030D-6E8A-4147-A177-3AD203B41FA5}">
                      <a16:colId xmlns:a16="http://schemas.microsoft.com/office/drawing/2014/main" val="1157737826"/>
                    </a:ext>
                  </a:extLst>
                </a:gridCol>
              </a:tblGrid>
              <a:tr h="27432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</a:rPr>
                        <a:t>Product</a:t>
                      </a:r>
                    </a:p>
                  </a:txBody>
                  <a:tcPr marL="68580" marR="68580"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</a:rPr>
                        <a:t>Date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</a:rPr>
                        <a:t>Price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</a:rPr>
                        <a:t>Quantity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39605521"/>
                  </a:ext>
                </a:extLst>
              </a:tr>
              <a:tr h="27432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Bagel</a:t>
                      </a:r>
                    </a:p>
                  </a:txBody>
                  <a:tcPr marL="68580" marR="68580"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10/21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300134"/>
                  </a:ext>
                </a:extLst>
              </a:tr>
              <a:tr h="27432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Bagel</a:t>
                      </a:r>
                    </a:p>
                  </a:txBody>
                  <a:tcPr marL="68580" marR="68580"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10/25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1.50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16163540"/>
                  </a:ext>
                </a:extLst>
              </a:tr>
              <a:tr h="27432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Banana</a:t>
                      </a:r>
                    </a:p>
                  </a:txBody>
                  <a:tcPr marL="68580" marR="68580"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10/3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0.5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7662074"/>
                  </a:ext>
                </a:extLst>
              </a:tr>
              <a:tr h="27432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Banana</a:t>
                      </a:r>
                    </a:p>
                  </a:txBody>
                  <a:tcPr marL="68580" marR="68580"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10/10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18780967"/>
                  </a:ext>
                </a:extLst>
              </a:tr>
            </a:tbl>
          </a:graphicData>
        </a:graphic>
      </p:graphicFrame>
      <p:graphicFrame>
        <p:nvGraphicFramePr>
          <p:cNvPr id="288806" name="Group 38">
            <a:extLst>
              <a:ext uri="{FF2B5EF4-FFF2-40B4-BE49-F238E27FC236}">
                <a16:creationId xmlns:a16="http://schemas.microsoft.com/office/drawing/2014/main" id="{FBDC6DD9-6CDE-B7E6-5468-7292E3FD9C3C}"/>
              </a:ext>
            </a:extLst>
          </p:cNvPr>
          <p:cNvGraphicFramePr>
            <a:graphicFrameLocks noGrp="1"/>
          </p:cNvGraphicFramePr>
          <p:nvPr/>
        </p:nvGraphicFramePr>
        <p:xfrm>
          <a:off x="5314950" y="1428750"/>
          <a:ext cx="2571750" cy="1352550"/>
        </p:xfrm>
        <a:graphic>
          <a:graphicData uri="http://schemas.openxmlformats.org/drawingml/2006/table">
            <a:tbl>
              <a:tblPr/>
              <a:tblGrid>
                <a:gridCol w="1143000">
                  <a:extLst>
                    <a:ext uri="{9D8B030D-6E8A-4147-A177-3AD203B41FA5}">
                      <a16:colId xmlns:a16="http://schemas.microsoft.com/office/drawing/2014/main" val="1669060441"/>
                    </a:ext>
                  </a:extLst>
                </a:gridCol>
                <a:gridCol w="1428750">
                  <a:extLst>
                    <a:ext uri="{9D8B030D-6E8A-4147-A177-3AD203B41FA5}">
                      <a16:colId xmlns:a16="http://schemas.microsoft.com/office/drawing/2014/main" val="2173464456"/>
                    </a:ext>
                  </a:extLst>
                </a:gridCol>
              </a:tblGrid>
              <a:tr h="45124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1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</a:rPr>
                        <a:t>Product</a:t>
                      </a:r>
                    </a:p>
                  </a:txBody>
                  <a:tcPr marL="68580" marR="68580"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1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</a:rPr>
                        <a:t>TotalSales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1700760"/>
                  </a:ext>
                </a:extLst>
              </a:tr>
              <a:tr h="45005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Bagel</a:t>
                      </a:r>
                    </a:p>
                  </a:txBody>
                  <a:tcPr marL="68580" marR="68580"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66089087"/>
                  </a:ext>
                </a:extLst>
              </a:tr>
              <a:tr h="45124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Banana</a:t>
                      </a:r>
                    </a:p>
                  </a:txBody>
                  <a:tcPr marL="68580" marR="68580"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9540722"/>
                  </a:ext>
                </a:extLst>
              </a:tr>
            </a:tbl>
          </a:graphicData>
        </a:graphic>
      </p:graphicFrame>
      <p:sp>
        <p:nvSpPr>
          <p:cNvPr id="288820" name="AutoShape 52">
            <a:extLst>
              <a:ext uri="{FF2B5EF4-FFF2-40B4-BE49-F238E27FC236}">
                <a16:creationId xmlns:a16="http://schemas.microsoft.com/office/drawing/2014/main" id="{16ED36C1-035B-6E51-3D61-1BDCDC378E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57700" y="1884366"/>
            <a:ext cx="245474" cy="596101"/>
          </a:xfrm>
          <a:prstGeom prst="rightArrow">
            <a:avLst>
              <a:gd name="adj1" fmla="val 50000"/>
              <a:gd name="adj2" fmla="val 50245"/>
            </a:avLst>
          </a:prstGeom>
          <a:solidFill>
            <a:srgbClr val="C0C0C0">
              <a:alpha val="5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 sz="135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818" name="Rectangle 2">
            <a:extLst>
              <a:ext uri="{FF2B5EF4-FFF2-40B4-BE49-F238E27FC236}">
                <a16:creationId xmlns:a16="http://schemas.microsoft.com/office/drawing/2014/main" id="{95AF9428-766D-D5F7-CB57-0420F8991E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657350" y="285750"/>
            <a:ext cx="5829300" cy="857250"/>
          </a:xfrm>
        </p:spPr>
        <p:txBody>
          <a:bodyPr>
            <a:normAutofit fontScale="90000"/>
          </a:bodyPr>
          <a:lstStyle/>
          <a:p>
            <a:r>
              <a:rPr lang="en-US" altLang="en-US" dirty="0"/>
              <a:t>GROUP BY </a:t>
            </a:r>
            <a:r>
              <a:rPr lang="en-US" altLang="en-US" dirty="0" err="1"/>
              <a:t>v.s</a:t>
            </a:r>
            <a:r>
              <a:rPr lang="en-US" altLang="en-US" dirty="0"/>
              <a:t>. Nested </a:t>
            </a:r>
            <a:r>
              <a:rPr lang="en-US" altLang="en-US" dirty="0" err="1"/>
              <a:t>Quereis</a:t>
            </a:r>
            <a:endParaRPr lang="en-US" altLang="en-US" dirty="0"/>
          </a:p>
        </p:txBody>
      </p:sp>
      <p:sp>
        <p:nvSpPr>
          <p:cNvPr id="290819" name="Text Box 3">
            <a:extLst>
              <a:ext uri="{FF2B5EF4-FFF2-40B4-BE49-F238E27FC236}">
                <a16:creationId xmlns:a16="http://schemas.microsoft.com/office/drawing/2014/main" id="{F83988AC-386D-01C7-6FBB-F7CE175093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9613" y="1143000"/>
            <a:ext cx="5370445" cy="92333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square">
            <a:spAutoFit/>
          </a:bodyPr>
          <a:lstStyle/>
          <a:p>
            <a:pPr eaLnBrk="0" hangingPunct="0"/>
            <a:r>
              <a:rPr lang="en-US" altLang="en-US" sz="1350" dirty="0">
                <a:solidFill>
                  <a:schemeClr val="accent2"/>
                </a:solidFill>
              </a:rPr>
              <a:t>SELECT </a:t>
            </a:r>
            <a:r>
              <a:rPr lang="en-US" altLang="en-US" sz="1350" dirty="0"/>
              <a:t>      product, Sum(price*quantity) </a:t>
            </a:r>
            <a:r>
              <a:rPr lang="en-US" altLang="en-US" sz="1350" dirty="0">
                <a:solidFill>
                  <a:schemeClr val="accent2"/>
                </a:solidFill>
              </a:rPr>
              <a:t>AS</a:t>
            </a:r>
            <a:r>
              <a:rPr lang="en-US" altLang="en-US" sz="1350" dirty="0"/>
              <a:t> </a:t>
            </a:r>
            <a:r>
              <a:rPr lang="en-US" altLang="en-US" sz="1350" dirty="0" err="1"/>
              <a:t>TotalSales</a:t>
            </a:r>
            <a:endParaRPr lang="en-US" altLang="en-US" sz="1350" dirty="0"/>
          </a:p>
          <a:p>
            <a:pPr eaLnBrk="0" hangingPunct="0"/>
            <a:r>
              <a:rPr lang="en-US" altLang="en-US" sz="1350" dirty="0">
                <a:solidFill>
                  <a:schemeClr val="accent2"/>
                </a:solidFill>
              </a:rPr>
              <a:t>FROM</a:t>
            </a:r>
            <a:r>
              <a:rPr lang="en-US" altLang="en-US" sz="1350" dirty="0"/>
              <a:t>          Purchase</a:t>
            </a:r>
          </a:p>
          <a:p>
            <a:pPr eaLnBrk="0" hangingPunct="0"/>
            <a:r>
              <a:rPr lang="en-US" altLang="en-US" sz="1350" dirty="0">
                <a:solidFill>
                  <a:schemeClr val="accent2"/>
                </a:solidFill>
              </a:rPr>
              <a:t>WHERE</a:t>
            </a:r>
            <a:r>
              <a:rPr lang="en-US" altLang="en-US" sz="1350" dirty="0"/>
              <a:t>       date &gt; ‘10/1/2005’</a:t>
            </a:r>
          </a:p>
          <a:p>
            <a:pPr eaLnBrk="0" hangingPunct="0"/>
            <a:r>
              <a:rPr lang="en-US" altLang="en-US" sz="1350" dirty="0">
                <a:solidFill>
                  <a:srgbClr val="FF5050"/>
                </a:solidFill>
              </a:rPr>
              <a:t>GROUP BY</a:t>
            </a:r>
            <a:r>
              <a:rPr lang="en-US" altLang="en-US" sz="1350" dirty="0"/>
              <a:t>  product</a:t>
            </a:r>
          </a:p>
        </p:txBody>
      </p:sp>
      <p:sp>
        <p:nvSpPr>
          <p:cNvPr id="290820" name="Text Box 4">
            <a:extLst>
              <a:ext uri="{FF2B5EF4-FFF2-40B4-BE49-F238E27FC236}">
                <a16:creationId xmlns:a16="http://schemas.microsoft.com/office/drawing/2014/main" id="{8CC3A172-9695-B76B-1228-8E8E191659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9614" y="2568962"/>
            <a:ext cx="5370445" cy="175432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pPr eaLnBrk="0" hangingPunct="0"/>
            <a:r>
              <a:rPr lang="en-US" altLang="en-US" sz="1350">
                <a:solidFill>
                  <a:schemeClr val="accent2"/>
                </a:solidFill>
              </a:rPr>
              <a:t>SELECT DISTINCT</a:t>
            </a:r>
            <a:r>
              <a:rPr lang="en-US" altLang="en-US" sz="1350"/>
              <a:t>  x.product, (</a:t>
            </a:r>
            <a:r>
              <a:rPr lang="en-US" altLang="en-US" sz="1350">
                <a:solidFill>
                  <a:schemeClr val="accent2"/>
                </a:solidFill>
              </a:rPr>
              <a:t>SELECT</a:t>
            </a:r>
            <a:r>
              <a:rPr lang="en-US" altLang="en-US" sz="1350"/>
              <a:t> Sum(y.price*y.quantity)</a:t>
            </a:r>
            <a:br>
              <a:rPr lang="en-US" altLang="en-US" sz="1350"/>
            </a:br>
            <a:r>
              <a:rPr lang="en-US" altLang="en-US" sz="1350"/>
              <a:t>                                                      </a:t>
            </a:r>
            <a:r>
              <a:rPr lang="en-US" altLang="en-US" sz="1350">
                <a:solidFill>
                  <a:schemeClr val="accent2"/>
                </a:solidFill>
              </a:rPr>
              <a:t>FROM</a:t>
            </a:r>
            <a:r>
              <a:rPr lang="en-US" altLang="en-US" sz="1350"/>
              <a:t>     Purchase y</a:t>
            </a:r>
            <a:br>
              <a:rPr lang="en-US" altLang="en-US" sz="1350"/>
            </a:br>
            <a:r>
              <a:rPr lang="en-US" altLang="en-US" sz="1350"/>
              <a:t>                                                      </a:t>
            </a:r>
            <a:r>
              <a:rPr lang="en-US" altLang="en-US" sz="1350">
                <a:solidFill>
                  <a:schemeClr val="accent2"/>
                </a:solidFill>
              </a:rPr>
              <a:t>WHERE</a:t>
            </a:r>
            <a:r>
              <a:rPr lang="en-US" altLang="en-US" sz="1350"/>
              <a:t> x.product = y.product </a:t>
            </a:r>
            <a:br>
              <a:rPr lang="en-US" altLang="en-US" sz="1350"/>
            </a:br>
            <a:r>
              <a:rPr lang="en-US" altLang="en-US" sz="1350"/>
              <a:t>                                                                   AND y.date &gt; ‘10/1/2005’)</a:t>
            </a:r>
            <a:br>
              <a:rPr lang="en-US" altLang="en-US" sz="1350"/>
            </a:br>
            <a:r>
              <a:rPr lang="en-US" altLang="en-US" sz="1350"/>
              <a:t>                                                    </a:t>
            </a:r>
            <a:r>
              <a:rPr lang="en-US" altLang="en-US" sz="1350">
                <a:solidFill>
                  <a:schemeClr val="accent2"/>
                </a:solidFill>
              </a:rPr>
              <a:t>AS</a:t>
            </a:r>
            <a:r>
              <a:rPr lang="en-US" altLang="en-US" sz="1350"/>
              <a:t> TotalSales</a:t>
            </a:r>
          </a:p>
          <a:p>
            <a:pPr eaLnBrk="0" hangingPunct="0"/>
            <a:r>
              <a:rPr lang="en-US" altLang="en-US" sz="1350">
                <a:solidFill>
                  <a:schemeClr val="accent2"/>
                </a:solidFill>
              </a:rPr>
              <a:t>FROM</a:t>
            </a:r>
            <a:r>
              <a:rPr lang="en-US" altLang="en-US" sz="1350"/>
              <a:t>          Purchase x</a:t>
            </a:r>
          </a:p>
          <a:p>
            <a:pPr eaLnBrk="0" hangingPunct="0"/>
            <a:r>
              <a:rPr lang="en-US" altLang="en-US" sz="1350">
                <a:solidFill>
                  <a:schemeClr val="accent2"/>
                </a:solidFill>
              </a:rPr>
              <a:t>WHERE</a:t>
            </a:r>
            <a:r>
              <a:rPr lang="en-US" altLang="en-US" sz="1350"/>
              <a:t>       x.date &gt; ‘10/1/2005’</a:t>
            </a:r>
          </a:p>
          <a:p>
            <a:pPr eaLnBrk="0" hangingPunct="0"/>
            <a:endParaRPr lang="en-US" altLang="en-US" sz="135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2">
            <a:extLst>
              <a:ext uri="{FF2B5EF4-FFF2-40B4-BE49-F238E27FC236}">
                <a16:creationId xmlns:a16="http://schemas.microsoft.com/office/drawing/2014/main" id="{32F93B00-C984-2570-C2A6-8B200047737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Another Example</a:t>
            </a:r>
          </a:p>
        </p:txBody>
      </p:sp>
      <p:sp>
        <p:nvSpPr>
          <p:cNvPr id="292867" name="Text Box 3">
            <a:extLst>
              <a:ext uri="{FF2B5EF4-FFF2-40B4-BE49-F238E27FC236}">
                <a16:creationId xmlns:a16="http://schemas.microsoft.com/office/drawing/2014/main" id="{F932CF5C-76CE-3736-726F-CFE0EEEA51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4022" y="1854820"/>
            <a:ext cx="3887667" cy="113107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pPr eaLnBrk="0" hangingPunct="0"/>
            <a:r>
              <a:rPr lang="en-US" altLang="en-US" sz="1350" dirty="0">
                <a:solidFill>
                  <a:schemeClr val="accent2"/>
                </a:solidFill>
              </a:rPr>
              <a:t>SELECT</a:t>
            </a:r>
            <a:r>
              <a:rPr lang="en-US" altLang="en-US" sz="1350" dirty="0"/>
              <a:t>      product,</a:t>
            </a:r>
            <a:br>
              <a:rPr lang="en-US" altLang="en-US" sz="1350" dirty="0"/>
            </a:br>
            <a:r>
              <a:rPr lang="en-US" altLang="en-US" sz="1350" dirty="0"/>
              <a:t>                     sum(price * quantity) AS </a:t>
            </a:r>
            <a:r>
              <a:rPr lang="en-US" altLang="en-US" sz="1350" dirty="0" err="1"/>
              <a:t>SumSales</a:t>
            </a:r>
            <a:endParaRPr lang="en-US" altLang="en-US" sz="1350" dirty="0"/>
          </a:p>
          <a:p>
            <a:pPr eaLnBrk="0" hangingPunct="0"/>
            <a:r>
              <a:rPr lang="en-US" altLang="en-US" sz="1350" dirty="0"/>
              <a:t>                     max(quantity) AS </a:t>
            </a:r>
            <a:r>
              <a:rPr lang="en-US" altLang="en-US" sz="1350" dirty="0" err="1"/>
              <a:t>MaxQuantity</a:t>
            </a:r>
            <a:endParaRPr lang="en-US" altLang="en-US" sz="1350" dirty="0"/>
          </a:p>
          <a:p>
            <a:pPr eaLnBrk="0" hangingPunct="0"/>
            <a:r>
              <a:rPr lang="en-US" altLang="en-US" sz="1350" dirty="0">
                <a:solidFill>
                  <a:schemeClr val="accent2"/>
                </a:solidFill>
              </a:rPr>
              <a:t>FROM</a:t>
            </a:r>
            <a:r>
              <a:rPr lang="en-US" altLang="en-US" sz="1350" dirty="0"/>
              <a:t>         Purchase</a:t>
            </a:r>
          </a:p>
          <a:p>
            <a:pPr eaLnBrk="0" hangingPunct="0"/>
            <a:r>
              <a:rPr lang="en-US" altLang="en-US" sz="1350" dirty="0">
                <a:solidFill>
                  <a:srgbClr val="FF5050"/>
                </a:solidFill>
              </a:rPr>
              <a:t>GROUP BY</a:t>
            </a:r>
            <a:r>
              <a:rPr lang="en-US" altLang="en-US" sz="1350" dirty="0"/>
              <a:t> product</a:t>
            </a:r>
          </a:p>
        </p:txBody>
      </p:sp>
      <p:sp>
        <p:nvSpPr>
          <p:cNvPr id="292868" name="Oval 4">
            <a:extLst>
              <a:ext uri="{FF2B5EF4-FFF2-40B4-BE49-F238E27FC236}">
                <a16:creationId xmlns:a16="http://schemas.microsoft.com/office/drawing/2014/main" id="{BDE21B64-024E-45E2-74BC-05E76127E2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48967" y="1326491"/>
            <a:ext cx="1422804" cy="714107"/>
          </a:xfrm>
          <a:prstGeom prst="ellipse">
            <a:avLst/>
          </a:prstGeom>
          <a:solidFill>
            <a:srgbClr val="C0C0C0">
              <a:alpha val="50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en-US" altLang="en-US" sz="1350"/>
              <a:t>What does</a:t>
            </a:r>
          </a:p>
          <a:p>
            <a:pPr algn="ctr"/>
            <a:r>
              <a:rPr lang="en-US" altLang="en-US" sz="1350"/>
              <a:t>it mean ?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914" name="Rectangle 2">
            <a:extLst>
              <a:ext uri="{FF2B5EF4-FFF2-40B4-BE49-F238E27FC236}">
                <a16:creationId xmlns:a16="http://schemas.microsoft.com/office/drawing/2014/main" id="{B0E2042D-C022-D546-F031-195F3D53187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HAVING Clause</a:t>
            </a:r>
          </a:p>
        </p:txBody>
      </p:sp>
      <p:sp>
        <p:nvSpPr>
          <p:cNvPr id="294915" name="Rectangle 3">
            <a:extLst>
              <a:ext uri="{FF2B5EF4-FFF2-40B4-BE49-F238E27FC236}">
                <a16:creationId xmlns:a16="http://schemas.microsoft.com/office/drawing/2014/main" id="{5F18FCB2-6454-5AA5-D49C-D9EA484EC1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0200" y="2328748"/>
            <a:ext cx="3480505" cy="113107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r>
              <a:rPr lang="en-US" altLang="en-US" sz="1350" dirty="0">
                <a:solidFill>
                  <a:schemeClr val="accent2"/>
                </a:solidFill>
              </a:rPr>
              <a:t>SELECT</a:t>
            </a:r>
            <a:r>
              <a:rPr lang="en-US" altLang="en-US" sz="1350" dirty="0"/>
              <a:t>       product, Sum(price * quantity)</a:t>
            </a:r>
          </a:p>
          <a:p>
            <a:r>
              <a:rPr lang="en-US" altLang="en-US" sz="1350" dirty="0">
                <a:solidFill>
                  <a:schemeClr val="accent2"/>
                </a:solidFill>
              </a:rPr>
              <a:t>FROM</a:t>
            </a:r>
            <a:r>
              <a:rPr lang="en-US" altLang="en-US" sz="1350" dirty="0"/>
              <a:t>          Purchase</a:t>
            </a:r>
          </a:p>
          <a:p>
            <a:r>
              <a:rPr lang="en-US" altLang="en-US" sz="1350" dirty="0">
                <a:solidFill>
                  <a:schemeClr val="accent2"/>
                </a:solidFill>
              </a:rPr>
              <a:t>WHERE</a:t>
            </a:r>
            <a:r>
              <a:rPr lang="en-US" altLang="en-US" sz="1350" dirty="0"/>
              <a:t>       date &gt; ‘10/1/2005’</a:t>
            </a:r>
          </a:p>
          <a:p>
            <a:r>
              <a:rPr lang="en-US" altLang="en-US" sz="1350" dirty="0">
                <a:solidFill>
                  <a:schemeClr val="accent2"/>
                </a:solidFill>
              </a:rPr>
              <a:t>GROUP</a:t>
            </a:r>
            <a:r>
              <a:rPr lang="en-US" altLang="en-US" sz="1350" dirty="0"/>
              <a:t> </a:t>
            </a:r>
            <a:r>
              <a:rPr lang="en-US" altLang="en-US" sz="1350" dirty="0">
                <a:solidFill>
                  <a:schemeClr val="accent2"/>
                </a:solidFill>
              </a:rPr>
              <a:t>BY</a:t>
            </a:r>
            <a:r>
              <a:rPr lang="en-US" altLang="en-US" sz="1350" dirty="0"/>
              <a:t> product</a:t>
            </a:r>
          </a:p>
          <a:p>
            <a:r>
              <a:rPr lang="en-US" altLang="en-US" sz="1350" dirty="0">
                <a:solidFill>
                  <a:srgbClr val="FF0066"/>
                </a:solidFill>
              </a:rPr>
              <a:t>HAVING</a:t>
            </a:r>
            <a:r>
              <a:rPr lang="en-US" altLang="en-US" sz="1350" dirty="0"/>
              <a:t>      Sum(quantity) &gt; 30</a:t>
            </a:r>
          </a:p>
        </p:txBody>
      </p:sp>
      <p:sp>
        <p:nvSpPr>
          <p:cNvPr id="294916" name="Text Box 4">
            <a:extLst>
              <a:ext uri="{FF2B5EF4-FFF2-40B4-BE49-F238E27FC236}">
                <a16:creationId xmlns:a16="http://schemas.microsoft.com/office/drawing/2014/main" id="{C5369522-E05A-231F-029A-DB66CF64F7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0200" y="1200150"/>
            <a:ext cx="4769254" cy="7155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endParaRPr lang="en-US" altLang="en-US" sz="1350"/>
          </a:p>
          <a:p>
            <a:pPr eaLnBrk="0" hangingPunct="0"/>
            <a:r>
              <a:rPr lang="en-US" altLang="en-US" sz="1350"/>
              <a:t>Same query, except that we consider only products that had</a:t>
            </a:r>
          </a:p>
          <a:p>
            <a:pPr eaLnBrk="0" hangingPunct="0"/>
            <a:r>
              <a:rPr lang="en-US" altLang="en-US" sz="1350"/>
              <a:t>at least 100 buyers.</a:t>
            </a:r>
          </a:p>
        </p:txBody>
      </p:sp>
      <p:sp>
        <p:nvSpPr>
          <p:cNvPr id="294917" name="Text Box 5">
            <a:extLst>
              <a:ext uri="{FF2B5EF4-FFF2-40B4-BE49-F238E27FC236}">
                <a16:creationId xmlns:a16="http://schemas.microsoft.com/office/drawing/2014/main" id="{07EB4CB1-C233-A305-7120-85D19A531D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96296" y="3943350"/>
            <a:ext cx="4105611" cy="300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en-US" sz="1350" dirty="0">
                <a:solidFill>
                  <a:schemeClr val="accent2"/>
                </a:solidFill>
              </a:rPr>
              <a:t>HAVING clause contains conditions on aggregates.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0" name="Rectangle 2">
            <a:extLst>
              <a:ext uri="{FF2B5EF4-FFF2-40B4-BE49-F238E27FC236}">
                <a16:creationId xmlns:a16="http://schemas.microsoft.com/office/drawing/2014/main" id="{F8EEAA05-7C20-7DDA-F2EC-EFE94A952EC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Simple SQL Query</a:t>
            </a:r>
          </a:p>
        </p:txBody>
      </p:sp>
      <p:graphicFrame>
        <p:nvGraphicFramePr>
          <p:cNvPr id="222211" name="Group 3">
            <a:extLst>
              <a:ext uri="{FF2B5EF4-FFF2-40B4-BE49-F238E27FC236}">
                <a16:creationId xmlns:a16="http://schemas.microsoft.com/office/drawing/2014/main" id="{794E7331-DF76-100F-EDFD-4F91D43FA3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5979761"/>
              </p:ext>
            </p:extLst>
          </p:nvPr>
        </p:nvGraphicFramePr>
        <p:xfrm>
          <a:off x="3189249" y="1010115"/>
          <a:ext cx="4057652" cy="1257300"/>
        </p:xfrm>
        <a:graphic>
          <a:graphicData uri="http://schemas.openxmlformats.org/drawingml/2006/table">
            <a:tbl>
              <a:tblPr/>
              <a:tblGrid>
                <a:gridCol w="1014413">
                  <a:extLst>
                    <a:ext uri="{9D8B030D-6E8A-4147-A177-3AD203B41FA5}">
                      <a16:colId xmlns:a16="http://schemas.microsoft.com/office/drawing/2014/main" val="2575833587"/>
                    </a:ext>
                  </a:extLst>
                </a:gridCol>
                <a:gridCol w="1014413">
                  <a:extLst>
                    <a:ext uri="{9D8B030D-6E8A-4147-A177-3AD203B41FA5}">
                      <a16:colId xmlns:a16="http://schemas.microsoft.com/office/drawing/2014/main" val="3478803302"/>
                    </a:ext>
                  </a:extLst>
                </a:gridCol>
                <a:gridCol w="1014413">
                  <a:extLst>
                    <a:ext uri="{9D8B030D-6E8A-4147-A177-3AD203B41FA5}">
                      <a16:colId xmlns:a16="http://schemas.microsoft.com/office/drawing/2014/main" val="575424080"/>
                    </a:ext>
                  </a:extLst>
                </a:gridCol>
                <a:gridCol w="1014413">
                  <a:extLst>
                    <a:ext uri="{9D8B030D-6E8A-4147-A177-3AD203B41FA5}">
                      <a16:colId xmlns:a16="http://schemas.microsoft.com/office/drawing/2014/main" val="424169744"/>
                    </a:ext>
                  </a:extLst>
                </a:gridCol>
              </a:tblGrid>
              <a:tr h="25146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</a:rPr>
                        <a:t>PName</a:t>
                      </a:r>
                    </a:p>
                  </a:txBody>
                  <a:tcPr marL="68580" marR="68580"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</a:rPr>
                        <a:t>Price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</a:rPr>
                        <a:t>Category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</a:rPr>
                        <a:t>Manufacturer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8297905"/>
                  </a:ext>
                </a:extLst>
              </a:tr>
              <a:tr h="25146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Gizmo</a:t>
                      </a:r>
                    </a:p>
                  </a:txBody>
                  <a:tcPr marL="68580" marR="68580"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$19.99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Gadgets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GizmoWorks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9610862"/>
                  </a:ext>
                </a:extLst>
              </a:tr>
              <a:tr h="25146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Powergizmo</a:t>
                      </a:r>
                    </a:p>
                  </a:txBody>
                  <a:tcPr marL="68580" marR="68580"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$29.99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Gadgets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GizmoWorks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71521959"/>
                  </a:ext>
                </a:extLst>
              </a:tr>
              <a:tr h="25146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SingleTouch</a:t>
                      </a:r>
                    </a:p>
                  </a:txBody>
                  <a:tcPr marL="68580" marR="68580"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$149.99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Photography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Canon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743836"/>
                  </a:ext>
                </a:extLst>
              </a:tr>
              <a:tr h="25146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MultiTouch</a:t>
                      </a:r>
                    </a:p>
                  </a:txBody>
                  <a:tcPr marL="68580" marR="68580"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$203.99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Household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Hitachi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4573591"/>
                  </a:ext>
                </a:extLst>
              </a:tr>
            </a:tbl>
          </a:graphicData>
        </a:graphic>
      </p:graphicFrame>
      <p:sp>
        <p:nvSpPr>
          <p:cNvPr id="222243" name="Rectangle 35">
            <a:extLst>
              <a:ext uri="{FF2B5EF4-FFF2-40B4-BE49-F238E27FC236}">
                <a16:creationId xmlns:a16="http://schemas.microsoft.com/office/drawing/2014/main" id="{847DD922-F46D-A64C-6693-EB4E99F820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6099" y="2381715"/>
            <a:ext cx="2468946" cy="71558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en-US" sz="1350">
                <a:solidFill>
                  <a:schemeClr val="accent2"/>
                </a:solidFill>
              </a:rPr>
              <a:t>SELECT</a:t>
            </a:r>
            <a:r>
              <a:rPr lang="en-US" altLang="en-US" sz="1350"/>
              <a:t>   *</a:t>
            </a:r>
            <a:br>
              <a:rPr lang="en-US" altLang="en-US" sz="1350"/>
            </a:br>
            <a:r>
              <a:rPr lang="en-US" altLang="en-US" sz="1350">
                <a:solidFill>
                  <a:schemeClr val="accent2"/>
                </a:solidFill>
              </a:rPr>
              <a:t>FROM</a:t>
            </a:r>
            <a:r>
              <a:rPr lang="en-US" altLang="en-US" sz="1350"/>
              <a:t>      Product</a:t>
            </a:r>
            <a:br>
              <a:rPr lang="en-US" altLang="en-US" sz="1350"/>
            </a:br>
            <a:r>
              <a:rPr lang="en-US" altLang="en-US" sz="1350">
                <a:solidFill>
                  <a:schemeClr val="accent2"/>
                </a:solidFill>
              </a:rPr>
              <a:t>WHERE</a:t>
            </a:r>
            <a:r>
              <a:rPr lang="en-US" altLang="en-US" sz="1350"/>
              <a:t>   category=‘Gadgets’</a:t>
            </a:r>
          </a:p>
        </p:txBody>
      </p:sp>
      <p:sp>
        <p:nvSpPr>
          <p:cNvPr id="222244" name="Text Box 36">
            <a:extLst>
              <a:ext uri="{FF2B5EF4-FFF2-40B4-BE49-F238E27FC236}">
                <a16:creationId xmlns:a16="http://schemas.microsoft.com/office/drawing/2014/main" id="{ADF4336D-B00C-9ABC-787A-CFBE7FD512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6299" y="1010116"/>
            <a:ext cx="713657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200">
                <a:solidFill>
                  <a:schemeClr val="accent2"/>
                </a:solidFill>
              </a:rPr>
              <a:t>Product</a:t>
            </a:r>
          </a:p>
        </p:txBody>
      </p:sp>
      <p:sp>
        <p:nvSpPr>
          <p:cNvPr id="222245" name="AutoShape 37">
            <a:extLst>
              <a:ext uri="{FF2B5EF4-FFF2-40B4-BE49-F238E27FC236}">
                <a16:creationId xmlns:a16="http://schemas.microsoft.com/office/drawing/2014/main" id="{B0F07124-421D-5FB2-B787-A79BB187DB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89499" y="2496015"/>
            <a:ext cx="457200" cy="457200"/>
          </a:xfrm>
          <a:prstGeom prst="downArrow">
            <a:avLst>
              <a:gd name="adj1" fmla="val 50000"/>
              <a:gd name="adj2" fmla="val 25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1350"/>
          </a:p>
        </p:txBody>
      </p:sp>
      <p:graphicFrame>
        <p:nvGraphicFramePr>
          <p:cNvPr id="222246" name="Group 38">
            <a:extLst>
              <a:ext uri="{FF2B5EF4-FFF2-40B4-BE49-F238E27FC236}">
                <a16:creationId xmlns:a16="http://schemas.microsoft.com/office/drawing/2014/main" id="{979160AC-742A-C2BA-AF7F-C18649E592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1421992"/>
              </p:ext>
            </p:extLst>
          </p:nvPr>
        </p:nvGraphicFramePr>
        <p:xfrm>
          <a:off x="3132099" y="3467565"/>
          <a:ext cx="4057652" cy="754380"/>
        </p:xfrm>
        <a:graphic>
          <a:graphicData uri="http://schemas.openxmlformats.org/drawingml/2006/table">
            <a:tbl>
              <a:tblPr/>
              <a:tblGrid>
                <a:gridCol w="1014413">
                  <a:extLst>
                    <a:ext uri="{9D8B030D-6E8A-4147-A177-3AD203B41FA5}">
                      <a16:colId xmlns:a16="http://schemas.microsoft.com/office/drawing/2014/main" val="3577148291"/>
                    </a:ext>
                  </a:extLst>
                </a:gridCol>
                <a:gridCol w="1014413">
                  <a:extLst>
                    <a:ext uri="{9D8B030D-6E8A-4147-A177-3AD203B41FA5}">
                      <a16:colId xmlns:a16="http://schemas.microsoft.com/office/drawing/2014/main" val="1351426113"/>
                    </a:ext>
                  </a:extLst>
                </a:gridCol>
                <a:gridCol w="1014413">
                  <a:extLst>
                    <a:ext uri="{9D8B030D-6E8A-4147-A177-3AD203B41FA5}">
                      <a16:colId xmlns:a16="http://schemas.microsoft.com/office/drawing/2014/main" val="2068672855"/>
                    </a:ext>
                  </a:extLst>
                </a:gridCol>
                <a:gridCol w="1014413">
                  <a:extLst>
                    <a:ext uri="{9D8B030D-6E8A-4147-A177-3AD203B41FA5}">
                      <a16:colId xmlns:a16="http://schemas.microsoft.com/office/drawing/2014/main" val="2415459769"/>
                    </a:ext>
                  </a:extLst>
                </a:gridCol>
              </a:tblGrid>
              <a:tr h="25146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</a:rPr>
                        <a:t>PName</a:t>
                      </a:r>
                    </a:p>
                  </a:txBody>
                  <a:tcPr marL="68580" marR="68580"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</a:rPr>
                        <a:t>Price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</a:rPr>
                        <a:t>Category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</a:rPr>
                        <a:t>Manufacturer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4114183"/>
                  </a:ext>
                </a:extLst>
              </a:tr>
              <a:tr h="25146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Gizmo</a:t>
                      </a:r>
                    </a:p>
                  </a:txBody>
                  <a:tcPr marL="68580" marR="68580"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$19.99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Gadgets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GizmoWorks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5816485"/>
                  </a:ext>
                </a:extLst>
              </a:tr>
              <a:tr h="25146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Powergizmo</a:t>
                      </a:r>
                    </a:p>
                  </a:txBody>
                  <a:tcPr marL="68580" marR="68580"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$29.99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Gadgets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GizmoWorks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7112180"/>
                  </a:ext>
                </a:extLst>
              </a:tr>
            </a:tbl>
          </a:graphicData>
        </a:graphic>
      </p:graphicFrame>
      <p:sp>
        <p:nvSpPr>
          <p:cNvPr id="222268" name="Oval 60">
            <a:extLst>
              <a:ext uri="{FF2B5EF4-FFF2-40B4-BE49-F238E27FC236}">
                <a16:creationId xmlns:a16="http://schemas.microsoft.com/office/drawing/2014/main" id="{C0392966-2976-F01E-FB0B-432B2EFC67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3305" y="3945951"/>
            <a:ext cx="1382230" cy="421972"/>
          </a:xfrm>
          <a:prstGeom prst="ellipse">
            <a:avLst/>
          </a:prstGeom>
          <a:solidFill>
            <a:srgbClr val="C0C0C0">
              <a:alpha val="50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en-US" altLang="en-US" sz="1350"/>
              <a:t>“selection”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2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22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22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22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22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2244" grpId="0" autoUpdateAnimBg="0"/>
      <p:bldP spid="222268" grpId="0" animBg="1" autoUpdateAnimBg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62" name="Rectangle 2">
            <a:extLst>
              <a:ext uri="{FF2B5EF4-FFF2-40B4-BE49-F238E27FC236}">
                <a16:creationId xmlns:a16="http://schemas.microsoft.com/office/drawing/2014/main" id="{99D14A4C-2277-A2B1-82A0-B651297A6E7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en-US"/>
              <a:t>General form of Grouping and Aggregation</a:t>
            </a:r>
          </a:p>
        </p:txBody>
      </p:sp>
      <p:sp>
        <p:nvSpPr>
          <p:cNvPr id="296963" name="Rectangle 3">
            <a:extLst>
              <a:ext uri="{FF2B5EF4-FFF2-40B4-BE49-F238E27FC236}">
                <a16:creationId xmlns:a16="http://schemas.microsoft.com/office/drawing/2014/main" id="{6D525F08-FEDE-9AB8-E620-C5D7E578EDB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altLang="en-US">
                <a:solidFill>
                  <a:schemeClr val="accent2"/>
                </a:solidFill>
              </a:rPr>
              <a:t>SELECT</a:t>
            </a:r>
            <a:r>
              <a:rPr lang="en-US" altLang="en-US"/>
              <a:t>    S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>
                <a:solidFill>
                  <a:schemeClr val="accent2"/>
                </a:solidFill>
              </a:rPr>
              <a:t>FROM</a:t>
            </a:r>
            <a:r>
              <a:rPr lang="en-US" altLang="en-US"/>
              <a:t>       R</a:t>
            </a:r>
            <a:r>
              <a:rPr lang="en-US" altLang="en-US" baseline="-25000"/>
              <a:t>1</a:t>
            </a:r>
            <a:r>
              <a:rPr lang="en-US" altLang="en-US"/>
              <a:t>,…,R</a:t>
            </a:r>
            <a:r>
              <a:rPr lang="en-US" altLang="en-US" baseline="-25000"/>
              <a:t>n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>
                <a:solidFill>
                  <a:schemeClr val="accent2"/>
                </a:solidFill>
              </a:rPr>
              <a:t>WHERE</a:t>
            </a:r>
            <a:r>
              <a:rPr lang="en-US" altLang="en-US"/>
              <a:t>    C1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>
                <a:solidFill>
                  <a:schemeClr val="accent2"/>
                </a:solidFill>
              </a:rPr>
              <a:t>GROUP BY</a:t>
            </a:r>
            <a:r>
              <a:rPr lang="en-US" altLang="en-US"/>
              <a:t> a</a:t>
            </a:r>
            <a:r>
              <a:rPr lang="en-US" altLang="en-US" baseline="-25000"/>
              <a:t>1</a:t>
            </a:r>
            <a:r>
              <a:rPr lang="en-US" altLang="en-US"/>
              <a:t>,…,a</a:t>
            </a:r>
            <a:r>
              <a:rPr lang="en-US" altLang="en-US" baseline="-25000"/>
              <a:t>k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>
                <a:solidFill>
                  <a:schemeClr val="accent2"/>
                </a:solidFill>
              </a:rPr>
              <a:t>HAVING</a:t>
            </a:r>
            <a:r>
              <a:rPr lang="en-US" altLang="en-US"/>
              <a:t>     C2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altLang="en-US"/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sz="1500"/>
              <a:t>S = may contain attributes a</a:t>
            </a:r>
            <a:r>
              <a:rPr lang="en-US" altLang="en-US" sz="1500" baseline="-25000"/>
              <a:t>1</a:t>
            </a:r>
            <a:r>
              <a:rPr lang="en-US" altLang="en-US" sz="1500"/>
              <a:t>,…,a</a:t>
            </a:r>
            <a:r>
              <a:rPr lang="en-US" altLang="en-US" sz="1500" baseline="-25000"/>
              <a:t>k</a:t>
            </a:r>
            <a:r>
              <a:rPr lang="en-US" altLang="en-US" sz="1500"/>
              <a:t> and/or any aggregates but NO OTHER ATTRIBUTES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sz="1500"/>
              <a:t>C1 = is any condition on the attributes in R</a:t>
            </a:r>
            <a:r>
              <a:rPr lang="en-US" altLang="en-US" sz="1500" baseline="-25000"/>
              <a:t>1</a:t>
            </a:r>
            <a:r>
              <a:rPr lang="en-US" altLang="en-US" sz="1500"/>
              <a:t>,…,R</a:t>
            </a:r>
            <a:r>
              <a:rPr lang="en-US" altLang="en-US" sz="1500" baseline="-25000"/>
              <a:t>n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sz="1500"/>
              <a:t>C2 = is any condition on aggregate expressions</a:t>
            </a:r>
          </a:p>
        </p:txBody>
      </p:sp>
      <p:sp>
        <p:nvSpPr>
          <p:cNvPr id="296964" name="AutoShape 4">
            <a:extLst>
              <a:ext uri="{FF2B5EF4-FFF2-40B4-BE49-F238E27FC236}">
                <a16:creationId xmlns:a16="http://schemas.microsoft.com/office/drawing/2014/main" id="{1C819274-994B-E4F6-4322-804E06DDBF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53553" y="2457450"/>
            <a:ext cx="949438" cy="421972"/>
          </a:xfrm>
          <a:prstGeom prst="wedgeEllipseCallout">
            <a:avLst>
              <a:gd name="adj1" fmla="val -28282"/>
              <a:gd name="adj2" fmla="val 185130"/>
            </a:avLst>
          </a:prstGeom>
          <a:solidFill>
            <a:srgbClr val="C0C0C0">
              <a:alpha val="5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en-US" sz="1350"/>
              <a:t>Why ?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010" name="Rectangle 2">
            <a:extLst>
              <a:ext uri="{FF2B5EF4-FFF2-40B4-BE49-F238E27FC236}">
                <a16:creationId xmlns:a16="http://schemas.microsoft.com/office/drawing/2014/main" id="{28999DEE-747A-492B-910D-7F600409359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en-US"/>
              <a:t>General form of Grouping and Aggregation</a:t>
            </a:r>
          </a:p>
        </p:txBody>
      </p:sp>
      <p:sp>
        <p:nvSpPr>
          <p:cNvPr id="299011" name="Rectangle 3">
            <a:extLst>
              <a:ext uri="{FF2B5EF4-FFF2-40B4-BE49-F238E27FC236}">
                <a16:creationId xmlns:a16="http://schemas.microsoft.com/office/drawing/2014/main" id="{E899333B-CB84-6DB6-13AC-065D2153C622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1600200" y="3086101"/>
            <a:ext cx="6481261" cy="1790747"/>
          </a:xfrm>
          <a:noFill/>
        </p:spPr>
        <p:txBody>
          <a:bodyPr wrap="none">
            <a:spAutoFit/>
          </a:bodyPr>
          <a:lstStyle/>
          <a:p>
            <a:pPr marL="457200" indent="-457200">
              <a:buNone/>
            </a:pPr>
            <a:r>
              <a:rPr lang="en-US" altLang="en-US" sz="1800"/>
              <a:t>Evaluation steps:</a:t>
            </a:r>
          </a:p>
          <a:p>
            <a:pPr marL="457200" indent="-457200">
              <a:buFontTx/>
              <a:buAutoNum type="arabicPeriod"/>
            </a:pPr>
            <a:r>
              <a:rPr lang="en-US" altLang="en-US" sz="1800"/>
              <a:t>Evaluate FROM-WHERE, apply condition C1</a:t>
            </a:r>
          </a:p>
          <a:p>
            <a:pPr marL="457200" indent="-457200">
              <a:buFontTx/>
              <a:buAutoNum type="arabicPeriod"/>
            </a:pPr>
            <a:r>
              <a:rPr lang="en-US" altLang="en-US" sz="1800"/>
              <a:t>Group by the attributes a</a:t>
            </a:r>
            <a:r>
              <a:rPr lang="en-US" altLang="en-US" sz="1800" baseline="-25000"/>
              <a:t>1</a:t>
            </a:r>
            <a:r>
              <a:rPr lang="en-US" altLang="en-US" sz="1800"/>
              <a:t>,…,a</a:t>
            </a:r>
            <a:r>
              <a:rPr lang="en-US" altLang="en-US" sz="1800" baseline="-25000"/>
              <a:t>k</a:t>
            </a:r>
            <a:r>
              <a:rPr lang="en-US" altLang="en-US" baseline="-25000"/>
              <a:t> </a:t>
            </a:r>
            <a:endParaRPr lang="en-US" altLang="en-US" sz="1800"/>
          </a:p>
          <a:p>
            <a:pPr marL="457200" indent="-457200">
              <a:buFontTx/>
              <a:buAutoNum type="arabicPeriod"/>
            </a:pPr>
            <a:r>
              <a:rPr lang="en-US" altLang="en-US" sz="1800"/>
              <a:t>Apply condition C2 to each group (may have aggregates)</a:t>
            </a:r>
          </a:p>
          <a:p>
            <a:pPr marL="457200" indent="-457200">
              <a:buFontTx/>
              <a:buAutoNum type="arabicPeriod"/>
            </a:pPr>
            <a:r>
              <a:rPr lang="en-US" altLang="en-US" sz="1800"/>
              <a:t>Compute aggregates in S and return the result</a:t>
            </a:r>
          </a:p>
        </p:txBody>
      </p:sp>
      <p:sp>
        <p:nvSpPr>
          <p:cNvPr id="299012" name="Rectangle 4">
            <a:extLst>
              <a:ext uri="{FF2B5EF4-FFF2-40B4-BE49-F238E27FC236}">
                <a16:creationId xmlns:a16="http://schemas.microsoft.com/office/drawing/2014/main" id="{0DAAAD07-9F3D-3F80-3828-1695D2D329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43100" y="1485900"/>
            <a:ext cx="1723677" cy="119340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en-US" sz="1350">
                <a:solidFill>
                  <a:schemeClr val="accent2"/>
                </a:solidFill>
              </a:rPr>
              <a:t>SELECT</a:t>
            </a:r>
            <a:r>
              <a:rPr lang="en-US" altLang="en-US" sz="1350"/>
              <a:t>    S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en-US" sz="1350">
                <a:solidFill>
                  <a:schemeClr val="accent2"/>
                </a:solidFill>
              </a:rPr>
              <a:t>FROM</a:t>
            </a:r>
            <a:r>
              <a:rPr lang="en-US" altLang="en-US" sz="1350"/>
              <a:t>       R</a:t>
            </a:r>
            <a:r>
              <a:rPr lang="en-US" altLang="en-US" sz="1350" baseline="-25000"/>
              <a:t>1</a:t>
            </a:r>
            <a:r>
              <a:rPr lang="en-US" altLang="en-US" sz="1350"/>
              <a:t>,…,R</a:t>
            </a:r>
            <a:r>
              <a:rPr lang="en-US" altLang="en-US" sz="1350" baseline="-25000"/>
              <a:t>n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en-US" sz="1350">
                <a:solidFill>
                  <a:schemeClr val="accent2"/>
                </a:solidFill>
              </a:rPr>
              <a:t>WHERE</a:t>
            </a:r>
            <a:r>
              <a:rPr lang="en-US" altLang="en-US" sz="1350"/>
              <a:t>    C1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en-US" sz="1350">
                <a:solidFill>
                  <a:schemeClr val="accent2"/>
                </a:solidFill>
              </a:rPr>
              <a:t>GROUP BY</a:t>
            </a:r>
            <a:r>
              <a:rPr lang="en-US" altLang="en-US" sz="1350"/>
              <a:t> a</a:t>
            </a:r>
            <a:r>
              <a:rPr lang="en-US" altLang="en-US" sz="1350" baseline="-25000"/>
              <a:t>1</a:t>
            </a:r>
            <a:r>
              <a:rPr lang="en-US" altLang="en-US" sz="1350"/>
              <a:t>,…,a</a:t>
            </a:r>
            <a:r>
              <a:rPr lang="en-US" altLang="en-US" sz="1350" baseline="-25000"/>
              <a:t>k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en-US" sz="1350">
                <a:solidFill>
                  <a:schemeClr val="accent2"/>
                </a:solidFill>
              </a:rPr>
              <a:t>HAVING</a:t>
            </a:r>
            <a:r>
              <a:rPr lang="en-US" altLang="en-US" sz="1350"/>
              <a:t>     C2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058" name="Rectangle 2">
            <a:extLst>
              <a:ext uri="{FF2B5EF4-FFF2-40B4-BE49-F238E27FC236}">
                <a16:creationId xmlns:a16="http://schemas.microsoft.com/office/drawing/2014/main" id="{3E6CEDA9-C863-9062-D51B-56BED942019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Advanced SQLizing</a:t>
            </a:r>
          </a:p>
        </p:txBody>
      </p:sp>
      <p:sp>
        <p:nvSpPr>
          <p:cNvPr id="301059" name="Rectangle 3">
            <a:extLst>
              <a:ext uri="{FF2B5EF4-FFF2-40B4-BE49-F238E27FC236}">
                <a16:creationId xmlns:a16="http://schemas.microsoft.com/office/drawing/2014/main" id="{41165B56-76D2-F69D-4261-E36996A9C33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657350" y="1485900"/>
            <a:ext cx="6000750" cy="3086100"/>
          </a:xfrm>
        </p:spPr>
        <p:txBody>
          <a:bodyPr/>
          <a:lstStyle/>
          <a:p>
            <a:pPr marL="457200" indent="-457200">
              <a:buFont typeface="Times" pitchFamily="2" charset="0"/>
              <a:buAutoNum type="arabicPeriod"/>
            </a:pPr>
            <a:r>
              <a:rPr lang="en-US" altLang="en-US"/>
              <a:t>Getting around INTERSECT and EXCEPT</a:t>
            </a:r>
          </a:p>
          <a:p>
            <a:pPr marL="457200" indent="-457200">
              <a:buFont typeface="Times" pitchFamily="2" charset="0"/>
              <a:buAutoNum type="arabicPeriod"/>
            </a:pPr>
            <a:endParaRPr lang="en-US" altLang="en-US"/>
          </a:p>
          <a:p>
            <a:pPr marL="457200" indent="-457200">
              <a:buFont typeface="Times" pitchFamily="2" charset="0"/>
              <a:buAutoNum type="arabicPeriod"/>
            </a:pPr>
            <a:r>
              <a:rPr lang="en-US" altLang="en-US"/>
              <a:t>Quantifiers</a:t>
            </a:r>
          </a:p>
          <a:p>
            <a:pPr marL="457200" indent="-457200">
              <a:buFont typeface="Times" pitchFamily="2" charset="0"/>
              <a:buAutoNum type="arabicPeriod"/>
            </a:pPr>
            <a:endParaRPr lang="en-US" altLang="en-US"/>
          </a:p>
          <a:p>
            <a:pPr marL="457200" indent="-457200">
              <a:buFont typeface="Times" pitchFamily="2" charset="0"/>
              <a:buAutoNum type="arabicPeriod"/>
            </a:pPr>
            <a:r>
              <a:rPr lang="en-US" altLang="en-US"/>
              <a:t>Aggregation v.s. subqueries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106" name="Rectangle 2">
            <a:extLst>
              <a:ext uri="{FF2B5EF4-FFF2-40B4-BE49-F238E27FC236}">
                <a16:creationId xmlns:a16="http://schemas.microsoft.com/office/drawing/2014/main" id="{4DF35AC1-EAAB-DE99-BA9D-28ED1EB17A4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1. INTERSECT and EXCEPT:</a:t>
            </a:r>
          </a:p>
        </p:txBody>
      </p:sp>
      <p:sp>
        <p:nvSpPr>
          <p:cNvPr id="303107" name="Rectangle 3">
            <a:extLst>
              <a:ext uri="{FF2B5EF4-FFF2-40B4-BE49-F238E27FC236}">
                <a16:creationId xmlns:a16="http://schemas.microsoft.com/office/drawing/2014/main" id="{67BC992A-2C22-1A3C-8039-C870294051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4450" y="1714501"/>
            <a:ext cx="1793824" cy="113107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en-US" sz="1500">
                <a:solidFill>
                  <a:schemeClr val="accent2"/>
                </a:solidFill>
              </a:rPr>
              <a:t>(SELECT</a:t>
            </a:r>
            <a:r>
              <a:rPr lang="en-US" altLang="en-US" sz="1500"/>
              <a:t> R.A, R.B</a:t>
            </a:r>
          </a:p>
          <a:p>
            <a:pPr>
              <a:lnSpc>
                <a:spcPct val="90000"/>
              </a:lnSpc>
            </a:pPr>
            <a:r>
              <a:rPr lang="en-US" altLang="en-US" sz="1500">
                <a:solidFill>
                  <a:schemeClr val="accent2"/>
                </a:solidFill>
              </a:rPr>
              <a:t>FROM</a:t>
            </a:r>
            <a:r>
              <a:rPr lang="en-US" altLang="en-US" sz="1500"/>
              <a:t>    R)</a:t>
            </a:r>
            <a:br>
              <a:rPr lang="en-US" altLang="en-US" sz="1500"/>
            </a:br>
            <a:r>
              <a:rPr lang="en-US" altLang="en-US" sz="1500"/>
              <a:t>    </a:t>
            </a:r>
            <a:r>
              <a:rPr lang="en-US" altLang="en-US" sz="1500">
                <a:solidFill>
                  <a:srgbClr val="FF5050"/>
                </a:solidFill>
              </a:rPr>
              <a:t>INTERSECT</a:t>
            </a:r>
          </a:p>
          <a:p>
            <a:pPr>
              <a:lnSpc>
                <a:spcPct val="90000"/>
              </a:lnSpc>
            </a:pPr>
            <a:r>
              <a:rPr lang="en-US" altLang="en-US" sz="1500">
                <a:solidFill>
                  <a:schemeClr val="accent2"/>
                </a:solidFill>
              </a:rPr>
              <a:t>(SELECT</a:t>
            </a:r>
            <a:r>
              <a:rPr lang="en-US" altLang="en-US" sz="1500"/>
              <a:t> S.A, S.B</a:t>
            </a:r>
          </a:p>
          <a:p>
            <a:pPr>
              <a:lnSpc>
                <a:spcPct val="90000"/>
              </a:lnSpc>
            </a:pPr>
            <a:r>
              <a:rPr lang="en-US" altLang="en-US" sz="1500">
                <a:solidFill>
                  <a:schemeClr val="accent2"/>
                </a:solidFill>
              </a:rPr>
              <a:t>FROM</a:t>
            </a:r>
            <a:r>
              <a:rPr lang="en-US" altLang="en-US" sz="1500"/>
              <a:t>    S)</a:t>
            </a:r>
          </a:p>
        </p:txBody>
      </p:sp>
      <p:sp>
        <p:nvSpPr>
          <p:cNvPr id="303108" name="Rectangle 4">
            <a:extLst>
              <a:ext uri="{FF2B5EF4-FFF2-40B4-BE49-F238E27FC236}">
                <a16:creationId xmlns:a16="http://schemas.microsoft.com/office/drawing/2014/main" id="{46ED39D0-DCE6-26FC-EEA7-AEDAF071A8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43350" y="1714500"/>
            <a:ext cx="3977948" cy="133882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en-US" sz="1500">
                <a:solidFill>
                  <a:schemeClr val="accent2"/>
                </a:solidFill>
              </a:rPr>
              <a:t>SELECT</a:t>
            </a:r>
            <a:r>
              <a:rPr lang="en-US" altLang="en-US" sz="1500"/>
              <a:t> R.A, R.B</a:t>
            </a:r>
          </a:p>
          <a:p>
            <a:pPr>
              <a:lnSpc>
                <a:spcPct val="90000"/>
              </a:lnSpc>
            </a:pPr>
            <a:r>
              <a:rPr lang="en-US" altLang="en-US" sz="1500">
                <a:solidFill>
                  <a:schemeClr val="accent2"/>
                </a:solidFill>
              </a:rPr>
              <a:t>FROM</a:t>
            </a:r>
            <a:r>
              <a:rPr lang="en-US" altLang="en-US" sz="1500"/>
              <a:t>    R</a:t>
            </a:r>
            <a:br>
              <a:rPr lang="en-US" altLang="en-US" sz="1500"/>
            </a:br>
            <a:r>
              <a:rPr lang="en-US" altLang="en-US" sz="1500">
                <a:solidFill>
                  <a:schemeClr val="accent2"/>
                </a:solidFill>
              </a:rPr>
              <a:t>WHERE</a:t>
            </a:r>
            <a:br>
              <a:rPr lang="en-US" altLang="en-US" sz="1500"/>
            </a:br>
            <a:r>
              <a:rPr lang="en-US" altLang="en-US" sz="1500"/>
              <a:t>     </a:t>
            </a:r>
            <a:r>
              <a:rPr lang="en-US" altLang="en-US" sz="1500">
                <a:solidFill>
                  <a:srgbClr val="FF5050"/>
                </a:solidFill>
              </a:rPr>
              <a:t>EXISTS</a:t>
            </a:r>
            <a:r>
              <a:rPr lang="en-US" altLang="en-US" sz="1500"/>
              <a:t>(</a:t>
            </a:r>
            <a:r>
              <a:rPr lang="en-US" altLang="en-US" sz="1500">
                <a:solidFill>
                  <a:schemeClr val="accent2"/>
                </a:solidFill>
              </a:rPr>
              <a:t>SELECT</a:t>
            </a:r>
            <a:r>
              <a:rPr lang="en-US" altLang="en-US" sz="1500"/>
              <a:t> *</a:t>
            </a:r>
            <a:br>
              <a:rPr lang="en-US" altLang="en-US" sz="1500"/>
            </a:br>
            <a:r>
              <a:rPr lang="en-US" altLang="en-US" sz="1500"/>
              <a:t>                    </a:t>
            </a:r>
            <a:r>
              <a:rPr lang="en-US" altLang="en-US" sz="1500">
                <a:solidFill>
                  <a:schemeClr val="accent2"/>
                </a:solidFill>
              </a:rPr>
              <a:t>FROM</a:t>
            </a:r>
            <a:r>
              <a:rPr lang="en-US" altLang="en-US" sz="1500"/>
              <a:t> S</a:t>
            </a:r>
            <a:br>
              <a:rPr lang="en-US" altLang="en-US" sz="1500"/>
            </a:br>
            <a:r>
              <a:rPr lang="en-US" altLang="en-US" sz="1500"/>
              <a:t>                    </a:t>
            </a:r>
            <a:r>
              <a:rPr lang="en-US" altLang="en-US" sz="1500">
                <a:solidFill>
                  <a:schemeClr val="accent2"/>
                </a:solidFill>
              </a:rPr>
              <a:t>WHERE</a:t>
            </a:r>
            <a:r>
              <a:rPr lang="en-US" altLang="en-US" sz="1500"/>
              <a:t> R.A=S.A and R.B=S.B)</a:t>
            </a:r>
          </a:p>
        </p:txBody>
      </p:sp>
      <p:sp>
        <p:nvSpPr>
          <p:cNvPr id="303109" name="AutoShape 5">
            <a:extLst>
              <a:ext uri="{FF2B5EF4-FFF2-40B4-BE49-F238E27FC236}">
                <a16:creationId xmlns:a16="http://schemas.microsoft.com/office/drawing/2014/main" id="{026EF467-F08D-6C54-625A-3ED771E475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3250" y="2171700"/>
            <a:ext cx="245474" cy="596101"/>
          </a:xfrm>
          <a:prstGeom prst="rightArrow">
            <a:avLst>
              <a:gd name="adj1" fmla="val 50000"/>
              <a:gd name="adj2" fmla="val 50245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endParaRPr lang="en-US" sz="1350"/>
          </a:p>
        </p:txBody>
      </p:sp>
      <p:sp>
        <p:nvSpPr>
          <p:cNvPr id="303110" name="Rectangle 6">
            <a:extLst>
              <a:ext uri="{FF2B5EF4-FFF2-40B4-BE49-F238E27FC236}">
                <a16:creationId xmlns:a16="http://schemas.microsoft.com/office/drawing/2014/main" id="{6050E88A-F549-5B71-F68D-7099927B48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1600" y="3371851"/>
            <a:ext cx="1793824" cy="113107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en-US" sz="1500">
                <a:solidFill>
                  <a:schemeClr val="accent2"/>
                </a:solidFill>
              </a:rPr>
              <a:t>(SELECT</a:t>
            </a:r>
            <a:r>
              <a:rPr lang="en-US" altLang="en-US" sz="1500"/>
              <a:t> R.A, R.B</a:t>
            </a:r>
          </a:p>
          <a:p>
            <a:pPr>
              <a:lnSpc>
                <a:spcPct val="90000"/>
              </a:lnSpc>
            </a:pPr>
            <a:r>
              <a:rPr lang="en-US" altLang="en-US" sz="1500">
                <a:solidFill>
                  <a:schemeClr val="accent2"/>
                </a:solidFill>
              </a:rPr>
              <a:t>FROM</a:t>
            </a:r>
            <a:r>
              <a:rPr lang="en-US" altLang="en-US" sz="1500"/>
              <a:t>    R)</a:t>
            </a:r>
            <a:br>
              <a:rPr lang="en-US" altLang="en-US" sz="1500"/>
            </a:br>
            <a:r>
              <a:rPr lang="en-US" altLang="en-US" sz="1500"/>
              <a:t>    </a:t>
            </a:r>
            <a:r>
              <a:rPr lang="en-US" altLang="en-US" sz="1500">
                <a:solidFill>
                  <a:srgbClr val="FF5050"/>
                </a:solidFill>
              </a:rPr>
              <a:t>EXCEPT</a:t>
            </a:r>
          </a:p>
          <a:p>
            <a:pPr>
              <a:lnSpc>
                <a:spcPct val="90000"/>
              </a:lnSpc>
            </a:pPr>
            <a:r>
              <a:rPr lang="en-US" altLang="en-US" sz="1500">
                <a:solidFill>
                  <a:schemeClr val="accent2"/>
                </a:solidFill>
              </a:rPr>
              <a:t>(SELECT</a:t>
            </a:r>
            <a:r>
              <a:rPr lang="en-US" altLang="en-US" sz="1500"/>
              <a:t> S.A, S.B</a:t>
            </a:r>
          </a:p>
          <a:p>
            <a:pPr>
              <a:lnSpc>
                <a:spcPct val="90000"/>
              </a:lnSpc>
            </a:pPr>
            <a:r>
              <a:rPr lang="en-US" altLang="en-US" sz="1500">
                <a:solidFill>
                  <a:schemeClr val="accent2"/>
                </a:solidFill>
              </a:rPr>
              <a:t>FROM</a:t>
            </a:r>
            <a:r>
              <a:rPr lang="en-US" altLang="en-US" sz="1500"/>
              <a:t>    S)</a:t>
            </a:r>
          </a:p>
        </p:txBody>
      </p:sp>
      <p:sp>
        <p:nvSpPr>
          <p:cNvPr id="303111" name="Rectangle 7">
            <a:extLst>
              <a:ext uri="{FF2B5EF4-FFF2-40B4-BE49-F238E27FC236}">
                <a16:creationId xmlns:a16="http://schemas.microsoft.com/office/drawing/2014/main" id="{B48A2E1F-B7F5-F38E-DF2A-79045563B0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00500" y="3371850"/>
            <a:ext cx="3977948" cy="133882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en-US" sz="1500">
                <a:solidFill>
                  <a:schemeClr val="accent2"/>
                </a:solidFill>
              </a:rPr>
              <a:t>SELECT</a:t>
            </a:r>
            <a:r>
              <a:rPr lang="en-US" altLang="en-US" sz="1500"/>
              <a:t> R.A, R.B</a:t>
            </a:r>
          </a:p>
          <a:p>
            <a:pPr>
              <a:lnSpc>
                <a:spcPct val="90000"/>
              </a:lnSpc>
            </a:pPr>
            <a:r>
              <a:rPr lang="en-US" altLang="en-US" sz="1500">
                <a:solidFill>
                  <a:schemeClr val="accent2"/>
                </a:solidFill>
              </a:rPr>
              <a:t>FROM</a:t>
            </a:r>
            <a:r>
              <a:rPr lang="en-US" altLang="en-US" sz="1500"/>
              <a:t>    R</a:t>
            </a:r>
            <a:br>
              <a:rPr lang="en-US" altLang="en-US" sz="1500"/>
            </a:br>
            <a:r>
              <a:rPr lang="en-US" altLang="en-US" sz="1500">
                <a:solidFill>
                  <a:schemeClr val="accent2"/>
                </a:solidFill>
              </a:rPr>
              <a:t>WHERE</a:t>
            </a:r>
            <a:br>
              <a:rPr lang="en-US" altLang="en-US" sz="1500"/>
            </a:br>
            <a:r>
              <a:rPr lang="en-US" altLang="en-US" sz="1500"/>
              <a:t>   </a:t>
            </a:r>
            <a:r>
              <a:rPr lang="en-US" altLang="en-US" sz="1500">
                <a:solidFill>
                  <a:srgbClr val="FF5050"/>
                </a:solidFill>
              </a:rPr>
              <a:t>NOT</a:t>
            </a:r>
            <a:r>
              <a:rPr lang="en-US" altLang="en-US" sz="1500"/>
              <a:t>  </a:t>
            </a:r>
            <a:r>
              <a:rPr lang="en-US" altLang="en-US" sz="1500">
                <a:solidFill>
                  <a:srgbClr val="FF5050"/>
                </a:solidFill>
              </a:rPr>
              <a:t>EXISTS</a:t>
            </a:r>
            <a:r>
              <a:rPr lang="en-US" altLang="en-US" sz="1500"/>
              <a:t>(</a:t>
            </a:r>
            <a:r>
              <a:rPr lang="en-US" altLang="en-US" sz="1500">
                <a:solidFill>
                  <a:schemeClr val="accent2"/>
                </a:solidFill>
              </a:rPr>
              <a:t>SELECT</a:t>
            </a:r>
            <a:r>
              <a:rPr lang="en-US" altLang="en-US" sz="1500"/>
              <a:t> *</a:t>
            </a:r>
            <a:br>
              <a:rPr lang="en-US" altLang="en-US" sz="1500"/>
            </a:br>
            <a:r>
              <a:rPr lang="en-US" altLang="en-US" sz="1500"/>
              <a:t>                    </a:t>
            </a:r>
            <a:r>
              <a:rPr lang="en-US" altLang="en-US" sz="1500">
                <a:solidFill>
                  <a:schemeClr val="accent2"/>
                </a:solidFill>
              </a:rPr>
              <a:t>FROM</a:t>
            </a:r>
            <a:r>
              <a:rPr lang="en-US" altLang="en-US" sz="1500"/>
              <a:t> S</a:t>
            </a:r>
            <a:br>
              <a:rPr lang="en-US" altLang="en-US" sz="1500"/>
            </a:br>
            <a:r>
              <a:rPr lang="en-US" altLang="en-US" sz="1500"/>
              <a:t>                    </a:t>
            </a:r>
            <a:r>
              <a:rPr lang="en-US" altLang="en-US" sz="1500">
                <a:solidFill>
                  <a:schemeClr val="accent2"/>
                </a:solidFill>
              </a:rPr>
              <a:t>WHERE</a:t>
            </a:r>
            <a:r>
              <a:rPr lang="en-US" altLang="en-US" sz="1500"/>
              <a:t> R.A=S.A and R.B=S.B)</a:t>
            </a:r>
          </a:p>
        </p:txBody>
      </p:sp>
      <p:sp>
        <p:nvSpPr>
          <p:cNvPr id="303112" name="AutoShape 8">
            <a:extLst>
              <a:ext uri="{FF2B5EF4-FFF2-40B4-BE49-F238E27FC236}">
                <a16:creationId xmlns:a16="http://schemas.microsoft.com/office/drawing/2014/main" id="{C07ED0BB-406F-6E01-37EF-86D214EC11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0400" y="3829050"/>
            <a:ext cx="245474" cy="596101"/>
          </a:xfrm>
          <a:prstGeom prst="rightArrow">
            <a:avLst>
              <a:gd name="adj1" fmla="val 50000"/>
              <a:gd name="adj2" fmla="val 50245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endParaRPr lang="en-US" sz="1350"/>
          </a:p>
        </p:txBody>
      </p:sp>
      <p:sp>
        <p:nvSpPr>
          <p:cNvPr id="303113" name="AutoShape 9">
            <a:extLst>
              <a:ext uri="{FF2B5EF4-FFF2-40B4-BE49-F238E27FC236}">
                <a16:creationId xmlns:a16="http://schemas.microsoft.com/office/drawing/2014/main" id="{F1313080-B4CB-187C-254B-1193DD02BB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94643" y="857250"/>
            <a:ext cx="2177937" cy="1428214"/>
          </a:xfrm>
          <a:prstGeom prst="wedgeEllipseCallout">
            <a:avLst>
              <a:gd name="adj1" fmla="val -59167"/>
              <a:gd name="adj2" fmla="val 44801"/>
            </a:avLst>
          </a:prstGeom>
          <a:solidFill>
            <a:srgbClr val="C0C0C0">
              <a:alpha val="5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en-US" sz="1200"/>
              <a:t>If R, S have no</a:t>
            </a:r>
            <a:br>
              <a:rPr lang="en-US" altLang="en-US" sz="1200"/>
            </a:br>
            <a:r>
              <a:rPr lang="en-US" altLang="en-US" sz="1200"/>
              <a:t>duplicates, then can</a:t>
            </a:r>
            <a:br>
              <a:rPr lang="en-US" altLang="en-US" sz="1200"/>
            </a:br>
            <a:r>
              <a:rPr lang="en-US" altLang="en-US" sz="1200"/>
              <a:t>write without</a:t>
            </a:r>
            <a:br>
              <a:rPr lang="en-US" altLang="en-US" sz="1200"/>
            </a:br>
            <a:r>
              <a:rPr lang="en-US" altLang="en-US" sz="1200"/>
              <a:t>subqueries</a:t>
            </a:r>
            <a:br>
              <a:rPr lang="en-US" altLang="en-US" sz="1200"/>
            </a:br>
            <a:r>
              <a:rPr lang="en-US" altLang="en-US" sz="1200"/>
              <a:t>(HOW ?)</a:t>
            </a:r>
          </a:p>
        </p:txBody>
      </p:sp>
      <p:sp>
        <p:nvSpPr>
          <p:cNvPr id="303114" name="AutoShape 10">
            <a:extLst>
              <a:ext uri="{FF2B5EF4-FFF2-40B4-BE49-F238E27FC236}">
                <a16:creationId xmlns:a16="http://schemas.microsoft.com/office/drawing/2014/main" id="{0C118A75-7683-F4BE-7227-F62A48F6A4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27213" y="138798"/>
            <a:ext cx="3685753" cy="332006"/>
          </a:xfrm>
          <a:prstGeom prst="roundRect">
            <a:avLst>
              <a:gd name="adj" fmla="val 16667"/>
            </a:avLst>
          </a:prstGeom>
          <a:solidFill>
            <a:srgbClr val="C0C0C0">
              <a:alpha val="50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en-US" altLang="en-US" sz="1350"/>
              <a:t>INTERSECT and EXCEPT: not in SQL Server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3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03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03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303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303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3108" grpId="0" animBg="1" autoUpdateAnimBg="0"/>
      <p:bldP spid="303111" grpId="0" animBg="1" autoUpdateAnimBg="0"/>
      <p:bldP spid="303113" grpId="0" animBg="1" autoUpdateAnimBg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154" name="Rectangle 2">
            <a:extLst>
              <a:ext uri="{FF2B5EF4-FFF2-40B4-BE49-F238E27FC236}">
                <a16:creationId xmlns:a16="http://schemas.microsoft.com/office/drawing/2014/main" id="{673E61FC-326E-8462-3254-394FC6F42D7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2. Quantifiers</a:t>
            </a:r>
          </a:p>
        </p:txBody>
      </p:sp>
      <p:sp>
        <p:nvSpPr>
          <p:cNvPr id="305155" name="Rectangle 3">
            <a:extLst>
              <a:ext uri="{FF2B5EF4-FFF2-40B4-BE49-F238E27FC236}">
                <a16:creationId xmlns:a16="http://schemas.microsoft.com/office/drawing/2014/main" id="{2C6E286C-7E06-318E-A7C3-1351EF59C9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1" y="1543051"/>
            <a:ext cx="2839239" cy="507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>
                    <a:alpha val="5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350">
                <a:solidFill>
                  <a:schemeClr val="accent2"/>
                </a:solidFill>
              </a:rPr>
              <a:t>Product ( pname,  price, company)</a:t>
            </a:r>
          </a:p>
          <a:p>
            <a:r>
              <a:rPr lang="en-US" altLang="en-US" sz="1350">
                <a:solidFill>
                  <a:schemeClr val="accent2"/>
                </a:solidFill>
              </a:rPr>
              <a:t>Company( cname, city)</a:t>
            </a:r>
          </a:p>
        </p:txBody>
      </p:sp>
      <p:sp>
        <p:nvSpPr>
          <p:cNvPr id="305156" name="Text Box 4">
            <a:extLst>
              <a:ext uri="{FF2B5EF4-FFF2-40B4-BE49-F238E27FC236}">
                <a16:creationId xmlns:a16="http://schemas.microsoft.com/office/drawing/2014/main" id="{5C48D976-7D03-5ED7-DAA1-9D3870E74A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3050" y="2514600"/>
            <a:ext cx="4883068" cy="300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>
                    <a:alpha val="5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350"/>
              <a:t>Find all companies that make </a:t>
            </a:r>
            <a:r>
              <a:rPr lang="en-US" altLang="en-US" sz="1350" u="sng"/>
              <a:t>some</a:t>
            </a:r>
            <a:r>
              <a:rPr lang="en-US" altLang="en-US" sz="1350"/>
              <a:t> products with price &lt; 100</a:t>
            </a:r>
          </a:p>
        </p:txBody>
      </p:sp>
      <p:sp>
        <p:nvSpPr>
          <p:cNvPr id="305157" name="Rectangle 5">
            <a:extLst>
              <a:ext uri="{FF2B5EF4-FFF2-40B4-BE49-F238E27FC236}">
                <a16:creationId xmlns:a16="http://schemas.microsoft.com/office/drawing/2014/main" id="{3C00EA5B-EC3A-3A13-8C8C-32759EB73F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5900" y="3486150"/>
            <a:ext cx="6269793" cy="71558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en-US" altLang="en-US" sz="1500">
                <a:solidFill>
                  <a:schemeClr val="accent2"/>
                </a:solidFill>
              </a:rPr>
              <a:t>SELECT DISTINCT</a:t>
            </a:r>
            <a:r>
              <a:rPr lang="en-US" altLang="en-US" sz="1500"/>
              <a:t>  Company.cname</a:t>
            </a:r>
          </a:p>
          <a:p>
            <a:pPr eaLnBrk="0" hangingPunct="0">
              <a:lnSpc>
                <a:spcPct val="90000"/>
              </a:lnSpc>
            </a:pPr>
            <a:r>
              <a:rPr lang="en-US" altLang="en-US" sz="1500">
                <a:solidFill>
                  <a:schemeClr val="accent2"/>
                </a:solidFill>
              </a:rPr>
              <a:t>FROM</a:t>
            </a:r>
            <a:r>
              <a:rPr lang="en-US" altLang="en-US" sz="1500"/>
              <a:t>     Company, Product</a:t>
            </a:r>
          </a:p>
          <a:p>
            <a:pPr eaLnBrk="0" hangingPunct="0">
              <a:lnSpc>
                <a:spcPct val="90000"/>
              </a:lnSpc>
            </a:pPr>
            <a:r>
              <a:rPr lang="en-US" altLang="en-US" sz="1500">
                <a:solidFill>
                  <a:schemeClr val="accent2"/>
                </a:solidFill>
              </a:rPr>
              <a:t>WHERE</a:t>
            </a:r>
            <a:r>
              <a:rPr lang="en-US" altLang="en-US" sz="1500"/>
              <a:t>  Company.cname = Product.company and Product.price &lt; 100</a:t>
            </a:r>
          </a:p>
        </p:txBody>
      </p:sp>
      <p:sp>
        <p:nvSpPr>
          <p:cNvPr id="305158" name="Text Box 6">
            <a:extLst>
              <a:ext uri="{FF2B5EF4-FFF2-40B4-BE49-F238E27FC236}">
                <a16:creationId xmlns:a16="http://schemas.microsoft.com/office/drawing/2014/main" id="{50583EBA-8534-1C52-F1DC-71382AB2CB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02744" y="4413648"/>
            <a:ext cx="300915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>
                    <a:alpha val="5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2400">
                <a:solidFill>
                  <a:srgbClr val="FF5050"/>
                </a:solidFill>
              </a:rPr>
              <a:t>Existential: easy  ! </a:t>
            </a:r>
            <a:r>
              <a:rPr lang="en-US" altLang="en-US" sz="2400">
                <a:solidFill>
                  <a:srgbClr val="FF5050"/>
                </a:solidFill>
                <a:sym typeface="Wingdings" pitchFamily="2" charset="2"/>
              </a:rPr>
              <a:t></a:t>
            </a:r>
            <a:endParaRPr lang="en-US" altLang="en-US" sz="2400">
              <a:solidFill>
                <a:srgbClr val="FF5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5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05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5157" grpId="0" animBg="1" autoUpdateAnimBg="0"/>
      <p:bldP spid="305158" grpId="0" autoUpdateAnimBg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02" name="Rectangle 2">
            <a:extLst>
              <a:ext uri="{FF2B5EF4-FFF2-40B4-BE49-F238E27FC236}">
                <a16:creationId xmlns:a16="http://schemas.microsoft.com/office/drawing/2014/main" id="{AF1CB257-37D3-3B5D-B6F3-76A3CE8BDF6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2. Quantifiers</a:t>
            </a:r>
          </a:p>
        </p:txBody>
      </p:sp>
      <p:sp>
        <p:nvSpPr>
          <p:cNvPr id="307203" name="Rectangle 3">
            <a:extLst>
              <a:ext uri="{FF2B5EF4-FFF2-40B4-BE49-F238E27FC236}">
                <a16:creationId xmlns:a16="http://schemas.microsoft.com/office/drawing/2014/main" id="{54DF4178-52C4-14ED-EFDF-9CACC5AD6C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1" y="1543051"/>
            <a:ext cx="2839239" cy="507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>
                    <a:alpha val="5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350">
                <a:solidFill>
                  <a:schemeClr val="accent2"/>
                </a:solidFill>
              </a:rPr>
              <a:t>Product ( pname,  price, company)</a:t>
            </a:r>
          </a:p>
          <a:p>
            <a:r>
              <a:rPr lang="en-US" altLang="en-US" sz="1350">
                <a:solidFill>
                  <a:schemeClr val="accent2"/>
                </a:solidFill>
              </a:rPr>
              <a:t>Company( cname, city)</a:t>
            </a:r>
          </a:p>
        </p:txBody>
      </p:sp>
      <p:sp>
        <p:nvSpPr>
          <p:cNvPr id="307204" name="Text Box 4">
            <a:extLst>
              <a:ext uri="{FF2B5EF4-FFF2-40B4-BE49-F238E27FC236}">
                <a16:creationId xmlns:a16="http://schemas.microsoft.com/office/drawing/2014/main" id="{31699755-D781-7EFC-D4E5-7B8CB6A5E1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57350" y="3371850"/>
            <a:ext cx="4748416" cy="300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>
                    <a:alpha val="5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350"/>
              <a:t>Find all companies s.t. </a:t>
            </a:r>
            <a:r>
              <a:rPr lang="en-US" altLang="en-US" sz="1350" u="sng"/>
              <a:t>all</a:t>
            </a:r>
            <a:r>
              <a:rPr lang="en-US" altLang="en-US" sz="1350"/>
              <a:t> of their products have price &lt; 100</a:t>
            </a:r>
          </a:p>
        </p:txBody>
      </p:sp>
      <p:sp>
        <p:nvSpPr>
          <p:cNvPr id="307205" name="Text Box 5">
            <a:extLst>
              <a:ext uri="{FF2B5EF4-FFF2-40B4-BE49-F238E27FC236}">
                <a16:creationId xmlns:a16="http://schemas.microsoft.com/office/drawing/2014/main" id="{1A62C8FA-1BF8-92E1-6481-92CD40BF62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43250" y="4171950"/>
            <a:ext cx="285687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>
                    <a:alpha val="5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2400">
                <a:solidFill>
                  <a:srgbClr val="FF5050"/>
                </a:solidFill>
              </a:rPr>
              <a:t>Universal: hard !  </a:t>
            </a:r>
            <a:r>
              <a:rPr lang="en-US" altLang="en-US" sz="2400">
                <a:solidFill>
                  <a:srgbClr val="FF5050"/>
                </a:solidFill>
                <a:sym typeface="Wingdings" pitchFamily="2" charset="2"/>
              </a:rPr>
              <a:t></a:t>
            </a:r>
            <a:endParaRPr lang="en-US" altLang="en-US" sz="2400">
              <a:solidFill>
                <a:srgbClr val="FF5050"/>
              </a:solidFill>
            </a:endParaRPr>
          </a:p>
        </p:txBody>
      </p:sp>
      <p:sp>
        <p:nvSpPr>
          <p:cNvPr id="307206" name="Text Box 6">
            <a:extLst>
              <a:ext uri="{FF2B5EF4-FFF2-40B4-BE49-F238E27FC236}">
                <a16:creationId xmlns:a16="http://schemas.microsoft.com/office/drawing/2014/main" id="{5E870D15-96FD-237F-75E5-0648BC7278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57350" y="2457450"/>
            <a:ext cx="4777270" cy="300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>
                    <a:alpha val="5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350"/>
              <a:t>Find all companies that make </a:t>
            </a:r>
            <a:r>
              <a:rPr lang="en-US" altLang="en-US" sz="1350" u="sng"/>
              <a:t>only</a:t>
            </a:r>
            <a:r>
              <a:rPr lang="en-US" altLang="en-US" sz="1350"/>
              <a:t> products with price &lt; 100</a:t>
            </a:r>
          </a:p>
        </p:txBody>
      </p:sp>
      <p:sp>
        <p:nvSpPr>
          <p:cNvPr id="307207" name="Rectangle 7">
            <a:extLst>
              <a:ext uri="{FF2B5EF4-FFF2-40B4-BE49-F238E27FC236}">
                <a16:creationId xmlns:a16="http://schemas.microsoft.com/office/drawing/2014/main" id="{43EEAD1B-7C6B-ED92-2C50-869DE002D2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4029" y="2914650"/>
            <a:ext cx="886781" cy="300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>
                    <a:alpha val="5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350"/>
              <a:t>same as: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250" name="Rectangle 2">
            <a:extLst>
              <a:ext uri="{FF2B5EF4-FFF2-40B4-BE49-F238E27FC236}">
                <a16:creationId xmlns:a16="http://schemas.microsoft.com/office/drawing/2014/main" id="{2D4A248D-7E63-46F1-2283-66249AA2B19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2. Quantifiers</a:t>
            </a:r>
          </a:p>
        </p:txBody>
      </p:sp>
      <p:sp>
        <p:nvSpPr>
          <p:cNvPr id="309251" name="Text Box 3">
            <a:extLst>
              <a:ext uri="{FF2B5EF4-FFF2-40B4-BE49-F238E27FC236}">
                <a16:creationId xmlns:a16="http://schemas.microsoft.com/office/drawing/2014/main" id="{B93B7652-44A9-3ADE-696F-DB431715F1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4450" y="3257550"/>
            <a:ext cx="4748416" cy="300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>
                    <a:alpha val="5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350"/>
              <a:t>2. Find all companies s.t. </a:t>
            </a:r>
            <a:r>
              <a:rPr lang="en-US" altLang="en-US" sz="1350" u="sng"/>
              <a:t>all</a:t>
            </a:r>
            <a:r>
              <a:rPr lang="en-US" altLang="en-US" sz="1350"/>
              <a:t> their products have price &lt; 100</a:t>
            </a:r>
          </a:p>
        </p:txBody>
      </p:sp>
      <p:sp>
        <p:nvSpPr>
          <p:cNvPr id="309252" name="Text Box 4">
            <a:extLst>
              <a:ext uri="{FF2B5EF4-FFF2-40B4-BE49-F238E27FC236}">
                <a16:creationId xmlns:a16="http://schemas.microsoft.com/office/drawing/2014/main" id="{D6E2EBBB-446B-D42A-5652-D728A30B5F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4451" y="1371600"/>
            <a:ext cx="4511171" cy="300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>
                    <a:alpha val="5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350"/>
              <a:t>1. Find </a:t>
            </a:r>
            <a:r>
              <a:rPr lang="en-US" altLang="en-US" sz="1350" i="1"/>
              <a:t>the other </a:t>
            </a:r>
            <a:r>
              <a:rPr lang="en-US" altLang="en-US" sz="1350"/>
              <a:t>companies: i.e. s.t. </a:t>
            </a:r>
            <a:r>
              <a:rPr lang="en-US" altLang="en-US" sz="1350" u="sng"/>
              <a:t>some</a:t>
            </a:r>
            <a:r>
              <a:rPr lang="en-US" altLang="en-US" sz="1350"/>
              <a:t> product </a:t>
            </a:r>
            <a:r>
              <a:rPr lang="en-US" altLang="en-US" sz="1350">
                <a:sym typeface="Symbol" pitchFamily="2" charset="2"/>
              </a:rPr>
              <a:t></a:t>
            </a:r>
            <a:r>
              <a:rPr lang="en-US" altLang="en-US" sz="1350"/>
              <a:t> 100</a:t>
            </a:r>
          </a:p>
        </p:txBody>
      </p:sp>
      <p:sp>
        <p:nvSpPr>
          <p:cNvPr id="309253" name="Rectangle 5">
            <a:extLst>
              <a:ext uri="{FF2B5EF4-FFF2-40B4-BE49-F238E27FC236}">
                <a16:creationId xmlns:a16="http://schemas.microsoft.com/office/drawing/2014/main" id="{BEA2D4EA-3351-839A-C26C-7D3638A4EC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57351" y="1828801"/>
            <a:ext cx="5386411" cy="113107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en-US" altLang="en-US" sz="1500">
                <a:solidFill>
                  <a:schemeClr val="accent2"/>
                </a:solidFill>
              </a:rPr>
              <a:t>SELECT DISTINCT</a:t>
            </a:r>
            <a:r>
              <a:rPr lang="en-US" altLang="en-US" sz="1500"/>
              <a:t>  Company.cname</a:t>
            </a:r>
          </a:p>
          <a:p>
            <a:pPr eaLnBrk="0" hangingPunct="0">
              <a:lnSpc>
                <a:spcPct val="90000"/>
              </a:lnSpc>
            </a:pPr>
            <a:r>
              <a:rPr lang="en-US" altLang="en-US" sz="1500">
                <a:solidFill>
                  <a:schemeClr val="accent2"/>
                </a:solidFill>
              </a:rPr>
              <a:t>FROM</a:t>
            </a:r>
            <a:r>
              <a:rPr lang="en-US" altLang="en-US" sz="1500"/>
              <a:t>     Company</a:t>
            </a:r>
          </a:p>
          <a:p>
            <a:pPr eaLnBrk="0" hangingPunct="0">
              <a:lnSpc>
                <a:spcPct val="90000"/>
              </a:lnSpc>
            </a:pPr>
            <a:r>
              <a:rPr lang="en-US" altLang="en-US" sz="1500">
                <a:solidFill>
                  <a:schemeClr val="accent2"/>
                </a:solidFill>
              </a:rPr>
              <a:t>WHERE</a:t>
            </a:r>
            <a:r>
              <a:rPr lang="en-US" altLang="en-US" sz="1500"/>
              <a:t>  Company.cname </a:t>
            </a:r>
            <a:r>
              <a:rPr lang="en-US" altLang="en-US" sz="1500">
                <a:solidFill>
                  <a:schemeClr val="accent2"/>
                </a:solidFill>
              </a:rPr>
              <a:t>IN</a:t>
            </a:r>
            <a:r>
              <a:rPr lang="en-US" altLang="en-US" sz="1500"/>
              <a:t> (</a:t>
            </a:r>
            <a:r>
              <a:rPr lang="en-US" altLang="en-US" sz="1500">
                <a:solidFill>
                  <a:schemeClr val="accent2"/>
                </a:solidFill>
              </a:rPr>
              <a:t>SELECT</a:t>
            </a:r>
            <a:r>
              <a:rPr lang="en-US" altLang="en-US" sz="1500"/>
              <a:t> Product.company</a:t>
            </a:r>
            <a:br>
              <a:rPr lang="en-US" altLang="en-US" sz="1500"/>
            </a:br>
            <a:r>
              <a:rPr lang="en-US" altLang="en-US" sz="1500"/>
              <a:t>                                                   </a:t>
            </a:r>
            <a:r>
              <a:rPr lang="en-US" altLang="en-US" sz="1500">
                <a:solidFill>
                  <a:schemeClr val="accent2"/>
                </a:solidFill>
              </a:rPr>
              <a:t>FROM</a:t>
            </a:r>
            <a:r>
              <a:rPr lang="en-US" altLang="en-US" sz="1500"/>
              <a:t> Product</a:t>
            </a:r>
            <a:br>
              <a:rPr lang="en-US" altLang="en-US" sz="1500"/>
            </a:br>
            <a:r>
              <a:rPr lang="en-US" altLang="en-US" sz="1500"/>
              <a:t>                                                   </a:t>
            </a:r>
            <a:r>
              <a:rPr lang="en-US" altLang="en-US" sz="1500">
                <a:solidFill>
                  <a:schemeClr val="accent2"/>
                </a:solidFill>
              </a:rPr>
              <a:t>WHERE</a:t>
            </a:r>
            <a:r>
              <a:rPr lang="en-US" altLang="en-US" sz="1500"/>
              <a:t> Produc.price &gt;= 100</a:t>
            </a:r>
          </a:p>
        </p:txBody>
      </p:sp>
      <p:sp>
        <p:nvSpPr>
          <p:cNvPr id="309254" name="Rectangle 6">
            <a:extLst>
              <a:ext uri="{FF2B5EF4-FFF2-40B4-BE49-F238E27FC236}">
                <a16:creationId xmlns:a16="http://schemas.microsoft.com/office/drawing/2014/main" id="{B2547BD0-90FB-AC19-C3A0-217F1CCEC0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4500" y="3714751"/>
            <a:ext cx="5862502" cy="113107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en-US" altLang="en-US" sz="1500">
                <a:solidFill>
                  <a:schemeClr val="accent2"/>
                </a:solidFill>
              </a:rPr>
              <a:t>SELECT DISTINCT</a:t>
            </a:r>
            <a:r>
              <a:rPr lang="en-US" altLang="en-US" sz="1500"/>
              <a:t>  Company.cname</a:t>
            </a:r>
          </a:p>
          <a:p>
            <a:pPr eaLnBrk="0" hangingPunct="0">
              <a:lnSpc>
                <a:spcPct val="90000"/>
              </a:lnSpc>
            </a:pPr>
            <a:r>
              <a:rPr lang="en-US" altLang="en-US" sz="1500">
                <a:solidFill>
                  <a:schemeClr val="accent2"/>
                </a:solidFill>
              </a:rPr>
              <a:t>FROM</a:t>
            </a:r>
            <a:r>
              <a:rPr lang="en-US" altLang="en-US" sz="1500"/>
              <a:t>     Company</a:t>
            </a:r>
          </a:p>
          <a:p>
            <a:pPr eaLnBrk="0" hangingPunct="0">
              <a:lnSpc>
                <a:spcPct val="90000"/>
              </a:lnSpc>
            </a:pPr>
            <a:r>
              <a:rPr lang="en-US" altLang="en-US" sz="1500">
                <a:solidFill>
                  <a:schemeClr val="accent2"/>
                </a:solidFill>
              </a:rPr>
              <a:t>WHERE</a:t>
            </a:r>
            <a:r>
              <a:rPr lang="en-US" altLang="en-US" sz="1500"/>
              <a:t>  Company.cname </a:t>
            </a:r>
            <a:r>
              <a:rPr lang="en-US" altLang="en-US" sz="1500">
                <a:solidFill>
                  <a:schemeClr val="accent2"/>
                </a:solidFill>
              </a:rPr>
              <a:t>NOT</a:t>
            </a:r>
            <a:r>
              <a:rPr lang="en-US" altLang="en-US" sz="1500"/>
              <a:t> </a:t>
            </a:r>
            <a:r>
              <a:rPr lang="en-US" altLang="en-US" sz="1500">
                <a:solidFill>
                  <a:schemeClr val="accent2"/>
                </a:solidFill>
              </a:rPr>
              <a:t>IN</a:t>
            </a:r>
            <a:r>
              <a:rPr lang="en-US" altLang="en-US" sz="1500"/>
              <a:t> (</a:t>
            </a:r>
            <a:r>
              <a:rPr lang="en-US" altLang="en-US" sz="1500">
                <a:solidFill>
                  <a:schemeClr val="accent2"/>
                </a:solidFill>
              </a:rPr>
              <a:t>SELECT</a:t>
            </a:r>
            <a:r>
              <a:rPr lang="en-US" altLang="en-US" sz="1500"/>
              <a:t> Product.company</a:t>
            </a:r>
            <a:br>
              <a:rPr lang="en-US" altLang="en-US" sz="1500"/>
            </a:br>
            <a:r>
              <a:rPr lang="en-US" altLang="en-US" sz="1500"/>
              <a:t>                                                            </a:t>
            </a:r>
            <a:r>
              <a:rPr lang="en-US" altLang="en-US" sz="1500">
                <a:solidFill>
                  <a:schemeClr val="accent2"/>
                </a:solidFill>
              </a:rPr>
              <a:t>FROM</a:t>
            </a:r>
            <a:r>
              <a:rPr lang="en-US" altLang="en-US" sz="1500"/>
              <a:t> Product</a:t>
            </a:r>
            <a:br>
              <a:rPr lang="en-US" altLang="en-US" sz="1500"/>
            </a:br>
            <a:r>
              <a:rPr lang="en-US" altLang="en-US" sz="1500"/>
              <a:t>                                                            </a:t>
            </a:r>
            <a:r>
              <a:rPr lang="en-US" altLang="en-US" sz="1500">
                <a:solidFill>
                  <a:schemeClr val="accent2"/>
                </a:solidFill>
              </a:rPr>
              <a:t>WHERE</a:t>
            </a:r>
            <a:r>
              <a:rPr lang="en-US" altLang="en-US" sz="1500"/>
              <a:t> Produc.price &gt;= 100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298" name="Rectangle 2">
            <a:extLst>
              <a:ext uri="{FF2B5EF4-FFF2-40B4-BE49-F238E27FC236}">
                <a16:creationId xmlns:a16="http://schemas.microsoft.com/office/drawing/2014/main" id="{76EC9ACF-D2AB-332A-FF73-792F0847566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3. Group-by v.s. Nested Query</a:t>
            </a:r>
          </a:p>
        </p:txBody>
      </p:sp>
      <p:sp>
        <p:nvSpPr>
          <p:cNvPr id="311299" name="Rectangle 3">
            <a:extLst>
              <a:ext uri="{FF2B5EF4-FFF2-40B4-BE49-F238E27FC236}">
                <a16:creationId xmlns:a16="http://schemas.microsoft.com/office/drawing/2014/main" id="{A928F5A0-D70A-93B8-0661-08ADDD582B7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314450" y="2000250"/>
            <a:ext cx="5829300" cy="1657350"/>
          </a:xfrm>
        </p:spPr>
        <p:txBody>
          <a:bodyPr/>
          <a:lstStyle/>
          <a:p>
            <a:r>
              <a:rPr lang="en-US" altLang="en-US"/>
              <a:t>Find authors who wrote </a:t>
            </a:r>
            <a:r>
              <a:rPr lang="en-US" altLang="en-US">
                <a:latin typeface="Symbol" pitchFamily="2" charset="2"/>
              </a:rPr>
              <a:t>³</a:t>
            </a:r>
            <a:r>
              <a:rPr lang="en-US" altLang="en-US"/>
              <a:t> 10 documents:</a:t>
            </a:r>
          </a:p>
          <a:p>
            <a:r>
              <a:rPr lang="en-US" altLang="en-US"/>
              <a:t>Attempt 1: with nested queries</a:t>
            </a:r>
          </a:p>
        </p:txBody>
      </p:sp>
      <p:sp>
        <p:nvSpPr>
          <p:cNvPr id="311300" name="Text Box 4">
            <a:extLst>
              <a:ext uri="{FF2B5EF4-FFF2-40B4-BE49-F238E27FC236}">
                <a16:creationId xmlns:a16="http://schemas.microsoft.com/office/drawing/2014/main" id="{175F615D-DA59-98BE-F51B-FDC92FFCA1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5950" y="3028950"/>
            <a:ext cx="4399153" cy="133882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r>
              <a:rPr lang="en-US" altLang="en-US" sz="1350">
                <a:solidFill>
                  <a:schemeClr val="accent2"/>
                </a:solidFill>
              </a:rPr>
              <a:t>SELECT</a:t>
            </a:r>
            <a:r>
              <a:rPr lang="en-US" altLang="en-US" sz="1350"/>
              <a:t> </a:t>
            </a:r>
            <a:r>
              <a:rPr lang="en-US" altLang="en-US" sz="1350">
                <a:solidFill>
                  <a:schemeClr val="accent2"/>
                </a:solidFill>
              </a:rPr>
              <a:t>DISTINCT</a:t>
            </a:r>
            <a:r>
              <a:rPr lang="en-US" altLang="en-US" sz="1350"/>
              <a:t> Author.name</a:t>
            </a:r>
          </a:p>
          <a:p>
            <a:r>
              <a:rPr lang="en-US" altLang="en-US" sz="1350">
                <a:solidFill>
                  <a:schemeClr val="accent2"/>
                </a:solidFill>
              </a:rPr>
              <a:t>FROM   </a:t>
            </a:r>
            <a:r>
              <a:rPr lang="en-US" altLang="en-US" sz="1350"/>
              <a:t>       Author</a:t>
            </a:r>
          </a:p>
          <a:p>
            <a:r>
              <a:rPr lang="en-US" altLang="en-US" sz="1350">
                <a:solidFill>
                  <a:schemeClr val="accent2"/>
                </a:solidFill>
              </a:rPr>
              <a:t>WHERE        </a:t>
            </a:r>
            <a:r>
              <a:rPr lang="en-US" altLang="en-US" sz="1350"/>
              <a:t>count(</a:t>
            </a:r>
            <a:r>
              <a:rPr lang="en-US" altLang="en-US" sz="1350">
                <a:solidFill>
                  <a:schemeClr val="accent2"/>
                </a:solidFill>
              </a:rPr>
              <a:t>SELECT</a:t>
            </a:r>
            <a:r>
              <a:rPr lang="en-US" altLang="en-US" sz="1350"/>
              <a:t> Wrote.url</a:t>
            </a:r>
            <a:br>
              <a:rPr lang="en-US" altLang="en-US" sz="1350"/>
            </a:br>
            <a:r>
              <a:rPr lang="en-US" altLang="en-US" sz="1350"/>
              <a:t>                                 </a:t>
            </a:r>
            <a:r>
              <a:rPr lang="en-US" altLang="en-US" sz="1350">
                <a:solidFill>
                  <a:schemeClr val="accent2"/>
                </a:solidFill>
              </a:rPr>
              <a:t>FROM</a:t>
            </a:r>
            <a:r>
              <a:rPr lang="en-US" altLang="en-US" sz="1350"/>
              <a:t> Wrote</a:t>
            </a:r>
            <a:br>
              <a:rPr lang="en-US" altLang="en-US" sz="1350"/>
            </a:br>
            <a:r>
              <a:rPr lang="en-US" altLang="en-US" sz="1350"/>
              <a:t>                                 </a:t>
            </a:r>
            <a:r>
              <a:rPr lang="en-US" altLang="en-US" sz="1350">
                <a:solidFill>
                  <a:schemeClr val="accent2"/>
                </a:solidFill>
              </a:rPr>
              <a:t>WHERE</a:t>
            </a:r>
            <a:r>
              <a:rPr lang="en-US" altLang="en-US" sz="1350"/>
              <a:t> Author.login=Wrote.login)</a:t>
            </a:r>
            <a:br>
              <a:rPr lang="en-US" altLang="en-US" sz="1350"/>
            </a:br>
            <a:r>
              <a:rPr lang="en-US" altLang="en-US" sz="1350"/>
              <a:t>                          &gt; 10</a:t>
            </a:r>
          </a:p>
        </p:txBody>
      </p:sp>
      <p:sp>
        <p:nvSpPr>
          <p:cNvPr id="311301" name="AutoShape 5">
            <a:extLst>
              <a:ext uri="{FF2B5EF4-FFF2-40B4-BE49-F238E27FC236}">
                <a16:creationId xmlns:a16="http://schemas.microsoft.com/office/drawing/2014/main" id="{930ADF9C-256B-5351-4F5D-75617877D0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94754" y="2000250"/>
            <a:ext cx="1165834" cy="1006242"/>
          </a:xfrm>
          <a:prstGeom prst="wedgeEllipseCallout">
            <a:avLst>
              <a:gd name="adj1" fmla="val -101056"/>
              <a:gd name="adj2" fmla="val 35384"/>
            </a:avLst>
          </a:prstGeom>
          <a:solidFill>
            <a:srgbClr val="C0C0C0">
              <a:alpha val="5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en-US" sz="1350"/>
              <a:t>This is</a:t>
            </a:r>
            <a:br>
              <a:rPr lang="en-US" altLang="en-US" sz="1350"/>
            </a:br>
            <a:r>
              <a:rPr lang="en-US" altLang="en-US" sz="1350"/>
              <a:t>SQL by</a:t>
            </a:r>
            <a:br>
              <a:rPr lang="en-US" altLang="en-US" sz="1350"/>
            </a:br>
            <a:r>
              <a:rPr lang="en-US" altLang="en-US" sz="1350"/>
              <a:t>a novice</a:t>
            </a:r>
          </a:p>
        </p:txBody>
      </p:sp>
      <p:sp>
        <p:nvSpPr>
          <p:cNvPr id="311302" name="Rectangle 6">
            <a:extLst>
              <a:ext uri="{FF2B5EF4-FFF2-40B4-BE49-F238E27FC236}">
                <a16:creationId xmlns:a16="http://schemas.microsoft.com/office/drawing/2014/main" id="{4A91A3FF-570C-13C6-5035-C0A1A944A2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1600" y="1085851"/>
            <a:ext cx="2805576" cy="904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>
                    <a:alpha val="5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en-US" sz="2400">
                <a:solidFill>
                  <a:schemeClr val="accent2"/>
                </a:solidFill>
              </a:rPr>
              <a:t>Author(</a:t>
            </a:r>
            <a:r>
              <a:rPr lang="en-US" altLang="en-US" sz="2400" u="sng">
                <a:solidFill>
                  <a:schemeClr val="accent2"/>
                </a:solidFill>
              </a:rPr>
              <a:t>login</a:t>
            </a:r>
            <a:r>
              <a:rPr lang="en-US" altLang="en-US" sz="2400">
                <a:solidFill>
                  <a:schemeClr val="accent2"/>
                </a:solidFill>
              </a:rPr>
              <a:t>,name)</a:t>
            </a:r>
          </a:p>
          <a:p>
            <a:pPr>
              <a:spcBef>
                <a:spcPct val="20000"/>
              </a:spcBef>
            </a:pPr>
            <a:r>
              <a:rPr lang="en-US" altLang="en-US" sz="2400">
                <a:solidFill>
                  <a:schemeClr val="accent2"/>
                </a:solidFill>
              </a:rPr>
              <a:t>Wrote(login,url)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11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1301" grpId="0" animBg="1" autoUpdateAnimBg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346" name="Rectangle 2">
            <a:extLst>
              <a:ext uri="{FF2B5EF4-FFF2-40B4-BE49-F238E27FC236}">
                <a16:creationId xmlns:a16="http://schemas.microsoft.com/office/drawing/2014/main" id="{1A2CB6C0-1220-12D9-5562-0A267860A19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3. Group-by v.s. Nested Query</a:t>
            </a:r>
          </a:p>
        </p:txBody>
      </p:sp>
      <p:sp>
        <p:nvSpPr>
          <p:cNvPr id="313347" name="Rectangle 3">
            <a:extLst>
              <a:ext uri="{FF2B5EF4-FFF2-40B4-BE49-F238E27FC236}">
                <a16:creationId xmlns:a16="http://schemas.microsoft.com/office/drawing/2014/main" id="{EAE0D06D-39C3-498C-A5B8-16032F5712E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Find all authors who wrote at least 10 documents:</a:t>
            </a:r>
          </a:p>
          <a:p>
            <a:r>
              <a:rPr lang="en-US" altLang="en-US"/>
              <a:t>Attempt 2: SQL style (with GROUP BY)</a:t>
            </a:r>
          </a:p>
        </p:txBody>
      </p:sp>
      <p:sp>
        <p:nvSpPr>
          <p:cNvPr id="313348" name="Text Box 4">
            <a:extLst>
              <a:ext uri="{FF2B5EF4-FFF2-40B4-BE49-F238E27FC236}">
                <a16:creationId xmlns:a16="http://schemas.microsoft.com/office/drawing/2014/main" id="{5844EB4C-0793-CF56-4470-1A3146B6E0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14600" y="2971801"/>
            <a:ext cx="3043013" cy="113107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r>
              <a:rPr lang="en-US" altLang="en-US" sz="1350">
                <a:solidFill>
                  <a:schemeClr val="accent2"/>
                </a:solidFill>
              </a:rPr>
              <a:t>SELECT</a:t>
            </a:r>
            <a:r>
              <a:rPr lang="en-US" altLang="en-US" sz="1350"/>
              <a:t>       Author.name</a:t>
            </a:r>
          </a:p>
          <a:p>
            <a:r>
              <a:rPr lang="en-US" altLang="en-US" sz="1350">
                <a:solidFill>
                  <a:schemeClr val="accent2"/>
                </a:solidFill>
              </a:rPr>
              <a:t>FROM   </a:t>
            </a:r>
            <a:r>
              <a:rPr lang="en-US" altLang="en-US" sz="1350"/>
              <a:t>       Author, Wrote</a:t>
            </a:r>
          </a:p>
          <a:p>
            <a:r>
              <a:rPr lang="en-US" altLang="en-US" sz="1350">
                <a:solidFill>
                  <a:schemeClr val="accent2"/>
                </a:solidFill>
              </a:rPr>
              <a:t>WHERE</a:t>
            </a:r>
            <a:r>
              <a:rPr lang="en-US" altLang="en-US" sz="1350"/>
              <a:t>       Author.login=Wrote.login</a:t>
            </a:r>
          </a:p>
          <a:p>
            <a:r>
              <a:rPr lang="en-US" altLang="en-US" sz="1350">
                <a:solidFill>
                  <a:schemeClr val="accent2"/>
                </a:solidFill>
              </a:rPr>
              <a:t>GROUP BY</a:t>
            </a:r>
            <a:r>
              <a:rPr lang="en-US" altLang="en-US" sz="1350"/>
              <a:t> Author.name</a:t>
            </a:r>
          </a:p>
          <a:p>
            <a:r>
              <a:rPr lang="en-US" altLang="en-US" sz="1350">
                <a:solidFill>
                  <a:schemeClr val="accent2"/>
                </a:solidFill>
              </a:rPr>
              <a:t>HAVING     </a:t>
            </a:r>
            <a:r>
              <a:rPr lang="en-US" altLang="en-US" sz="1350"/>
              <a:t> count(wrote.url) &gt; 10</a:t>
            </a:r>
          </a:p>
        </p:txBody>
      </p:sp>
      <p:sp>
        <p:nvSpPr>
          <p:cNvPr id="313349" name="AutoShape 5">
            <a:extLst>
              <a:ext uri="{FF2B5EF4-FFF2-40B4-BE49-F238E27FC236}">
                <a16:creationId xmlns:a16="http://schemas.microsoft.com/office/drawing/2014/main" id="{9D16B082-48A1-51E8-82FB-200621FA88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40655" y="2800350"/>
            <a:ext cx="1274032" cy="1006242"/>
          </a:xfrm>
          <a:prstGeom prst="wedgeEllipseCallout">
            <a:avLst>
              <a:gd name="adj1" fmla="val -97157"/>
              <a:gd name="adj2" fmla="val -33847"/>
            </a:avLst>
          </a:prstGeom>
          <a:solidFill>
            <a:srgbClr val="C0C0C0">
              <a:alpha val="5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en-US" sz="1350"/>
              <a:t>This is</a:t>
            </a:r>
            <a:br>
              <a:rPr lang="en-US" altLang="en-US" sz="1350"/>
            </a:br>
            <a:r>
              <a:rPr lang="en-US" altLang="en-US" sz="1350"/>
              <a:t>SQL  by</a:t>
            </a:r>
            <a:br>
              <a:rPr lang="en-US" altLang="en-US" sz="1350"/>
            </a:br>
            <a:r>
              <a:rPr lang="en-US" altLang="en-US" sz="1350"/>
              <a:t>an expert</a:t>
            </a:r>
          </a:p>
        </p:txBody>
      </p:sp>
      <p:sp>
        <p:nvSpPr>
          <p:cNvPr id="313350" name="Text Box 6">
            <a:extLst>
              <a:ext uri="{FF2B5EF4-FFF2-40B4-BE49-F238E27FC236}">
                <a16:creationId xmlns:a16="http://schemas.microsoft.com/office/drawing/2014/main" id="{97E9A7DD-4F7C-CF90-8264-F99B314EDE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16894" y="4602956"/>
            <a:ext cx="4375044" cy="300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>
                    <a:alpha val="5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350"/>
              <a:t>No need for </a:t>
            </a:r>
            <a:r>
              <a:rPr lang="en-US" altLang="en-US" sz="1350">
                <a:solidFill>
                  <a:schemeClr val="accent2"/>
                </a:solidFill>
              </a:rPr>
              <a:t>DISTINCT</a:t>
            </a:r>
            <a:r>
              <a:rPr lang="en-US" altLang="en-US" sz="1350"/>
              <a:t>: automatically from </a:t>
            </a:r>
            <a:r>
              <a:rPr lang="en-US" altLang="en-US" sz="1350">
                <a:solidFill>
                  <a:schemeClr val="accent2"/>
                </a:solidFill>
              </a:rPr>
              <a:t>GROUP BY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13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3349" grpId="0" animBg="1" autoUpdateAnimBg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394" name="Rectangle 2">
            <a:extLst>
              <a:ext uri="{FF2B5EF4-FFF2-40B4-BE49-F238E27FC236}">
                <a16:creationId xmlns:a16="http://schemas.microsoft.com/office/drawing/2014/main" id="{834E10B2-737D-4921-8663-20526700A17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3. Group-by v.s. Nested Query</a:t>
            </a:r>
          </a:p>
        </p:txBody>
      </p:sp>
      <p:sp>
        <p:nvSpPr>
          <p:cNvPr id="315395" name="Rectangle 3">
            <a:extLst>
              <a:ext uri="{FF2B5EF4-FFF2-40B4-BE49-F238E27FC236}">
                <a16:creationId xmlns:a16="http://schemas.microsoft.com/office/drawing/2014/main" id="{F6C8A2D2-6E9D-5682-A4EB-43690E7BFD52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1257301" y="2571750"/>
            <a:ext cx="5516254" cy="383182"/>
          </a:xfrm>
          <a:noFill/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en-US" altLang="en-US"/>
              <a:t>Find authors with vocabulary </a:t>
            </a:r>
            <a:r>
              <a:rPr lang="en-US" altLang="en-US">
                <a:latin typeface="Symbol" pitchFamily="2" charset="2"/>
              </a:rPr>
              <a:t>³</a:t>
            </a:r>
            <a:r>
              <a:rPr lang="en-US" altLang="en-US"/>
              <a:t> 10000 words:</a:t>
            </a:r>
          </a:p>
        </p:txBody>
      </p:sp>
      <p:sp>
        <p:nvSpPr>
          <p:cNvPr id="315396" name="Text Box 4">
            <a:extLst>
              <a:ext uri="{FF2B5EF4-FFF2-40B4-BE49-F238E27FC236}">
                <a16:creationId xmlns:a16="http://schemas.microsoft.com/office/drawing/2014/main" id="{C4AA9F0E-8E28-2D61-F865-2B021B8057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7300" y="3240882"/>
            <a:ext cx="5237652" cy="113107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r>
              <a:rPr lang="en-US" altLang="en-US" sz="1350">
                <a:solidFill>
                  <a:schemeClr val="accent2"/>
                </a:solidFill>
              </a:rPr>
              <a:t>SELECT</a:t>
            </a:r>
            <a:r>
              <a:rPr lang="en-US" altLang="en-US" sz="1350"/>
              <a:t>       Author.name</a:t>
            </a:r>
          </a:p>
          <a:p>
            <a:r>
              <a:rPr lang="en-US" altLang="en-US" sz="1350">
                <a:solidFill>
                  <a:schemeClr val="accent2"/>
                </a:solidFill>
              </a:rPr>
              <a:t>FROM</a:t>
            </a:r>
            <a:r>
              <a:rPr lang="en-US" altLang="en-US" sz="1350"/>
              <a:t>          Author, Wrote, Mentions</a:t>
            </a:r>
          </a:p>
          <a:p>
            <a:r>
              <a:rPr lang="en-US" altLang="en-US" sz="1350">
                <a:solidFill>
                  <a:schemeClr val="accent2"/>
                </a:solidFill>
              </a:rPr>
              <a:t>WHERE </a:t>
            </a:r>
            <a:r>
              <a:rPr lang="en-US" altLang="en-US" sz="1350"/>
              <a:t>      Author.login=Wrote.login AND Wrote.url=Mentions.url</a:t>
            </a:r>
          </a:p>
          <a:p>
            <a:r>
              <a:rPr lang="en-US" altLang="en-US" sz="1350">
                <a:solidFill>
                  <a:schemeClr val="accent2"/>
                </a:solidFill>
              </a:rPr>
              <a:t>GROUP BY</a:t>
            </a:r>
            <a:r>
              <a:rPr lang="en-US" altLang="en-US" sz="1350"/>
              <a:t>  Author.name</a:t>
            </a:r>
          </a:p>
          <a:p>
            <a:r>
              <a:rPr lang="en-US" altLang="en-US" sz="1350">
                <a:solidFill>
                  <a:schemeClr val="accent2"/>
                </a:solidFill>
              </a:rPr>
              <a:t>HAVING     </a:t>
            </a:r>
            <a:r>
              <a:rPr lang="en-US" altLang="en-US" sz="1350"/>
              <a:t> count(distinct Mentions.word) &gt; 10000</a:t>
            </a:r>
          </a:p>
        </p:txBody>
      </p:sp>
      <p:sp>
        <p:nvSpPr>
          <p:cNvPr id="315397" name="Rectangle 5">
            <a:extLst>
              <a:ext uri="{FF2B5EF4-FFF2-40B4-BE49-F238E27FC236}">
                <a16:creationId xmlns:a16="http://schemas.microsoft.com/office/drawing/2014/main" id="{2D1FFCD9-91FD-1476-8A09-FB4E8D184F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4450" y="1257301"/>
            <a:ext cx="2468946" cy="11910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>
                    <a:alpha val="5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en-US" sz="2100">
                <a:solidFill>
                  <a:schemeClr val="accent2"/>
                </a:solidFill>
              </a:rPr>
              <a:t>Author(</a:t>
            </a:r>
            <a:r>
              <a:rPr lang="en-US" altLang="en-US" sz="2100" u="sng">
                <a:solidFill>
                  <a:schemeClr val="accent2"/>
                </a:solidFill>
              </a:rPr>
              <a:t>login</a:t>
            </a:r>
            <a:r>
              <a:rPr lang="en-US" altLang="en-US" sz="2100">
                <a:solidFill>
                  <a:schemeClr val="accent2"/>
                </a:solidFill>
              </a:rPr>
              <a:t>,name)</a:t>
            </a:r>
          </a:p>
          <a:p>
            <a:pPr>
              <a:spcBef>
                <a:spcPct val="20000"/>
              </a:spcBef>
            </a:pPr>
            <a:r>
              <a:rPr lang="en-US" altLang="en-US" sz="2100">
                <a:solidFill>
                  <a:schemeClr val="accent2"/>
                </a:solidFill>
              </a:rPr>
              <a:t>Wrote(login,url)</a:t>
            </a:r>
          </a:p>
          <a:p>
            <a:pPr>
              <a:spcBef>
                <a:spcPct val="20000"/>
              </a:spcBef>
            </a:pPr>
            <a:r>
              <a:rPr lang="en-US" altLang="en-US" sz="2100">
                <a:solidFill>
                  <a:schemeClr val="accent2"/>
                </a:solidFill>
              </a:rPr>
              <a:t>Mentions(url,word)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58" name="Rectangle 2">
            <a:extLst>
              <a:ext uri="{FF2B5EF4-FFF2-40B4-BE49-F238E27FC236}">
                <a16:creationId xmlns:a16="http://schemas.microsoft.com/office/drawing/2014/main" id="{B165D456-FD2A-7844-647C-51127B07F07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Simple SQL Query</a:t>
            </a:r>
          </a:p>
        </p:txBody>
      </p:sp>
      <p:graphicFrame>
        <p:nvGraphicFramePr>
          <p:cNvPr id="224259" name="Group 3">
            <a:extLst>
              <a:ext uri="{FF2B5EF4-FFF2-40B4-BE49-F238E27FC236}">
                <a16:creationId xmlns:a16="http://schemas.microsoft.com/office/drawing/2014/main" id="{B8254F9E-7ABE-61E8-C9F0-97E6AC2324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8312489"/>
              </p:ext>
            </p:extLst>
          </p:nvPr>
        </p:nvGraphicFramePr>
        <p:xfrm>
          <a:off x="2971800" y="1268016"/>
          <a:ext cx="4057652" cy="1257300"/>
        </p:xfrm>
        <a:graphic>
          <a:graphicData uri="http://schemas.openxmlformats.org/drawingml/2006/table">
            <a:tbl>
              <a:tblPr/>
              <a:tblGrid>
                <a:gridCol w="1014413">
                  <a:extLst>
                    <a:ext uri="{9D8B030D-6E8A-4147-A177-3AD203B41FA5}">
                      <a16:colId xmlns:a16="http://schemas.microsoft.com/office/drawing/2014/main" val="568021523"/>
                    </a:ext>
                  </a:extLst>
                </a:gridCol>
                <a:gridCol w="1014413">
                  <a:extLst>
                    <a:ext uri="{9D8B030D-6E8A-4147-A177-3AD203B41FA5}">
                      <a16:colId xmlns:a16="http://schemas.microsoft.com/office/drawing/2014/main" val="3964619541"/>
                    </a:ext>
                  </a:extLst>
                </a:gridCol>
                <a:gridCol w="1014413">
                  <a:extLst>
                    <a:ext uri="{9D8B030D-6E8A-4147-A177-3AD203B41FA5}">
                      <a16:colId xmlns:a16="http://schemas.microsoft.com/office/drawing/2014/main" val="1610691568"/>
                    </a:ext>
                  </a:extLst>
                </a:gridCol>
                <a:gridCol w="1014413">
                  <a:extLst>
                    <a:ext uri="{9D8B030D-6E8A-4147-A177-3AD203B41FA5}">
                      <a16:colId xmlns:a16="http://schemas.microsoft.com/office/drawing/2014/main" val="3814049625"/>
                    </a:ext>
                  </a:extLst>
                </a:gridCol>
              </a:tblGrid>
              <a:tr h="25146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</a:rPr>
                        <a:t>PName</a:t>
                      </a:r>
                    </a:p>
                  </a:txBody>
                  <a:tcPr marL="68580" marR="68580"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</a:rPr>
                        <a:t>Price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</a:rPr>
                        <a:t>Category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</a:rPr>
                        <a:t>Manufacturer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09298961"/>
                  </a:ext>
                </a:extLst>
              </a:tr>
              <a:tr h="25146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Gizmo</a:t>
                      </a:r>
                    </a:p>
                  </a:txBody>
                  <a:tcPr marL="68580" marR="68580"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$19.99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Gadgets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GizmoWorks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27661133"/>
                  </a:ext>
                </a:extLst>
              </a:tr>
              <a:tr h="25146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Powergizmo</a:t>
                      </a:r>
                    </a:p>
                  </a:txBody>
                  <a:tcPr marL="68580" marR="68580"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$29.99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Gadgets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GizmoWorks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91720128"/>
                  </a:ext>
                </a:extLst>
              </a:tr>
              <a:tr h="25146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SingleTouch</a:t>
                      </a:r>
                    </a:p>
                  </a:txBody>
                  <a:tcPr marL="68580" marR="68580"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$149.99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Photography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Canon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40955887"/>
                  </a:ext>
                </a:extLst>
              </a:tr>
              <a:tr h="25146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MultiTouch</a:t>
                      </a:r>
                    </a:p>
                  </a:txBody>
                  <a:tcPr marL="68580" marR="68580"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$203.99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Household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Hitachi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82018328"/>
                  </a:ext>
                </a:extLst>
              </a:tr>
            </a:tbl>
          </a:graphicData>
        </a:graphic>
      </p:graphicFrame>
      <p:sp>
        <p:nvSpPr>
          <p:cNvPr id="224291" name="Rectangle 35">
            <a:extLst>
              <a:ext uri="{FF2B5EF4-FFF2-40B4-BE49-F238E27FC236}">
                <a16:creationId xmlns:a16="http://schemas.microsoft.com/office/drawing/2014/main" id="{979A5B0A-22B9-2801-5423-E16B01C025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8650" y="2639616"/>
            <a:ext cx="3182346" cy="71558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en-US" sz="1350">
                <a:solidFill>
                  <a:schemeClr val="accent2"/>
                </a:solidFill>
              </a:rPr>
              <a:t>SELECT</a:t>
            </a:r>
            <a:r>
              <a:rPr lang="en-US" altLang="en-US" sz="1350"/>
              <a:t>   PName, Price, Manufacturer</a:t>
            </a:r>
            <a:br>
              <a:rPr lang="en-US" altLang="en-US" sz="1350"/>
            </a:br>
            <a:r>
              <a:rPr lang="en-US" altLang="en-US" sz="1350">
                <a:solidFill>
                  <a:schemeClr val="accent2"/>
                </a:solidFill>
              </a:rPr>
              <a:t>FROM</a:t>
            </a:r>
            <a:r>
              <a:rPr lang="en-US" altLang="en-US" sz="1350"/>
              <a:t>      Product</a:t>
            </a:r>
            <a:br>
              <a:rPr lang="en-US" altLang="en-US" sz="1350"/>
            </a:br>
            <a:r>
              <a:rPr lang="en-US" altLang="en-US" sz="1350">
                <a:solidFill>
                  <a:schemeClr val="accent2"/>
                </a:solidFill>
              </a:rPr>
              <a:t>WHERE</a:t>
            </a:r>
            <a:r>
              <a:rPr lang="en-US" altLang="en-US" sz="1350"/>
              <a:t>   Price &gt; 100</a:t>
            </a:r>
          </a:p>
        </p:txBody>
      </p:sp>
      <p:sp>
        <p:nvSpPr>
          <p:cNvPr id="224292" name="Text Box 36">
            <a:extLst>
              <a:ext uri="{FF2B5EF4-FFF2-40B4-BE49-F238E27FC236}">
                <a16:creationId xmlns:a16="http://schemas.microsoft.com/office/drawing/2014/main" id="{84F2C6CD-5BE9-F289-5488-4534AA8DC1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28850" y="1268017"/>
            <a:ext cx="713657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200">
                <a:solidFill>
                  <a:schemeClr val="accent2"/>
                </a:solidFill>
              </a:rPr>
              <a:t>Product</a:t>
            </a:r>
          </a:p>
        </p:txBody>
      </p:sp>
      <p:sp>
        <p:nvSpPr>
          <p:cNvPr id="224293" name="AutoShape 37">
            <a:extLst>
              <a:ext uri="{FF2B5EF4-FFF2-40B4-BE49-F238E27FC236}">
                <a16:creationId xmlns:a16="http://schemas.microsoft.com/office/drawing/2014/main" id="{3DDC6E20-F4DA-5D8C-3347-BBC6F02BBC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72050" y="2753916"/>
            <a:ext cx="457200" cy="457200"/>
          </a:xfrm>
          <a:prstGeom prst="downArrow">
            <a:avLst>
              <a:gd name="adj1" fmla="val 50000"/>
              <a:gd name="adj2" fmla="val 25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1350"/>
          </a:p>
        </p:txBody>
      </p:sp>
      <p:graphicFrame>
        <p:nvGraphicFramePr>
          <p:cNvPr id="224294" name="Group 38">
            <a:extLst>
              <a:ext uri="{FF2B5EF4-FFF2-40B4-BE49-F238E27FC236}">
                <a16:creationId xmlns:a16="http://schemas.microsoft.com/office/drawing/2014/main" id="{747E6952-0C11-A944-90BF-E4E4C9A8B8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7101012"/>
              </p:ext>
            </p:extLst>
          </p:nvPr>
        </p:nvGraphicFramePr>
        <p:xfrm>
          <a:off x="3543300" y="3725466"/>
          <a:ext cx="3043239" cy="754380"/>
        </p:xfrm>
        <a:graphic>
          <a:graphicData uri="http://schemas.openxmlformats.org/drawingml/2006/table">
            <a:tbl>
              <a:tblPr/>
              <a:tblGrid>
                <a:gridCol w="1014413">
                  <a:extLst>
                    <a:ext uri="{9D8B030D-6E8A-4147-A177-3AD203B41FA5}">
                      <a16:colId xmlns:a16="http://schemas.microsoft.com/office/drawing/2014/main" val="117700263"/>
                    </a:ext>
                  </a:extLst>
                </a:gridCol>
                <a:gridCol w="1014413">
                  <a:extLst>
                    <a:ext uri="{9D8B030D-6E8A-4147-A177-3AD203B41FA5}">
                      <a16:colId xmlns:a16="http://schemas.microsoft.com/office/drawing/2014/main" val="1767078778"/>
                    </a:ext>
                  </a:extLst>
                </a:gridCol>
                <a:gridCol w="1014413">
                  <a:extLst>
                    <a:ext uri="{9D8B030D-6E8A-4147-A177-3AD203B41FA5}">
                      <a16:colId xmlns:a16="http://schemas.microsoft.com/office/drawing/2014/main" val="914499077"/>
                    </a:ext>
                  </a:extLst>
                </a:gridCol>
              </a:tblGrid>
              <a:tr h="25146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</a:rPr>
                        <a:t>PName</a:t>
                      </a:r>
                    </a:p>
                  </a:txBody>
                  <a:tcPr marL="68580" marR="68580"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</a:rPr>
                        <a:t>Price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</a:rPr>
                        <a:t>Manufacturer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3132390"/>
                  </a:ext>
                </a:extLst>
              </a:tr>
              <a:tr h="25146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SingleTouch</a:t>
                      </a:r>
                    </a:p>
                  </a:txBody>
                  <a:tcPr marL="68580" marR="68580"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$149.99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Canon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74153647"/>
                  </a:ext>
                </a:extLst>
              </a:tr>
              <a:tr h="25146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MultiTouch</a:t>
                      </a:r>
                    </a:p>
                  </a:txBody>
                  <a:tcPr marL="68580" marR="68580"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$203.99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Hitachi</a:t>
                      </a: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2139149"/>
                  </a:ext>
                </a:extLst>
              </a:tr>
            </a:tbl>
          </a:graphicData>
        </a:graphic>
      </p:graphicFrame>
      <p:sp>
        <p:nvSpPr>
          <p:cNvPr id="224312" name="Oval 56">
            <a:extLst>
              <a:ext uri="{FF2B5EF4-FFF2-40B4-BE49-F238E27FC236}">
                <a16:creationId xmlns:a16="http://schemas.microsoft.com/office/drawing/2014/main" id="{7C0DD70C-1CB6-D6ED-1FB5-D99E7FF5FB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8381" y="3851807"/>
            <a:ext cx="1855597" cy="714107"/>
          </a:xfrm>
          <a:prstGeom prst="ellipse">
            <a:avLst/>
          </a:prstGeom>
          <a:solidFill>
            <a:srgbClr val="C0C0C0">
              <a:alpha val="50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en-US" altLang="en-US" sz="1350"/>
              <a:t>“selection” and</a:t>
            </a:r>
          </a:p>
          <a:p>
            <a:pPr algn="ctr"/>
            <a:r>
              <a:rPr lang="en-US" altLang="en-US" sz="1350"/>
              <a:t>“projection”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4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24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24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24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24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4292" grpId="0" autoUpdateAnimBg="0"/>
      <p:bldP spid="224312" grpId="0" animBg="1" autoUpdateAnimBg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490" name="Rectangle 2">
            <a:extLst>
              <a:ext uri="{FF2B5EF4-FFF2-40B4-BE49-F238E27FC236}">
                <a16:creationId xmlns:a16="http://schemas.microsoft.com/office/drawing/2014/main" id="{0608BB43-D72D-0A3A-D702-2B89DE25FE4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Two Examples</a:t>
            </a:r>
          </a:p>
        </p:txBody>
      </p:sp>
      <p:sp>
        <p:nvSpPr>
          <p:cNvPr id="319491" name="Rectangle 3">
            <a:extLst>
              <a:ext uri="{FF2B5EF4-FFF2-40B4-BE49-F238E27FC236}">
                <a16:creationId xmlns:a16="http://schemas.microsoft.com/office/drawing/2014/main" id="{B9C7F626-39D8-06DA-19DC-BC72A3CA69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57350" y="1640681"/>
            <a:ext cx="3845925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>
                    <a:alpha val="5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en-US" sz="2100">
                <a:solidFill>
                  <a:schemeClr val="accent2"/>
                </a:solidFill>
              </a:rPr>
              <a:t>Store(sid, sname)</a:t>
            </a:r>
          </a:p>
          <a:p>
            <a:pPr eaLnBrk="0" hangingPunct="0"/>
            <a:r>
              <a:rPr lang="en-US" altLang="en-US" sz="2100">
                <a:solidFill>
                  <a:schemeClr val="accent2"/>
                </a:solidFill>
              </a:rPr>
              <a:t>Product(pid, pname, price, sid)</a:t>
            </a:r>
          </a:p>
        </p:txBody>
      </p:sp>
      <p:sp>
        <p:nvSpPr>
          <p:cNvPr id="319492" name="Text Box 4">
            <a:extLst>
              <a:ext uri="{FF2B5EF4-FFF2-40B4-BE49-F238E27FC236}">
                <a16:creationId xmlns:a16="http://schemas.microsoft.com/office/drawing/2014/main" id="{56448F49-1591-C6B6-602F-6BE6E97BFC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5900" y="2914650"/>
            <a:ext cx="6500497" cy="1708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>
                    <a:alpha val="5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2100"/>
              <a:t>Find all stores that sell </a:t>
            </a:r>
            <a:r>
              <a:rPr lang="en-US" altLang="en-US" sz="2100" i="1"/>
              <a:t>only </a:t>
            </a:r>
            <a:r>
              <a:rPr lang="en-US" altLang="en-US" sz="2100"/>
              <a:t>products with price &gt; 100</a:t>
            </a:r>
          </a:p>
          <a:p>
            <a:endParaRPr lang="en-US" altLang="en-US" sz="2100"/>
          </a:p>
          <a:p>
            <a:r>
              <a:rPr lang="en-US" altLang="en-US" sz="2100"/>
              <a:t>same as:</a:t>
            </a:r>
          </a:p>
          <a:p>
            <a:endParaRPr lang="en-US" altLang="en-US" sz="2100"/>
          </a:p>
          <a:p>
            <a:r>
              <a:rPr lang="en-US" altLang="en-US" sz="2100"/>
              <a:t>Find all stores s.t. all their products have price &gt; 100)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538" name="Rectangle 2">
            <a:extLst>
              <a:ext uri="{FF2B5EF4-FFF2-40B4-BE49-F238E27FC236}">
                <a16:creationId xmlns:a16="http://schemas.microsoft.com/office/drawing/2014/main" id="{35B53F65-8B6D-9B64-AAE5-37EDE4111F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57300" y="97632"/>
            <a:ext cx="2861809" cy="113107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pPr eaLnBrk="0" hangingPunct="0"/>
            <a:r>
              <a:rPr lang="en-US" altLang="en-US" sz="1350">
                <a:solidFill>
                  <a:schemeClr val="accent2"/>
                </a:solidFill>
              </a:rPr>
              <a:t>SELECT</a:t>
            </a:r>
            <a:r>
              <a:rPr lang="en-US" altLang="en-US" sz="1350"/>
              <a:t> Store.name</a:t>
            </a:r>
          </a:p>
          <a:p>
            <a:pPr eaLnBrk="0" hangingPunct="0"/>
            <a:r>
              <a:rPr lang="en-US" altLang="en-US" sz="1350">
                <a:solidFill>
                  <a:schemeClr val="accent2"/>
                </a:solidFill>
              </a:rPr>
              <a:t>FROM</a:t>
            </a:r>
            <a:r>
              <a:rPr lang="en-US" altLang="en-US" sz="1350"/>
              <a:t>    Store, Product</a:t>
            </a:r>
          </a:p>
          <a:p>
            <a:pPr eaLnBrk="0" hangingPunct="0"/>
            <a:r>
              <a:rPr lang="en-US" altLang="en-US" sz="1350">
                <a:solidFill>
                  <a:schemeClr val="accent2"/>
                </a:solidFill>
              </a:rPr>
              <a:t>WHERE</a:t>
            </a:r>
            <a:r>
              <a:rPr lang="en-US" altLang="en-US" sz="1350"/>
              <a:t>  Store.sid = Product.sid</a:t>
            </a:r>
          </a:p>
          <a:p>
            <a:pPr eaLnBrk="0" hangingPunct="0"/>
            <a:r>
              <a:rPr lang="en-US" altLang="en-US" sz="1350">
                <a:solidFill>
                  <a:schemeClr val="accent2"/>
                </a:solidFill>
              </a:rPr>
              <a:t>GROUP BY</a:t>
            </a:r>
            <a:r>
              <a:rPr lang="en-US" altLang="en-US" sz="1350"/>
              <a:t>  Store.sid, Store.name</a:t>
            </a:r>
          </a:p>
          <a:p>
            <a:pPr eaLnBrk="0" hangingPunct="0"/>
            <a:r>
              <a:rPr lang="en-US" altLang="en-US" sz="1350">
                <a:solidFill>
                  <a:schemeClr val="accent2"/>
                </a:solidFill>
              </a:rPr>
              <a:t>HAVING </a:t>
            </a:r>
            <a:r>
              <a:rPr lang="en-US" altLang="en-US" sz="1350"/>
              <a:t>100 &lt; min(Product.price)</a:t>
            </a:r>
          </a:p>
        </p:txBody>
      </p:sp>
      <p:sp>
        <p:nvSpPr>
          <p:cNvPr id="321539" name="Rectangle 3">
            <a:extLst>
              <a:ext uri="{FF2B5EF4-FFF2-40B4-BE49-F238E27FC236}">
                <a16:creationId xmlns:a16="http://schemas.microsoft.com/office/drawing/2014/main" id="{14F7E471-4335-AFA9-40FC-12900CD7B7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28850" y="3370660"/>
            <a:ext cx="3647152" cy="133882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pPr eaLnBrk="0" hangingPunct="0"/>
            <a:r>
              <a:rPr lang="en-US" altLang="en-US" sz="1350">
                <a:solidFill>
                  <a:schemeClr val="accent2"/>
                </a:solidFill>
              </a:rPr>
              <a:t>SELECT</a:t>
            </a:r>
            <a:r>
              <a:rPr lang="en-US" altLang="en-US" sz="1350"/>
              <a:t> Store.name</a:t>
            </a:r>
          </a:p>
          <a:p>
            <a:pPr eaLnBrk="0" hangingPunct="0"/>
            <a:r>
              <a:rPr lang="en-US" altLang="en-US" sz="1350">
                <a:solidFill>
                  <a:schemeClr val="accent2"/>
                </a:solidFill>
              </a:rPr>
              <a:t>FROM</a:t>
            </a:r>
            <a:r>
              <a:rPr lang="en-US" altLang="en-US" sz="1350"/>
              <a:t>    Store</a:t>
            </a:r>
          </a:p>
          <a:p>
            <a:pPr eaLnBrk="0" hangingPunct="0"/>
            <a:r>
              <a:rPr lang="en-US" altLang="en-US" sz="1350">
                <a:solidFill>
                  <a:schemeClr val="accent2"/>
                </a:solidFill>
              </a:rPr>
              <a:t>WHERE</a:t>
            </a:r>
            <a:r>
              <a:rPr lang="en-US" altLang="en-US" sz="1350"/>
              <a:t>  Store.sid </a:t>
            </a:r>
            <a:r>
              <a:rPr lang="en-US" altLang="en-US" sz="1350">
                <a:solidFill>
                  <a:schemeClr val="accent2"/>
                </a:solidFill>
              </a:rPr>
              <a:t>NOT</a:t>
            </a:r>
            <a:r>
              <a:rPr lang="en-US" altLang="en-US" sz="1350"/>
              <a:t> </a:t>
            </a:r>
            <a:r>
              <a:rPr lang="en-US" altLang="en-US" sz="1350">
                <a:solidFill>
                  <a:schemeClr val="accent2"/>
                </a:solidFill>
              </a:rPr>
              <a:t>IN</a:t>
            </a:r>
            <a:r>
              <a:rPr lang="en-US" altLang="en-US" sz="1350"/>
              <a:t> </a:t>
            </a:r>
          </a:p>
          <a:p>
            <a:pPr eaLnBrk="0" hangingPunct="0"/>
            <a:r>
              <a:rPr lang="en-US" altLang="en-US" sz="1350"/>
              <a:t>                    (</a:t>
            </a:r>
            <a:r>
              <a:rPr lang="en-US" altLang="en-US" sz="1350">
                <a:solidFill>
                  <a:schemeClr val="accent2"/>
                </a:solidFill>
              </a:rPr>
              <a:t>SELECT</a:t>
            </a:r>
            <a:r>
              <a:rPr lang="en-US" altLang="en-US" sz="1350"/>
              <a:t> Product.sid</a:t>
            </a:r>
          </a:p>
          <a:p>
            <a:pPr eaLnBrk="0" hangingPunct="0"/>
            <a:r>
              <a:rPr lang="en-US" altLang="en-US" sz="1350">
                <a:solidFill>
                  <a:schemeClr val="accent2"/>
                </a:solidFill>
              </a:rPr>
              <a:t>                      FROM </a:t>
            </a:r>
            <a:r>
              <a:rPr lang="en-US" altLang="en-US" sz="1350"/>
              <a:t>Product</a:t>
            </a:r>
          </a:p>
          <a:p>
            <a:pPr eaLnBrk="0" hangingPunct="0"/>
            <a:r>
              <a:rPr lang="en-US" altLang="en-US" sz="1350">
                <a:solidFill>
                  <a:schemeClr val="accent2"/>
                </a:solidFill>
              </a:rPr>
              <a:t>                      WHERE</a:t>
            </a:r>
            <a:r>
              <a:rPr lang="en-US" altLang="en-US" sz="1350"/>
              <a:t>  Product.price &lt;= 100)</a:t>
            </a:r>
          </a:p>
        </p:txBody>
      </p:sp>
      <p:sp>
        <p:nvSpPr>
          <p:cNvPr id="321540" name="Rectangle 4">
            <a:extLst>
              <a:ext uri="{FF2B5EF4-FFF2-40B4-BE49-F238E27FC236}">
                <a16:creationId xmlns:a16="http://schemas.microsoft.com/office/drawing/2014/main" id="{9F5BF223-383E-32BC-A5A0-E8AC50B0DD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14700" y="1600200"/>
            <a:ext cx="3786614" cy="133882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pPr eaLnBrk="0" hangingPunct="0"/>
            <a:r>
              <a:rPr lang="en-US" altLang="en-US" sz="1350">
                <a:solidFill>
                  <a:schemeClr val="accent2"/>
                </a:solidFill>
              </a:rPr>
              <a:t>SELECT</a:t>
            </a:r>
            <a:r>
              <a:rPr lang="en-US" altLang="en-US" sz="1350"/>
              <a:t> Store.name</a:t>
            </a:r>
          </a:p>
          <a:p>
            <a:pPr eaLnBrk="0" hangingPunct="0"/>
            <a:r>
              <a:rPr lang="en-US" altLang="en-US" sz="1350">
                <a:solidFill>
                  <a:schemeClr val="accent2"/>
                </a:solidFill>
              </a:rPr>
              <a:t>FROM</a:t>
            </a:r>
            <a:r>
              <a:rPr lang="en-US" altLang="en-US" sz="1350"/>
              <a:t>    Store</a:t>
            </a:r>
          </a:p>
          <a:p>
            <a:pPr eaLnBrk="0" hangingPunct="0"/>
            <a:r>
              <a:rPr lang="en-US" altLang="en-US" sz="1350">
                <a:solidFill>
                  <a:schemeClr val="accent2"/>
                </a:solidFill>
              </a:rPr>
              <a:t>WHERE</a:t>
            </a:r>
            <a:r>
              <a:rPr lang="en-US" altLang="en-US" sz="1350"/>
              <a:t>  </a:t>
            </a:r>
            <a:br>
              <a:rPr lang="en-US" altLang="en-US" sz="1350"/>
            </a:br>
            <a:r>
              <a:rPr lang="en-US" altLang="en-US" sz="1350"/>
              <a:t>   100 &lt; </a:t>
            </a:r>
            <a:r>
              <a:rPr lang="en-US" altLang="en-US" sz="1350">
                <a:solidFill>
                  <a:schemeClr val="accent2"/>
                </a:solidFill>
              </a:rPr>
              <a:t>ALL</a:t>
            </a:r>
            <a:r>
              <a:rPr lang="en-US" altLang="en-US" sz="1350"/>
              <a:t> (</a:t>
            </a:r>
            <a:r>
              <a:rPr lang="en-US" altLang="en-US" sz="1350">
                <a:solidFill>
                  <a:schemeClr val="accent2"/>
                </a:solidFill>
              </a:rPr>
              <a:t>SELECT</a:t>
            </a:r>
            <a:r>
              <a:rPr lang="en-US" altLang="en-US" sz="1350"/>
              <a:t> Product.price</a:t>
            </a:r>
            <a:br>
              <a:rPr lang="en-US" altLang="en-US" sz="1350"/>
            </a:br>
            <a:r>
              <a:rPr lang="en-US" altLang="en-US" sz="1350"/>
              <a:t>                       </a:t>
            </a:r>
            <a:r>
              <a:rPr lang="en-US" altLang="en-US" sz="1350">
                <a:solidFill>
                  <a:schemeClr val="accent2"/>
                </a:solidFill>
              </a:rPr>
              <a:t>FROM</a:t>
            </a:r>
            <a:r>
              <a:rPr lang="en-US" altLang="en-US" sz="1350"/>
              <a:t> product</a:t>
            </a:r>
            <a:br>
              <a:rPr lang="en-US" altLang="en-US" sz="1350"/>
            </a:br>
            <a:r>
              <a:rPr lang="en-US" altLang="en-US" sz="1350"/>
              <a:t>                       </a:t>
            </a:r>
            <a:r>
              <a:rPr lang="en-US" altLang="en-US" sz="1350">
                <a:solidFill>
                  <a:schemeClr val="accent2"/>
                </a:solidFill>
              </a:rPr>
              <a:t>WHERE</a:t>
            </a:r>
            <a:r>
              <a:rPr lang="en-US" altLang="en-US" sz="1350"/>
              <a:t> Store.sid = Product.sid)</a:t>
            </a:r>
          </a:p>
        </p:txBody>
      </p:sp>
      <p:sp>
        <p:nvSpPr>
          <p:cNvPr id="321541" name="Text Box 5">
            <a:extLst>
              <a:ext uri="{FF2B5EF4-FFF2-40B4-BE49-F238E27FC236}">
                <a16:creationId xmlns:a16="http://schemas.microsoft.com/office/drawing/2014/main" id="{6FCE345F-6697-4B1A-6EFD-ACFDE8F01A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4685" y="2171700"/>
            <a:ext cx="1723549" cy="300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>
                    <a:alpha val="5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350"/>
              <a:t>Almost equivalent…</a:t>
            </a:r>
          </a:p>
        </p:txBody>
      </p:sp>
      <p:sp>
        <p:nvSpPr>
          <p:cNvPr id="321542" name="AutoShape 6">
            <a:extLst>
              <a:ext uri="{FF2B5EF4-FFF2-40B4-BE49-F238E27FC236}">
                <a16:creationId xmlns:a16="http://schemas.microsoft.com/office/drawing/2014/main" id="{C186AB68-CCAB-8912-1AC9-812BED7373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71064" y="558158"/>
            <a:ext cx="1490428" cy="421972"/>
          </a:xfrm>
          <a:prstGeom prst="wedgeEllipseCallout">
            <a:avLst>
              <a:gd name="adj1" fmla="val -108315"/>
              <a:gd name="adj2" fmla="val 73079"/>
            </a:avLst>
          </a:prstGeom>
          <a:solidFill>
            <a:srgbClr val="C0C0C0">
              <a:alpha val="5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en-US" altLang="en-US" sz="1350"/>
              <a:t>Why both ?</a:t>
            </a: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586" name="Rectangle 2">
            <a:extLst>
              <a:ext uri="{FF2B5EF4-FFF2-40B4-BE49-F238E27FC236}">
                <a16:creationId xmlns:a16="http://schemas.microsoft.com/office/drawing/2014/main" id="{34479938-23D4-2498-C35C-E7B9936C569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Two Examples</a:t>
            </a:r>
          </a:p>
        </p:txBody>
      </p:sp>
      <p:sp>
        <p:nvSpPr>
          <p:cNvPr id="323587" name="Rectangle 3">
            <a:extLst>
              <a:ext uri="{FF2B5EF4-FFF2-40B4-BE49-F238E27FC236}">
                <a16:creationId xmlns:a16="http://schemas.microsoft.com/office/drawing/2014/main" id="{DA4E2419-732A-A3B4-0B63-49E54AFE86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57350" y="1640681"/>
            <a:ext cx="3845925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>
                    <a:alpha val="5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en-US" sz="2100">
                <a:solidFill>
                  <a:schemeClr val="accent2"/>
                </a:solidFill>
              </a:rPr>
              <a:t>Store(</a:t>
            </a:r>
            <a:r>
              <a:rPr lang="en-US" altLang="en-US" sz="2100" u="sng">
                <a:solidFill>
                  <a:schemeClr val="accent2"/>
                </a:solidFill>
              </a:rPr>
              <a:t>sid</a:t>
            </a:r>
            <a:r>
              <a:rPr lang="en-US" altLang="en-US" sz="2100">
                <a:solidFill>
                  <a:schemeClr val="accent2"/>
                </a:solidFill>
              </a:rPr>
              <a:t>, sname)</a:t>
            </a:r>
          </a:p>
          <a:p>
            <a:pPr eaLnBrk="0" hangingPunct="0"/>
            <a:r>
              <a:rPr lang="en-US" altLang="en-US" sz="2100">
                <a:solidFill>
                  <a:schemeClr val="accent2"/>
                </a:solidFill>
              </a:rPr>
              <a:t>Product(</a:t>
            </a:r>
            <a:r>
              <a:rPr lang="en-US" altLang="en-US" sz="2100" u="sng">
                <a:solidFill>
                  <a:schemeClr val="accent2"/>
                </a:solidFill>
              </a:rPr>
              <a:t>pid</a:t>
            </a:r>
            <a:r>
              <a:rPr lang="en-US" altLang="en-US" sz="2100">
                <a:solidFill>
                  <a:schemeClr val="accent2"/>
                </a:solidFill>
              </a:rPr>
              <a:t>, pname, price, sid)</a:t>
            </a:r>
          </a:p>
        </p:txBody>
      </p:sp>
      <p:sp>
        <p:nvSpPr>
          <p:cNvPr id="323588" name="Text Box 4">
            <a:extLst>
              <a:ext uri="{FF2B5EF4-FFF2-40B4-BE49-F238E27FC236}">
                <a16:creationId xmlns:a16="http://schemas.microsoft.com/office/drawing/2014/main" id="{49CE5839-3C66-A64A-E781-3304AB9852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8800" y="2914650"/>
            <a:ext cx="3876382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>
                    <a:alpha val="5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2100"/>
              <a:t>For each store, </a:t>
            </a:r>
            <a:br>
              <a:rPr lang="en-US" altLang="en-US" sz="2100"/>
            </a:br>
            <a:r>
              <a:rPr lang="en-US" altLang="en-US" sz="2100"/>
              <a:t>find its most expensive product</a:t>
            </a: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634" name="Rectangle 2">
            <a:extLst>
              <a:ext uri="{FF2B5EF4-FFF2-40B4-BE49-F238E27FC236}">
                <a16:creationId xmlns:a16="http://schemas.microsoft.com/office/drawing/2014/main" id="{B1649ABE-4A61-99D1-800F-7C9141944C1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Two Examples</a:t>
            </a:r>
          </a:p>
        </p:txBody>
      </p:sp>
      <p:sp>
        <p:nvSpPr>
          <p:cNvPr id="325635" name="Rectangle 3">
            <a:extLst>
              <a:ext uri="{FF2B5EF4-FFF2-40B4-BE49-F238E27FC236}">
                <a16:creationId xmlns:a16="http://schemas.microsoft.com/office/drawing/2014/main" id="{957A300C-6F64-3AC9-4CAE-82D8671F90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86150" y="1428750"/>
            <a:ext cx="3442033" cy="92333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pPr eaLnBrk="0" hangingPunct="0"/>
            <a:r>
              <a:rPr lang="en-US" altLang="en-US" sz="1350">
                <a:solidFill>
                  <a:schemeClr val="accent2"/>
                </a:solidFill>
              </a:rPr>
              <a:t>SELECT</a:t>
            </a:r>
            <a:r>
              <a:rPr lang="en-US" altLang="en-US" sz="1350"/>
              <a:t> Store.sname, max(Product.price)</a:t>
            </a:r>
          </a:p>
          <a:p>
            <a:pPr eaLnBrk="0" hangingPunct="0"/>
            <a:r>
              <a:rPr lang="en-US" altLang="en-US" sz="1350">
                <a:solidFill>
                  <a:schemeClr val="accent2"/>
                </a:solidFill>
              </a:rPr>
              <a:t>FROM</a:t>
            </a:r>
            <a:r>
              <a:rPr lang="en-US" altLang="en-US" sz="1350"/>
              <a:t>    Store, Product</a:t>
            </a:r>
          </a:p>
          <a:p>
            <a:pPr eaLnBrk="0" hangingPunct="0"/>
            <a:r>
              <a:rPr lang="en-US" altLang="en-US" sz="1350">
                <a:solidFill>
                  <a:schemeClr val="accent2"/>
                </a:solidFill>
              </a:rPr>
              <a:t>WHERE</a:t>
            </a:r>
            <a:r>
              <a:rPr lang="en-US" altLang="en-US" sz="1350"/>
              <a:t>  Store.sid = Product.sid</a:t>
            </a:r>
          </a:p>
          <a:p>
            <a:pPr eaLnBrk="0" hangingPunct="0"/>
            <a:r>
              <a:rPr lang="en-US" altLang="en-US" sz="1350">
                <a:solidFill>
                  <a:schemeClr val="accent2"/>
                </a:solidFill>
              </a:rPr>
              <a:t>GROUP BY</a:t>
            </a:r>
            <a:r>
              <a:rPr lang="en-US" altLang="en-US" sz="1350"/>
              <a:t>  Store.sid, Store.sname</a:t>
            </a:r>
          </a:p>
        </p:txBody>
      </p:sp>
      <p:sp>
        <p:nvSpPr>
          <p:cNvPr id="325636" name="Rectangle 4">
            <a:extLst>
              <a:ext uri="{FF2B5EF4-FFF2-40B4-BE49-F238E27FC236}">
                <a16:creationId xmlns:a16="http://schemas.microsoft.com/office/drawing/2014/main" id="{0D6D28CC-C148-20D3-B7A6-7492BDF7C6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22997" y="2971800"/>
            <a:ext cx="3696846" cy="154657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pPr eaLnBrk="0" hangingPunct="0"/>
            <a:r>
              <a:rPr lang="en-US" altLang="en-US" sz="1350">
                <a:solidFill>
                  <a:schemeClr val="accent2"/>
                </a:solidFill>
              </a:rPr>
              <a:t>SELECT</a:t>
            </a:r>
            <a:r>
              <a:rPr lang="en-US" altLang="en-US" sz="1350"/>
              <a:t> Store.sname, x.pname</a:t>
            </a:r>
          </a:p>
          <a:p>
            <a:pPr eaLnBrk="0" hangingPunct="0"/>
            <a:r>
              <a:rPr lang="en-US" altLang="en-US" sz="1350">
                <a:solidFill>
                  <a:schemeClr val="accent2"/>
                </a:solidFill>
              </a:rPr>
              <a:t>FROM</a:t>
            </a:r>
            <a:r>
              <a:rPr lang="en-US" altLang="en-US" sz="1350"/>
              <a:t>    Store, Product x</a:t>
            </a:r>
          </a:p>
          <a:p>
            <a:pPr eaLnBrk="0" hangingPunct="0"/>
            <a:r>
              <a:rPr lang="en-US" altLang="en-US" sz="1350">
                <a:solidFill>
                  <a:schemeClr val="accent2"/>
                </a:solidFill>
              </a:rPr>
              <a:t>WHERE</a:t>
            </a:r>
            <a:r>
              <a:rPr lang="en-US" altLang="en-US" sz="1350"/>
              <a:t>  Store.sid = x.sid and</a:t>
            </a:r>
          </a:p>
          <a:p>
            <a:pPr eaLnBrk="0" hangingPunct="0"/>
            <a:r>
              <a:rPr lang="en-US" altLang="en-US" sz="1350"/>
              <a:t>                x.price &gt;= </a:t>
            </a:r>
            <a:br>
              <a:rPr lang="en-US" altLang="en-US" sz="1350"/>
            </a:br>
            <a:r>
              <a:rPr lang="en-US" altLang="en-US" sz="1350"/>
              <a:t>                      </a:t>
            </a:r>
            <a:r>
              <a:rPr lang="en-US" altLang="en-US" sz="1350">
                <a:solidFill>
                  <a:schemeClr val="accent2"/>
                </a:solidFill>
              </a:rPr>
              <a:t>ALL</a:t>
            </a:r>
            <a:r>
              <a:rPr lang="en-US" altLang="en-US" sz="1350"/>
              <a:t> (</a:t>
            </a:r>
            <a:r>
              <a:rPr lang="en-US" altLang="en-US" sz="1350">
                <a:solidFill>
                  <a:schemeClr val="accent2"/>
                </a:solidFill>
              </a:rPr>
              <a:t>SELECT</a:t>
            </a:r>
            <a:r>
              <a:rPr lang="en-US" altLang="en-US" sz="1350"/>
              <a:t> y.price</a:t>
            </a:r>
            <a:br>
              <a:rPr lang="en-US" altLang="en-US" sz="1350"/>
            </a:br>
            <a:r>
              <a:rPr lang="en-US" altLang="en-US" sz="1350"/>
              <a:t>                                </a:t>
            </a:r>
            <a:r>
              <a:rPr lang="en-US" altLang="en-US" sz="1350">
                <a:solidFill>
                  <a:schemeClr val="accent2"/>
                </a:solidFill>
              </a:rPr>
              <a:t>FROM</a:t>
            </a:r>
            <a:r>
              <a:rPr lang="en-US" altLang="en-US" sz="1350"/>
              <a:t> Product y</a:t>
            </a:r>
            <a:br>
              <a:rPr lang="en-US" altLang="en-US" sz="1350"/>
            </a:br>
            <a:r>
              <a:rPr lang="en-US" altLang="en-US" sz="1350"/>
              <a:t>                                </a:t>
            </a:r>
            <a:r>
              <a:rPr lang="en-US" altLang="en-US" sz="1350">
                <a:solidFill>
                  <a:schemeClr val="accent2"/>
                </a:solidFill>
              </a:rPr>
              <a:t>WHERE</a:t>
            </a:r>
            <a:r>
              <a:rPr lang="en-US" altLang="en-US" sz="1350"/>
              <a:t> Store.sid = y.sid)</a:t>
            </a:r>
          </a:p>
        </p:txBody>
      </p:sp>
      <p:sp>
        <p:nvSpPr>
          <p:cNvPr id="325637" name="Text Box 5">
            <a:extLst>
              <a:ext uri="{FF2B5EF4-FFF2-40B4-BE49-F238E27FC236}">
                <a16:creationId xmlns:a16="http://schemas.microsoft.com/office/drawing/2014/main" id="{918BC639-A2DE-992A-A6A2-BB28C9A96D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4450" y="1143000"/>
            <a:ext cx="3377848" cy="300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>
                    <a:alpha val="5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350"/>
              <a:t>This is easy but doesn’t do what we want:</a:t>
            </a:r>
          </a:p>
        </p:txBody>
      </p:sp>
      <p:sp>
        <p:nvSpPr>
          <p:cNvPr id="325638" name="Text Box 6">
            <a:extLst>
              <a:ext uri="{FF2B5EF4-FFF2-40B4-BE49-F238E27FC236}">
                <a16:creationId xmlns:a16="http://schemas.microsoft.com/office/drawing/2014/main" id="{E1BB1C68-D742-1361-C6D5-952A915528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02544" y="2774156"/>
            <a:ext cx="694421" cy="300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>
                    <a:alpha val="5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350"/>
              <a:t>Better:</a:t>
            </a:r>
          </a:p>
        </p:txBody>
      </p:sp>
      <p:sp>
        <p:nvSpPr>
          <p:cNvPr id="325639" name="Text Box 7">
            <a:extLst>
              <a:ext uri="{FF2B5EF4-FFF2-40B4-BE49-F238E27FC236}">
                <a16:creationId xmlns:a16="http://schemas.microsoft.com/office/drawing/2014/main" id="{3D2E9C29-DE02-2B97-A158-CA211D1C96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1600" y="3543301"/>
            <a:ext cx="1329210" cy="11310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>
                    <a:alpha val="5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350"/>
              <a:t>But may</a:t>
            </a:r>
            <a:br>
              <a:rPr lang="en-US" altLang="en-US" sz="1350"/>
            </a:br>
            <a:r>
              <a:rPr lang="en-US" altLang="en-US" sz="1350"/>
              <a:t>return</a:t>
            </a:r>
            <a:br>
              <a:rPr lang="en-US" altLang="en-US" sz="1350"/>
            </a:br>
            <a:r>
              <a:rPr lang="en-US" altLang="en-US" sz="1350"/>
              <a:t>multiple </a:t>
            </a:r>
            <a:br>
              <a:rPr lang="en-US" altLang="en-US" sz="1350"/>
            </a:br>
            <a:r>
              <a:rPr lang="en-US" altLang="en-US" sz="1350"/>
              <a:t>product names</a:t>
            </a:r>
            <a:br>
              <a:rPr lang="en-US" altLang="en-US" sz="1350"/>
            </a:br>
            <a:r>
              <a:rPr lang="en-US" altLang="en-US" sz="1350"/>
              <a:t>per store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5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5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5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5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256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256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5636" grpId="0" animBg="1" autoUpdateAnimBg="0"/>
      <p:bldP spid="325638" grpId="0" autoUpdateAnimBg="0"/>
      <p:bldP spid="325639" grpId="0" autoUpdateAnimBg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82" name="Rectangle 2">
            <a:extLst>
              <a:ext uri="{FF2B5EF4-FFF2-40B4-BE49-F238E27FC236}">
                <a16:creationId xmlns:a16="http://schemas.microsoft.com/office/drawing/2014/main" id="{61828328-D7D7-676C-1486-322821CD7DA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Two Examples</a:t>
            </a:r>
          </a:p>
        </p:txBody>
      </p:sp>
      <p:sp>
        <p:nvSpPr>
          <p:cNvPr id="327683" name="Rectangle 3">
            <a:extLst>
              <a:ext uri="{FF2B5EF4-FFF2-40B4-BE49-F238E27FC236}">
                <a16:creationId xmlns:a16="http://schemas.microsoft.com/office/drawing/2014/main" id="{C95DFAAA-928A-FE4C-F390-B27DBC14AA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2057400"/>
            <a:ext cx="3696846" cy="175432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pPr eaLnBrk="0" hangingPunct="0"/>
            <a:r>
              <a:rPr lang="en-US" altLang="en-US" sz="1350">
                <a:solidFill>
                  <a:schemeClr val="accent2"/>
                </a:solidFill>
              </a:rPr>
              <a:t>SELECT</a:t>
            </a:r>
            <a:r>
              <a:rPr lang="en-US" altLang="en-US" sz="1350"/>
              <a:t> Store.sname, max(x.pname)</a:t>
            </a:r>
          </a:p>
          <a:p>
            <a:pPr eaLnBrk="0" hangingPunct="0"/>
            <a:r>
              <a:rPr lang="en-US" altLang="en-US" sz="1350">
                <a:solidFill>
                  <a:schemeClr val="accent2"/>
                </a:solidFill>
              </a:rPr>
              <a:t>FROM</a:t>
            </a:r>
            <a:r>
              <a:rPr lang="en-US" altLang="en-US" sz="1350"/>
              <a:t>    Store, Product x</a:t>
            </a:r>
          </a:p>
          <a:p>
            <a:pPr eaLnBrk="0" hangingPunct="0"/>
            <a:r>
              <a:rPr lang="en-US" altLang="en-US" sz="1350">
                <a:solidFill>
                  <a:schemeClr val="accent2"/>
                </a:solidFill>
              </a:rPr>
              <a:t>WHERE</a:t>
            </a:r>
            <a:r>
              <a:rPr lang="en-US" altLang="en-US" sz="1350"/>
              <a:t>  Store.sid = x.sid and</a:t>
            </a:r>
          </a:p>
          <a:p>
            <a:pPr eaLnBrk="0" hangingPunct="0"/>
            <a:r>
              <a:rPr lang="en-US" altLang="en-US" sz="1350"/>
              <a:t>                x.price &gt;= </a:t>
            </a:r>
            <a:br>
              <a:rPr lang="en-US" altLang="en-US" sz="1350"/>
            </a:br>
            <a:r>
              <a:rPr lang="en-US" altLang="en-US" sz="1350"/>
              <a:t>                      </a:t>
            </a:r>
            <a:r>
              <a:rPr lang="en-US" altLang="en-US" sz="1350">
                <a:solidFill>
                  <a:schemeClr val="accent2"/>
                </a:solidFill>
              </a:rPr>
              <a:t>ALL</a:t>
            </a:r>
            <a:r>
              <a:rPr lang="en-US" altLang="en-US" sz="1350"/>
              <a:t> (</a:t>
            </a:r>
            <a:r>
              <a:rPr lang="en-US" altLang="en-US" sz="1350">
                <a:solidFill>
                  <a:schemeClr val="accent2"/>
                </a:solidFill>
              </a:rPr>
              <a:t>SELECT</a:t>
            </a:r>
            <a:r>
              <a:rPr lang="en-US" altLang="en-US" sz="1350"/>
              <a:t> y.price</a:t>
            </a:r>
            <a:br>
              <a:rPr lang="en-US" altLang="en-US" sz="1350"/>
            </a:br>
            <a:r>
              <a:rPr lang="en-US" altLang="en-US" sz="1350"/>
              <a:t>                                </a:t>
            </a:r>
            <a:r>
              <a:rPr lang="en-US" altLang="en-US" sz="1350">
                <a:solidFill>
                  <a:schemeClr val="accent2"/>
                </a:solidFill>
              </a:rPr>
              <a:t>FROM</a:t>
            </a:r>
            <a:r>
              <a:rPr lang="en-US" altLang="en-US" sz="1350"/>
              <a:t> Product y</a:t>
            </a:r>
            <a:br>
              <a:rPr lang="en-US" altLang="en-US" sz="1350"/>
            </a:br>
            <a:r>
              <a:rPr lang="en-US" altLang="en-US" sz="1350"/>
              <a:t>                                </a:t>
            </a:r>
            <a:r>
              <a:rPr lang="en-US" altLang="en-US" sz="1350">
                <a:solidFill>
                  <a:schemeClr val="accent2"/>
                </a:solidFill>
              </a:rPr>
              <a:t>WHERE</a:t>
            </a:r>
            <a:r>
              <a:rPr lang="en-US" altLang="en-US" sz="1350"/>
              <a:t> Store.sid = y.sid)</a:t>
            </a:r>
            <a:br>
              <a:rPr lang="en-US" altLang="en-US" sz="1350"/>
            </a:br>
            <a:r>
              <a:rPr lang="en-US" altLang="en-US" sz="1350">
                <a:solidFill>
                  <a:schemeClr val="accent2"/>
                </a:solidFill>
              </a:rPr>
              <a:t>GROUP BY</a:t>
            </a:r>
            <a:r>
              <a:rPr lang="en-US" altLang="en-US" sz="1350"/>
              <a:t> Store.sname</a:t>
            </a:r>
          </a:p>
        </p:txBody>
      </p:sp>
      <p:sp>
        <p:nvSpPr>
          <p:cNvPr id="327684" name="Text Box 4">
            <a:extLst>
              <a:ext uri="{FF2B5EF4-FFF2-40B4-BE49-F238E27FC236}">
                <a16:creationId xmlns:a16="http://schemas.microsoft.com/office/drawing/2014/main" id="{8B6F2AD7-F0C8-5568-9F76-D89D54DE4E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8294" y="1173957"/>
            <a:ext cx="4217821" cy="507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>
                    <a:alpha val="5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350"/>
              <a:t>Finally, choose some pid arbitrarily, if there are many</a:t>
            </a:r>
            <a:br>
              <a:rPr lang="en-US" altLang="en-US" sz="1350"/>
            </a:br>
            <a:r>
              <a:rPr lang="en-US" altLang="en-US" sz="1350"/>
              <a:t>with highest price:</a:t>
            </a: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Rectangle 2">
            <a:extLst>
              <a:ext uri="{FF2B5EF4-FFF2-40B4-BE49-F238E27FC236}">
                <a16:creationId xmlns:a16="http://schemas.microsoft.com/office/drawing/2014/main" id="{034B8046-6715-7E0F-4BEC-8A7C4A220C3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NULLS in SQL</a:t>
            </a:r>
          </a:p>
        </p:txBody>
      </p:sp>
      <p:sp>
        <p:nvSpPr>
          <p:cNvPr id="329731" name="Rectangle 3">
            <a:extLst>
              <a:ext uri="{FF2B5EF4-FFF2-40B4-BE49-F238E27FC236}">
                <a16:creationId xmlns:a16="http://schemas.microsoft.com/office/drawing/2014/main" id="{0D3F8220-4566-C0F1-B325-B240342CD5F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1800"/>
              <a:t>Whenever we don’t have a value, we can put a NULL</a:t>
            </a:r>
          </a:p>
          <a:p>
            <a:r>
              <a:rPr lang="en-US" altLang="en-US" sz="1800"/>
              <a:t>Can mean many things:</a:t>
            </a:r>
          </a:p>
          <a:p>
            <a:pPr lvl="1"/>
            <a:r>
              <a:rPr lang="en-US" altLang="en-US" sz="1500"/>
              <a:t>Value does not exists</a:t>
            </a:r>
          </a:p>
          <a:p>
            <a:pPr lvl="1"/>
            <a:r>
              <a:rPr lang="en-US" altLang="en-US" sz="1500"/>
              <a:t>Value exists but is unknown</a:t>
            </a:r>
          </a:p>
          <a:p>
            <a:pPr lvl="1"/>
            <a:r>
              <a:rPr lang="en-US" altLang="en-US" sz="1500"/>
              <a:t>Value not applicable</a:t>
            </a:r>
          </a:p>
          <a:p>
            <a:pPr lvl="1"/>
            <a:r>
              <a:rPr lang="en-US" altLang="en-US" sz="1500"/>
              <a:t>Etc.</a:t>
            </a:r>
          </a:p>
          <a:p>
            <a:r>
              <a:rPr lang="en-US" altLang="en-US" sz="1800"/>
              <a:t>The schema specifies for each attribute if can be null (</a:t>
            </a:r>
            <a:r>
              <a:rPr lang="en-US" altLang="en-US" sz="1800" i="1"/>
              <a:t>nullable </a:t>
            </a:r>
            <a:r>
              <a:rPr lang="en-US" altLang="en-US" sz="1800"/>
              <a:t>attribute) or not</a:t>
            </a:r>
          </a:p>
          <a:p>
            <a:r>
              <a:rPr lang="en-US" altLang="en-US" sz="1800"/>
              <a:t>How does SQL cope with tables that have NULLs ?</a:t>
            </a: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778" name="Rectangle 2">
            <a:extLst>
              <a:ext uri="{FF2B5EF4-FFF2-40B4-BE49-F238E27FC236}">
                <a16:creationId xmlns:a16="http://schemas.microsoft.com/office/drawing/2014/main" id="{FE39B388-32AE-238D-7E4E-2FC4EDC9DFE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Null Values</a:t>
            </a:r>
          </a:p>
        </p:txBody>
      </p:sp>
      <p:sp>
        <p:nvSpPr>
          <p:cNvPr id="331779" name="Rectangle 3">
            <a:extLst>
              <a:ext uri="{FF2B5EF4-FFF2-40B4-BE49-F238E27FC236}">
                <a16:creationId xmlns:a16="http://schemas.microsoft.com/office/drawing/2014/main" id="{061A066A-6AED-9C44-9D18-D09814339AA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If x= NULL then 4*(3-x)/7 is still NULL</a:t>
            </a:r>
          </a:p>
          <a:p>
            <a:endParaRPr lang="en-US" altLang="en-US"/>
          </a:p>
          <a:p>
            <a:r>
              <a:rPr lang="en-US" altLang="en-US"/>
              <a:t>If x= NULL then x=“Joe”    is UNKNOWN</a:t>
            </a:r>
          </a:p>
          <a:p>
            <a:r>
              <a:rPr lang="en-US" altLang="en-US"/>
              <a:t>In SQL there are three boolean values:</a:t>
            </a:r>
          </a:p>
          <a:p>
            <a:pPr lvl="1">
              <a:buFontTx/>
              <a:buNone/>
            </a:pPr>
            <a:r>
              <a:rPr lang="en-US" altLang="en-US"/>
              <a:t>FALSE             = 	0</a:t>
            </a:r>
          </a:p>
          <a:p>
            <a:pPr lvl="1">
              <a:buFontTx/>
              <a:buNone/>
            </a:pPr>
            <a:r>
              <a:rPr lang="en-US" altLang="en-US"/>
              <a:t>UNKNOWN    = 	0.5</a:t>
            </a:r>
          </a:p>
          <a:p>
            <a:pPr lvl="1">
              <a:buFontTx/>
              <a:buNone/>
            </a:pPr>
            <a:r>
              <a:rPr lang="en-US" altLang="en-US"/>
              <a:t>TRUE               = 	1</a:t>
            </a: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826" name="Rectangle 2">
            <a:extLst>
              <a:ext uri="{FF2B5EF4-FFF2-40B4-BE49-F238E27FC236}">
                <a16:creationId xmlns:a16="http://schemas.microsoft.com/office/drawing/2014/main" id="{C2D0B150-DAAA-2824-A023-D7911F0BB9D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Null Values</a:t>
            </a:r>
          </a:p>
        </p:txBody>
      </p:sp>
      <p:sp>
        <p:nvSpPr>
          <p:cNvPr id="333827" name="Rectangle 3">
            <a:extLst>
              <a:ext uri="{FF2B5EF4-FFF2-40B4-BE49-F238E27FC236}">
                <a16:creationId xmlns:a16="http://schemas.microsoft.com/office/drawing/2014/main" id="{22B0D354-2C33-EE61-F888-B439A932D71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657350" y="1371600"/>
            <a:ext cx="5829300" cy="3086100"/>
          </a:xfrm>
        </p:spPr>
        <p:txBody>
          <a:bodyPr/>
          <a:lstStyle/>
          <a:p>
            <a:r>
              <a:rPr lang="en-US" altLang="en-US" sz="1800"/>
              <a:t>C1 AND C2   =  min(C1, C2)</a:t>
            </a:r>
          </a:p>
          <a:p>
            <a:r>
              <a:rPr lang="en-US" altLang="en-US" sz="1800"/>
              <a:t>C1  OR    C2  =  max(C1, C2)</a:t>
            </a:r>
          </a:p>
          <a:p>
            <a:r>
              <a:rPr lang="en-US" altLang="en-US" sz="1800"/>
              <a:t>NOT C1         =  1 – C1</a:t>
            </a:r>
          </a:p>
          <a:p>
            <a:pPr>
              <a:buFontTx/>
              <a:buNone/>
            </a:pPr>
            <a:endParaRPr lang="en-US" altLang="en-US" sz="1800"/>
          </a:p>
          <a:p>
            <a:pPr>
              <a:buFontTx/>
              <a:buNone/>
            </a:pPr>
            <a:endParaRPr lang="en-US" altLang="en-US" sz="1800"/>
          </a:p>
          <a:p>
            <a:pPr>
              <a:buFontTx/>
              <a:buNone/>
            </a:pPr>
            <a:endParaRPr lang="en-US" altLang="en-US" sz="1800"/>
          </a:p>
          <a:p>
            <a:pPr>
              <a:buFontTx/>
              <a:buNone/>
            </a:pPr>
            <a:endParaRPr lang="en-US" altLang="en-US" sz="1800"/>
          </a:p>
          <a:p>
            <a:pPr>
              <a:buFontTx/>
              <a:buNone/>
            </a:pPr>
            <a:r>
              <a:rPr lang="en-US" altLang="en-US" sz="1800"/>
              <a:t>Rule in SQL: include only tuples that yield TRUE</a:t>
            </a:r>
          </a:p>
        </p:txBody>
      </p:sp>
      <p:sp>
        <p:nvSpPr>
          <p:cNvPr id="333828" name="Rectangle 4">
            <a:extLst>
              <a:ext uri="{FF2B5EF4-FFF2-40B4-BE49-F238E27FC236}">
                <a16:creationId xmlns:a16="http://schemas.microsoft.com/office/drawing/2014/main" id="{DBA11F7C-C5EA-F02F-8BD6-70595616B3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4500" y="2686050"/>
            <a:ext cx="4842992" cy="125572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en-US" sz="2100">
                <a:solidFill>
                  <a:schemeClr val="accent2"/>
                </a:solidFill>
              </a:rPr>
              <a:t>SELECT</a:t>
            </a:r>
            <a:r>
              <a:rPr lang="en-US" altLang="en-US" sz="2100"/>
              <a:t> *</a:t>
            </a:r>
          </a:p>
          <a:p>
            <a:pPr>
              <a:lnSpc>
                <a:spcPct val="90000"/>
              </a:lnSpc>
            </a:pPr>
            <a:r>
              <a:rPr lang="en-US" altLang="en-US" sz="2100">
                <a:solidFill>
                  <a:schemeClr val="accent2"/>
                </a:solidFill>
              </a:rPr>
              <a:t>FROM</a:t>
            </a:r>
            <a:r>
              <a:rPr lang="en-US" altLang="en-US" sz="2100"/>
              <a:t> Person</a:t>
            </a:r>
          </a:p>
          <a:p>
            <a:pPr>
              <a:lnSpc>
                <a:spcPct val="90000"/>
              </a:lnSpc>
            </a:pPr>
            <a:r>
              <a:rPr lang="en-US" altLang="en-US" sz="2100">
                <a:solidFill>
                  <a:schemeClr val="accent2"/>
                </a:solidFill>
              </a:rPr>
              <a:t>WHERE</a:t>
            </a:r>
            <a:r>
              <a:rPr lang="en-US" altLang="en-US" sz="2100"/>
              <a:t>  (age &lt; 25) AND </a:t>
            </a:r>
          </a:p>
          <a:p>
            <a:pPr>
              <a:lnSpc>
                <a:spcPct val="90000"/>
              </a:lnSpc>
            </a:pPr>
            <a:r>
              <a:rPr lang="en-US" altLang="en-US" sz="2100"/>
              <a:t>                (height &gt; 6 OR weight &gt; 190)</a:t>
            </a:r>
          </a:p>
        </p:txBody>
      </p:sp>
      <p:sp>
        <p:nvSpPr>
          <p:cNvPr id="333829" name="Text Box 5">
            <a:extLst>
              <a:ext uri="{FF2B5EF4-FFF2-40B4-BE49-F238E27FC236}">
                <a16:creationId xmlns:a16="http://schemas.microsoft.com/office/drawing/2014/main" id="{5BDE77F9-5ED8-F98C-AED3-78FD5573D4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2250" y="2800351"/>
            <a:ext cx="1316386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>
                    <a:alpha val="5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500"/>
              <a:t>E.g.</a:t>
            </a:r>
            <a:br>
              <a:rPr lang="en-US" altLang="en-US" sz="1500"/>
            </a:br>
            <a:r>
              <a:rPr lang="en-US" altLang="en-US" sz="1500"/>
              <a:t>age=20</a:t>
            </a:r>
            <a:br>
              <a:rPr lang="en-US" altLang="en-US" sz="1500"/>
            </a:br>
            <a:r>
              <a:rPr lang="en-US" altLang="en-US" sz="1500"/>
              <a:t>heigth=NULL</a:t>
            </a:r>
            <a:br>
              <a:rPr lang="en-US" altLang="en-US" sz="1500"/>
            </a:br>
            <a:r>
              <a:rPr lang="en-US" altLang="en-US" sz="1500"/>
              <a:t>weight=200</a:t>
            </a: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874" name="Rectangle 2">
            <a:extLst>
              <a:ext uri="{FF2B5EF4-FFF2-40B4-BE49-F238E27FC236}">
                <a16:creationId xmlns:a16="http://schemas.microsoft.com/office/drawing/2014/main" id="{EF2795CC-DB80-B19B-03E7-491E797A7C4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Null Values</a:t>
            </a:r>
          </a:p>
        </p:txBody>
      </p:sp>
      <p:sp>
        <p:nvSpPr>
          <p:cNvPr id="335875" name="Rectangle 3">
            <a:extLst>
              <a:ext uri="{FF2B5EF4-FFF2-40B4-BE49-F238E27FC236}">
                <a16:creationId xmlns:a16="http://schemas.microsoft.com/office/drawing/2014/main" id="{AA8ABA00-CAD4-79CB-658A-9DF36A86958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657350" y="1371600"/>
            <a:ext cx="5829300" cy="3086100"/>
          </a:xfrm>
        </p:spPr>
        <p:txBody>
          <a:bodyPr/>
          <a:lstStyle/>
          <a:p>
            <a:pPr>
              <a:buFontTx/>
              <a:buNone/>
            </a:pPr>
            <a:r>
              <a:rPr lang="en-US" altLang="en-US"/>
              <a:t>Unexpected behavior:</a:t>
            </a:r>
          </a:p>
          <a:p>
            <a:pPr>
              <a:buFontTx/>
              <a:buNone/>
            </a:pPr>
            <a:endParaRPr lang="en-US" altLang="en-US"/>
          </a:p>
          <a:p>
            <a:pPr>
              <a:buFontTx/>
              <a:buNone/>
            </a:pPr>
            <a:endParaRPr lang="en-US" altLang="en-US"/>
          </a:p>
          <a:p>
            <a:pPr>
              <a:buFontTx/>
              <a:buNone/>
            </a:pPr>
            <a:endParaRPr lang="en-US" altLang="en-US"/>
          </a:p>
          <a:p>
            <a:pPr>
              <a:buFontTx/>
              <a:buNone/>
            </a:pPr>
            <a:endParaRPr lang="en-US" altLang="en-US"/>
          </a:p>
          <a:p>
            <a:pPr>
              <a:buFontTx/>
              <a:buNone/>
            </a:pPr>
            <a:endParaRPr lang="en-US" altLang="en-US"/>
          </a:p>
          <a:p>
            <a:pPr>
              <a:buFontTx/>
              <a:buNone/>
            </a:pPr>
            <a:r>
              <a:rPr lang="en-US" altLang="en-US"/>
              <a:t>Some Persons are not included !</a:t>
            </a:r>
          </a:p>
        </p:txBody>
      </p:sp>
      <p:sp>
        <p:nvSpPr>
          <p:cNvPr id="335876" name="Rectangle 4">
            <a:extLst>
              <a:ext uri="{FF2B5EF4-FFF2-40B4-BE49-F238E27FC236}">
                <a16:creationId xmlns:a16="http://schemas.microsoft.com/office/drawing/2014/main" id="{1B68FE8A-3504-D4DA-1E9B-EEDC4E1E34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2286000"/>
            <a:ext cx="4895892" cy="120032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r>
              <a:rPr lang="en-US" altLang="en-US" sz="2400">
                <a:solidFill>
                  <a:schemeClr val="accent2"/>
                </a:solidFill>
              </a:rPr>
              <a:t>SELECT</a:t>
            </a:r>
            <a:r>
              <a:rPr lang="en-US" altLang="en-US" sz="2400"/>
              <a:t> *</a:t>
            </a:r>
          </a:p>
          <a:p>
            <a:r>
              <a:rPr lang="en-US" altLang="en-US" sz="2400">
                <a:solidFill>
                  <a:schemeClr val="accent2"/>
                </a:solidFill>
              </a:rPr>
              <a:t>FROM</a:t>
            </a:r>
            <a:r>
              <a:rPr lang="en-US" altLang="en-US" sz="2400"/>
              <a:t>     Person</a:t>
            </a:r>
          </a:p>
          <a:p>
            <a:r>
              <a:rPr lang="en-US" altLang="en-US" sz="2400">
                <a:solidFill>
                  <a:schemeClr val="accent2"/>
                </a:solidFill>
              </a:rPr>
              <a:t>WHERE</a:t>
            </a:r>
            <a:r>
              <a:rPr lang="en-US" altLang="en-US" sz="2400"/>
              <a:t>  age &lt; 25  OR  age &gt;= 25</a:t>
            </a: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22" name="Rectangle 2">
            <a:extLst>
              <a:ext uri="{FF2B5EF4-FFF2-40B4-BE49-F238E27FC236}">
                <a16:creationId xmlns:a16="http://schemas.microsoft.com/office/drawing/2014/main" id="{A21134BA-E225-AF4C-AB80-BE343FA55A7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Null Values</a:t>
            </a:r>
          </a:p>
        </p:txBody>
      </p:sp>
      <p:sp>
        <p:nvSpPr>
          <p:cNvPr id="337923" name="Rectangle 3">
            <a:extLst>
              <a:ext uri="{FF2B5EF4-FFF2-40B4-BE49-F238E27FC236}">
                <a16:creationId xmlns:a16="http://schemas.microsoft.com/office/drawing/2014/main" id="{CDEC4272-6BCB-BE6E-15CA-958D5A49E8D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657350" y="1371600"/>
            <a:ext cx="6172200" cy="3086100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  <a:buFontTx/>
              <a:buNone/>
            </a:pPr>
            <a:r>
              <a:rPr lang="en-US" altLang="en-US"/>
              <a:t>Can test for NULL explicitly:</a:t>
            </a:r>
          </a:p>
          <a:p>
            <a:pPr lvl="1">
              <a:lnSpc>
                <a:spcPct val="90000"/>
              </a:lnSpc>
            </a:pPr>
            <a:r>
              <a:rPr lang="en-US" altLang="en-US"/>
              <a:t>x IS NULL</a:t>
            </a:r>
          </a:p>
          <a:p>
            <a:pPr lvl="1">
              <a:lnSpc>
                <a:spcPct val="90000"/>
              </a:lnSpc>
            </a:pPr>
            <a:r>
              <a:rPr lang="en-US" altLang="en-US"/>
              <a:t>x IS NOT NULL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altLang="en-US"/>
          </a:p>
          <a:p>
            <a:pPr>
              <a:lnSpc>
                <a:spcPct val="90000"/>
              </a:lnSpc>
              <a:buFontTx/>
              <a:buNone/>
            </a:pPr>
            <a:endParaRPr lang="en-US" altLang="en-US"/>
          </a:p>
          <a:p>
            <a:pPr>
              <a:lnSpc>
                <a:spcPct val="90000"/>
              </a:lnSpc>
              <a:buFontTx/>
              <a:buNone/>
            </a:pPr>
            <a:endParaRPr lang="en-US" altLang="en-US"/>
          </a:p>
          <a:p>
            <a:pPr>
              <a:lnSpc>
                <a:spcPct val="90000"/>
              </a:lnSpc>
              <a:buFontTx/>
              <a:buNone/>
            </a:pPr>
            <a:endParaRPr lang="en-US" altLang="en-US"/>
          </a:p>
          <a:p>
            <a:pPr>
              <a:lnSpc>
                <a:spcPct val="90000"/>
              </a:lnSpc>
              <a:buFontTx/>
              <a:buNone/>
            </a:pPr>
            <a:endParaRPr lang="en-US" altLang="en-US"/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/>
              <a:t>Now it includes all Persons</a:t>
            </a:r>
          </a:p>
        </p:txBody>
      </p:sp>
      <p:sp>
        <p:nvSpPr>
          <p:cNvPr id="337924" name="Rectangle 4">
            <a:extLst>
              <a:ext uri="{FF2B5EF4-FFF2-40B4-BE49-F238E27FC236}">
                <a16:creationId xmlns:a16="http://schemas.microsoft.com/office/drawing/2014/main" id="{2EB4F8D9-1293-9612-593C-2248A99EE1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0200" y="2628900"/>
            <a:ext cx="6399509" cy="96488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en-US" sz="2100">
                <a:solidFill>
                  <a:schemeClr val="accent2"/>
                </a:solidFill>
              </a:rPr>
              <a:t>SELECT</a:t>
            </a:r>
            <a:r>
              <a:rPr lang="en-US" altLang="en-US" sz="2100"/>
              <a:t> *</a:t>
            </a:r>
          </a:p>
          <a:p>
            <a:pPr>
              <a:lnSpc>
                <a:spcPct val="90000"/>
              </a:lnSpc>
            </a:pPr>
            <a:r>
              <a:rPr lang="en-US" altLang="en-US" sz="2100">
                <a:solidFill>
                  <a:schemeClr val="accent2"/>
                </a:solidFill>
              </a:rPr>
              <a:t>FROM</a:t>
            </a:r>
            <a:r>
              <a:rPr lang="en-US" altLang="en-US" sz="2100"/>
              <a:t>     Person</a:t>
            </a:r>
          </a:p>
          <a:p>
            <a:pPr>
              <a:lnSpc>
                <a:spcPct val="90000"/>
              </a:lnSpc>
            </a:pPr>
            <a:r>
              <a:rPr lang="en-US" altLang="en-US" sz="2100">
                <a:solidFill>
                  <a:schemeClr val="accent2"/>
                </a:solidFill>
              </a:rPr>
              <a:t>WHERE</a:t>
            </a:r>
            <a:r>
              <a:rPr lang="en-US" altLang="en-US" sz="2100"/>
              <a:t>  age &lt; 25  OR  age &gt;= 25 OR age </a:t>
            </a:r>
            <a:r>
              <a:rPr lang="en-US" altLang="en-US" sz="2100">
                <a:solidFill>
                  <a:srgbClr val="FF5050"/>
                </a:solidFill>
              </a:rPr>
              <a:t>IS NULL</a:t>
            </a:r>
            <a:endParaRPr lang="en-US" altLang="en-US" sz="21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6" name="Rectangle 2">
            <a:extLst>
              <a:ext uri="{FF2B5EF4-FFF2-40B4-BE49-F238E27FC236}">
                <a16:creationId xmlns:a16="http://schemas.microsoft.com/office/drawing/2014/main" id="{823C071E-04DA-01B9-F1AB-82A2F52561A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Notation</a:t>
            </a:r>
          </a:p>
        </p:txBody>
      </p:sp>
      <p:sp>
        <p:nvSpPr>
          <p:cNvPr id="226307" name="Text Box 3">
            <a:extLst>
              <a:ext uri="{FF2B5EF4-FFF2-40B4-BE49-F238E27FC236}">
                <a16:creationId xmlns:a16="http://schemas.microsoft.com/office/drawing/2014/main" id="{76053D51-A16D-A0AF-6EFC-5DFB7418CF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16713" y="2114550"/>
            <a:ext cx="4171463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500">
                <a:solidFill>
                  <a:schemeClr val="accent2"/>
                </a:solidFill>
              </a:rPr>
              <a:t>Product(</a:t>
            </a:r>
            <a:r>
              <a:rPr lang="en-US" altLang="en-US" sz="1500" u="sng">
                <a:solidFill>
                  <a:schemeClr val="accent2"/>
                </a:solidFill>
              </a:rPr>
              <a:t>PName</a:t>
            </a:r>
            <a:r>
              <a:rPr lang="en-US" altLang="en-US" sz="1500">
                <a:solidFill>
                  <a:schemeClr val="accent2"/>
                </a:solidFill>
              </a:rPr>
              <a:t>, Price, Category, Manfacturer)</a:t>
            </a:r>
          </a:p>
        </p:txBody>
      </p:sp>
      <p:sp>
        <p:nvSpPr>
          <p:cNvPr id="226308" name="AutoShape 4">
            <a:extLst>
              <a:ext uri="{FF2B5EF4-FFF2-40B4-BE49-F238E27FC236}">
                <a16:creationId xmlns:a16="http://schemas.microsoft.com/office/drawing/2014/main" id="{3DE279D4-F81D-3549-251D-2690D37569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59762" y="2686050"/>
            <a:ext cx="457200" cy="457200"/>
          </a:xfrm>
          <a:prstGeom prst="downArrow">
            <a:avLst>
              <a:gd name="adj1" fmla="val 50000"/>
              <a:gd name="adj2" fmla="val 25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1350"/>
          </a:p>
        </p:txBody>
      </p:sp>
      <p:sp>
        <p:nvSpPr>
          <p:cNvPr id="226309" name="Text Box 5">
            <a:extLst>
              <a:ext uri="{FF2B5EF4-FFF2-40B4-BE49-F238E27FC236}">
                <a16:creationId xmlns:a16="http://schemas.microsoft.com/office/drawing/2014/main" id="{53242294-4C20-3BDC-CDFA-3913C7DF31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31063" y="3657600"/>
            <a:ext cx="3276859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500">
                <a:solidFill>
                  <a:schemeClr val="accent2"/>
                </a:solidFill>
              </a:rPr>
              <a:t>Answer(PName, Price, Manfacturer)</a:t>
            </a:r>
          </a:p>
        </p:txBody>
      </p:sp>
      <p:sp>
        <p:nvSpPr>
          <p:cNvPr id="226310" name="AutoShape 6">
            <a:extLst>
              <a:ext uri="{FF2B5EF4-FFF2-40B4-BE49-F238E27FC236}">
                <a16:creationId xmlns:a16="http://schemas.microsoft.com/office/drawing/2014/main" id="{6BC07C1F-EE10-65FC-C77D-C03C823655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87781" y="1181198"/>
            <a:ext cx="1760923" cy="421972"/>
          </a:xfrm>
          <a:prstGeom prst="wedgeEllipseCallout">
            <a:avLst>
              <a:gd name="adj1" fmla="val -39088"/>
              <a:gd name="adj2" fmla="val 180769"/>
            </a:avLst>
          </a:prstGeom>
          <a:solidFill>
            <a:srgbClr val="C0C0C0">
              <a:alpha val="5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en-US" sz="1350"/>
              <a:t>Input Schema</a:t>
            </a:r>
          </a:p>
        </p:txBody>
      </p:sp>
      <p:sp>
        <p:nvSpPr>
          <p:cNvPr id="226311" name="AutoShape 7">
            <a:extLst>
              <a:ext uri="{FF2B5EF4-FFF2-40B4-BE49-F238E27FC236}">
                <a16:creationId xmlns:a16="http://schemas.microsoft.com/office/drawing/2014/main" id="{3565F258-9DC8-8F19-803F-43BC570598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7510" y="4229100"/>
            <a:ext cx="1950271" cy="421972"/>
          </a:xfrm>
          <a:prstGeom prst="wedgeEllipseCallout">
            <a:avLst>
              <a:gd name="adj1" fmla="val 20593"/>
              <a:gd name="adj2" fmla="val -106412"/>
            </a:avLst>
          </a:prstGeom>
          <a:solidFill>
            <a:srgbClr val="C0C0C0">
              <a:alpha val="5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en-US" sz="1350"/>
              <a:t>Output Schema</a:t>
            </a:r>
          </a:p>
        </p:txBody>
      </p:sp>
      <p:sp>
        <p:nvSpPr>
          <p:cNvPr id="226312" name="Rectangle 8">
            <a:extLst>
              <a:ext uri="{FF2B5EF4-FFF2-40B4-BE49-F238E27FC236}">
                <a16:creationId xmlns:a16="http://schemas.microsoft.com/office/drawing/2014/main" id="{0747189D-B469-3591-9E55-1B1F622DC6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6362" y="2571750"/>
            <a:ext cx="3182346" cy="71558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en-US" sz="1350" dirty="0">
                <a:solidFill>
                  <a:schemeClr val="accent2"/>
                </a:solidFill>
              </a:rPr>
              <a:t>SELECT</a:t>
            </a:r>
            <a:r>
              <a:rPr lang="en-US" altLang="en-US" sz="1350" dirty="0"/>
              <a:t>   </a:t>
            </a:r>
            <a:r>
              <a:rPr lang="en-US" altLang="en-US" sz="1350" dirty="0" err="1"/>
              <a:t>PName</a:t>
            </a:r>
            <a:r>
              <a:rPr lang="en-US" altLang="en-US" sz="1350" dirty="0"/>
              <a:t>, Price, Manufacturer</a:t>
            </a:r>
            <a:br>
              <a:rPr lang="en-US" altLang="en-US" sz="1350" dirty="0"/>
            </a:br>
            <a:r>
              <a:rPr lang="en-US" altLang="en-US" sz="1350" dirty="0">
                <a:solidFill>
                  <a:schemeClr val="accent2"/>
                </a:solidFill>
              </a:rPr>
              <a:t>FROM</a:t>
            </a:r>
            <a:r>
              <a:rPr lang="en-US" altLang="en-US" sz="1350" dirty="0"/>
              <a:t>      Product</a:t>
            </a:r>
            <a:br>
              <a:rPr lang="en-US" altLang="en-US" sz="1350" dirty="0"/>
            </a:br>
            <a:r>
              <a:rPr lang="en-US" altLang="en-US" sz="1350" dirty="0">
                <a:solidFill>
                  <a:schemeClr val="accent2"/>
                </a:solidFill>
              </a:rPr>
              <a:t>WHERE</a:t>
            </a:r>
            <a:r>
              <a:rPr lang="en-US" altLang="en-US" sz="1350" dirty="0"/>
              <a:t>   Price &gt; 100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6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26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26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26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26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6307" grpId="0" autoUpdateAnimBg="0"/>
      <p:bldP spid="226309" grpId="0" autoUpdateAnimBg="0"/>
      <p:bldP spid="226310" grpId="0" animBg="1" autoUpdateAnimBg="0"/>
      <p:bldP spid="226311" grpId="0" animBg="1" autoUpdateAnimBg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970" name="Rectangle 2">
            <a:extLst>
              <a:ext uri="{FF2B5EF4-FFF2-40B4-BE49-F238E27FC236}">
                <a16:creationId xmlns:a16="http://schemas.microsoft.com/office/drawing/2014/main" id="{B7C26390-DE8B-E059-7D53-537020BFCB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Outerjoins</a:t>
            </a:r>
          </a:p>
        </p:txBody>
      </p:sp>
      <p:sp>
        <p:nvSpPr>
          <p:cNvPr id="339971" name="Rectangle 3">
            <a:extLst>
              <a:ext uri="{FF2B5EF4-FFF2-40B4-BE49-F238E27FC236}">
                <a16:creationId xmlns:a16="http://schemas.microsoft.com/office/drawing/2014/main" id="{0902F19E-81E3-447E-BB9C-02B028CCE2F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314450" y="1371600"/>
            <a:ext cx="6515100" cy="308610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altLang="en-US" sz="1350"/>
              <a:t>Explicit joins in SQL = “inner joins”:</a:t>
            </a:r>
          </a:p>
          <a:p>
            <a:pPr eaLnBrk="0" hangingPunct="0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350">
                <a:solidFill>
                  <a:schemeClr val="accent2"/>
                </a:solidFill>
              </a:rPr>
              <a:t>	Product(name, category)</a:t>
            </a:r>
          </a:p>
          <a:p>
            <a:pPr eaLnBrk="0" hangingPunct="0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350">
                <a:solidFill>
                  <a:schemeClr val="accent2"/>
                </a:solidFill>
              </a:rPr>
              <a:t>      Purchase(prodName, store)</a:t>
            </a:r>
            <a:endParaRPr lang="en-US" altLang="en-US" sz="1350"/>
          </a:p>
        </p:txBody>
      </p:sp>
      <p:sp>
        <p:nvSpPr>
          <p:cNvPr id="339972" name="Rectangle 4">
            <a:extLst>
              <a:ext uri="{FF2B5EF4-FFF2-40B4-BE49-F238E27FC236}">
                <a16:creationId xmlns:a16="http://schemas.microsoft.com/office/drawing/2014/main" id="{A15D5789-2C20-185B-28EE-DFC266E2AE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2114551"/>
            <a:ext cx="4488729" cy="73635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en-US" sz="1350">
                <a:solidFill>
                  <a:schemeClr val="accent2"/>
                </a:solidFill>
              </a:rPr>
              <a:t>SELECT</a:t>
            </a:r>
            <a:r>
              <a:rPr lang="en-US" altLang="en-US" sz="1350"/>
              <a:t> Product.name, Purchase.store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en-US" sz="1350">
                <a:solidFill>
                  <a:schemeClr val="accent2"/>
                </a:solidFill>
              </a:rPr>
              <a:t>FROM</a:t>
            </a:r>
            <a:r>
              <a:rPr lang="en-US" altLang="en-US" sz="1350"/>
              <a:t>     Product </a:t>
            </a:r>
            <a:r>
              <a:rPr lang="en-US" altLang="en-US" sz="1350">
                <a:solidFill>
                  <a:schemeClr val="accent2"/>
                </a:solidFill>
              </a:rPr>
              <a:t>JOIN</a:t>
            </a:r>
            <a:r>
              <a:rPr lang="en-US" altLang="en-US" sz="1350"/>
              <a:t> Purchase </a:t>
            </a:r>
            <a:r>
              <a:rPr lang="en-US" altLang="en-US" sz="1350">
                <a:solidFill>
                  <a:schemeClr val="accent2"/>
                </a:solidFill>
              </a:rPr>
              <a:t>ON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en-US" sz="1350"/>
              <a:t>                              Product.name = Purchase.prodName</a:t>
            </a:r>
          </a:p>
        </p:txBody>
      </p:sp>
      <p:sp>
        <p:nvSpPr>
          <p:cNvPr id="339973" name="Rectangle 5">
            <a:extLst>
              <a:ext uri="{FF2B5EF4-FFF2-40B4-BE49-F238E27FC236}">
                <a16:creationId xmlns:a16="http://schemas.microsoft.com/office/drawing/2014/main" id="{BCA20FB0-458D-63AF-E3F6-20B8A2A388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00300" y="3371851"/>
            <a:ext cx="3834704" cy="73635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en-US" sz="1350">
                <a:solidFill>
                  <a:schemeClr val="accent2"/>
                </a:solidFill>
              </a:rPr>
              <a:t>SELECT</a:t>
            </a:r>
            <a:r>
              <a:rPr lang="en-US" altLang="en-US" sz="1350"/>
              <a:t> Product.name, Purchase.store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en-US" sz="1350">
                <a:solidFill>
                  <a:schemeClr val="accent2"/>
                </a:solidFill>
              </a:rPr>
              <a:t>FROM</a:t>
            </a:r>
            <a:r>
              <a:rPr lang="en-US" altLang="en-US" sz="1350"/>
              <a:t>     Product, Purchase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en-US" sz="1350">
                <a:solidFill>
                  <a:schemeClr val="accent2"/>
                </a:solidFill>
              </a:rPr>
              <a:t>WHERE</a:t>
            </a:r>
            <a:r>
              <a:rPr lang="en-US" altLang="en-US" sz="1350"/>
              <a:t>   Product.name = Purchase.prodName</a:t>
            </a:r>
          </a:p>
        </p:txBody>
      </p:sp>
      <p:sp>
        <p:nvSpPr>
          <p:cNvPr id="339974" name="Rectangle 6">
            <a:extLst>
              <a:ext uri="{FF2B5EF4-FFF2-40B4-BE49-F238E27FC236}">
                <a16:creationId xmlns:a16="http://schemas.microsoft.com/office/drawing/2014/main" id="{01EB1087-B1CE-0EBE-A091-14FC54DED3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28751" y="3314700"/>
            <a:ext cx="915635" cy="300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>
                    <a:alpha val="5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350"/>
              <a:t>Same as:</a:t>
            </a:r>
          </a:p>
        </p:txBody>
      </p:sp>
      <p:sp>
        <p:nvSpPr>
          <p:cNvPr id="339975" name="Rectangle 7">
            <a:extLst>
              <a:ext uri="{FF2B5EF4-FFF2-40B4-BE49-F238E27FC236}">
                <a16:creationId xmlns:a16="http://schemas.microsoft.com/office/drawing/2014/main" id="{36F0D005-B784-2DE0-45B7-F86D2757D6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4457701"/>
            <a:ext cx="3300904" cy="279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>
                    <a:alpha val="5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en-US" sz="1350"/>
              <a:t>But Products that never sold will be lost !</a:t>
            </a: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018" name="Rectangle 2">
            <a:extLst>
              <a:ext uri="{FF2B5EF4-FFF2-40B4-BE49-F238E27FC236}">
                <a16:creationId xmlns:a16="http://schemas.microsoft.com/office/drawing/2014/main" id="{1462D9FB-AD0B-0E03-569C-E278A9506FC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Outerjoins</a:t>
            </a:r>
          </a:p>
        </p:txBody>
      </p:sp>
      <p:sp>
        <p:nvSpPr>
          <p:cNvPr id="342019" name="Rectangle 3">
            <a:extLst>
              <a:ext uri="{FF2B5EF4-FFF2-40B4-BE49-F238E27FC236}">
                <a16:creationId xmlns:a16="http://schemas.microsoft.com/office/drawing/2014/main" id="{2B43C39E-EFBE-2879-8AD8-04342F6DBCF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314450" y="1371600"/>
            <a:ext cx="6515100" cy="3086100"/>
          </a:xfrm>
        </p:spPr>
        <p:txBody>
          <a:bodyPr/>
          <a:lstStyle/>
          <a:p>
            <a:pPr>
              <a:buFontTx/>
              <a:buNone/>
            </a:pPr>
            <a:r>
              <a:rPr lang="en-US" altLang="en-US" sz="1800"/>
              <a:t>Left outer joins in SQL:</a:t>
            </a:r>
          </a:p>
          <a:p>
            <a:pPr eaLnBrk="0" hangingPunct="0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chemeClr val="accent2"/>
                </a:solidFill>
              </a:rPr>
              <a:t>	Product(name, category)</a:t>
            </a:r>
          </a:p>
          <a:p>
            <a:pPr eaLnBrk="0" hangingPunct="0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chemeClr val="accent2"/>
                </a:solidFill>
              </a:rPr>
              <a:t>    Purchase(prodName, store)</a:t>
            </a:r>
          </a:p>
          <a:p>
            <a:pPr eaLnBrk="0" hangingPunct="0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chemeClr val="accent2"/>
                </a:solidFill>
              </a:rPr>
              <a:t>	</a:t>
            </a:r>
            <a:endParaRPr lang="en-US" altLang="en-US" sz="1800"/>
          </a:p>
          <a:p>
            <a:pPr>
              <a:buFontTx/>
              <a:buNone/>
            </a:pPr>
            <a:endParaRPr lang="en-US" altLang="en-US" sz="1800"/>
          </a:p>
        </p:txBody>
      </p:sp>
      <p:sp>
        <p:nvSpPr>
          <p:cNvPr id="342020" name="Rectangle 4">
            <a:extLst>
              <a:ext uri="{FF2B5EF4-FFF2-40B4-BE49-F238E27FC236}">
                <a16:creationId xmlns:a16="http://schemas.microsoft.com/office/drawing/2014/main" id="{22D9C838-C679-8465-BA0A-5FE02DA4EB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57350" y="2857500"/>
            <a:ext cx="4296369" cy="71558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r>
              <a:rPr lang="en-US" altLang="en-US" sz="1350"/>
              <a:t> </a:t>
            </a:r>
            <a:r>
              <a:rPr lang="en-US" altLang="en-US" sz="1350">
                <a:solidFill>
                  <a:schemeClr val="accent2"/>
                </a:solidFill>
              </a:rPr>
              <a:t>SELECT</a:t>
            </a:r>
            <a:r>
              <a:rPr lang="en-US" altLang="en-US" sz="1350"/>
              <a:t> Product.name, Purchase.store</a:t>
            </a:r>
          </a:p>
          <a:p>
            <a:r>
              <a:rPr lang="en-US" altLang="en-US" sz="1350"/>
              <a:t> </a:t>
            </a:r>
            <a:r>
              <a:rPr lang="en-US" altLang="en-US" sz="1350">
                <a:solidFill>
                  <a:schemeClr val="accent2"/>
                </a:solidFill>
              </a:rPr>
              <a:t>FROM</a:t>
            </a:r>
            <a:r>
              <a:rPr lang="en-US" altLang="en-US" sz="1350"/>
              <a:t>     Product </a:t>
            </a:r>
            <a:r>
              <a:rPr lang="en-US" altLang="en-US" sz="1350">
                <a:solidFill>
                  <a:schemeClr val="accent2"/>
                </a:solidFill>
              </a:rPr>
              <a:t>LEFT OUTER JOIN</a:t>
            </a:r>
            <a:r>
              <a:rPr lang="en-US" altLang="en-US" sz="1350"/>
              <a:t> Purchase </a:t>
            </a:r>
            <a:r>
              <a:rPr lang="en-US" altLang="en-US" sz="1350">
                <a:solidFill>
                  <a:schemeClr val="accent2"/>
                </a:solidFill>
              </a:rPr>
              <a:t>ON</a:t>
            </a:r>
          </a:p>
          <a:p>
            <a:r>
              <a:rPr lang="en-US" altLang="en-US" sz="1350"/>
              <a:t>                          Product.name = Purchase.prodName</a:t>
            </a: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4066" name="Group 2">
            <a:extLst>
              <a:ext uri="{FF2B5EF4-FFF2-40B4-BE49-F238E27FC236}">
                <a16:creationId xmlns:a16="http://schemas.microsoft.com/office/drawing/2014/main" id="{DF002E6C-2D6B-08DA-7C50-346B69CCE740}"/>
              </a:ext>
            </a:extLst>
          </p:cNvPr>
          <p:cNvGraphicFramePr>
            <a:graphicFrameLocks noGrp="1"/>
          </p:cNvGraphicFramePr>
          <p:nvPr/>
        </p:nvGraphicFramePr>
        <p:xfrm>
          <a:off x="1485900" y="1371600"/>
          <a:ext cx="2286000" cy="1524000"/>
        </p:xfrm>
        <a:graphic>
          <a:graphicData uri="http://schemas.openxmlformats.org/drawingml/2006/table">
            <a:tbl>
              <a:tblPr/>
              <a:tblGrid>
                <a:gridCol w="1143000">
                  <a:extLst>
                    <a:ext uri="{9D8B030D-6E8A-4147-A177-3AD203B41FA5}">
                      <a16:colId xmlns:a16="http://schemas.microsoft.com/office/drawing/2014/main" val="2531520762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val="165154300"/>
                    </a:ext>
                  </a:extLst>
                </a:gridCol>
              </a:tblGrid>
              <a:tr h="3810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</a:rPr>
                        <a:t>Name</a:t>
                      </a:r>
                    </a:p>
                  </a:txBody>
                  <a:tcPr marL="68580" marR="68580" marT="34290" marB="3429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</a:rPr>
                        <a:t>Category</a:t>
                      </a: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01916974"/>
                  </a:ext>
                </a:extLst>
              </a:tr>
              <a:tr h="3810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Gizmo</a:t>
                      </a:r>
                    </a:p>
                  </a:txBody>
                  <a:tcPr marL="68580" marR="68580" marT="34290" marB="3429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gadget</a:t>
                      </a: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5455486"/>
                  </a:ext>
                </a:extLst>
              </a:tr>
              <a:tr h="3810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Camera</a:t>
                      </a:r>
                    </a:p>
                  </a:txBody>
                  <a:tcPr marL="68580" marR="68580" marT="34290" marB="3429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Photo</a:t>
                      </a: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5442997"/>
                  </a:ext>
                </a:extLst>
              </a:tr>
              <a:tr h="3810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OneClick</a:t>
                      </a:r>
                    </a:p>
                  </a:txBody>
                  <a:tcPr marL="68580" marR="68580" marT="34290" marB="3429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Photo</a:t>
                      </a: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49966601"/>
                  </a:ext>
                </a:extLst>
              </a:tr>
            </a:tbl>
          </a:graphicData>
        </a:graphic>
      </p:graphicFrame>
      <p:graphicFrame>
        <p:nvGraphicFramePr>
          <p:cNvPr id="344083" name="Group 19">
            <a:extLst>
              <a:ext uri="{FF2B5EF4-FFF2-40B4-BE49-F238E27FC236}">
                <a16:creationId xmlns:a16="http://schemas.microsoft.com/office/drawing/2014/main" id="{7AA7DC1A-090F-89DF-88B3-8F25AC6EC4C0}"/>
              </a:ext>
            </a:extLst>
          </p:cNvPr>
          <p:cNvGraphicFramePr>
            <a:graphicFrameLocks noGrp="1"/>
          </p:cNvGraphicFramePr>
          <p:nvPr/>
        </p:nvGraphicFramePr>
        <p:xfrm>
          <a:off x="4914900" y="1371600"/>
          <a:ext cx="2286000" cy="1524000"/>
        </p:xfrm>
        <a:graphic>
          <a:graphicData uri="http://schemas.openxmlformats.org/drawingml/2006/table">
            <a:tbl>
              <a:tblPr/>
              <a:tblGrid>
                <a:gridCol w="1143000">
                  <a:extLst>
                    <a:ext uri="{9D8B030D-6E8A-4147-A177-3AD203B41FA5}">
                      <a16:colId xmlns:a16="http://schemas.microsoft.com/office/drawing/2014/main" val="2084207840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val="233052764"/>
                    </a:ext>
                  </a:extLst>
                </a:gridCol>
              </a:tblGrid>
              <a:tr h="3810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</a:rPr>
                        <a:t>ProdName</a:t>
                      </a:r>
                    </a:p>
                  </a:txBody>
                  <a:tcPr marL="68580" marR="68580" marT="34290" marB="3429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</a:rPr>
                        <a:t>Store</a:t>
                      </a: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8628373"/>
                  </a:ext>
                </a:extLst>
              </a:tr>
              <a:tr h="3810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Gizmo</a:t>
                      </a:r>
                    </a:p>
                  </a:txBody>
                  <a:tcPr marL="68580" marR="68580" marT="34290" marB="3429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Wiz</a:t>
                      </a: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5089204"/>
                  </a:ext>
                </a:extLst>
              </a:tr>
              <a:tr h="3810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Camera</a:t>
                      </a:r>
                    </a:p>
                  </a:txBody>
                  <a:tcPr marL="68580" marR="68580" marT="34290" marB="3429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Ritz</a:t>
                      </a: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4237940"/>
                  </a:ext>
                </a:extLst>
              </a:tr>
              <a:tr h="3810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Camera</a:t>
                      </a:r>
                    </a:p>
                  </a:txBody>
                  <a:tcPr marL="68580" marR="68580" marT="34290" marB="3429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Wiz</a:t>
                      </a: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28540431"/>
                  </a:ext>
                </a:extLst>
              </a:tr>
            </a:tbl>
          </a:graphicData>
        </a:graphic>
      </p:graphicFrame>
      <p:graphicFrame>
        <p:nvGraphicFramePr>
          <p:cNvPr id="344100" name="Group 36">
            <a:extLst>
              <a:ext uri="{FF2B5EF4-FFF2-40B4-BE49-F238E27FC236}">
                <a16:creationId xmlns:a16="http://schemas.microsoft.com/office/drawing/2014/main" id="{0E30A630-0E0D-19E9-AD92-A5E786CAF73E}"/>
              </a:ext>
            </a:extLst>
          </p:cNvPr>
          <p:cNvGraphicFramePr>
            <a:graphicFrameLocks noGrp="1"/>
          </p:cNvGraphicFramePr>
          <p:nvPr/>
        </p:nvGraphicFramePr>
        <p:xfrm>
          <a:off x="3371850" y="3028950"/>
          <a:ext cx="2286000" cy="1905000"/>
        </p:xfrm>
        <a:graphic>
          <a:graphicData uri="http://schemas.openxmlformats.org/drawingml/2006/table">
            <a:tbl>
              <a:tblPr/>
              <a:tblGrid>
                <a:gridCol w="1143000">
                  <a:extLst>
                    <a:ext uri="{9D8B030D-6E8A-4147-A177-3AD203B41FA5}">
                      <a16:colId xmlns:a16="http://schemas.microsoft.com/office/drawing/2014/main" val="1359995244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val="437210102"/>
                    </a:ext>
                  </a:extLst>
                </a:gridCol>
              </a:tblGrid>
              <a:tr h="3810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</a:rPr>
                        <a:t>Name</a:t>
                      </a:r>
                    </a:p>
                  </a:txBody>
                  <a:tcPr marL="68580" marR="68580" marT="34290" marB="3429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</a:rPr>
                        <a:t>Store</a:t>
                      </a: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9682587"/>
                  </a:ext>
                </a:extLst>
              </a:tr>
              <a:tr h="3810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Gizmo</a:t>
                      </a:r>
                    </a:p>
                  </a:txBody>
                  <a:tcPr marL="68580" marR="68580" marT="34290" marB="3429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Wiz</a:t>
                      </a: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7777134"/>
                  </a:ext>
                </a:extLst>
              </a:tr>
              <a:tr h="3810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Camera</a:t>
                      </a:r>
                    </a:p>
                  </a:txBody>
                  <a:tcPr marL="68580" marR="68580" marT="34290" marB="3429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Ritz</a:t>
                      </a: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99068025"/>
                  </a:ext>
                </a:extLst>
              </a:tr>
              <a:tr h="3810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Camera</a:t>
                      </a:r>
                    </a:p>
                  </a:txBody>
                  <a:tcPr marL="68580" marR="68580" marT="34290" marB="3429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Wiz</a:t>
                      </a: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21283888"/>
                  </a:ext>
                </a:extLst>
              </a:tr>
              <a:tr h="3810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OneClick</a:t>
                      </a:r>
                    </a:p>
                  </a:txBody>
                  <a:tcPr marL="68580" marR="68580" marT="34290" marB="3429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FF5050"/>
                          </a:solidFill>
                          <a:effectLst/>
                          <a:latin typeface="Times New Roman" panose="02020603050405020304" pitchFamily="18" charset="0"/>
                        </a:rPr>
                        <a:t>NULL</a:t>
                      </a: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00927972"/>
                  </a:ext>
                </a:extLst>
              </a:tr>
            </a:tbl>
          </a:graphicData>
        </a:graphic>
      </p:graphicFrame>
      <p:sp>
        <p:nvSpPr>
          <p:cNvPr id="344120" name="Rectangle 56">
            <a:extLst>
              <a:ext uri="{FF2B5EF4-FFF2-40B4-BE49-F238E27FC236}">
                <a16:creationId xmlns:a16="http://schemas.microsoft.com/office/drawing/2014/main" id="{3CA24C18-F188-2899-A9AB-E434E4CFD0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5901" y="971550"/>
            <a:ext cx="780983" cy="300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350">
                <a:solidFill>
                  <a:schemeClr val="accent2"/>
                </a:solidFill>
              </a:rPr>
              <a:t>Product</a:t>
            </a:r>
          </a:p>
        </p:txBody>
      </p:sp>
      <p:sp>
        <p:nvSpPr>
          <p:cNvPr id="344121" name="Rectangle 57">
            <a:extLst>
              <a:ext uri="{FF2B5EF4-FFF2-40B4-BE49-F238E27FC236}">
                <a16:creationId xmlns:a16="http://schemas.microsoft.com/office/drawing/2014/main" id="{DA7F7B83-77AC-D76B-1F15-B029C65D2D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14901" y="971550"/>
            <a:ext cx="915635" cy="300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350">
                <a:solidFill>
                  <a:schemeClr val="accent2"/>
                </a:solidFill>
              </a:rPr>
              <a:t>Purchase</a:t>
            </a: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114" name="Rectangle 2">
            <a:extLst>
              <a:ext uri="{FF2B5EF4-FFF2-40B4-BE49-F238E27FC236}">
                <a16:creationId xmlns:a16="http://schemas.microsoft.com/office/drawing/2014/main" id="{8267784D-D117-0457-6126-8AD0A1C1094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Application</a:t>
            </a:r>
          </a:p>
        </p:txBody>
      </p:sp>
      <p:sp>
        <p:nvSpPr>
          <p:cNvPr id="346115" name="Rectangle 3">
            <a:extLst>
              <a:ext uri="{FF2B5EF4-FFF2-40B4-BE49-F238E27FC236}">
                <a16:creationId xmlns:a16="http://schemas.microsoft.com/office/drawing/2014/main" id="{1C724B8F-71D7-ABBC-5EF8-D82E1A9BA9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314450" y="1371600"/>
            <a:ext cx="6515100" cy="3086100"/>
          </a:xfrm>
        </p:spPr>
        <p:txBody>
          <a:bodyPr/>
          <a:lstStyle/>
          <a:p>
            <a:pPr>
              <a:buFontTx/>
              <a:buNone/>
            </a:pPr>
            <a:r>
              <a:rPr lang="en-US" altLang="en-US" sz="1800"/>
              <a:t>Compute, for each product, the total number of sales in ‘September’</a:t>
            </a:r>
          </a:p>
          <a:p>
            <a:pPr eaLnBrk="0" hangingPunct="0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chemeClr val="accent2"/>
                </a:solidFill>
              </a:rPr>
              <a:t>	Product(</a:t>
            </a:r>
            <a:r>
              <a:rPr lang="en-US" altLang="en-US" sz="1800" u="sng">
                <a:solidFill>
                  <a:schemeClr val="accent2"/>
                </a:solidFill>
              </a:rPr>
              <a:t>name</a:t>
            </a:r>
            <a:r>
              <a:rPr lang="en-US" altLang="en-US" sz="1800">
                <a:solidFill>
                  <a:schemeClr val="accent2"/>
                </a:solidFill>
              </a:rPr>
              <a:t>, category)</a:t>
            </a:r>
          </a:p>
          <a:p>
            <a:pPr eaLnBrk="0" hangingPunct="0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chemeClr val="accent2"/>
                </a:solidFill>
              </a:rPr>
              <a:t>    Purchase(prodName, month, store)</a:t>
            </a:r>
          </a:p>
          <a:p>
            <a:pPr eaLnBrk="0" hangingPunct="0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chemeClr val="accent2"/>
                </a:solidFill>
              </a:rPr>
              <a:t>	</a:t>
            </a:r>
            <a:endParaRPr lang="en-US" altLang="en-US" sz="1800"/>
          </a:p>
          <a:p>
            <a:pPr>
              <a:buFontTx/>
              <a:buNone/>
            </a:pPr>
            <a:endParaRPr lang="en-US" altLang="en-US" sz="1800"/>
          </a:p>
        </p:txBody>
      </p:sp>
      <p:sp>
        <p:nvSpPr>
          <p:cNvPr id="346116" name="Rectangle 4">
            <a:extLst>
              <a:ext uri="{FF2B5EF4-FFF2-40B4-BE49-F238E27FC236}">
                <a16:creationId xmlns:a16="http://schemas.microsoft.com/office/drawing/2014/main" id="{CA0BBD0D-9D39-4A2B-34AE-12AFC86A65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85950" y="2514601"/>
            <a:ext cx="3882794" cy="113107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r>
              <a:rPr lang="en-US" altLang="en-US" sz="1350"/>
              <a:t> </a:t>
            </a:r>
            <a:r>
              <a:rPr lang="en-US" altLang="en-US" sz="1350">
                <a:solidFill>
                  <a:schemeClr val="accent2"/>
                </a:solidFill>
              </a:rPr>
              <a:t>SELECT</a:t>
            </a:r>
            <a:r>
              <a:rPr lang="en-US" altLang="en-US" sz="1350"/>
              <a:t> Product.name, count(*)</a:t>
            </a:r>
          </a:p>
          <a:p>
            <a:r>
              <a:rPr lang="en-US" altLang="en-US" sz="1350"/>
              <a:t> </a:t>
            </a:r>
            <a:r>
              <a:rPr lang="en-US" altLang="en-US" sz="1350">
                <a:solidFill>
                  <a:schemeClr val="accent2"/>
                </a:solidFill>
              </a:rPr>
              <a:t>FROM</a:t>
            </a:r>
            <a:r>
              <a:rPr lang="en-US" altLang="en-US" sz="1350"/>
              <a:t>     Product, Purchase </a:t>
            </a:r>
          </a:p>
          <a:p>
            <a:r>
              <a:rPr lang="en-US" altLang="en-US" sz="1350"/>
              <a:t> </a:t>
            </a:r>
            <a:r>
              <a:rPr lang="en-US" altLang="en-US" sz="1350">
                <a:solidFill>
                  <a:schemeClr val="accent2"/>
                </a:solidFill>
              </a:rPr>
              <a:t>WHERE</a:t>
            </a:r>
            <a:r>
              <a:rPr lang="en-US" altLang="en-US" sz="1350"/>
              <a:t>   Product.name = Purchase.prodName</a:t>
            </a:r>
          </a:p>
          <a:p>
            <a:r>
              <a:rPr lang="en-US" altLang="en-US" sz="1350"/>
              <a:t>          and  Purchase.month = ‘September’</a:t>
            </a:r>
          </a:p>
          <a:p>
            <a:r>
              <a:rPr lang="en-US" altLang="en-US" sz="1350"/>
              <a:t> </a:t>
            </a:r>
            <a:r>
              <a:rPr lang="en-US" altLang="en-US" sz="1350">
                <a:solidFill>
                  <a:schemeClr val="accent2"/>
                </a:solidFill>
              </a:rPr>
              <a:t>GROUP BY </a:t>
            </a:r>
            <a:r>
              <a:rPr lang="en-US" altLang="en-US" sz="1350"/>
              <a:t>Product.name</a:t>
            </a:r>
          </a:p>
        </p:txBody>
      </p:sp>
      <p:sp>
        <p:nvSpPr>
          <p:cNvPr id="346117" name="Rectangle 5">
            <a:extLst>
              <a:ext uri="{FF2B5EF4-FFF2-40B4-BE49-F238E27FC236}">
                <a16:creationId xmlns:a16="http://schemas.microsoft.com/office/drawing/2014/main" id="{D2E56B60-8913-1FA4-8D9A-CFA80A1A95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14701" y="4457700"/>
            <a:ext cx="1374159" cy="300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>
                    <a:alpha val="5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350"/>
              <a:t>What’s wrong ?</a:t>
            </a: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62" name="Rectangle 2">
            <a:extLst>
              <a:ext uri="{FF2B5EF4-FFF2-40B4-BE49-F238E27FC236}">
                <a16:creationId xmlns:a16="http://schemas.microsoft.com/office/drawing/2014/main" id="{F201B999-956B-A249-A572-0E01804292E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Application</a:t>
            </a:r>
          </a:p>
        </p:txBody>
      </p:sp>
      <p:sp>
        <p:nvSpPr>
          <p:cNvPr id="348163" name="Rectangle 3">
            <a:extLst>
              <a:ext uri="{FF2B5EF4-FFF2-40B4-BE49-F238E27FC236}">
                <a16:creationId xmlns:a16="http://schemas.microsoft.com/office/drawing/2014/main" id="{20BE78C4-16B4-3D23-0414-3E13FEDF966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314450" y="1371600"/>
            <a:ext cx="6515100" cy="3086100"/>
          </a:xfrm>
        </p:spPr>
        <p:txBody>
          <a:bodyPr/>
          <a:lstStyle/>
          <a:p>
            <a:pPr>
              <a:buFontTx/>
              <a:buNone/>
            </a:pPr>
            <a:r>
              <a:rPr lang="en-US" altLang="en-US" sz="1800"/>
              <a:t>Compute, for each product, the total number of sales in ‘September’</a:t>
            </a:r>
          </a:p>
          <a:p>
            <a:pPr eaLnBrk="0" hangingPunct="0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chemeClr val="accent2"/>
                </a:solidFill>
              </a:rPr>
              <a:t>	Product(name, category)</a:t>
            </a:r>
          </a:p>
          <a:p>
            <a:pPr eaLnBrk="0" hangingPunct="0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chemeClr val="accent2"/>
                </a:solidFill>
              </a:rPr>
              <a:t>    Purchase(prodName, month, store)</a:t>
            </a:r>
          </a:p>
          <a:p>
            <a:pPr eaLnBrk="0" hangingPunct="0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chemeClr val="accent2"/>
                </a:solidFill>
              </a:rPr>
              <a:t>	</a:t>
            </a:r>
            <a:endParaRPr lang="en-US" altLang="en-US" sz="1800"/>
          </a:p>
          <a:p>
            <a:pPr>
              <a:buFontTx/>
              <a:buNone/>
            </a:pPr>
            <a:endParaRPr lang="en-US" altLang="en-US" sz="1800"/>
          </a:p>
        </p:txBody>
      </p:sp>
      <p:sp>
        <p:nvSpPr>
          <p:cNvPr id="348164" name="Rectangle 4">
            <a:extLst>
              <a:ext uri="{FF2B5EF4-FFF2-40B4-BE49-F238E27FC236}">
                <a16:creationId xmlns:a16="http://schemas.microsoft.com/office/drawing/2014/main" id="{52220519-EC87-B363-6EA0-EFB9C67044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4500" y="2686051"/>
            <a:ext cx="4296369" cy="113107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r>
              <a:rPr lang="en-US" altLang="en-US" sz="1350"/>
              <a:t> </a:t>
            </a:r>
            <a:r>
              <a:rPr lang="en-US" altLang="en-US" sz="1350">
                <a:solidFill>
                  <a:schemeClr val="accent2"/>
                </a:solidFill>
              </a:rPr>
              <a:t>SELECT</a:t>
            </a:r>
            <a:r>
              <a:rPr lang="en-US" altLang="en-US" sz="1350"/>
              <a:t> Product.name, count(*)</a:t>
            </a:r>
          </a:p>
          <a:p>
            <a:r>
              <a:rPr lang="en-US" altLang="en-US" sz="1350"/>
              <a:t> </a:t>
            </a:r>
            <a:r>
              <a:rPr lang="en-US" altLang="en-US" sz="1350">
                <a:solidFill>
                  <a:schemeClr val="accent2"/>
                </a:solidFill>
              </a:rPr>
              <a:t>FROM</a:t>
            </a:r>
            <a:r>
              <a:rPr lang="en-US" altLang="en-US" sz="1350"/>
              <a:t>     Product </a:t>
            </a:r>
            <a:r>
              <a:rPr lang="en-US" altLang="en-US" sz="1350">
                <a:solidFill>
                  <a:schemeClr val="accent2"/>
                </a:solidFill>
              </a:rPr>
              <a:t>LEFT OUTER JOIN</a:t>
            </a:r>
            <a:r>
              <a:rPr lang="en-US" altLang="en-US" sz="1350"/>
              <a:t> Purchase </a:t>
            </a:r>
            <a:r>
              <a:rPr lang="en-US" altLang="en-US" sz="1350">
                <a:solidFill>
                  <a:schemeClr val="accent2"/>
                </a:solidFill>
              </a:rPr>
              <a:t>ON</a:t>
            </a:r>
          </a:p>
          <a:p>
            <a:r>
              <a:rPr lang="en-US" altLang="en-US" sz="1350"/>
              <a:t>                          Product.name = Purchase.prodName</a:t>
            </a:r>
          </a:p>
          <a:p>
            <a:r>
              <a:rPr lang="en-US" altLang="en-US" sz="1350"/>
              <a:t>                  and  Purchase.month = ‘September’</a:t>
            </a:r>
          </a:p>
          <a:p>
            <a:r>
              <a:rPr lang="en-US" altLang="en-US" sz="1350"/>
              <a:t> </a:t>
            </a:r>
            <a:r>
              <a:rPr lang="en-US" altLang="en-US" sz="1350">
                <a:solidFill>
                  <a:schemeClr val="accent2"/>
                </a:solidFill>
              </a:rPr>
              <a:t>GROUP BY </a:t>
            </a:r>
            <a:r>
              <a:rPr lang="en-US" altLang="en-US" sz="1350"/>
              <a:t>Product.name</a:t>
            </a:r>
          </a:p>
        </p:txBody>
      </p:sp>
      <p:sp>
        <p:nvSpPr>
          <p:cNvPr id="348165" name="Rectangle 5">
            <a:extLst>
              <a:ext uri="{FF2B5EF4-FFF2-40B4-BE49-F238E27FC236}">
                <a16:creationId xmlns:a16="http://schemas.microsoft.com/office/drawing/2014/main" id="{5F293372-7C64-74A8-66A3-16CD3912D0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14550" y="4457700"/>
            <a:ext cx="4166525" cy="300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>
                    <a:alpha val="5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350"/>
              <a:t>Now we also get the products who sold in 0 quantity</a:t>
            </a: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210" name="Rectangle 2">
            <a:extLst>
              <a:ext uri="{FF2B5EF4-FFF2-40B4-BE49-F238E27FC236}">
                <a16:creationId xmlns:a16="http://schemas.microsoft.com/office/drawing/2014/main" id="{250D3693-FF80-82CB-C2AF-A512147BC4A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Outer Joins</a:t>
            </a:r>
          </a:p>
        </p:txBody>
      </p:sp>
      <p:sp>
        <p:nvSpPr>
          <p:cNvPr id="350211" name="Rectangle 3">
            <a:extLst>
              <a:ext uri="{FF2B5EF4-FFF2-40B4-BE49-F238E27FC236}">
                <a16:creationId xmlns:a16="http://schemas.microsoft.com/office/drawing/2014/main" id="{D2D0896A-5676-FD8B-45B5-1EBDBAE6977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endParaRPr lang="en-US" altLang="en-US"/>
          </a:p>
          <a:p>
            <a:pPr>
              <a:lnSpc>
                <a:spcPct val="90000"/>
              </a:lnSpc>
            </a:pPr>
            <a:r>
              <a:rPr lang="en-US" altLang="en-US"/>
              <a:t>Left outer join:</a:t>
            </a:r>
          </a:p>
          <a:p>
            <a:pPr lvl="1">
              <a:lnSpc>
                <a:spcPct val="90000"/>
              </a:lnSpc>
            </a:pPr>
            <a:r>
              <a:rPr lang="en-US" altLang="en-US"/>
              <a:t>Include the left tuple even if there’s no match</a:t>
            </a:r>
          </a:p>
          <a:p>
            <a:pPr>
              <a:lnSpc>
                <a:spcPct val="90000"/>
              </a:lnSpc>
            </a:pPr>
            <a:r>
              <a:rPr lang="en-US" altLang="en-US"/>
              <a:t>Right outer join:</a:t>
            </a:r>
          </a:p>
          <a:p>
            <a:pPr lvl="1">
              <a:lnSpc>
                <a:spcPct val="90000"/>
              </a:lnSpc>
            </a:pPr>
            <a:r>
              <a:rPr lang="en-US" altLang="en-US"/>
              <a:t>Include the right tuple even if there’s no match</a:t>
            </a:r>
          </a:p>
          <a:p>
            <a:pPr>
              <a:lnSpc>
                <a:spcPct val="90000"/>
              </a:lnSpc>
            </a:pPr>
            <a:r>
              <a:rPr lang="en-US" altLang="en-US"/>
              <a:t>Full outer join:</a:t>
            </a:r>
          </a:p>
          <a:p>
            <a:pPr lvl="1">
              <a:lnSpc>
                <a:spcPct val="90000"/>
              </a:lnSpc>
            </a:pPr>
            <a:r>
              <a:rPr lang="en-US" altLang="en-US"/>
              <a:t>Include the both left and right tuples even if there’s no match</a:t>
            </a:r>
          </a:p>
          <a:p>
            <a:pPr>
              <a:lnSpc>
                <a:spcPct val="90000"/>
              </a:lnSpc>
            </a:pPr>
            <a:endParaRPr lang="en-US" altLang="en-US"/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258" name="Rectangle 2">
            <a:extLst>
              <a:ext uri="{FF2B5EF4-FFF2-40B4-BE49-F238E27FC236}">
                <a16:creationId xmlns:a16="http://schemas.microsoft.com/office/drawing/2014/main" id="{CE76169D-D44E-C0D2-4700-636E538E0EF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Modifying the Database</a:t>
            </a:r>
          </a:p>
        </p:txBody>
      </p:sp>
      <p:sp>
        <p:nvSpPr>
          <p:cNvPr id="352259" name="Rectangle 3">
            <a:extLst>
              <a:ext uri="{FF2B5EF4-FFF2-40B4-BE49-F238E27FC236}">
                <a16:creationId xmlns:a16="http://schemas.microsoft.com/office/drawing/2014/main" id="{F7DD0EE1-A2DE-E8B6-B39F-FCE66178755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altLang="en-US"/>
              <a:t>Three kinds of modifications</a:t>
            </a:r>
          </a:p>
          <a:p>
            <a:r>
              <a:rPr lang="en-US" altLang="en-US"/>
              <a:t>Insertions</a:t>
            </a:r>
          </a:p>
          <a:p>
            <a:r>
              <a:rPr lang="en-US" altLang="en-US"/>
              <a:t>Deletions</a:t>
            </a:r>
          </a:p>
          <a:p>
            <a:r>
              <a:rPr lang="en-US" altLang="en-US"/>
              <a:t>Updates</a:t>
            </a:r>
          </a:p>
          <a:p>
            <a:endParaRPr lang="en-US" altLang="en-US"/>
          </a:p>
          <a:p>
            <a:endParaRPr lang="en-US" altLang="en-US"/>
          </a:p>
          <a:p>
            <a:pPr>
              <a:buFontTx/>
              <a:buNone/>
            </a:pPr>
            <a:r>
              <a:rPr lang="en-US" altLang="en-US"/>
              <a:t>Sometimes they are all called “updates”</a:t>
            </a: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306" name="Rectangle 2">
            <a:extLst>
              <a:ext uri="{FF2B5EF4-FFF2-40B4-BE49-F238E27FC236}">
                <a16:creationId xmlns:a16="http://schemas.microsoft.com/office/drawing/2014/main" id="{42C95B2C-64EA-AB09-E1BD-3E72C393C3A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Insertions</a:t>
            </a:r>
          </a:p>
        </p:txBody>
      </p:sp>
      <p:sp>
        <p:nvSpPr>
          <p:cNvPr id="354307" name="Text Box 3">
            <a:extLst>
              <a:ext uri="{FF2B5EF4-FFF2-40B4-BE49-F238E27FC236}">
                <a16:creationId xmlns:a16="http://schemas.microsoft.com/office/drawing/2014/main" id="{A61653D7-72AB-80C2-3BF2-16C7786070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28750" y="1314450"/>
            <a:ext cx="1242648" cy="300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en-US" sz="1350"/>
              <a:t>General form:</a:t>
            </a:r>
          </a:p>
        </p:txBody>
      </p:sp>
      <p:sp>
        <p:nvSpPr>
          <p:cNvPr id="354308" name="Text Box 4">
            <a:extLst>
              <a:ext uri="{FF2B5EF4-FFF2-40B4-BE49-F238E27FC236}">
                <a16:creationId xmlns:a16="http://schemas.microsoft.com/office/drawing/2014/main" id="{8405D832-B743-6ED3-3E8E-572026A9F2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28851" y="4286251"/>
            <a:ext cx="3753015" cy="507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en-US" sz="1350"/>
              <a:t>Missing attribute </a:t>
            </a:r>
            <a:r>
              <a:rPr lang="en-US" altLang="en-US" sz="1350">
                <a:sym typeface="Symbol" pitchFamily="2" charset="2"/>
              </a:rPr>
              <a:t></a:t>
            </a:r>
            <a:r>
              <a:rPr lang="en-US" altLang="en-US" sz="1350"/>
              <a:t> NULL.</a:t>
            </a:r>
          </a:p>
          <a:p>
            <a:pPr eaLnBrk="0" hangingPunct="0"/>
            <a:r>
              <a:rPr lang="en-US" altLang="en-US" sz="1350"/>
              <a:t>May drop attribute names if give them in order.</a:t>
            </a:r>
          </a:p>
        </p:txBody>
      </p:sp>
      <p:sp>
        <p:nvSpPr>
          <p:cNvPr id="354309" name="Rectangle 5">
            <a:extLst>
              <a:ext uri="{FF2B5EF4-FFF2-40B4-BE49-F238E27FC236}">
                <a16:creationId xmlns:a16="http://schemas.microsoft.com/office/drawing/2014/main" id="{C506AE28-C5A4-7A9D-8BD5-E400BD863C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85950" y="1828800"/>
            <a:ext cx="4336700" cy="30008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pPr eaLnBrk="0" hangingPunct="0"/>
            <a:r>
              <a:rPr lang="en-US" altLang="en-US" sz="1350"/>
              <a:t> </a:t>
            </a:r>
            <a:r>
              <a:rPr lang="en-US" altLang="en-US" sz="1350">
                <a:solidFill>
                  <a:schemeClr val="accent2"/>
                </a:solidFill>
              </a:rPr>
              <a:t>INSERT   INTO</a:t>
            </a:r>
            <a:r>
              <a:rPr lang="en-US" altLang="en-US" sz="1350"/>
              <a:t>   R(A1,…., An)   </a:t>
            </a:r>
            <a:r>
              <a:rPr lang="en-US" altLang="en-US" sz="1350">
                <a:solidFill>
                  <a:schemeClr val="accent2"/>
                </a:solidFill>
              </a:rPr>
              <a:t>VALUES</a:t>
            </a:r>
            <a:r>
              <a:rPr lang="en-US" altLang="en-US" sz="1350"/>
              <a:t>  (v1,…., vn)</a:t>
            </a:r>
          </a:p>
        </p:txBody>
      </p:sp>
      <p:sp>
        <p:nvSpPr>
          <p:cNvPr id="354310" name="Rectangle 6">
            <a:extLst>
              <a:ext uri="{FF2B5EF4-FFF2-40B4-BE49-F238E27FC236}">
                <a16:creationId xmlns:a16="http://schemas.microsoft.com/office/drawing/2014/main" id="{FAB97C3A-1356-E660-4971-A34CD63E2B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4450" y="3086100"/>
            <a:ext cx="5355953" cy="71558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pPr eaLnBrk="0" hangingPunct="0"/>
            <a:r>
              <a:rPr lang="en-US" altLang="en-US" sz="1350">
                <a:solidFill>
                  <a:schemeClr val="accent2"/>
                </a:solidFill>
              </a:rPr>
              <a:t>INSERT  INTO</a:t>
            </a:r>
            <a:r>
              <a:rPr lang="en-US" altLang="en-US" sz="1350"/>
              <a:t>  Purchase(buyer, seller, product, store)</a:t>
            </a:r>
          </a:p>
          <a:p>
            <a:pPr eaLnBrk="0" hangingPunct="0"/>
            <a:r>
              <a:rPr lang="en-US" altLang="en-US" sz="1350"/>
              <a:t>               </a:t>
            </a:r>
            <a:r>
              <a:rPr lang="en-US" altLang="en-US" sz="1350">
                <a:solidFill>
                  <a:schemeClr val="accent2"/>
                </a:solidFill>
              </a:rPr>
              <a:t>VALUES</a:t>
            </a:r>
            <a:r>
              <a:rPr lang="en-US" altLang="en-US" sz="1350"/>
              <a:t>  (‘Joe’, ‘Fred’, ‘wakeup-clock-espresso-machine’,</a:t>
            </a:r>
            <a:br>
              <a:rPr lang="en-US" altLang="en-US" sz="1350"/>
            </a:br>
            <a:r>
              <a:rPr lang="en-US" altLang="en-US" sz="1350"/>
              <a:t>                                   ‘The Sharper Image’)</a:t>
            </a:r>
          </a:p>
        </p:txBody>
      </p:sp>
      <p:sp>
        <p:nvSpPr>
          <p:cNvPr id="354311" name="Text Box 7">
            <a:extLst>
              <a:ext uri="{FF2B5EF4-FFF2-40B4-BE49-F238E27FC236}">
                <a16:creationId xmlns:a16="http://schemas.microsoft.com/office/drawing/2014/main" id="{3AB4D69B-ABF6-F771-B86B-79B0C19F8F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4451" y="2686050"/>
            <a:ext cx="3945311" cy="300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en-US" sz="1350"/>
              <a:t>Example: Insert a new purchase to the database:</a:t>
            </a: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354" name="Rectangle 2">
            <a:extLst>
              <a:ext uri="{FF2B5EF4-FFF2-40B4-BE49-F238E27FC236}">
                <a16:creationId xmlns:a16="http://schemas.microsoft.com/office/drawing/2014/main" id="{532DA2CE-3C30-9C56-0944-ECFF85F0962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Insertions</a:t>
            </a:r>
          </a:p>
        </p:txBody>
      </p:sp>
      <p:sp>
        <p:nvSpPr>
          <p:cNvPr id="356355" name="Text Box 3">
            <a:extLst>
              <a:ext uri="{FF2B5EF4-FFF2-40B4-BE49-F238E27FC236}">
                <a16:creationId xmlns:a16="http://schemas.microsoft.com/office/drawing/2014/main" id="{0D18E2FE-7083-16FF-5D92-A588C6D9F9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57450" y="1600201"/>
            <a:ext cx="3438890" cy="113107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pPr eaLnBrk="0" hangingPunct="0"/>
            <a:r>
              <a:rPr lang="en-US" altLang="en-US" sz="1350">
                <a:solidFill>
                  <a:schemeClr val="accent2"/>
                </a:solidFill>
              </a:rPr>
              <a:t>INSERT   INTO</a:t>
            </a:r>
            <a:r>
              <a:rPr lang="en-US" altLang="en-US" sz="1350"/>
              <a:t>   PRODUCT(name)</a:t>
            </a:r>
          </a:p>
          <a:p>
            <a:pPr eaLnBrk="0" hangingPunct="0"/>
            <a:endParaRPr lang="en-US" altLang="en-US" sz="1350"/>
          </a:p>
          <a:p>
            <a:pPr eaLnBrk="0" hangingPunct="0"/>
            <a:r>
              <a:rPr lang="en-US" altLang="en-US" sz="1350"/>
              <a:t>     </a:t>
            </a:r>
            <a:r>
              <a:rPr lang="en-US" altLang="en-US" sz="1350">
                <a:solidFill>
                  <a:schemeClr val="accent2"/>
                </a:solidFill>
              </a:rPr>
              <a:t>SELECT  DISTINCT</a:t>
            </a:r>
            <a:r>
              <a:rPr lang="en-US" altLang="en-US" sz="1350"/>
              <a:t>  Purchase.product</a:t>
            </a:r>
          </a:p>
          <a:p>
            <a:pPr eaLnBrk="0" hangingPunct="0"/>
            <a:r>
              <a:rPr lang="en-US" altLang="en-US" sz="1350"/>
              <a:t>     </a:t>
            </a:r>
            <a:r>
              <a:rPr lang="en-US" altLang="en-US" sz="1350">
                <a:solidFill>
                  <a:schemeClr val="accent2"/>
                </a:solidFill>
              </a:rPr>
              <a:t>FROM </a:t>
            </a:r>
            <a:r>
              <a:rPr lang="en-US" altLang="en-US" sz="1350"/>
              <a:t>     Purchase</a:t>
            </a:r>
          </a:p>
          <a:p>
            <a:pPr eaLnBrk="0" hangingPunct="0"/>
            <a:r>
              <a:rPr lang="en-US" altLang="en-US" sz="1350"/>
              <a:t>     </a:t>
            </a:r>
            <a:r>
              <a:rPr lang="en-US" altLang="en-US" sz="1350">
                <a:solidFill>
                  <a:schemeClr val="accent2"/>
                </a:solidFill>
              </a:rPr>
              <a:t>WHERE</a:t>
            </a:r>
            <a:r>
              <a:rPr lang="en-US" altLang="en-US" sz="1350"/>
              <a:t>   Purchase.date &gt; “10/26/01”</a:t>
            </a:r>
          </a:p>
        </p:txBody>
      </p:sp>
      <p:sp>
        <p:nvSpPr>
          <p:cNvPr id="356356" name="Text Box 4">
            <a:extLst>
              <a:ext uri="{FF2B5EF4-FFF2-40B4-BE49-F238E27FC236}">
                <a16:creationId xmlns:a16="http://schemas.microsoft.com/office/drawing/2014/main" id="{B509DE22-FD51-34CC-9F36-26187D1D8F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5950" y="3943351"/>
            <a:ext cx="3512500" cy="507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en-US" sz="1350"/>
              <a:t>The query replaces the VALUES keyword.</a:t>
            </a:r>
          </a:p>
          <a:p>
            <a:pPr eaLnBrk="0" hangingPunct="0"/>
            <a:r>
              <a:rPr lang="en-US" altLang="en-US" sz="1350"/>
              <a:t>Here we insert </a:t>
            </a:r>
            <a:r>
              <a:rPr lang="en-US" altLang="en-US" sz="1350" i="1"/>
              <a:t>many</a:t>
            </a:r>
            <a:r>
              <a:rPr lang="en-US" altLang="en-US" sz="1350"/>
              <a:t> tuples into PRODUCT</a:t>
            </a: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02" name="Rectangle 2">
            <a:extLst>
              <a:ext uri="{FF2B5EF4-FFF2-40B4-BE49-F238E27FC236}">
                <a16:creationId xmlns:a16="http://schemas.microsoft.com/office/drawing/2014/main" id="{108FD48E-687A-E0C7-847F-5316FDB2D29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Insertion: an Example</a:t>
            </a:r>
          </a:p>
        </p:txBody>
      </p:sp>
      <p:sp>
        <p:nvSpPr>
          <p:cNvPr id="358403" name="Text Box 3">
            <a:extLst>
              <a:ext uri="{FF2B5EF4-FFF2-40B4-BE49-F238E27FC236}">
                <a16:creationId xmlns:a16="http://schemas.microsoft.com/office/drawing/2014/main" id="{5C15B5DE-CFA7-3D4F-8E66-904B012B90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1601" y="2000250"/>
            <a:ext cx="5841206" cy="7155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en-US" sz="1350">
                <a:solidFill>
                  <a:schemeClr val="accent2"/>
                </a:solidFill>
              </a:rPr>
              <a:t>prodName</a:t>
            </a:r>
            <a:r>
              <a:rPr lang="en-US" altLang="en-US" sz="1350"/>
              <a:t> is foreign key in </a:t>
            </a:r>
            <a:r>
              <a:rPr lang="en-US" altLang="en-US" sz="1350">
                <a:solidFill>
                  <a:schemeClr val="accent2"/>
                </a:solidFill>
              </a:rPr>
              <a:t>Product</a:t>
            </a:r>
            <a:r>
              <a:rPr lang="en-US" altLang="en-US" sz="1350"/>
              <a:t>.</a:t>
            </a:r>
            <a:r>
              <a:rPr lang="en-US" altLang="en-US" sz="1350">
                <a:solidFill>
                  <a:schemeClr val="accent2"/>
                </a:solidFill>
              </a:rPr>
              <a:t>name</a:t>
            </a:r>
          </a:p>
          <a:p>
            <a:pPr eaLnBrk="0" hangingPunct="0"/>
            <a:endParaRPr lang="en-US" altLang="en-US" sz="1350"/>
          </a:p>
          <a:p>
            <a:pPr eaLnBrk="0" hangingPunct="0"/>
            <a:r>
              <a:rPr lang="en-US" altLang="en-US" sz="1350"/>
              <a:t>Suppose database got corrupted and we need to fix it:</a:t>
            </a:r>
          </a:p>
        </p:txBody>
      </p:sp>
      <p:graphicFrame>
        <p:nvGraphicFramePr>
          <p:cNvPr id="358404" name="Group 4">
            <a:extLst>
              <a:ext uri="{FF2B5EF4-FFF2-40B4-BE49-F238E27FC236}">
                <a16:creationId xmlns:a16="http://schemas.microsoft.com/office/drawing/2014/main" id="{AF3D9121-055B-2848-735B-746C010BF847}"/>
              </a:ext>
            </a:extLst>
          </p:cNvPr>
          <p:cNvGraphicFramePr>
            <a:graphicFrameLocks noGrp="1"/>
          </p:cNvGraphicFramePr>
          <p:nvPr/>
        </p:nvGraphicFramePr>
        <p:xfrm>
          <a:off x="1543050" y="3429000"/>
          <a:ext cx="2628900" cy="895350"/>
        </p:xfrm>
        <a:graphic>
          <a:graphicData uri="http://schemas.openxmlformats.org/drawingml/2006/table">
            <a:tbl>
              <a:tblPr/>
              <a:tblGrid>
                <a:gridCol w="876300">
                  <a:extLst>
                    <a:ext uri="{9D8B030D-6E8A-4147-A177-3AD203B41FA5}">
                      <a16:colId xmlns:a16="http://schemas.microsoft.com/office/drawing/2014/main" val="3715542624"/>
                    </a:ext>
                  </a:extLst>
                </a:gridCol>
                <a:gridCol w="876300">
                  <a:extLst>
                    <a:ext uri="{9D8B030D-6E8A-4147-A177-3AD203B41FA5}">
                      <a16:colId xmlns:a16="http://schemas.microsoft.com/office/drawing/2014/main" val="2712377554"/>
                    </a:ext>
                  </a:extLst>
                </a:gridCol>
                <a:gridCol w="876300">
                  <a:extLst>
                    <a:ext uri="{9D8B030D-6E8A-4147-A177-3AD203B41FA5}">
                      <a16:colId xmlns:a16="http://schemas.microsoft.com/office/drawing/2014/main" val="372231770"/>
                    </a:ext>
                  </a:extLst>
                </a:gridCol>
              </a:tblGrid>
              <a:tr h="4476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</a:rPr>
                        <a:t>name</a:t>
                      </a:r>
                    </a:p>
                  </a:txBody>
                  <a:tcPr marL="68580" marR="68580" marT="34290" marB="3429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</a:rPr>
                        <a:t>listPrice</a:t>
                      </a: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</a:rPr>
                        <a:t>category</a:t>
                      </a: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6704707"/>
                  </a:ext>
                </a:extLst>
              </a:tr>
              <a:tr h="4476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gizmo</a:t>
                      </a:r>
                    </a:p>
                  </a:txBody>
                  <a:tcPr marL="68580" marR="68580" marT="34290" marB="3429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gadgets</a:t>
                      </a: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978702"/>
                  </a:ext>
                </a:extLst>
              </a:tr>
            </a:tbl>
          </a:graphicData>
        </a:graphic>
      </p:graphicFrame>
      <p:graphicFrame>
        <p:nvGraphicFramePr>
          <p:cNvPr id="358418" name="Group 18">
            <a:extLst>
              <a:ext uri="{FF2B5EF4-FFF2-40B4-BE49-F238E27FC236}">
                <a16:creationId xmlns:a16="http://schemas.microsoft.com/office/drawing/2014/main" id="{68BA21A6-81FE-206A-54DC-98CE6BDB74B1}"/>
              </a:ext>
            </a:extLst>
          </p:cNvPr>
          <p:cNvGraphicFramePr>
            <a:graphicFrameLocks noGrp="1"/>
          </p:cNvGraphicFramePr>
          <p:nvPr/>
        </p:nvGraphicFramePr>
        <p:xfrm>
          <a:off x="4743450" y="3257550"/>
          <a:ext cx="2457450" cy="1295400"/>
        </p:xfrm>
        <a:graphic>
          <a:graphicData uri="http://schemas.openxmlformats.org/drawingml/2006/table">
            <a:tbl>
              <a:tblPr/>
              <a:tblGrid>
                <a:gridCol w="819150">
                  <a:extLst>
                    <a:ext uri="{9D8B030D-6E8A-4147-A177-3AD203B41FA5}">
                      <a16:colId xmlns:a16="http://schemas.microsoft.com/office/drawing/2014/main" val="3886003420"/>
                    </a:ext>
                  </a:extLst>
                </a:gridCol>
                <a:gridCol w="819150">
                  <a:extLst>
                    <a:ext uri="{9D8B030D-6E8A-4147-A177-3AD203B41FA5}">
                      <a16:colId xmlns:a16="http://schemas.microsoft.com/office/drawing/2014/main" val="356854393"/>
                    </a:ext>
                  </a:extLst>
                </a:gridCol>
                <a:gridCol w="819150">
                  <a:extLst>
                    <a:ext uri="{9D8B030D-6E8A-4147-A177-3AD203B41FA5}">
                      <a16:colId xmlns:a16="http://schemas.microsoft.com/office/drawing/2014/main" val="2783451331"/>
                    </a:ext>
                  </a:extLst>
                </a:gridCol>
              </a:tblGrid>
              <a:tr h="3238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</a:rPr>
                        <a:t>prodName</a:t>
                      </a:r>
                    </a:p>
                  </a:txBody>
                  <a:tcPr marL="68580" marR="68580" marT="34290" marB="3429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</a:rPr>
                        <a:t>buyerName</a:t>
                      </a: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</a:rPr>
                        <a:t>price</a:t>
                      </a: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15881042"/>
                  </a:ext>
                </a:extLst>
              </a:tr>
              <a:tr h="3238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FF5050"/>
                          </a:solidFill>
                          <a:effectLst/>
                          <a:latin typeface="Times New Roman" panose="02020603050405020304" pitchFamily="18" charset="0"/>
                        </a:rPr>
                        <a:t>camera</a:t>
                      </a:r>
                    </a:p>
                  </a:txBody>
                  <a:tcPr marL="68580" marR="68580" marT="34290" marB="3429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John</a:t>
                      </a: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200</a:t>
                      </a: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79934460"/>
                  </a:ext>
                </a:extLst>
              </a:tr>
              <a:tr h="3238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gizmo</a:t>
                      </a:r>
                    </a:p>
                  </a:txBody>
                  <a:tcPr marL="68580" marR="68580" marT="34290" marB="3429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Smith</a:t>
                      </a: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80</a:t>
                      </a: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6766533"/>
                  </a:ext>
                </a:extLst>
              </a:tr>
              <a:tr h="3238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FF5050"/>
                          </a:solidFill>
                          <a:effectLst/>
                          <a:latin typeface="Times New Roman" panose="02020603050405020304" pitchFamily="18" charset="0"/>
                        </a:rPr>
                        <a:t>camera</a:t>
                      </a:r>
                    </a:p>
                  </a:txBody>
                  <a:tcPr marL="68580" marR="68580" marT="34290" marB="3429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Smith</a:t>
                      </a: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225</a:t>
                      </a: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1741847"/>
                  </a:ext>
                </a:extLst>
              </a:tr>
            </a:tbl>
          </a:graphicData>
        </a:graphic>
      </p:graphicFrame>
      <p:sp>
        <p:nvSpPr>
          <p:cNvPr id="358440" name="Text Box 40">
            <a:extLst>
              <a:ext uri="{FF2B5EF4-FFF2-40B4-BE49-F238E27FC236}">
                <a16:creationId xmlns:a16="http://schemas.microsoft.com/office/drawing/2014/main" id="{88EAB821-E874-FD4A-282F-5A78B2E159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57350" y="4629150"/>
            <a:ext cx="4224298" cy="300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350"/>
              <a:t>Task: insert in </a:t>
            </a:r>
            <a:r>
              <a:rPr lang="en-US" altLang="en-US" sz="1350">
                <a:solidFill>
                  <a:schemeClr val="accent2"/>
                </a:solidFill>
              </a:rPr>
              <a:t>Product</a:t>
            </a:r>
            <a:r>
              <a:rPr lang="en-US" altLang="en-US" sz="1350"/>
              <a:t> all </a:t>
            </a:r>
            <a:r>
              <a:rPr lang="en-US" altLang="en-US" sz="1350">
                <a:solidFill>
                  <a:schemeClr val="accent2"/>
                </a:solidFill>
              </a:rPr>
              <a:t>prodNames</a:t>
            </a:r>
            <a:r>
              <a:rPr lang="en-US" altLang="en-US" sz="1350"/>
              <a:t> from </a:t>
            </a:r>
            <a:r>
              <a:rPr lang="en-US" altLang="en-US" sz="1350">
                <a:solidFill>
                  <a:schemeClr val="accent2"/>
                </a:solidFill>
              </a:rPr>
              <a:t>Purchase</a:t>
            </a:r>
          </a:p>
        </p:txBody>
      </p:sp>
      <p:sp>
        <p:nvSpPr>
          <p:cNvPr id="358441" name="Rectangle 41">
            <a:extLst>
              <a:ext uri="{FF2B5EF4-FFF2-40B4-BE49-F238E27FC236}">
                <a16:creationId xmlns:a16="http://schemas.microsoft.com/office/drawing/2014/main" id="{1A84C82E-C5B8-D96C-DC70-3EA8A43FE2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3051" y="3086100"/>
            <a:ext cx="780983" cy="300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350">
                <a:solidFill>
                  <a:schemeClr val="accent2"/>
                </a:solidFill>
              </a:rPr>
              <a:t>Product</a:t>
            </a:r>
          </a:p>
        </p:txBody>
      </p:sp>
      <p:sp>
        <p:nvSpPr>
          <p:cNvPr id="358442" name="Rectangle 42">
            <a:extLst>
              <a:ext uri="{FF2B5EF4-FFF2-40B4-BE49-F238E27FC236}">
                <a16:creationId xmlns:a16="http://schemas.microsoft.com/office/drawing/2014/main" id="{E65E07E6-63B9-5B23-F3D6-96882215C2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7400" y="1314451"/>
            <a:ext cx="3300904" cy="50783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pPr eaLnBrk="0" hangingPunct="0"/>
            <a:r>
              <a:rPr lang="en-US" altLang="en-US" sz="1350">
                <a:solidFill>
                  <a:schemeClr val="accent2"/>
                </a:solidFill>
              </a:rPr>
              <a:t>Product(</a:t>
            </a:r>
            <a:r>
              <a:rPr lang="en-US" altLang="en-US" sz="1350" u="sng">
                <a:solidFill>
                  <a:schemeClr val="accent2"/>
                </a:solidFill>
              </a:rPr>
              <a:t>name</a:t>
            </a:r>
            <a:r>
              <a:rPr lang="en-US" altLang="en-US" sz="1350">
                <a:solidFill>
                  <a:schemeClr val="accent2"/>
                </a:solidFill>
              </a:rPr>
              <a:t>, listPrice, category)</a:t>
            </a:r>
          </a:p>
          <a:p>
            <a:pPr eaLnBrk="0" hangingPunct="0"/>
            <a:r>
              <a:rPr lang="en-US" altLang="en-US" sz="1350">
                <a:solidFill>
                  <a:schemeClr val="accent2"/>
                </a:solidFill>
              </a:rPr>
              <a:t>Purchase(prodName, buyerName, price)</a:t>
            </a:r>
          </a:p>
        </p:txBody>
      </p:sp>
      <p:sp>
        <p:nvSpPr>
          <p:cNvPr id="358443" name="Rectangle 43">
            <a:extLst>
              <a:ext uri="{FF2B5EF4-FFF2-40B4-BE49-F238E27FC236}">
                <a16:creationId xmlns:a16="http://schemas.microsoft.com/office/drawing/2014/main" id="{61DA6AF3-CEB3-22DB-7149-553A21A518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43451" y="2914650"/>
            <a:ext cx="915635" cy="300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350">
                <a:solidFill>
                  <a:schemeClr val="accent2"/>
                </a:solidFill>
              </a:rPr>
              <a:t>Purchase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4" name="Rectangle 2">
            <a:extLst>
              <a:ext uri="{FF2B5EF4-FFF2-40B4-BE49-F238E27FC236}">
                <a16:creationId xmlns:a16="http://schemas.microsoft.com/office/drawing/2014/main" id="{98C4AEA2-F39B-3E71-E5A4-5189AE28143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Details</a:t>
            </a:r>
          </a:p>
        </p:txBody>
      </p:sp>
      <p:sp>
        <p:nvSpPr>
          <p:cNvPr id="228355" name="Rectangle 3">
            <a:extLst>
              <a:ext uri="{FF2B5EF4-FFF2-40B4-BE49-F238E27FC236}">
                <a16:creationId xmlns:a16="http://schemas.microsoft.com/office/drawing/2014/main" id="{4FBFA415-3B2A-676F-E017-07E94B3825B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/>
              <a:t>Case insensitive:</a:t>
            </a:r>
          </a:p>
          <a:p>
            <a:pPr lvl="1">
              <a:lnSpc>
                <a:spcPct val="90000"/>
              </a:lnSpc>
            </a:pPr>
            <a:r>
              <a:rPr lang="en-US" altLang="en-US"/>
              <a:t>Same: SELECT  Select  select</a:t>
            </a:r>
          </a:p>
          <a:p>
            <a:pPr lvl="1">
              <a:lnSpc>
                <a:spcPct val="90000"/>
              </a:lnSpc>
            </a:pPr>
            <a:r>
              <a:rPr lang="en-US" altLang="en-US"/>
              <a:t>Same: Product   product</a:t>
            </a:r>
          </a:p>
          <a:p>
            <a:pPr lvl="1">
              <a:lnSpc>
                <a:spcPct val="90000"/>
              </a:lnSpc>
            </a:pPr>
            <a:r>
              <a:rPr lang="en-US" altLang="en-US"/>
              <a:t>Different: ‘Seattle’  ‘seattle’</a:t>
            </a:r>
          </a:p>
          <a:p>
            <a:pPr>
              <a:lnSpc>
                <a:spcPct val="90000"/>
              </a:lnSpc>
            </a:pPr>
            <a:endParaRPr lang="en-US" altLang="en-US"/>
          </a:p>
          <a:p>
            <a:pPr>
              <a:lnSpc>
                <a:spcPct val="90000"/>
              </a:lnSpc>
            </a:pPr>
            <a:r>
              <a:rPr lang="en-US" altLang="en-US"/>
              <a:t>Constants:</a:t>
            </a:r>
          </a:p>
          <a:p>
            <a:pPr lvl="1">
              <a:lnSpc>
                <a:spcPct val="90000"/>
              </a:lnSpc>
            </a:pPr>
            <a:r>
              <a:rPr lang="en-US" altLang="en-US"/>
              <a:t>‘abc’  - yes</a:t>
            </a:r>
          </a:p>
          <a:p>
            <a:pPr lvl="1">
              <a:lnSpc>
                <a:spcPct val="90000"/>
              </a:lnSpc>
            </a:pPr>
            <a:r>
              <a:rPr lang="en-US" altLang="en-US"/>
              <a:t>“abc” - no</a:t>
            </a: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450" name="Rectangle 2">
            <a:extLst>
              <a:ext uri="{FF2B5EF4-FFF2-40B4-BE49-F238E27FC236}">
                <a16:creationId xmlns:a16="http://schemas.microsoft.com/office/drawing/2014/main" id="{4D3BFB88-F9AA-C9B5-3EB6-A1FED190819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Insertion: an Example</a:t>
            </a:r>
          </a:p>
        </p:txBody>
      </p:sp>
      <p:sp>
        <p:nvSpPr>
          <p:cNvPr id="360451" name="Text Box 3">
            <a:extLst>
              <a:ext uri="{FF2B5EF4-FFF2-40B4-BE49-F238E27FC236}">
                <a16:creationId xmlns:a16="http://schemas.microsoft.com/office/drawing/2014/main" id="{41365498-47CE-D054-38C1-61A11E422F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5901" y="1371601"/>
            <a:ext cx="5122043" cy="113107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pPr eaLnBrk="0" hangingPunct="0"/>
            <a:r>
              <a:rPr lang="en-US" altLang="en-US" sz="1350">
                <a:solidFill>
                  <a:schemeClr val="accent2"/>
                </a:solidFill>
              </a:rPr>
              <a:t>INSERT   INTO</a:t>
            </a:r>
            <a:r>
              <a:rPr lang="en-US" altLang="en-US" sz="1350"/>
              <a:t>   Product(name)</a:t>
            </a:r>
          </a:p>
          <a:p>
            <a:pPr eaLnBrk="0" hangingPunct="0"/>
            <a:endParaRPr lang="en-US" altLang="en-US" sz="1350"/>
          </a:p>
          <a:p>
            <a:pPr eaLnBrk="0" hangingPunct="0"/>
            <a:r>
              <a:rPr lang="en-US" altLang="en-US" sz="1350"/>
              <a:t> </a:t>
            </a:r>
            <a:r>
              <a:rPr lang="en-US" altLang="en-US" sz="1350">
                <a:solidFill>
                  <a:schemeClr val="accent2"/>
                </a:solidFill>
              </a:rPr>
              <a:t>SELECT  DISTINCT</a:t>
            </a:r>
            <a:r>
              <a:rPr lang="en-US" altLang="en-US" sz="1350"/>
              <a:t>  prodName</a:t>
            </a:r>
          </a:p>
          <a:p>
            <a:pPr eaLnBrk="0" hangingPunct="0"/>
            <a:r>
              <a:rPr lang="en-US" altLang="en-US" sz="1350"/>
              <a:t> </a:t>
            </a:r>
            <a:r>
              <a:rPr lang="en-US" altLang="en-US" sz="1350">
                <a:solidFill>
                  <a:schemeClr val="accent2"/>
                </a:solidFill>
              </a:rPr>
              <a:t>FROM </a:t>
            </a:r>
            <a:r>
              <a:rPr lang="en-US" altLang="en-US" sz="1350"/>
              <a:t>    Purchase</a:t>
            </a:r>
          </a:p>
          <a:p>
            <a:pPr eaLnBrk="0" hangingPunct="0"/>
            <a:r>
              <a:rPr lang="en-US" altLang="en-US" sz="1350"/>
              <a:t> </a:t>
            </a:r>
            <a:r>
              <a:rPr lang="en-US" altLang="en-US" sz="1350">
                <a:solidFill>
                  <a:schemeClr val="accent2"/>
                </a:solidFill>
              </a:rPr>
              <a:t>WHERE</a:t>
            </a:r>
            <a:r>
              <a:rPr lang="en-US" altLang="en-US" sz="1350"/>
              <a:t>   prodName  </a:t>
            </a:r>
            <a:r>
              <a:rPr lang="en-US" altLang="en-US" sz="1350">
                <a:solidFill>
                  <a:schemeClr val="accent2"/>
                </a:solidFill>
              </a:rPr>
              <a:t>NOT IN</a:t>
            </a:r>
            <a:r>
              <a:rPr lang="en-US" altLang="en-US" sz="1350"/>
              <a:t> (</a:t>
            </a:r>
            <a:r>
              <a:rPr lang="en-US" altLang="en-US" sz="1350">
                <a:solidFill>
                  <a:schemeClr val="accent2"/>
                </a:solidFill>
              </a:rPr>
              <a:t>SELECT</a:t>
            </a:r>
            <a:r>
              <a:rPr lang="en-US" altLang="en-US" sz="1350"/>
              <a:t>  name </a:t>
            </a:r>
            <a:r>
              <a:rPr lang="en-US" altLang="en-US" sz="1350">
                <a:solidFill>
                  <a:schemeClr val="accent2"/>
                </a:solidFill>
              </a:rPr>
              <a:t>FROM</a:t>
            </a:r>
            <a:r>
              <a:rPr lang="en-US" altLang="en-US" sz="1350"/>
              <a:t>  Product)</a:t>
            </a:r>
          </a:p>
        </p:txBody>
      </p:sp>
      <p:graphicFrame>
        <p:nvGraphicFramePr>
          <p:cNvPr id="360452" name="Group 4">
            <a:extLst>
              <a:ext uri="{FF2B5EF4-FFF2-40B4-BE49-F238E27FC236}">
                <a16:creationId xmlns:a16="http://schemas.microsoft.com/office/drawing/2014/main" id="{EB304508-6F1C-6FBB-45D5-E3D74BBD3C6E}"/>
              </a:ext>
            </a:extLst>
          </p:cNvPr>
          <p:cNvGraphicFramePr>
            <a:graphicFrameLocks noGrp="1"/>
          </p:cNvGraphicFramePr>
          <p:nvPr/>
        </p:nvGraphicFramePr>
        <p:xfrm>
          <a:off x="2400300" y="3314700"/>
          <a:ext cx="2628900" cy="1343025"/>
        </p:xfrm>
        <a:graphic>
          <a:graphicData uri="http://schemas.openxmlformats.org/drawingml/2006/table">
            <a:tbl>
              <a:tblPr/>
              <a:tblGrid>
                <a:gridCol w="876300">
                  <a:extLst>
                    <a:ext uri="{9D8B030D-6E8A-4147-A177-3AD203B41FA5}">
                      <a16:colId xmlns:a16="http://schemas.microsoft.com/office/drawing/2014/main" val="4012731218"/>
                    </a:ext>
                  </a:extLst>
                </a:gridCol>
                <a:gridCol w="876300">
                  <a:extLst>
                    <a:ext uri="{9D8B030D-6E8A-4147-A177-3AD203B41FA5}">
                      <a16:colId xmlns:a16="http://schemas.microsoft.com/office/drawing/2014/main" val="1828346049"/>
                    </a:ext>
                  </a:extLst>
                </a:gridCol>
                <a:gridCol w="876300">
                  <a:extLst>
                    <a:ext uri="{9D8B030D-6E8A-4147-A177-3AD203B41FA5}">
                      <a16:colId xmlns:a16="http://schemas.microsoft.com/office/drawing/2014/main" val="1114762363"/>
                    </a:ext>
                  </a:extLst>
                </a:gridCol>
              </a:tblGrid>
              <a:tr h="4476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</a:rPr>
                        <a:t>name</a:t>
                      </a:r>
                    </a:p>
                  </a:txBody>
                  <a:tcPr marL="68580" marR="68580" marT="34290" marB="3429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</a:rPr>
                        <a:t>listPrice</a:t>
                      </a: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</a:rPr>
                        <a:t>category</a:t>
                      </a: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50976"/>
                  </a:ext>
                </a:extLst>
              </a:tr>
              <a:tr h="4476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gizmo</a:t>
                      </a:r>
                    </a:p>
                  </a:txBody>
                  <a:tcPr marL="68580" marR="68580" marT="34290" marB="3429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Gadgets</a:t>
                      </a: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7706132"/>
                  </a:ext>
                </a:extLst>
              </a:tr>
              <a:tr h="4476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camera</a:t>
                      </a:r>
                    </a:p>
                  </a:txBody>
                  <a:tcPr marL="68580" marR="68580" marT="34290" marB="3429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693403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498" name="Rectangle 2">
            <a:extLst>
              <a:ext uri="{FF2B5EF4-FFF2-40B4-BE49-F238E27FC236}">
                <a16:creationId xmlns:a16="http://schemas.microsoft.com/office/drawing/2014/main" id="{C4AC0C04-4517-6598-0D1B-FDA85877C11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Insertion: an Example</a:t>
            </a:r>
          </a:p>
        </p:txBody>
      </p:sp>
      <p:sp>
        <p:nvSpPr>
          <p:cNvPr id="362499" name="Text Box 3">
            <a:extLst>
              <a:ext uri="{FF2B5EF4-FFF2-40B4-BE49-F238E27FC236}">
                <a16:creationId xmlns:a16="http://schemas.microsoft.com/office/drawing/2014/main" id="{7AC30162-907F-25B6-6CB6-94FB079981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28751" y="1485901"/>
            <a:ext cx="5122043" cy="113107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pPr eaLnBrk="0" hangingPunct="0"/>
            <a:r>
              <a:rPr lang="en-US" altLang="en-US" sz="1350">
                <a:solidFill>
                  <a:schemeClr val="accent2"/>
                </a:solidFill>
              </a:rPr>
              <a:t>INSERT   INTO</a:t>
            </a:r>
            <a:r>
              <a:rPr lang="en-US" altLang="en-US" sz="1350"/>
              <a:t>   Product(name, listPrice)</a:t>
            </a:r>
          </a:p>
          <a:p>
            <a:pPr eaLnBrk="0" hangingPunct="0"/>
            <a:endParaRPr lang="en-US" altLang="en-US" sz="1350"/>
          </a:p>
          <a:p>
            <a:pPr eaLnBrk="0" hangingPunct="0"/>
            <a:r>
              <a:rPr lang="en-US" altLang="en-US" sz="1350"/>
              <a:t> </a:t>
            </a:r>
            <a:r>
              <a:rPr lang="en-US" altLang="en-US" sz="1350">
                <a:solidFill>
                  <a:schemeClr val="accent2"/>
                </a:solidFill>
              </a:rPr>
              <a:t>SELECT  DISTINCT</a:t>
            </a:r>
            <a:r>
              <a:rPr lang="en-US" altLang="en-US" sz="1350"/>
              <a:t>  prodName, price</a:t>
            </a:r>
          </a:p>
          <a:p>
            <a:pPr eaLnBrk="0" hangingPunct="0"/>
            <a:r>
              <a:rPr lang="en-US" altLang="en-US" sz="1350"/>
              <a:t> </a:t>
            </a:r>
            <a:r>
              <a:rPr lang="en-US" altLang="en-US" sz="1350">
                <a:solidFill>
                  <a:schemeClr val="accent2"/>
                </a:solidFill>
              </a:rPr>
              <a:t>FROM </a:t>
            </a:r>
            <a:r>
              <a:rPr lang="en-US" altLang="en-US" sz="1350"/>
              <a:t> Purchase</a:t>
            </a:r>
          </a:p>
          <a:p>
            <a:pPr eaLnBrk="0" hangingPunct="0"/>
            <a:r>
              <a:rPr lang="en-US" altLang="en-US" sz="1350"/>
              <a:t> </a:t>
            </a:r>
            <a:r>
              <a:rPr lang="en-US" altLang="en-US" sz="1350">
                <a:solidFill>
                  <a:schemeClr val="accent2"/>
                </a:solidFill>
              </a:rPr>
              <a:t>WHERE</a:t>
            </a:r>
            <a:r>
              <a:rPr lang="en-US" altLang="en-US" sz="1350"/>
              <a:t>   prodName  </a:t>
            </a:r>
            <a:r>
              <a:rPr lang="en-US" altLang="en-US" sz="1350">
                <a:solidFill>
                  <a:schemeClr val="accent2"/>
                </a:solidFill>
              </a:rPr>
              <a:t>NOT IN</a:t>
            </a:r>
            <a:r>
              <a:rPr lang="en-US" altLang="en-US" sz="1350"/>
              <a:t> (</a:t>
            </a:r>
            <a:r>
              <a:rPr lang="en-US" altLang="en-US" sz="1350">
                <a:solidFill>
                  <a:schemeClr val="accent2"/>
                </a:solidFill>
              </a:rPr>
              <a:t>SELECT</a:t>
            </a:r>
            <a:r>
              <a:rPr lang="en-US" altLang="en-US" sz="1350"/>
              <a:t>  name </a:t>
            </a:r>
            <a:r>
              <a:rPr lang="en-US" altLang="en-US" sz="1350">
                <a:solidFill>
                  <a:schemeClr val="accent2"/>
                </a:solidFill>
              </a:rPr>
              <a:t>FROM</a:t>
            </a:r>
            <a:r>
              <a:rPr lang="en-US" altLang="en-US" sz="1350"/>
              <a:t>  Product)</a:t>
            </a:r>
          </a:p>
        </p:txBody>
      </p:sp>
      <p:graphicFrame>
        <p:nvGraphicFramePr>
          <p:cNvPr id="362500" name="Group 4">
            <a:extLst>
              <a:ext uri="{FF2B5EF4-FFF2-40B4-BE49-F238E27FC236}">
                <a16:creationId xmlns:a16="http://schemas.microsoft.com/office/drawing/2014/main" id="{184DB42E-8E27-2110-8037-BF739514FA91}"/>
              </a:ext>
            </a:extLst>
          </p:cNvPr>
          <p:cNvGraphicFramePr>
            <a:graphicFrameLocks noGrp="1"/>
          </p:cNvGraphicFramePr>
          <p:nvPr/>
        </p:nvGraphicFramePr>
        <p:xfrm>
          <a:off x="1657350" y="3143250"/>
          <a:ext cx="2628900" cy="1790700"/>
        </p:xfrm>
        <a:graphic>
          <a:graphicData uri="http://schemas.openxmlformats.org/drawingml/2006/table">
            <a:tbl>
              <a:tblPr/>
              <a:tblGrid>
                <a:gridCol w="876300">
                  <a:extLst>
                    <a:ext uri="{9D8B030D-6E8A-4147-A177-3AD203B41FA5}">
                      <a16:colId xmlns:a16="http://schemas.microsoft.com/office/drawing/2014/main" val="3815201418"/>
                    </a:ext>
                  </a:extLst>
                </a:gridCol>
                <a:gridCol w="876300">
                  <a:extLst>
                    <a:ext uri="{9D8B030D-6E8A-4147-A177-3AD203B41FA5}">
                      <a16:colId xmlns:a16="http://schemas.microsoft.com/office/drawing/2014/main" val="2293438952"/>
                    </a:ext>
                  </a:extLst>
                </a:gridCol>
                <a:gridCol w="876300">
                  <a:extLst>
                    <a:ext uri="{9D8B030D-6E8A-4147-A177-3AD203B41FA5}">
                      <a16:colId xmlns:a16="http://schemas.microsoft.com/office/drawing/2014/main" val="3259694575"/>
                    </a:ext>
                  </a:extLst>
                </a:gridCol>
              </a:tblGrid>
              <a:tr h="4476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</a:rPr>
                        <a:t>name</a:t>
                      </a:r>
                    </a:p>
                  </a:txBody>
                  <a:tcPr marL="68580" marR="68580" marT="34290" marB="3429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</a:rPr>
                        <a:t>listPrice</a:t>
                      </a: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</a:rPr>
                        <a:t>category</a:t>
                      </a: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9739125"/>
                  </a:ext>
                </a:extLst>
              </a:tr>
              <a:tr h="4476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gizmo</a:t>
                      </a:r>
                    </a:p>
                  </a:txBody>
                  <a:tcPr marL="68580" marR="68580" marT="34290" marB="3429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Gadgets</a:t>
                      </a: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0327240"/>
                  </a:ext>
                </a:extLst>
              </a:tr>
              <a:tr h="4476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camera</a:t>
                      </a:r>
                    </a:p>
                  </a:txBody>
                  <a:tcPr marL="68580" marR="68580" marT="34290" marB="3429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200</a:t>
                      </a: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9734408"/>
                  </a:ext>
                </a:extLst>
              </a:tr>
              <a:tr h="4476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camera ??</a:t>
                      </a:r>
                    </a:p>
                  </a:txBody>
                  <a:tcPr marL="68580" marR="68580" marT="34290" marB="3429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225  ??</a:t>
                      </a: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29616467"/>
                  </a:ext>
                </a:extLst>
              </a:tr>
            </a:tbl>
          </a:graphicData>
        </a:graphic>
      </p:graphicFrame>
      <p:sp>
        <p:nvSpPr>
          <p:cNvPr id="362522" name="Text Box 26">
            <a:extLst>
              <a:ext uri="{FF2B5EF4-FFF2-40B4-BE49-F238E27FC236}">
                <a16:creationId xmlns:a16="http://schemas.microsoft.com/office/drawing/2014/main" id="{D7EF160C-3B5D-1384-C692-59B441BFC9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6300" y="4514850"/>
            <a:ext cx="2627642" cy="300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350"/>
              <a:t>Depends on the implementation</a:t>
            </a:r>
          </a:p>
        </p:txBody>
      </p:sp>
      <p:sp>
        <p:nvSpPr>
          <p:cNvPr id="362523" name="Line 27">
            <a:extLst>
              <a:ext uri="{FF2B5EF4-FFF2-40B4-BE49-F238E27FC236}">
                <a16:creationId xmlns:a16="http://schemas.microsoft.com/office/drawing/2014/main" id="{8F446D96-3565-0FBE-10AD-55B4BD9BCC7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343400" y="46863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sz="1350"/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546" name="Rectangle 2">
            <a:extLst>
              <a:ext uri="{FF2B5EF4-FFF2-40B4-BE49-F238E27FC236}">
                <a16:creationId xmlns:a16="http://schemas.microsoft.com/office/drawing/2014/main" id="{600F2214-563A-8A96-2568-9D139D361DD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Deletions</a:t>
            </a:r>
          </a:p>
        </p:txBody>
      </p:sp>
      <p:sp>
        <p:nvSpPr>
          <p:cNvPr id="364547" name="Text Box 3">
            <a:extLst>
              <a:ext uri="{FF2B5EF4-FFF2-40B4-BE49-F238E27FC236}">
                <a16:creationId xmlns:a16="http://schemas.microsoft.com/office/drawing/2014/main" id="{1A9A46D0-DA81-25E7-77DB-983EBC339C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0351" y="1885950"/>
            <a:ext cx="3122971" cy="92333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pPr eaLnBrk="0" hangingPunct="0"/>
            <a:r>
              <a:rPr lang="en-US" altLang="en-US" sz="1350">
                <a:solidFill>
                  <a:schemeClr val="accent2"/>
                </a:solidFill>
              </a:rPr>
              <a:t>DELETE    FROM</a:t>
            </a:r>
            <a:r>
              <a:rPr lang="en-US" altLang="en-US" sz="1350"/>
              <a:t>    PURCHASE</a:t>
            </a:r>
          </a:p>
          <a:p>
            <a:pPr eaLnBrk="0" hangingPunct="0"/>
            <a:endParaRPr lang="en-US" altLang="en-US" sz="1350"/>
          </a:p>
          <a:p>
            <a:pPr eaLnBrk="0" hangingPunct="0"/>
            <a:r>
              <a:rPr lang="en-US" altLang="en-US" sz="1350">
                <a:solidFill>
                  <a:schemeClr val="accent2"/>
                </a:solidFill>
              </a:rPr>
              <a:t>WHERE </a:t>
            </a:r>
            <a:r>
              <a:rPr lang="en-US" altLang="en-US" sz="1350"/>
              <a:t>   seller = ‘Joe’   AND</a:t>
            </a:r>
          </a:p>
          <a:p>
            <a:pPr eaLnBrk="0" hangingPunct="0"/>
            <a:r>
              <a:rPr lang="en-US" altLang="en-US" sz="1350"/>
              <a:t>                  product = ‘Brooklyn Bridge’</a:t>
            </a:r>
          </a:p>
        </p:txBody>
      </p:sp>
      <p:sp>
        <p:nvSpPr>
          <p:cNvPr id="364548" name="Rectangle 4">
            <a:extLst>
              <a:ext uri="{FF2B5EF4-FFF2-40B4-BE49-F238E27FC236}">
                <a16:creationId xmlns:a16="http://schemas.microsoft.com/office/drawing/2014/main" id="{B53FF487-A287-512C-D4BD-EF090BF133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3429000"/>
            <a:ext cx="4887877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en-US" sz="1350"/>
              <a:t>Factoid about SQL:  there is no way to delete only a single</a:t>
            </a:r>
          </a:p>
          <a:p>
            <a:pPr eaLnBrk="0" hangingPunct="0">
              <a:spcBef>
                <a:spcPct val="50000"/>
              </a:spcBef>
            </a:pPr>
            <a:r>
              <a:rPr lang="en-US" altLang="en-US" sz="1350"/>
              <a:t>                                  occurrence of a tuple that appears twice</a:t>
            </a:r>
          </a:p>
          <a:p>
            <a:pPr eaLnBrk="0" hangingPunct="0">
              <a:spcBef>
                <a:spcPct val="50000"/>
              </a:spcBef>
            </a:pPr>
            <a:r>
              <a:rPr lang="en-US" altLang="en-US" sz="1350"/>
              <a:t>                                  in a relation.</a:t>
            </a:r>
          </a:p>
        </p:txBody>
      </p:sp>
      <p:sp>
        <p:nvSpPr>
          <p:cNvPr id="364549" name="Text Box 5">
            <a:extLst>
              <a:ext uri="{FF2B5EF4-FFF2-40B4-BE49-F238E27FC236}">
                <a16:creationId xmlns:a16="http://schemas.microsoft.com/office/drawing/2014/main" id="{8A14A3E4-DA36-0E5B-E726-FF0E193826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57350" y="1257300"/>
            <a:ext cx="906017" cy="300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350"/>
              <a:t>Example:</a:t>
            </a: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594" name="Rectangle 2">
            <a:extLst>
              <a:ext uri="{FF2B5EF4-FFF2-40B4-BE49-F238E27FC236}">
                <a16:creationId xmlns:a16="http://schemas.microsoft.com/office/drawing/2014/main" id="{5F81F704-19AA-94AC-00AF-2447BC82A91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Updates</a:t>
            </a:r>
          </a:p>
        </p:txBody>
      </p:sp>
      <p:sp>
        <p:nvSpPr>
          <p:cNvPr id="366595" name="Text Box 3">
            <a:extLst>
              <a:ext uri="{FF2B5EF4-FFF2-40B4-BE49-F238E27FC236}">
                <a16:creationId xmlns:a16="http://schemas.microsoft.com/office/drawing/2014/main" id="{301ADFC6-8725-2D7E-2BDA-96E9CB1D5B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71700" y="1828800"/>
            <a:ext cx="3719288" cy="133882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pPr eaLnBrk="0" hangingPunct="0"/>
            <a:r>
              <a:rPr lang="en-US" altLang="en-US" sz="1350">
                <a:solidFill>
                  <a:schemeClr val="accent2"/>
                </a:solidFill>
              </a:rPr>
              <a:t>UPDATE</a:t>
            </a:r>
            <a:r>
              <a:rPr lang="en-US" altLang="en-US" sz="1350"/>
              <a:t>   PRODUCT</a:t>
            </a:r>
          </a:p>
          <a:p>
            <a:pPr eaLnBrk="0" hangingPunct="0"/>
            <a:r>
              <a:rPr lang="en-US" altLang="en-US" sz="1350">
                <a:solidFill>
                  <a:schemeClr val="accent2"/>
                </a:solidFill>
              </a:rPr>
              <a:t>SET</a:t>
            </a:r>
            <a:r>
              <a:rPr lang="en-US" altLang="en-US" sz="1350"/>
              <a:t>    price = price/2</a:t>
            </a:r>
          </a:p>
          <a:p>
            <a:pPr eaLnBrk="0" hangingPunct="0"/>
            <a:r>
              <a:rPr lang="en-US" altLang="en-US" sz="1350">
                <a:solidFill>
                  <a:schemeClr val="accent2"/>
                </a:solidFill>
              </a:rPr>
              <a:t>WHERE</a:t>
            </a:r>
            <a:r>
              <a:rPr lang="en-US" altLang="en-US" sz="1350"/>
              <a:t>  Product.name  </a:t>
            </a:r>
            <a:r>
              <a:rPr lang="en-US" altLang="en-US" sz="1350">
                <a:solidFill>
                  <a:schemeClr val="accent2"/>
                </a:solidFill>
              </a:rPr>
              <a:t>IN </a:t>
            </a:r>
            <a:r>
              <a:rPr lang="en-US" altLang="en-US" sz="1350"/>
              <a:t> </a:t>
            </a:r>
          </a:p>
          <a:p>
            <a:pPr eaLnBrk="0" hangingPunct="0"/>
            <a:r>
              <a:rPr lang="en-US" altLang="en-US" sz="1350"/>
              <a:t>                    (</a:t>
            </a:r>
            <a:r>
              <a:rPr lang="en-US" altLang="en-US" sz="1350">
                <a:solidFill>
                  <a:schemeClr val="accent2"/>
                </a:solidFill>
              </a:rPr>
              <a:t>SELECT</a:t>
            </a:r>
            <a:r>
              <a:rPr lang="en-US" altLang="en-US" sz="1350"/>
              <a:t> product</a:t>
            </a:r>
          </a:p>
          <a:p>
            <a:pPr eaLnBrk="0" hangingPunct="0"/>
            <a:r>
              <a:rPr lang="en-US" altLang="en-US" sz="1350"/>
              <a:t>                      </a:t>
            </a:r>
            <a:r>
              <a:rPr lang="en-US" altLang="en-US" sz="1350">
                <a:solidFill>
                  <a:schemeClr val="accent2"/>
                </a:solidFill>
              </a:rPr>
              <a:t>FROM    </a:t>
            </a:r>
            <a:r>
              <a:rPr lang="en-US" altLang="en-US" sz="1350"/>
              <a:t>Purchase</a:t>
            </a:r>
          </a:p>
          <a:p>
            <a:pPr eaLnBrk="0" hangingPunct="0"/>
            <a:r>
              <a:rPr lang="en-US" altLang="en-US" sz="1350"/>
              <a:t>                      </a:t>
            </a:r>
            <a:r>
              <a:rPr lang="en-US" altLang="en-US" sz="1350">
                <a:solidFill>
                  <a:schemeClr val="accent2"/>
                </a:solidFill>
              </a:rPr>
              <a:t>WHERE</a:t>
            </a:r>
            <a:r>
              <a:rPr lang="en-US" altLang="en-US" sz="1350"/>
              <a:t>  Date =‘Oct, 25, 1999’);</a:t>
            </a:r>
          </a:p>
        </p:txBody>
      </p:sp>
      <p:sp>
        <p:nvSpPr>
          <p:cNvPr id="366596" name="Text Box 4">
            <a:extLst>
              <a:ext uri="{FF2B5EF4-FFF2-40B4-BE49-F238E27FC236}">
                <a16:creationId xmlns:a16="http://schemas.microsoft.com/office/drawing/2014/main" id="{91ECF582-3454-4AA2-FE70-929E553F61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2594" y="1288256"/>
            <a:ext cx="906017" cy="300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350"/>
              <a:t>Example: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8" name="Rectangle 2">
            <a:extLst>
              <a:ext uri="{FF2B5EF4-FFF2-40B4-BE49-F238E27FC236}">
                <a16:creationId xmlns:a16="http://schemas.microsoft.com/office/drawing/2014/main" id="{A7C5E25F-EE27-02EE-E32F-D51732FC309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The </a:t>
            </a:r>
            <a:r>
              <a:rPr lang="en-US" altLang="en-US" b="1"/>
              <a:t>LIKE</a:t>
            </a:r>
            <a:r>
              <a:rPr lang="en-US" altLang="en-US"/>
              <a:t> operator</a:t>
            </a:r>
          </a:p>
        </p:txBody>
      </p:sp>
      <p:sp>
        <p:nvSpPr>
          <p:cNvPr id="229379" name="Rectangle 3">
            <a:extLst>
              <a:ext uri="{FF2B5EF4-FFF2-40B4-BE49-F238E27FC236}">
                <a16:creationId xmlns:a16="http://schemas.microsoft.com/office/drawing/2014/main" id="{9FFD1149-2B2C-C21A-A3B5-9E5EB9BCCF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657350" y="2571750"/>
            <a:ext cx="5829300" cy="1714500"/>
          </a:xfrm>
        </p:spPr>
        <p:txBody>
          <a:bodyPr/>
          <a:lstStyle/>
          <a:p>
            <a:pPr marL="457200" indent="-457200"/>
            <a:r>
              <a:rPr lang="en-US" altLang="en-US"/>
              <a:t>s </a:t>
            </a:r>
            <a:r>
              <a:rPr lang="en-US" altLang="en-US" b="1"/>
              <a:t>LIKE</a:t>
            </a:r>
            <a:r>
              <a:rPr lang="en-US" altLang="en-US"/>
              <a:t> p:  pattern matching on strings</a:t>
            </a:r>
          </a:p>
          <a:p>
            <a:pPr marL="457200" indent="-457200"/>
            <a:r>
              <a:rPr lang="en-US" altLang="en-US"/>
              <a:t>p may contain two special symbols:</a:t>
            </a:r>
          </a:p>
          <a:p>
            <a:pPr marL="742950" lvl="1" indent="-400050"/>
            <a:r>
              <a:rPr lang="en-US" altLang="en-US"/>
              <a:t>%  = any sequence of characters</a:t>
            </a:r>
          </a:p>
          <a:p>
            <a:pPr marL="742950" lvl="1" indent="-400050"/>
            <a:r>
              <a:rPr lang="en-US" altLang="en-US"/>
              <a:t>_   = any single character</a:t>
            </a:r>
          </a:p>
        </p:txBody>
      </p:sp>
      <p:sp>
        <p:nvSpPr>
          <p:cNvPr id="229380" name="Rectangle 4">
            <a:extLst>
              <a:ext uri="{FF2B5EF4-FFF2-40B4-BE49-F238E27FC236}">
                <a16:creationId xmlns:a16="http://schemas.microsoft.com/office/drawing/2014/main" id="{DB1F739E-F2EB-FA31-8CC8-BBD18AEF65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62614" y="1268016"/>
            <a:ext cx="4386137" cy="96488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50000"/>
              </a:spcBef>
            </a:pPr>
            <a:r>
              <a:rPr lang="en-US" altLang="en-US" sz="2100">
                <a:solidFill>
                  <a:schemeClr val="accent2"/>
                </a:solidFill>
              </a:rPr>
              <a:t>SELECT</a:t>
            </a:r>
            <a:r>
              <a:rPr lang="en-US" altLang="en-US" sz="2100"/>
              <a:t>   *</a:t>
            </a:r>
            <a:br>
              <a:rPr lang="en-US" altLang="en-US" sz="2100"/>
            </a:br>
            <a:r>
              <a:rPr lang="en-US" altLang="en-US" sz="2100">
                <a:solidFill>
                  <a:schemeClr val="accent2"/>
                </a:solidFill>
              </a:rPr>
              <a:t>FROM</a:t>
            </a:r>
            <a:r>
              <a:rPr lang="en-US" altLang="en-US" sz="2100"/>
              <a:t>      Products</a:t>
            </a:r>
            <a:br>
              <a:rPr lang="en-US" altLang="en-US" sz="2100"/>
            </a:br>
            <a:r>
              <a:rPr lang="en-US" altLang="en-US" sz="2100">
                <a:solidFill>
                  <a:schemeClr val="accent2"/>
                </a:solidFill>
              </a:rPr>
              <a:t>WHERE</a:t>
            </a:r>
            <a:r>
              <a:rPr lang="en-US" altLang="en-US" sz="2100"/>
              <a:t>   PName </a:t>
            </a:r>
            <a:r>
              <a:rPr lang="en-US" altLang="en-US" sz="2100" b="1"/>
              <a:t>LIKE</a:t>
            </a:r>
            <a:r>
              <a:rPr lang="en-US" altLang="en-US" sz="2100"/>
              <a:t> ‘%gizmo%’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6" name="Rectangle 2">
            <a:extLst>
              <a:ext uri="{FF2B5EF4-FFF2-40B4-BE49-F238E27FC236}">
                <a16:creationId xmlns:a16="http://schemas.microsoft.com/office/drawing/2014/main" id="{3461286B-5785-79BE-E1EE-DE423707CE4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Eliminating Duplicates</a:t>
            </a:r>
          </a:p>
        </p:txBody>
      </p:sp>
      <p:sp>
        <p:nvSpPr>
          <p:cNvPr id="231427" name="Rectangle 3">
            <a:extLst>
              <a:ext uri="{FF2B5EF4-FFF2-40B4-BE49-F238E27FC236}">
                <a16:creationId xmlns:a16="http://schemas.microsoft.com/office/drawing/2014/main" id="{9B7D4A57-4F76-2F00-3EE0-F7971533FC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1876" y="1585333"/>
            <a:ext cx="2505942" cy="50783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pPr eaLnBrk="0" hangingPunct="0"/>
            <a:r>
              <a:rPr lang="en-US" altLang="en-US" sz="1350">
                <a:solidFill>
                  <a:schemeClr val="accent2"/>
                </a:solidFill>
              </a:rPr>
              <a:t>SELECT</a:t>
            </a:r>
            <a:r>
              <a:rPr lang="en-US" altLang="en-US" sz="1350"/>
              <a:t>   </a:t>
            </a:r>
            <a:r>
              <a:rPr lang="en-US" altLang="en-US" sz="1350">
                <a:solidFill>
                  <a:srgbClr val="FF5050"/>
                </a:solidFill>
              </a:rPr>
              <a:t>DISTINCT</a:t>
            </a:r>
            <a:r>
              <a:rPr lang="en-US" altLang="en-US" sz="1350"/>
              <a:t> category</a:t>
            </a:r>
          </a:p>
          <a:p>
            <a:pPr eaLnBrk="0" hangingPunct="0"/>
            <a:r>
              <a:rPr lang="en-US" altLang="en-US" sz="1350">
                <a:solidFill>
                  <a:schemeClr val="accent2"/>
                </a:solidFill>
              </a:rPr>
              <a:t>FROM</a:t>
            </a:r>
            <a:r>
              <a:rPr lang="en-US" altLang="en-US" sz="1350"/>
              <a:t>     Product</a:t>
            </a:r>
          </a:p>
        </p:txBody>
      </p:sp>
      <p:sp>
        <p:nvSpPr>
          <p:cNvPr id="231428" name="Text Box 4">
            <a:extLst>
              <a:ext uri="{FF2B5EF4-FFF2-40B4-BE49-F238E27FC236}">
                <a16:creationId xmlns:a16="http://schemas.microsoft.com/office/drawing/2014/main" id="{F6531381-4805-915C-ED35-55AE7B1AF4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53376" y="2785482"/>
            <a:ext cx="1136850" cy="300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en-US" sz="1350"/>
              <a:t>Compare to:</a:t>
            </a:r>
          </a:p>
        </p:txBody>
      </p:sp>
      <p:sp>
        <p:nvSpPr>
          <p:cNvPr id="231429" name="Rectangle 5">
            <a:extLst>
              <a:ext uri="{FF2B5EF4-FFF2-40B4-BE49-F238E27FC236}">
                <a16:creationId xmlns:a16="http://schemas.microsoft.com/office/drawing/2014/main" id="{1F2FE8CC-6CCC-C737-1A2C-D0AEDAFAE0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9027" y="3642733"/>
            <a:ext cx="1662699" cy="50783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pPr eaLnBrk="0" hangingPunct="0"/>
            <a:r>
              <a:rPr lang="en-US" altLang="en-US" sz="1350">
                <a:solidFill>
                  <a:schemeClr val="accent2"/>
                </a:solidFill>
              </a:rPr>
              <a:t>SELECT</a:t>
            </a:r>
            <a:r>
              <a:rPr lang="en-US" altLang="en-US" sz="1350"/>
              <a:t>   category</a:t>
            </a:r>
          </a:p>
          <a:p>
            <a:pPr eaLnBrk="0" hangingPunct="0"/>
            <a:r>
              <a:rPr lang="en-US" altLang="en-US" sz="1350">
                <a:solidFill>
                  <a:schemeClr val="accent2"/>
                </a:solidFill>
              </a:rPr>
              <a:t>FROM</a:t>
            </a:r>
            <a:r>
              <a:rPr lang="en-US" altLang="en-US" sz="1350"/>
              <a:t>     Product</a:t>
            </a:r>
          </a:p>
        </p:txBody>
      </p:sp>
      <p:graphicFrame>
        <p:nvGraphicFramePr>
          <p:cNvPr id="231430" name="Group 6">
            <a:extLst>
              <a:ext uri="{FF2B5EF4-FFF2-40B4-BE49-F238E27FC236}">
                <a16:creationId xmlns:a16="http://schemas.microsoft.com/office/drawing/2014/main" id="{A57BF2D6-DACB-3CE9-6203-C01302D09D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4972835"/>
              </p:ext>
            </p:extLst>
          </p:nvPr>
        </p:nvGraphicFramePr>
        <p:xfrm>
          <a:off x="5053826" y="3242682"/>
          <a:ext cx="1014413" cy="1257300"/>
        </p:xfrm>
        <a:graphic>
          <a:graphicData uri="http://schemas.openxmlformats.org/drawingml/2006/table">
            <a:tbl>
              <a:tblPr/>
              <a:tblGrid>
                <a:gridCol w="1014413">
                  <a:extLst>
                    <a:ext uri="{9D8B030D-6E8A-4147-A177-3AD203B41FA5}">
                      <a16:colId xmlns:a16="http://schemas.microsoft.com/office/drawing/2014/main" val="3941285425"/>
                    </a:ext>
                  </a:extLst>
                </a:gridCol>
              </a:tblGrid>
              <a:tr h="25146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</a:rPr>
                        <a:t>Category</a:t>
                      </a:r>
                    </a:p>
                  </a:txBody>
                  <a:tcPr marL="68580" marR="68580"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8503858"/>
                  </a:ext>
                </a:extLst>
              </a:tr>
              <a:tr h="25146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Gadgets</a:t>
                      </a:r>
                    </a:p>
                  </a:txBody>
                  <a:tcPr marL="68580" marR="68580"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9022696"/>
                  </a:ext>
                </a:extLst>
              </a:tr>
              <a:tr h="25146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Gadgets</a:t>
                      </a:r>
                    </a:p>
                  </a:txBody>
                  <a:tcPr marL="68580" marR="68580"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52631208"/>
                  </a:ext>
                </a:extLst>
              </a:tr>
              <a:tr h="25146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Photography</a:t>
                      </a:r>
                    </a:p>
                  </a:txBody>
                  <a:tcPr marL="68580" marR="68580"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39636840"/>
                  </a:ext>
                </a:extLst>
              </a:tr>
              <a:tr h="25146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Household</a:t>
                      </a:r>
                    </a:p>
                  </a:txBody>
                  <a:tcPr marL="68580" marR="68580"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64615654"/>
                  </a:ext>
                </a:extLst>
              </a:tr>
            </a:tbl>
          </a:graphicData>
        </a:graphic>
      </p:graphicFrame>
      <p:graphicFrame>
        <p:nvGraphicFramePr>
          <p:cNvPr id="231444" name="Group 20">
            <a:extLst>
              <a:ext uri="{FF2B5EF4-FFF2-40B4-BE49-F238E27FC236}">
                <a16:creationId xmlns:a16="http://schemas.microsoft.com/office/drawing/2014/main" id="{097223AA-16F6-C39F-75A7-AB523A5CF7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8669825"/>
              </p:ext>
            </p:extLst>
          </p:nvPr>
        </p:nvGraphicFramePr>
        <p:xfrm>
          <a:off x="4996676" y="1413882"/>
          <a:ext cx="1014413" cy="1005840"/>
        </p:xfrm>
        <a:graphic>
          <a:graphicData uri="http://schemas.openxmlformats.org/drawingml/2006/table">
            <a:tbl>
              <a:tblPr/>
              <a:tblGrid>
                <a:gridCol w="1014413">
                  <a:extLst>
                    <a:ext uri="{9D8B030D-6E8A-4147-A177-3AD203B41FA5}">
                      <a16:colId xmlns:a16="http://schemas.microsoft.com/office/drawing/2014/main" val="2612566161"/>
                    </a:ext>
                  </a:extLst>
                </a:gridCol>
              </a:tblGrid>
              <a:tr h="25146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</a:rPr>
                        <a:t>Category</a:t>
                      </a:r>
                    </a:p>
                  </a:txBody>
                  <a:tcPr marL="68580" marR="68580"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13939196"/>
                  </a:ext>
                </a:extLst>
              </a:tr>
              <a:tr h="25146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Gadgets</a:t>
                      </a:r>
                    </a:p>
                  </a:txBody>
                  <a:tcPr marL="68580" marR="68580"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08023356"/>
                  </a:ext>
                </a:extLst>
              </a:tr>
              <a:tr h="25146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Photography</a:t>
                      </a:r>
                    </a:p>
                  </a:txBody>
                  <a:tcPr marL="68580" marR="68580"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4771071"/>
                  </a:ext>
                </a:extLst>
              </a:tr>
              <a:tr h="25146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Household</a:t>
                      </a:r>
                    </a:p>
                  </a:txBody>
                  <a:tcPr marL="68580" marR="68580"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9916977"/>
                  </a:ext>
                </a:extLst>
              </a:tr>
            </a:tbl>
          </a:graphicData>
        </a:graphic>
      </p:graphicFrame>
      <p:sp>
        <p:nvSpPr>
          <p:cNvPr id="231456" name="AutoShape 32">
            <a:extLst>
              <a:ext uri="{FF2B5EF4-FFF2-40B4-BE49-F238E27FC236}">
                <a16:creationId xmlns:a16="http://schemas.microsoft.com/office/drawing/2014/main" id="{CDF94333-20CB-A50F-8754-B2C0C400AF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6576" y="1640898"/>
            <a:ext cx="245474" cy="596101"/>
          </a:xfrm>
          <a:prstGeom prst="rightArrow">
            <a:avLst>
              <a:gd name="adj1" fmla="val 50000"/>
              <a:gd name="adj2" fmla="val 50245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>
                    <a:alpha val="5000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 sz="1350"/>
          </a:p>
        </p:txBody>
      </p:sp>
      <p:sp>
        <p:nvSpPr>
          <p:cNvPr id="231457" name="AutoShape 33">
            <a:extLst>
              <a:ext uri="{FF2B5EF4-FFF2-40B4-BE49-F238E27FC236}">
                <a16:creationId xmlns:a16="http://schemas.microsoft.com/office/drawing/2014/main" id="{0B2995A2-8918-AD78-B8F8-2991C008CF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39426" y="3641148"/>
            <a:ext cx="245474" cy="596101"/>
          </a:xfrm>
          <a:prstGeom prst="rightArrow">
            <a:avLst>
              <a:gd name="adj1" fmla="val 50000"/>
              <a:gd name="adj2" fmla="val 50245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>
                    <a:alpha val="5000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 sz="135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4" ma:contentTypeDescription="Create a new document." ma:contentTypeScope="" ma:versionID="ebbe6952ede08d8fe1d1f3781a6e1e4c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3dff166ea1113a071c9f8af58a3a099c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  <xsd:element ref="ns4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3f0ecd7d-7305-47a7-acb2-43d943ef900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2E14C14-F6BD-4F90-BBAB-2E5F647722EE}"/>
</file>

<file path=customXml/itemProps2.xml><?xml version="1.0" encoding="utf-8"?>
<ds:datastoreItem xmlns:ds="http://schemas.openxmlformats.org/officeDocument/2006/customXml" ds:itemID="{F0798109-DFE0-4E8E-A488-9CC8DC21DB5F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</TotalTime>
  <Words>4124</Words>
  <Application>Microsoft Macintosh PowerPoint</Application>
  <PresentationFormat>On-screen Show (16:9)</PresentationFormat>
  <Paragraphs>1003</Paragraphs>
  <Slides>73</Slides>
  <Notes>71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73</vt:i4>
      </vt:variant>
    </vt:vector>
  </HeadingPairs>
  <TitlesOfParts>
    <vt:vector size="79" baseType="lpstr">
      <vt:lpstr>Arial</vt:lpstr>
      <vt:lpstr>Calibri</vt:lpstr>
      <vt:lpstr>Symbol</vt:lpstr>
      <vt:lpstr>Times</vt:lpstr>
      <vt:lpstr>Times New Roman</vt:lpstr>
      <vt:lpstr>Office Theme</vt:lpstr>
      <vt:lpstr>IT 5433 Module 8</vt:lpstr>
      <vt:lpstr>Tables Explained</vt:lpstr>
      <vt:lpstr>SQL Query</vt:lpstr>
      <vt:lpstr>Simple SQL Query</vt:lpstr>
      <vt:lpstr>Simple SQL Query</vt:lpstr>
      <vt:lpstr>Notation</vt:lpstr>
      <vt:lpstr>Details</vt:lpstr>
      <vt:lpstr>The LIKE operator</vt:lpstr>
      <vt:lpstr>Eliminating Duplicates</vt:lpstr>
      <vt:lpstr>Ordering the Results</vt:lpstr>
      <vt:lpstr>PowerPoint Presentation</vt:lpstr>
      <vt:lpstr>Keys and Foreign Keys</vt:lpstr>
      <vt:lpstr>Joins</vt:lpstr>
      <vt:lpstr>Joins</vt:lpstr>
      <vt:lpstr>More Joins</vt:lpstr>
      <vt:lpstr>A Subtlety about Joins</vt:lpstr>
      <vt:lpstr>A Subtlety about Joins</vt:lpstr>
      <vt:lpstr>Tuple Variables</vt:lpstr>
      <vt:lpstr>Meaning (Semantics) of SQL Queries</vt:lpstr>
      <vt:lpstr>An Unintuitive Query</vt:lpstr>
      <vt:lpstr>Subqueries Returning Relations</vt:lpstr>
      <vt:lpstr>Subqueries Returning Relations</vt:lpstr>
      <vt:lpstr>Removing Duplicates</vt:lpstr>
      <vt:lpstr>Subqueries Returning Relations</vt:lpstr>
      <vt:lpstr>Question for Database Fans and their Friends</vt:lpstr>
      <vt:lpstr>Question for Database Fans and their Friends</vt:lpstr>
      <vt:lpstr>Correlated Queries</vt:lpstr>
      <vt:lpstr>Complex Correlated Query</vt:lpstr>
      <vt:lpstr>Aggregation</vt:lpstr>
      <vt:lpstr>Aggregation: Count</vt:lpstr>
      <vt:lpstr>More Examples</vt:lpstr>
      <vt:lpstr>Simple Aggregations</vt:lpstr>
      <vt:lpstr>Grouping and Aggregation</vt:lpstr>
      <vt:lpstr>Grouping and Aggregation</vt:lpstr>
      <vt:lpstr>1&amp;2. FROM-WHERE-GROUPBY</vt:lpstr>
      <vt:lpstr>3. SELECT</vt:lpstr>
      <vt:lpstr>GROUP BY v.s. Nested Quereis</vt:lpstr>
      <vt:lpstr>Another Example</vt:lpstr>
      <vt:lpstr>HAVING Clause</vt:lpstr>
      <vt:lpstr>General form of Grouping and Aggregation</vt:lpstr>
      <vt:lpstr>General form of Grouping and Aggregation</vt:lpstr>
      <vt:lpstr>Advanced SQLizing</vt:lpstr>
      <vt:lpstr>1. INTERSECT and EXCEPT:</vt:lpstr>
      <vt:lpstr>2. Quantifiers</vt:lpstr>
      <vt:lpstr>2. Quantifiers</vt:lpstr>
      <vt:lpstr>2. Quantifiers</vt:lpstr>
      <vt:lpstr>3. Group-by v.s. Nested Query</vt:lpstr>
      <vt:lpstr>3. Group-by v.s. Nested Query</vt:lpstr>
      <vt:lpstr>3. Group-by v.s. Nested Query</vt:lpstr>
      <vt:lpstr>Two Examples</vt:lpstr>
      <vt:lpstr>PowerPoint Presentation</vt:lpstr>
      <vt:lpstr>Two Examples</vt:lpstr>
      <vt:lpstr>Two Examples</vt:lpstr>
      <vt:lpstr>Two Examples</vt:lpstr>
      <vt:lpstr>NULLS in SQL</vt:lpstr>
      <vt:lpstr>Null Values</vt:lpstr>
      <vt:lpstr>Null Values</vt:lpstr>
      <vt:lpstr>Null Values</vt:lpstr>
      <vt:lpstr>Null Values</vt:lpstr>
      <vt:lpstr>Outerjoins</vt:lpstr>
      <vt:lpstr>Outerjoins</vt:lpstr>
      <vt:lpstr>PowerPoint Presentation</vt:lpstr>
      <vt:lpstr>Application</vt:lpstr>
      <vt:lpstr>Application</vt:lpstr>
      <vt:lpstr>Outer Joins</vt:lpstr>
      <vt:lpstr>Modifying the Database</vt:lpstr>
      <vt:lpstr>Insertions</vt:lpstr>
      <vt:lpstr>Insertions</vt:lpstr>
      <vt:lpstr>Insertion: an Example</vt:lpstr>
      <vt:lpstr>Insertion: an Example</vt:lpstr>
      <vt:lpstr>Insertion: an Example</vt:lpstr>
      <vt:lpstr>Deletions</vt:lpstr>
      <vt:lpstr>Updates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Lucy Kimundi</dc:creator>
  <cp:lastModifiedBy>Shirley Tian</cp:lastModifiedBy>
  <cp:revision>17</cp:revision>
  <dcterms:created xsi:type="dcterms:W3CDTF">2019-08-16T16:55:48Z</dcterms:created>
  <dcterms:modified xsi:type="dcterms:W3CDTF">2022-12-29T01:04:50Z</dcterms:modified>
</cp:coreProperties>
</file>