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entation.xml" ContentType="application/vnd.openxmlformats-officedocument.presentationml.presentation.main+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7"/>
  </p:notesMasterIdLst>
  <p:sldIdLst>
    <p:sldId id="256" r:id="rId2"/>
    <p:sldId id="257" r:id="rId3"/>
    <p:sldId id="266" r:id="rId4"/>
    <p:sldId id="258" r:id="rId5"/>
    <p:sldId id="259" r:id="rId6"/>
    <p:sldId id="260" r:id="rId7"/>
    <p:sldId id="261" r:id="rId8"/>
    <p:sldId id="262" r:id="rId9"/>
    <p:sldId id="263" r:id="rId10"/>
    <p:sldId id="264" r:id="rId11"/>
    <p:sldId id="265"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99"/>
    <p:restoredTop sz="94694"/>
  </p:normalViewPr>
  <p:slideViewPr>
    <p:cSldViewPr snapToGrid="0" snapToObjects="1" showGuides="1">
      <p:cViewPr varScale="1">
        <p:scale>
          <a:sx n="173" d="100"/>
          <a:sy n="173" d="100"/>
        </p:scale>
        <p:origin x="184" y="3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7B8089-C29B-0340-A642-3780FCAB8181}" type="datetimeFigureOut">
              <a:rPr lang="en-US" smtClean="0"/>
              <a:t>11/10/22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37E716-74C2-0D4B-8348-CF7F46767EEA}" type="slidenum">
              <a:rPr lang="en-US" smtClean="0"/>
              <a:t>‹#›</a:t>
            </a:fld>
            <a:endParaRPr lang="en-US"/>
          </a:p>
        </p:txBody>
      </p:sp>
    </p:spTree>
    <p:extLst>
      <p:ext uri="{BB962C8B-B14F-4D97-AF65-F5344CB8AC3E}">
        <p14:creationId xmlns:p14="http://schemas.microsoft.com/office/powerpoint/2010/main" val="3962327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en.wikipedia.org/wiki/Boyce%E2%80%93Codd_normal_for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ssentialsql.com/what-is-a-database-tabl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kern="1200" dirty="0">
                <a:solidFill>
                  <a:schemeClr val="tx1"/>
                </a:solidFill>
                <a:effectLst/>
                <a:latin typeface="+mn-lt"/>
                <a:ea typeface="+mn-ea"/>
                <a:cs typeface="+mn-cs"/>
              </a:rPr>
              <a:t>The first thing to notice is this table serves many purposes including:</a:t>
            </a:r>
          </a:p>
          <a:p>
            <a:pPr lvl="0" fontAlgn="base"/>
            <a:r>
              <a:rPr lang="en-US" sz="1200" kern="1200" dirty="0">
                <a:solidFill>
                  <a:schemeClr val="tx1"/>
                </a:solidFill>
                <a:effectLst/>
                <a:latin typeface="+mn-lt"/>
                <a:ea typeface="+mn-ea"/>
                <a:cs typeface="+mn-cs"/>
              </a:rPr>
              <a:t>Identifying the organization’s salespeople</a:t>
            </a:r>
          </a:p>
          <a:p>
            <a:pPr lvl="0" fontAlgn="base"/>
            <a:r>
              <a:rPr lang="en-US" sz="1200" kern="1200" dirty="0">
                <a:solidFill>
                  <a:schemeClr val="tx1"/>
                </a:solidFill>
                <a:effectLst/>
                <a:latin typeface="+mn-lt"/>
                <a:ea typeface="+mn-ea"/>
                <a:cs typeface="+mn-cs"/>
              </a:rPr>
              <a:t>Listing the sales offices and phone numbers</a:t>
            </a:r>
          </a:p>
          <a:p>
            <a:pPr lvl="0" fontAlgn="base"/>
            <a:r>
              <a:rPr lang="en-US" sz="1200" kern="1200" dirty="0">
                <a:solidFill>
                  <a:schemeClr val="tx1"/>
                </a:solidFill>
                <a:effectLst/>
                <a:latin typeface="+mn-lt"/>
                <a:ea typeface="+mn-ea"/>
                <a:cs typeface="+mn-cs"/>
              </a:rPr>
              <a:t>Associating a salesperson with an sales office</a:t>
            </a:r>
          </a:p>
          <a:p>
            <a:pPr lvl="0" fontAlgn="base"/>
            <a:r>
              <a:rPr lang="en-US" sz="1200" kern="1200" dirty="0">
                <a:solidFill>
                  <a:schemeClr val="tx1"/>
                </a:solidFill>
                <a:effectLst/>
                <a:latin typeface="+mn-lt"/>
                <a:ea typeface="+mn-ea"/>
                <a:cs typeface="+mn-cs"/>
              </a:rPr>
              <a:t>Showing each salesperson’s customers</a:t>
            </a:r>
          </a:p>
          <a:p>
            <a:pPr fontAlgn="base"/>
            <a:r>
              <a:rPr lang="en-US" sz="1200" kern="1200" dirty="0">
                <a:solidFill>
                  <a:schemeClr val="tx1"/>
                </a:solidFill>
                <a:effectLst/>
                <a:latin typeface="+mn-lt"/>
                <a:ea typeface="+mn-ea"/>
                <a:cs typeface="+mn-cs"/>
              </a:rPr>
              <a:t>As a DBA this raises a red flag.  In general I like to see tables that have one purpose.  Having the table serve many purposes introduces many of the challenges; namely, data duplication, data update issues, and increased effort to query data.</a:t>
            </a:r>
          </a:p>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12</a:t>
            </a:fld>
            <a:endParaRPr lang="en-US"/>
          </a:p>
        </p:txBody>
      </p:sp>
    </p:spTree>
    <p:extLst>
      <p:ext uri="{BB962C8B-B14F-4D97-AF65-F5344CB8AC3E}">
        <p14:creationId xmlns:p14="http://schemas.microsoft.com/office/powerpoint/2010/main" val="2376792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22</a:t>
            </a:fld>
            <a:endParaRPr lang="en-US"/>
          </a:p>
        </p:txBody>
      </p:sp>
    </p:spTree>
    <p:extLst>
      <p:ext uri="{BB962C8B-B14F-4D97-AF65-F5344CB8AC3E}">
        <p14:creationId xmlns:p14="http://schemas.microsoft.com/office/powerpoint/2010/main" val="3118157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key provides a means to uniquely identify each row in a table. When we talk about columns depending on the primary key, we mean, that in order to find a particular value, such as what color is Kris’ hair, you would first have to know the primary key, such as an </a:t>
            </a:r>
            <a:r>
              <a:rPr lang="en-US" dirty="0" err="1"/>
              <a:t>EmployeeID</a:t>
            </a:r>
            <a:r>
              <a:rPr lang="en-US" dirty="0"/>
              <a:t>, to look up the answer.</a:t>
            </a:r>
          </a:p>
          <a:p>
            <a:endParaRPr lang="en-US" dirty="0"/>
          </a:p>
          <a:p>
            <a:r>
              <a:rPr lang="en-US" dirty="0"/>
              <a:t>Once you identify a table’s purpose, then look at each of the table’s columns and ask yourself, “Does this column serve to describe what the primary key identifies?”</a:t>
            </a:r>
          </a:p>
          <a:p>
            <a:r>
              <a:rPr lang="en-US" dirty="0"/>
              <a:t>If you answer “yes,” then the column is dependent on the primary key and belongs in the table.</a:t>
            </a:r>
          </a:p>
          <a:p>
            <a:r>
              <a:rPr lang="en-US" dirty="0"/>
              <a:t>If you answer “no,” then the column should be moved different table.</a:t>
            </a:r>
          </a:p>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24</a:t>
            </a:fld>
            <a:endParaRPr lang="en-US"/>
          </a:p>
        </p:txBody>
      </p:sp>
    </p:spTree>
    <p:extLst>
      <p:ext uri="{BB962C8B-B14F-4D97-AF65-F5344CB8AC3E}">
        <p14:creationId xmlns:p14="http://schemas.microsoft.com/office/powerpoint/2010/main" val="111369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25</a:t>
            </a:fld>
            <a:endParaRPr lang="en-US"/>
          </a:p>
        </p:txBody>
      </p:sp>
    </p:spTree>
    <p:extLst>
      <p:ext uri="{BB962C8B-B14F-4D97-AF65-F5344CB8AC3E}">
        <p14:creationId xmlns:p14="http://schemas.microsoft.com/office/powerpoint/2010/main" val="4259021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26</a:t>
            </a:fld>
            <a:endParaRPr lang="en-US"/>
          </a:p>
        </p:txBody>
      </p:sp>
    </p:spTree>
    <p:extLst>
      <p:ext uri="{BB962C8B-B14F-4D97-AF65-F5344CB8AC3E}">
        <p14:creationId xmlns:p14="http://schemas.microsoft.com/office/powerpoint/2010/main" val="453206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review the data in the tables notice that the redundancy is mostly eliminated.  Also, see if you can find any update, insert, or deletion anomalies.  Those too are gone.  You can now eliminate all the sales people, yet retain customer records.  Also, if all the </a:t>
            </a:r>
            <a:r>
              <a:rPr lang="en-US" dirty="0" err="1"/>
              <a:t>SalesOffices</a:t>
            </a:r>
            <a:r>
              <a:rPr lang="en-US" dirty="0"/>
              <a:t> close, it doesn’t mean you have to delete the records containing sales people.</a:t>
            </a:r>
          </a:p>
          <a:p>
            <a:endParaRPr lang="en-US" dirty="0"/>
          </a:p>
          <a:p>
            <a:r>
              <a:rPr lang="en-US" dirty="0"/>
              <a:t>The </a:t>
            </a:r>
            <a:r>
              <a:rPr lang="en-US" dirty="0" err="1"/>
              <a:t>SalesStaffCustomer</a:t>
            </a:r>
            <a:r>
              <a:rPr lang="en-US" dirty="0"/>
              <a:t> table is a strange one.  It’s just all keys!  This type of table is called an intersection table.   An </a:t>
            </a:r>
            <a:r>
              <a:rPr lang="en-US" b="1" dirty="0"/>
              <a:t>intersection table</a:t>
            </a:r>
            <a:r>
              <a:rPr lang="en-US" dirty="0"/>
              <a:t> is useful when you need to model a many-to-many relationship.</a:t>
            </a:r>
          </a:p>
          <a:p>
            <a:r>
              <a:rPr lang="en-US" dirty="0"/>
              <a:t>Each column is a foreign key.  If you look at the data model you’ll notice that there is a one to many relationship to this table from </a:t>
            </a:r>
            <a:r>
              <a:rPr lang="en-US" dirty="0" err="1"/>
              <a:t>SalesStaffInformation</a:t>
            </a:r>
            <a:r>
              <a:rPr lang="en-US" dirty="0"/>
              <a:t> and another from Customer.  In effect the table allows you to bridge the two tables together.</a:t>
            </a:r>
          </a:p>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27</a:t>
            </a:fld>
            <a:endParaRPr lang="en-US"/>
          </a:p>
        </p:txBody>
      </p:sp>
    </p:spTree>
    <p:extLst>
      <p:ext uri="{BB962C8B-B14F-4D97-AF65-F5344CB8AC3E}">
        <p14:creationId xmlns:p14="http://schemas.microsoft.com/office/powerpoint/2010/main" val="2045377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does </a:t>
            </a:r>
            <a:r>
              <a:rPr lang="en-US" i="1" dirty="0"/>
              <a:t>non-transitively dependent</a:t>
            </a:r>
            <a:r>
              <a:rPr lang="en-US" dirty="0"/>
              <a:t> mean?  Let’s break it down.</a:t>
            </a:r>
          </a:p>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29</a:t>
            </a:fld>
            <a:endParaRPr lang="en-US"/>
          </a:p>
        </p:txBody>
      </p:sp>
    </p:spTree>
    <p:extLst>
      <p:ext uri="{BB962C8B-B14F-4D97-AF65-F5344CB8AC3E}">
        <p14:creationId xmlns:p14="http://schemas.microsoft.com/office/powerpoint/2010/main" val="3714297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34</a:t>
            </a:fld>
            <a:endParaRPr lang="en-US"/>
          </a:p>
        </p:txBody>
      </p:sp>
    </p:spTree>
    <p:extLst>
      <p:ext uri="{BB962C8B-B14F-4D97-AF65-F5344CB8AC3E}">
        <p14:creationId xmlns:p14="http://schemas.microsoft.com/office/powerpoint/2010/main" val="36476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35</a:t>
            </a:fld>
            <a:endParaRPr lang="en-US"/>
          </a:p>
        </p:txBody>
      </p:sp>
    </p:spTree>
    <p:extLst>
      <p:ext uri="{BB962C8B-B14F-4D97-AF65-F5344CB8AC3E}">
        <p14:creationId xmlns:p14="http://schemas.microsoft.com/office/powerpoint/2010/main" val="3690643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13</a:t>
            </a:fld>
            <a:endParaRPr lang="en-US"/>
          </a:p>
        </p:txBody>
      </p:sp>
    </p:spTree>
    <p:extLst>
      <p:ext uri="{BB962C8B-B14F-4D97-AF65-F5344CB8AC3E}">
        <p14:creationId xmlns:p14="http://schemas.microsoft.com/office/powerpoint/2010/main" val="3096988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facts we cannot record until we know information for the entire row.  In our example we cannot record a new sales office until we also know the sales person.  Why?  Because in order to create the record, we need provide a primary key. </a:t>
            </a:r>
            <a:r>
              <a:rPr lang="en-US" dirty="0">
                <a:effectLst/>
              </a:rPr>
              <a:t> </a:t>
            </a:r>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15</a:t>
            </a:fld>
            <a:endParaRPr lang="en-US"/>
          </a:p>
        </p:txBody>
      </p:sp>
    </p:spTree>
    <p:extLst>
      <p:ext uri="{BB962C8B-B14F-4D97-AF65-F5344CB8AC3E}">
        <p14:creationId xmlns:p14="http://schemas.microsoft.com/office/powerpoint/2010/main" val="917265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same information is recorded in multiple rows.  For instance if the office number changes, then there are multiple updates that need to be made.  If these updates are not successfully completed across all rows, then an inconsistency occurs. </a:t>
            </a:r>
            <a:r>
              <a:rPr lang="en-US" dirty="0">
                <a:effectLst/>
              </a:rPr>
              <a:t> </a:t>
            </a:r>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16</a:t>
            </a:fld>
            <a:endParaRPr lang="en-US"/>
          </a:p>
        </p:txBody>
      </p:sp>
    </p:spTree>
    <p:extLst>
      <p:ext uri="{BB962C8B-B14F-4D97-AF65-F5344CB8AC3E}">
        <p14:creationId xmlns:p14="http://schemas.microsoft.com/office/powerpoint/2010/main" val="2760713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Deletion of a row can cause more than one set of facts to be removed.  For instance, if John Hunt retires, then deleting that row cause use to lose information about the New York office. </a:t>
            </a:r>
            <a:r>
              <a:rPr lang="en-US" dirty="0">
                <a:effectLst/>
              </a:rPr>
              <a:t> </a:t>
            </a:r>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17</a:t>
            </a:fld>
            <a:endParaRPr lang="en-US"/>
          </a:p>
        </p:txBody>
      </p:sp>
    </p:spTree>
    <p:extLst>
      <p:ext uri="{BB962C8B-B14F-4D97-AF65-F5344CB8AC3E}">
        <p14:creationId xmlns:p14="http://schemas.microsoft.com/office/powerpoint/2010/main" val="2933560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Clearly if the customer were somehow in one column our query would be simpler.  Also, consider if you want to run a query and sort by customer.  The way the table is currently defined, this isn’t possible, unless you use three separate queries with a UNION. These anomalies can be eliminated or reduced by properly separating the data into different tables,  to house the data in tables which serve a single purpose.  The process to do this is called normalization, and the various stages you can achieve are called the normal forms.</a:t>
            </a:r>
          </a:p>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18</a:t>
            </a:fld>
            <a:endParaRPr lang="en-US"/>
          </a:p>
        </p:txBody>
      </p:sp>
    </p:spTree>
    <p:extLst>
      <p:ext uri="{BB962C8B-B14F-4D97-AF65-F5344CB8AC3E}">
        <p14:creationId xmlns:p14="http://schemas.microsoft.com/office/powerpoint/2010/main" val="1680487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three common forms of normalization: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2</a:t>
            </a:r>
            <a:r>
              <a:rPr lang="en-US" sz="1200" kern="1200" baseline="30000" dirty="0">
                <a:solidFill>
                  <a:schemeClr val="tx1"/>
                </a:solidFill>
                <a:effectLst/>
                <a:latin typeface="+mn-lt"/>
                <a:ea typeface="+mn-ea"/>
                <a:cs typeface="+mn-cs"/>
              </a:rPr>
              <a:t>nd</a:t>
            </a:r>
            <a:r>
              <a:rPr lang="en-US" sz="1200" kern="1200" dirty="0">
                <a:solidFill>
                  <a:schemeClr val="tx1"/>
                </a:solidFill>
                <a:effectLst/>
                <a:latin typeface="+mn-lt"/>
                <a:ea typeface="+mn-ea"/>
                <a:cs typeface="+mn-cs"/>
              </a:rPr>
              <a:t>, and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normal form.  There are several additional forms, such as </a:t>
            </a:r>
            <a:r>
              <a:rPr lang="en-US" sz="1200" u="sng" kern="1200" dirty="0">
                <a:solidFill>
                  <a:schemeClr val="tx1"/>
                </a:solidFill>
                <a:effectLst/>
                <a:latin typeface="+mn-lt"/>
                <a:ea typeface="+mn-ea"/>
                <a:cs typeface="+mn-cs"/>
                <a:hlinkClick r:id="rId3"/>
              </a:rPr>
              <a:t>BCNF</a:t>
            </a:r>
            <a:r>
              <a:rPr lang="en-US" sz="1200" kern="1200" dirty="0">
                <a:solidFill>
                  <a:schemeClr val="tx1"/>
                </a:solidFill>
                <a:effectLst/>
                <a:latin typeface="+mn-lt"/>
                <a:ea typeface="+mn-ea"/>
                <a:cs typeface="+mn-cs"/>
              </a:rPr>
              <a:t>, but I consider those advanced, and not too necessary to learn in the beginning.  The forms are progressive, meaning that to qualify for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normal form a table must first satisfy the rules for 2</a:t>
            </a:r>
            <a:r>
              <a:rPr lang="en-US" sz="1200" kern="1200" baseline="30000" dirty="0">
                <a:solidFill>
                  <a:schemeClr val="tx1"/>
                </a:solidFill>
                <a:effectLst/>
                <a:latin typeface="+mn-lt"/>
                <a:ea typeface="+mn-ea"/>
                <a:cs typeface="+mn-cs"/>
              </a:rPr>
              <a:t>nd</a:t>
            </a:r>
            <a:r>
              <a:rPr lang="en-US" sz="1200" kern="1200" dirty="0">
                <a:solidFill>
                  <a:schemeClr val="tx1"/>
                </a:solidFill>
                <a:effectLst/>
                <a:latin typeface="+mn-lt"/>
                <a:ea typeface="+mn-ea"/>
                <a:cs typeface="+mn-cs"/>
              </a:rPr>
              <a:t> normal form, and 2</a:t>
            </a:r>
            <a:r>
              <a:rPr lang="en-US" sz="1200" kern="1200" baseline="30000" dirty="0">
                <a:solidFill>
                  <a:schemeClr val="tx1"/>
                </a:solidFill>
                <a:effectLst/>
                <a:latin typeface="+mn-lt"/>
                <a:ea typeface="+mn-ea"/>
                <a:cs typeface="+mn-cs"/>
              </a:rPr>
              <a:t>nd</a:t>
            </a:r>
            <a:r>
              <a:rPr lang="en-US" sz="1200" kern="1200" dirty="0">
                <a:solidFill>
                  <a:schemeClr val="tx1"/>
                </a:solidFill>
                <a:effectLst/>
                <a:latin typeface="+mn-lt"/>
                <a:ea typeface="+mn-ea"/>
                <a:cs typeface="+mn-cs"/>
              </a:rPr>
              <a:t> normal form must adhere to those for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normal form.</a:t>
            </a:r>
            <a:r>
              <a:rPr lang="en-US" dirty="0">
                <a:effectLst/>
              </a:rPr>
              <a:t> </a:t>
            </a:r>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19</a:t>
            </a:fld>
            <a:endParaRPr lang="en-US"/>
          </a:p>
        </p:txBody>
      </p:sp>
    </p:spTree>
    <p:extLst>
      <p:ext uri="{BB962C8B-B14F-4D97-AF65-F5344CB8AC3E}">
        <p14:creationId xmlns:p14="http://schemas.microsoft.com/office/powerpoint/2010/main" val="419202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steps to making a proper SQL table is to ensure the information is in first normal form.  Once a table is in first normal form it is easier to search, filter, and sort the information. The rules to satisfy 1</a:t>
            </a:r>
            <a:r>
              <a:rPr lang="en-US" baseline="30000" dirty="0"/>
              <a:t>st</a:t>
            </a:r>
            <a:r>
              <a:rPr lang="en-US" dirty="0"/>
              <a:t> normal form are:</a:t>
            </a:r>
          </a:p>
          <a:p>
            <a:r>
              <a:rPr lang="en-US" dirty="0"/>
              <a:t>That the data is in a </a:t>
            </a:r>
            <a:r>
              <a:rPr lang="en-US" dirty="0">
                <a:hlinkClick r:id="rId3"/>
              </a:rPr>
              <a:t>database table</a:t>
            </a:r>
            <a:r>
              <a:rPr lang="en-US" dirty="0"/>
              <a:t>.  The table stores information in rows and columns where one or more columns, called the primary key, uniquely identify each row.</a:t>
            </a:r>
          </a:p>
          <a:p>
            <a:r>
              <a:rPr lang="en-US" dirty="0"/>
              <a:t>Each column contains atomic values, and there are not repeating groups of columns.</a:t>
            </a:r>
          </a:p>
          <a:p>
            <a:r>
              <a:rPr lang="en-US" dirty="0"/>
              <a:t>Tables in first normal form cannot contain sub columns.  That is, if you are listing several cities, you cannot list them in one column and separate them with a semi-colon.</a:t>
            </a:r>
          </a:p>
          <a:p>
            <a:r>
              <a:rPr lang="en-US" dirty="0"/>
              <a:t>When a value is atomic, the values cannot be further subdivided.  For example, the value “Chicago” is atomic; whereas “Chicago; Los Angeles; New York” is not. Related to this requirement is the concept that a table should not contain repeating groups of columns such as Customer1Name, Customer2Name, and Customer3Name.</a:t>
            </a:r>
          </a:p>
        </p:txBody>
      </p:sp>
      <p:sp>
        <p:nvSpPr>
          <p:cNvPr id="4" name="Slide Number Placeholder 3"/>
          <p:cNvSpPr>
            <a:spLocks noGrp="1"/>
          </p:cNvSpPr>
          <p:nvPr>
            <p:ph type="sldNum" sz="quarter" idx="5"/>
          </p:nvPr>
        </p:nvSpPr>
        <p:spPr/>
        <p:txBody>
          <a:bodyPr/>
          <a:lstStyle/>
          <a:p>
            <a:fld id="{53B1406A-1EBE-1A42-9DE6-EF608D6B42EB}" type="slidenum">
              <a:rPr lang="en-US" smtClean="0"/>
              <a:t>20</a:t>
            </a:fld>
            <a:endParaRPr lang="en-US"/>
          </a:p>
        </p:txBody>
      </p:sp>
    </p:spTree>
    <p:extLst>
      <p:ext uri="{BB962C8B-B14F-4D97-AF65-F5344CB8AC3E}">
        <p14:creationId xmlns:p14="http://schemas.microsoft.com/office/powerpoint/2010/main" val="1920295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3B1406A-1EBE-1A42-9DE6-EF608D6B42EB}" type="slidenum">
              <a:rPr lang="en-US" smtClean="0"/>
              <a:t>21</a:t>
            </a:fld>
            <a:endParaRPr lang="en-US"/>
          </a:p>
        </p:txBody>
      </p:sp>
    </p:spTree>
    <p:extLst>
      <p:ext uri="{BB962C8B-B14F-4D97-AF65-F5344CB8AC3E}">
        <p14:creationId xmlns:p14="http://schemas.microsoft.com/office/powerpoint/2010/main" val="1741903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11/10/22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11/10/22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11/10/22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11/10/22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11/10/22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277dfx2bm2883ohl6u2g3l59-wpengine.netdna-ssl.com/wp-content/uploads/2014/06/Intro-Table-Not-Normalized.pn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277dfx2bm2883ohl6u2g3l59-wpengine.netdna-ssl.com/wp-content/uploads/2014/06/Intro-Insert-Anomaly.pn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hyperlink" Target="https://277dfx2bm2883ohl6u2g3l59-wpengine.netdna-ssl.com/wp-content/uploads/2014/06/Intro-Update-Anomaly.pn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hyperlink" Target="https://277dfx2bm2883ohl6u2g3l59-wpengine.netdna-ssl.com/wp-content/uploads/2014/06/Intro-Deletion-Anomaly.pn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essentialsql.com/get-ready-to-learn-sql-8-database-first-normal-form-explained-in-simple-english/"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www.essentialsql.com/get-ready-to-learn-sql-11-database-third-normal-form-explained-in-simple-english/" TargetMode="External"/><Relationship Id="rId4" Type="http://schemas.openxmlformats.org/officeDocument/2006/relationships/hyperlink" Target="http://www.essentialsql.com/get-ready-to-learn-sql-10-database-second-normal-form-explained-in-simple-english/"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essentialsql.com/get-ready-to-learn-sql-server-15-combine-table-row-using-union/"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essentialsql.com/get-ready-to-learn-sql-10-database-second-normal-form-explained-in-simple-english/"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en.wikipedia.org/wiki/Boyce%E2%80%93Codd_normal_form" TargetMode="Externa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4</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Normalization</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ECE4-2F9F-23C6-B9E4-FE7B9330842F}"/>
              </a:ext>
            </a:extLst>
          </p:cNvPr>
          <p:cNvSpPr>
            <a:spLocks noGrp="1"/>
          </p:cNvSpPr>
          <p:nvPr>
            <p:ph type="title"/>
          </p:nvPr>
        </p:nvSpPr>
        <p:spPr/>
        <p:txBody>
          <a:bodyPr/>
          <a:lstStyle/>
          <a:p>
            <a:r>
              <a:rPr lang="en-US" dirty="0"/>
              <a:t>Additional Final Points</a:t>
            </a:r>
          </a:p>
        </p:txBody>
      </p:sp>
      <p:sp>
        <p:nvSpPr>
          <p:cNvPr id="3" name="Content Placeholder 2">
            <a:extLst>
              <a:ext uri="{FF2B5EF4-FFF2-40B4-BE49-F238E27FC236}">
                <a16:creationId xmlns:a16="http://schemas.microsoft.com/office/drawing/2014/main" id="{AAF776C9-1EEB-86DF-6B75-DBCA35B60A0B}"/>
              </a:ext>
            </a:extLst>
          </p:cNvPr>
          <p:cNvSpPr>
            <a:spLocks noGrp="1"/>
          </p:cNvSpPr>
          <p:nvPr>
            <p:ph idx="1"/>
          </p:nvPr>
        </p:nvSpPr>
        <p:spPr/>
        <p:txBody>
          <a:bodyPr/>
          <a:lstStyle/>
          <a:p>
            <a:r>
              <a:rPr lang="en-US" dirty="0"/>
              <a:t>Merging Relations – combining entities from multiple EER models into common relations</a:t>
            </a:r>
          </a:p>
          <a:p>
            <a:r>
              <a:rPr lang="en-US" dirty="0"/>
              <a:t>Issues:</a:t>
            </a:r>
          </a:p>
          <a:p>
            <a:pPr lvl="1"/>
            <a:r>
              <a:rPr lang="en-US" dirty="0"/>
              <a:t>Synonyms – two or more attributes with different names but the same meaning</a:t>
            </a:r>
          </a:p>
          <a:p>
            <a:pPr lvl="1"/>
            <a:r>
              <a:rPr lang="en-US" dirty="0"/>
              <a:t>Homonym – attributes with same name but different meanings</a:t>
            </a:r>
          </a:p>
          <a:p>
            <a:pPr lvl="1"/>
            <a:r>
              <a:rPr lang="en-US" dirty="0"/>
              <a:t>Transitive dependencies – if in third normal form prior to merging, may not be after merging</a:t>
            </a:r>
          </a:p>
          <a:p>
            <a:pPr lvl="1"/>
            <a:r>
              <a:rPr lang="en-US" dirty="0"/>
              <a:t>Supertype/subtype – may have been hidden prior to merging</a:t>
            </a:r>
          </a:p>
        </p:txBody>
      </p:sp>
    </p:spTree>
    <p:extLst>
      <p:ext uri="{BB962C8B-B14F-4D97-AF65-F5344CB8AC3E}">
        <p14:creationId xmlns:p14="http://schemas.microsoft.com/office/powerpoint/2010/main" val="34125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ECE4-2F9F-23C6-B9E4-FE7B9330842F}"/>
              </a:ext>
            </a:extLst>
          </p:cNvPr>
          <p:cNvSpPr>
            <a:spLocks noGrp="1"/>
          </p:cNvSpPr>
          <p:nvPr>
            <p:ph type="title"/>
          </p:nvPr>
        </p:nvSpPr>
        <p:spPr/>
        <p:txBody>
          <a:bodyPr/>
          <a:lstStyle/>
          <a:p>
            <a:r>
              <a:rPr lang="en-US" dirty="0"/>
              <a:t>Newer concepts</a:t>
            </a:r>
          </a:p>
        </p:txBody>
      </p:sp>
      <p:sp>
        <p:nvSpPr>
          <p:cNvPr id="3" name="Content Placeholder 2">
            <a:extLst>
              <a:ext uri="{FF2B5EF4-FFF2-40B4-BE49-F238E27FC236}">
                <a16:creationId xmlns:a16="http://schemas.microsoft.com/office/drawing/2014/main" id="{AAF776C9-1EEB-86DF-6B75-DBCA35B60A0B}"/>
              </a:ext>
            </a:extLst>
          </p:cNvPr>
          <p:cNvSpPr>
            <a:spLocks noGrp="1"/>
          </p:cNvSpPr>
          <p:nvPr>
            <p:ph idx="1"/>
          </p:nvPr>
        </p:nvSpPr>
        <p:spPr/>
        <p:txBody>
          <a:bodyPr/>
          <a:lstStyle/>
          <a:p>
            <a:r>
              <a:rPr lang="en-US" dirty="0"/>
              <a:t>Enterprise Keys</a:t>
            </a:r>
            <a:br>
              <a:rPr lang="en-US" dirty="0"/>
            </a:br>
            <a:endParaRPr lang="en-US" dirty="0"/>
          </a:p>
          <a:p>
            <a:pPr lvl="1"/>
            <a:r>
              <a:rPr lang="en-US" dirty="0"/>
              <a:t>Primary keys that are unique in the whole database, not just within a single relation</a:t>
            </a:r>
          </a:p>
          <a:p>
            <a:pPr lvl="1"/>
            <a:r>
              <a:rPr lang="en-US" dirty="0"/>
              <a:t>Corresponds with the concept of an object ID in object-oriented systems</a:t>
            </a:r>
          </a:p>
          <a:p>
            <a:endParaRPr lang="en-US" dirty="0"/>
          </a:p>
        </p:txBody>
      </p:sp>
    </p:spTree>
    <p:extLst>
      <p:ext uri="{BB962C8B-B14F-4D97-AF65-F5344CB8AC3E}">
        <p14:creationId xmlns:p14="http://schemas.microsoft.com/office/powerpoint/2010/main" val="4187181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E2A64-2FA8-5247-A8C8-EAB47FD46F66}"/>
              </a:ext>
            </a:extLst>
          </p:cNvPr>
          <p:cNvSpPr>
            <a:spLocks noGrp="1"/>
          </p:cNvSpPr>
          <p:nvPr>
            <p:ph type="title"/>
          </p:nvPr>
        </p:nvSpPr>
        <p:spPr>
          <a:xfrm>
            <a:off x="1673352" y="3055040"/>
            <a:ext cx="5797296" cy="891540"/>
          </a:xfrm>
          <a:solidFill>
            <a:schemeClr val="bg1"/>
          </a:solidFill>
          <a:ln w="31750">
            <a:solidFill>
              <a:schemeClr val="tx1">
                <a:lumMod val="75000"/>
                <a:lumOff val="25000"/>
              </a:schemeClr>
            </a:solidFill>
          </a:ln>
        </p:spPr>
        <p:txBody>
          <a:bodyPr vert="horz" lIns="68580" tIns="34290" rIns="68580" bIns="34290" rtlCol="0" anchor="ctr">
            <a:normAutofit/>
          </a:bodyPr>
          <a:lstStyle/>
          <a:p>
            <a:pPr algn="ctr"/>
            <a:r>
              <a:rPr lang="en-US" sz="2400"/>
              <a:t>Example</a:t>
            </a:r>
          </a:p>
        </p:txBody>
      </p:sp>
      <p:pic>
        <p:nvPicPr>
          <p:cNvPr id="7" name="Picture 6" descr="Unnormalized Database Table">
            <a:hlinkClick r:id="rId3"/>
            <a:extLst>
              <a:ext uri="{FF2B5EF4-FFF2-40B4-BE49-F238E27FC236}">
                <a16:creationId xmlns:a16="http://schemas.microsoft.com/office/drawing/2014/main" id="{6358799B-BA78-5A47-B5FE-814B2E6834B0}"/>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796413" y="764253"/>
            <a:ext cx="7750276" cy="1807497"/>
          </a:xfrm>
          <a:prstGeom prst="rect">
            <a:avLst/>
          </a:prstGeom>
          <a:noFill/>
        </p:spPr>
      </p:pic>
    </p:spTree>
    <p:extLst>
      <p:ext uri="{BB962C8B-B14F-4D97-AF65-F5344CB8AC3E}">
        <p14:creationId xmlns:p14="http://schemas.microsoft.com/office/powerpoint/2010/main" val="37482578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FA5D9-EA57-CB49-A7FD-6DC456D90839}"/>
              </a:ext>
            </a:extLst>
          </p:cNvPr>
          <p:cNvSpPr>
            <a:spLocks noGrp="1"/>
          </p:cNvSpPr>
          <p:nvPr>
            <p:ph type="title"/>
          </p:nvPr>
        </p:nvSpPr>
        <p:spPr/>
        <p:txBody>
          <a:bodyPr>
            <a:normAutofit fontScale="90000"/>
          </a:bodyPr>
          <a:lstStyle/>
          <a:p>
            <a:r>
              <a:rPr lang="en-US" b="1" dirty="0"/>
              <a:t>Data Duplication and Modification Anomalies</a:t>
            </a:r>
            <a:r>
              <a:rPr lang="en-US" dirty="0">
                <a:effectLst/>
              </a:rPr>
              <a:t> </a:t>
            </a:r>
            <a:endParaRPr lang="en-US" dirty="0"/>
          </a:p>
        </p:txBody>
      </p:sp>
      <p:sp>
        <p:nvSpPr>
          <p:cNvPr id="3" name="Content Placeholder 2">
            <a:extLst>
              <a:ext uri="{FF2B5EF4-FFF2-40B4-BE49-F238E27FC236}">
                <a16:creationId xmlns:a16="http://schemas.microsoft.com/office/drawing/2014/main" id="{2409A71C-8A17-8F4E-8792-F5E23EE580FA}"/>
              </a:ext>
            </a:extLst>
          </p:cNvPr>
          <p:cNvSpPr>
            <a:spLocks noGrp="1"/>
          </p:cNvSpPr>
          <p:nvPr>
            <p:ph idx="1"/>
          </p:nvPr>
        </p:nvSpPr>
        <p:spPr/>
        <p:txBody>
          <a:bodyPr/>
          <a:lstStyle/>
          <a:p>
            <a:pPr fontAlgn="base"/>
            <a:r>
              <a:rPr lang="en-US" dirty="0"/>
              <a:t>Notice that for each </a:t>
            </a:r>
            <a:r>
              <a:rPr lang="en-US" dirty="0" err="1"/>
              <a:t>SalesPerson</a:t>
            </a:r>
            <a:r>
              <a:rPr lang="en-US" dirty="0"/>
              <a:t> we have listed both the </a:t>
            </a:r>
            <a:r>
              <a:rPr lang="en-US" dirty="0" err="1"/>
              <a:t>SalesOffice</a:t>
            </a:r>
            <a:r>
              <a:rPr lang="en-US" dirty="0"/>
              <a:t> and </a:t>
            </a:r>
            <a:r>
              <a:rPr lang="en-US" dirty="0" err="1"/>
              <a:t>OfficeNumber</a:t>
            </a:r>
            <a:r>
              <a:rPr lang="en-US" dirty="0"/>
              <a:t>.  This information is duplicated for each </a:t>
            </a:r>
            <a:r>
              <a:rPr lang="en-US" dirty="0" err="1"/>
              <a:t>SalesPerson</a:t>
            </a:r>
            <a:r>
              <a:rPr lang="en-US" dirty="0"/>
              <a:t>.  Duplicated information presents two problems:</a:t>
            </a:r>
          </a:p>
          <a:p>
            <a:pPr lvl="0" fontAlgn="base"/>
            <a:r>
              <a:rPr lang="en-US" dirty="0"/>
              <a:t>It increases storage and decrease performance.</a:t>
            </a:r>
          </a:p>
          <a:p>
            <a:pPr lvl="0" fontAlgn="base"/>
            <a:r>
              <a:rPr lang="en-US" dirty="0"/>
              <a:t>It becomes more difficult to maintain data changes.</a:t>
            </a:r>
          </a:p>
          <a:p>
            <a:pPr marL="0" indent="0">
              <a:buNone/>
            </a:pPr>
            <a:endParaRPr lang="en-US" dirty="0"/>
          </a:p>
        </p:txBody>
      </p:sp>
    </p:spTree>
    <p:extLst>
      <p:ext uri="{BB962C8B-B14F-4D97-AF65-F5344CB8AC3E}">
        <p14:creationId xmlns:p14="http://schemas.microsoft.com/office/powerpoint/2010/main" val="25303465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AC47E-86BA-FB42-AAB7-37326CD2C8D1}"/>
              </a:ext>
            </a:extLst>
          </p:cNvPr>
          <p:cNvSpPr>
            <a:spLocks noGrp="1"/>
          </p:cNvSpPr>
          <p:nvPr>
            <p:ph type="title"/>
          </p:nvPr>
        </p:nvSpPr>
        <p:spPr/>
        <p:txBody>
          <a:bodyPr/>
          <a:lstStyle/>
          <a:p>
            <a:r>
              <a:rPr lang="en-US" dirty="0"/>
              <a:t>Modification Anomalies</a:t>
            </a:r>
            <a:r>
              <a:rPr lang="en-US" dirty="0">
                <a:effectLst/>
              </a:rPr>
              <a:t> </a:t>
            </a:r>
            <a:endParaRPr lang="en-US" dirty="0"/>
          </a:p>
        </p:txBody>
      </p:sp>
      <p:sp>
        <p:nvSpPr>
          <p:cNvPr id="3" name="Content Placeholder 2">
            <a:extLst>
              <a:ext uri="{FF2B5EF4-FFF2-40B4-BE49-F238E27FC236}">
                <a16:creationId xmlns:a16="http://schemas.microsoft.com/office/drawing/2014/main" id="{7C88F546-FCBD-834E-A750-008A5DC039AD}"/>
              </a:ext>
            </a:extLst>
          </p:cNvPr>
          <p:cNvSpPr>
            <a:spLocks noGrp="1"/>
          </p:cNvSpPr>
          <p:nvPr>
            <p:ph idx="1"/>
          </p:nvPr>
        </p:nvSpPr>
        <p:spPr/>
        <p:txBody>
          <a:bodyPr/>
          <a:lstStyle/>
          <a:p>
            <a:r>
              <a:rPr lang="en-US" b="1" i="1" dirty="0"/>
              <a:t>Insert Anomaly</a:t>
            </a:r>
          </a:p>
          <a:p>
            <a:r>
              <a:rPr lang="en-US" b="1" i="1" dirty="0"/>
              <a:t>Update Anomaly</a:t>
            </a:r>
          </a:p>
          <a:p>
            <a:r>
              <a:rPr lang="en-US" b="1" i="1" dirty="0"/>
              <a:t>Deletion Anomaly</a:t>
            </a:r>
          </a:p>
        </p:txBody>
      </p:sp>
    </p:spTree>
    <p:extLst>
      <p:ext uri="{BB962C8B-B14F-4D97-AF65-F5344CB8AC3E}">
        <p14:creationId xmlns:p14="http://schemas.microsoft.com/office/powerpoint/2010/main" val="9955633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AA1A19-4C6A-4C41-8D06-D0C3CD1C82B4}"/>
              </a:ext>
            </a:extLst>
          </p:cNvPr>
          <p:cNvSpPr>
            <a:spLocks noGrp="1"/>
          </p:cNvSpPr>
          <p:nvPr>
            <p:ph type="title"/>
          </p:nvPr>
        </p:nvSpPr>
        <p:spPr>
          <a:xfrm>
            <a:off x="1673352" y="3150906"/>
            <a:ext cx="5797296" cy="891540"/>
          </a:xfrm>
          <a:solidFill>
            <a:schemeClr val="bg1"/>
          </a:solidFill>
          <a:ln w="31750">
            <a:solidFill>
              <a:schemeClr val="tx1">
                <a:lumMod val="75000"/>
                <a:lumOff val="25000"/>
              </a:schemeClr>
            </a:solidFill>
          </a:ln>
        </p:spPr>
        <p:txBody>
          <a:bodyPr vert="horz" lIns="68580" tIns="34290" rIns="68580" bIns="34290" rtlCol="0" anchor="ctr">
            <a:normAutofit/>
          </a:bodyPr>
          <a:lstStyle/>
          <a:p>
            <a:pPr algn="ctr"/>
            <a:r>
              <a:rPr lang="en-US" sz="2400" dirty="0"/>
              <a:t>INSERT ANOMALY</a:t>
            </a:r>
          </a:p>
        </p:txBody>
      </p:sp>
      <p:pic>
        <p:nvPicPr>
          <p:cNvPr id="4" name="Picture 3" descr="Database Insert Anomaly">
            <a:hlinkClick r:id="rId3"/>
            <a:extLst>
              <a:ext uri="{FF2B5EF4-FFF2-40B4-BE49-F238E27FC236}">
                <a16:creationId xmlns:a16="http://schemas.microsoft.com/office/drawing/2014/main" id="{3F958D91-EAEE-0347-8E0C-565ED9274487}"/>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52655" y="790063"/>
            <a:ext cx="7890797" cy="1781687"/>
          </a:xfrm>
          <a:prstGeom prst="rect">
            <a:avLst/>
          </a:prstGeom>
          <a:noFill/>
        </p:spPr>
      </p:pic>
    </p:spTree>
    <p:extLst>
      <p:ext uri="{BB962C8B-B14F-4D97-AF65-F5344CB8AC3E}">
        <p14:creationId xmlns:p14="http://schemas.microsoft.com/office/powerpoint/2010/main" val="24671192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A831D-3BC2-A24E-A065-B19738941FA5}"/>
              </a:ext>
            </a:extLst>
          </p:cNvPr>
          <p:cNvSpPr>
            <a:spLocks noGrp="1"/>
          </p:cNvSpPr>
          <p:nvPr>
            <p:ph type="title"/>
          </p:nvPr>
        </p:nvSpPr>
        <p:spPr>
          <a:xfrm>
            <a:off x="628650" y="273844"/>
            <a:ext cx="7886700" cy="994172"/>
          </a:xfrm>
        </p:spPr>
        <p:txBody>
          <a:bodyPr/>
          <a:lstStyle/>
          <a:p>
            <a:r>
              <a:rPr lang="en-US" dirty="0"/>
              <a:t>UPDATE ANOMOLY</a:t>
            </a:r>
          </a:p>
        </p:txBody>
      </p:sp>
      <p:pic>
        <p:nvPicPr>
          <p:cNvPr id="4" name="Picture 3" descr="Database Table Update Anomaly">
            <a:hlinkClick r:id="rId3"/>
            <a:extLst>
              <a:ext uri="{FF2B5EF4-FFF2-40B4-BE49-F238E27FC236}">
                <a16:creationId xmlns:a16="http://schemas.microsoft.com/office/drawing/2014/main" id="{8C30637C-DD78-2946-A186-5365CDA47F36}"/>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85774" y="1991032"/>
            <a:ext cx="8172451" cy="1465826"/>
          </a:xfrm>
          <a:prstGeom prst="rect">
            <a:avLst/>
          </a:prstGeom>
          <a:noFill/>
          <a:ln>
            <a:noFill/>
          </a:ln>
        </p:spPr>
      </p:pic>
    </p:spTree>
    <p:extLst>
      <p:ext uri="{BB962C8B-B14F-4D97-AF65-F5344CB8AC3E}">
        <p14:creationId xmlns:p14="http://schemas.microsoft.com/office/powerpoint/2010/main" val="39518391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CAB9C-D18F-DB43-BD2E-646A42B3230F}"/>
              </a:ext>
            </a:extLst>
          </p:cNvPr>
          <p:cNvSpPr>
            <a:spLocks noGrp="1"/>
          </p:cNvSpPr>
          <p:nvPr>
            <p:ph type="title"/>
          </p:nvPr>
        </p:nvSpPr>
        <p:spPr/>
        <p:txBody>
          <a:bodyPr/>
          <a:lstStyle/>
          <a:p>
            <a:r>
              <a:rPr lang="en-US" dirty="0"/>
              <a:t>Deletion</a:t>
            </a:r>
            <a:r>
              <a:rPr lang="en-US" b="1" i="1" dirty="0"/>
              <a:t> </a:t>
            </a:r>
            <a:r>
              <a:rPr lang="en-US" dirty="0"/>
              <a:t>Anomaly</a:t>
            </a:r>
          </a:p>
        </p:txBody>
      </p:sp>
      <p:pic>
        <p:nvPicPr>
          <p:cNvPr id="4" name="Picture 3" descr="Database Table Row Deletion Anomaly">
            <a:hlinkClick r:id="rId3"/>
            <a:extLst>
              <a:ext uri="{FF2B5EF4-FFF2-40B4-BE49-F238E27FC236}">
                <a16:creationId xmlns:a16="http://schemas.microsoft.com/office/drawing/2014/main" id="{95BA2E74-0066-E14C-A7D6-F0C6F54094D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87031" y="1578077"/>
            <a:ext cx="7549944" cy="1710814"/>
          </a:xfrm>
          <a:prstGeom prst="rect">
            <a:avLst/>
          </a:prstGeom>
          <a:noFill/>
          <a:ln>
            <a:noFill/>
          </a:ln>
        </p:spPr>
      </p:pic>
    </p:spTree>
    <p:extLst>
      <p:ext uri="{BB962C8B-B14F-4D97-AF65-F5344CB8AC3E}">
        <p14:creationId xmlns:p14="http://schemas.microsoft.com/office/powerpoint/2010/main" val="434320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4892C-0455-6A4C-9239-3EC34FF1B957}"/>
              </a:ext>
            </a:extLst>
          </p:cNvPr>
          <p:cNvSpPr>
            <a:spLocks noGrp="1"/>
          </p:cNvSpPr>
          <p:nvPr>
            <p:ph type="title"/>
          </p:nvPr>
        </p:nvSpPr>
        <p:spPr/>
        <p:txBody>
          <a:bodyPr/>
          <a:lstStyle/>
          <a:p>
            <a:r>
              <a:rPr lang="en-US" dirty="0"/>
              <a:t>Search and Sort Issues</a:t>
            </a:r>
          </a:p>
        </p:txBody>
      </p:sp>
      <p:sp>
        <p:nvSpPr>
          <p:cNvPr id="3" name="Content Placeholder 2">
            <a:extLst>
              <a:ext uri="{FF2B5EF4-FFF2-40B4-BE49-F238E27FC236}">
                <a16:creationId xmlns:a16="http://schemas.microsoft.com/office/drawing/2014/main" id="{6839AFE4-9A87-C14F-9E37-0EADB7F86E37}"/>
              </a:ext>
            </a:extLst>
          </p:cNvPr>
          <p:cNvSpPr>
            <a:spLocks noGrp="1"/>
          </p:cNvSpPr>
          <p:nvPr>
            <p:ph idx="1"/>
          </p:nvPr>
        </p:nvSpPr>
        <p:spPr/>
        <p:txBody>
          <a:bodyPr/>
          <a:lstStyle/>
          <a:p>
            <a:r>
              <a:rPr lang="en-US" dirty="0"/>
              <a:t>The last reason we’ll consider is making it easier to search and sort your data.  In the </a:t>
            </a:r>
            <a:r>
              <a:rPr lang="en-US" dirty="0" err="1"/>
              <a:t>SalesStaff</a:t>
            </a:r>
            <a:r>
              <a:rPr lang="en-US" dirty="0"/>
              <a:t> table if you want to search for a specific customer such as Ford, you would have to write a query like</a:t>
            </a:r>
          </a:p>
          <a:p>
            <a:endParaRPr lang="en-US" dirty="0"/>
          </a:p>
          <a:p>
            <a:endParaRPr lang="en-US" dirty="0"/>
          </a:p>
          <a:p>
            <a:endParaRPr lang="en-US" dirty="0"/>
          </a:p>
          <a:p>
            <a:endParaRPr lang="en-US" dirty="0"/>
          </a:p>
        </p:txBody>
      </p:sp>
      <p:sp>
        <p:nvSpPr>
          <p:cNvPr id="7" name="TextBox 6">
            <a:extLst>
              <a:ext uri="{FF2B5EF4-FFF2-40B4-BE49-F238E27FC236}">
                <a16:creationId xmlns:a16="http://schemas.microsoft.com/office/drawing/2014/main" id="{47419029-8B76-FD4D-9FD2-5F8A1CF562AE}"/>
              </a:ext>
            </a:extLst>
          </p:cNvPr>
          <p:cNvSpPr txBox="1"/>
          <p:nvPr/>
        </p:nvSpPr>
        <p:spPr>
          <a:xfrm>
            <a:off x="1242961" y="2647335"/>
            <a:ext cx="6311900" cy="1477328"/>
          </a:xfrm>
          <a:prstGeom prst="rect">
            <a:avLst/>
          </a:prstGeom>
          <a:solidFill>
            <a:schemeClr val="bg1">
              <a:lumMod val="85000"/>
            </a:schemeClr>
          </a:solidFill>
          <a:ln>
            <a:solidFill>
              <a:schemeClr val="accent1"/>
            </a:solidFill>
          </a:ln>
        </p:spPr>
        <p:txBody>
          <a:bodyPr wrap="square" rtlCol="0">
            <a:spAutoFit/>
          </a:bodyPr>
          <a:lstStyle/>
          <a:p>
            <a:r>
              <a:rPr lang="en-US" dirty="0"/>
              <a:t>SELECT </a:t>
            </a:r>
            <a:r>
              <a:rPr lang="en-US" dirty="0" err="1"/>
              <a:t>SalesOffice</a:t>
            </a:r>
            <a:endParaRPr lang="en-US" dirty="0"/>
          </a:p>
          <a:p>
            <a:r>
              <a:rPr lang="en-US" dirty="0"/>
              <a:t>FROM </a:t>
            </a:r>
            <a:r>
              <a:rPr lang="en-US" dirty="0" err="1"/>
              <a:t>SalesStaff</a:t>
            </a:r>
            <a:endParaRPr lang="en-US" dirty="0"/>
          </a:p>
          <a:p>
            <a:r>
              <a:rPr lang="en-US" dirty="0"/>
              <a:t>WHERE Customer1 = ‘Ford’ OR</a:t>
            </a:r>
          </a:p>
          <a:p>
            <a:r>
              <a:rPr lang="en-US" dirty="0"/>
              <a:t>              Customer2 = ‘Ford’ OR </a:t>
            </a:r>
          </a:p>
          <a:p>
            <a:r>
              <a:rPr lang="en-US" dirty="0"/>
              <a:t>              Customer3 = ‘Ford’</a:t>
            </a:r>
          </a:p>
        </p:txBody>
      </p:sp>
    </p:spTree>
    <p:extLst>
      <p:ext uri="{BB962C8B-B14F-4D97-AF65-F5344CB8AC3E}">
        <p14:creationId xmlns:p14="http://schemas.microsoft.com/office/powerpoint/2010/main" val="17793980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41A0A-C1E4-FD4F-AD9A-7F04C5878B6D}"/>
              </a:ext>
            </a:extLst>
          </p:cNvPr>
          <p:cNvSpPr>
            <a:spLocks noGrp="1"/>
          </p:cNvSpPr>
          <p:nvPr>
            <p:ph type="title"/>
          </p:nvPr>
        </p:nvSpPr>
        <p:spPr/>
        <p:txBody>
          <a:bodyPr/>
          <a:lstStyle/>
          <a:p>
            <a:r>
              <a:rPr lang="en-US" dirty="0"/>
              <a:t>Definition of Normalization</a:t>
            </a:r>
          </a:p>
        </p:txBody>
      </p:sp>
      <p:sp>
        <p:nvSpPr>
          <p:cNvPr id="3" name="Content Placeholder 2">
            <a:extLst>
              <a:ext uri="{FF2B5EF4-FFF2-40B4-BE49-F238E27FC236}">
                <a16:creationId xmlns:a16="http://schemas.microsoft.com/office/drawing/2014/main" id="{B2F73BC5-7311-004F-B27C-ED62A97B3F2A}"/>
              </a:ext>
            </a:extLst>
          </p:cNvPr>
          <p:cNvSpPr>
            <a:spLocks noGrp="1"/>
          </p:cNvSpPr>
          <p:nvPr>
            <p:ph idx="1"/>
          </p:nvPr>
        </p:nvSpPr>
        <p:spPr/>
        <p:txBody>
          <a:bodyPr/>
          <a:lstStyle/>
          <a:p>
            <a:pPr lvl="0" fontAlgn="base"/>
            <a:r>
              <a:rPr lang="en-US" b="1" u="sng" dirty="0">
                <a:hlinkClick r:id="rId3" tooltip="Get Ready to Learn SQL: 9. Database First Normal Form Explained in Simple English"/>
              </a:rPr>
              <a:t>First Normal Form</a:t>
            </a:r>
            <a:r>
              <a:rPr lang="en-US" dirty="0"/>
              <a:t> – The information is stored in a relational table and each column contains atomic values, and there are not repeating groups of columns.</a:t>
            </a:r>
          </a:p>
          <a:p>
            <a:pPr lvl="0" fontAlgn="base"/>
            <a:r>
              <a:rPr lang="en-US" b="1" u="sng" dirty="0">
                <a:hlinkClick r:id="rId4" tooltip="Get Ready to Learn SQL: 10. Database Second Normal Form Explained in Simple English"/>
              </a:rPr>
              <a:t>Second Normal Form</a:t>
            </a:r>
            <a:r>
              <a:rPr lang="en-US" dirty="0"/>
              <a:t> – The table is in first normal form and all the columns depend on the table’s primary key.</a:t>
            </a:r>
          </a:p>
          <a:p>
            <a:pPr lvl="0" fontAlgn="base"/>
            <a:r>
              <a:rPr lang="en-US" b="1" u="sng" dirty="0">
                <a:hlinkClick r:id="rId5" tooltip="Get Ready to Learn SQL: 11. Database Third Normal Form Explained in Simple English"/>
              </a:rPr>
              <a:t>Third Normal Form</a:t>
            </a:r>
            <a:r>
              <a:rPr lang="en-US" dirty="0"/>
              <a:t> – the table is in second normal form and all of its columns are not transitively dependent on the primary key</a:t>
            </a:r>
          </a:p>
          <a:p>
            <a:endParaRPr lang="en-US" dirty="0"/>
          </a:p>
        </p:txBody>
      </p:sp>
    </p:spTree>
    <p:extLst>
      <p:ext uri="{BB962C8B-B14F-4D97-AF65-F5344CB8AC3E}">
        <p14:creationId xmlns:p14="http://schemas.microsoft.com/office/powerpoint/2010/main" val="3871694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ECC7-329B-B415-073F-EC9FAE88EADB}"/>
              </a:ext>
            </a:extLst>
          </p:cNvPr>
          <p:cNvSpPr>
            <a:spLocks noGrp="1"/>
          </p:cNvSpPr>
          <p:nvPr>
            <p:ph type="title"/>
          </p:nvPr>
        </p:nvSpPr>
        <p:spPr/>
        <p:txBody>
          <a:bodyPr/>
          <a:lstStyle/>
          <a:p>
            <a:r>
              <a:rPr lang="en-US" dirty="0"/>
              <a:t>Normalization</a:t>
            </a:r>
          </a:p>
        </p:txBody>
      </p:sp>
      <p:sp>
        <p:nvSpPr>
          <p:cNvPr id="3" name="Content Placeholder 2">
            <a:extLst>
              <a:ext uri="{FF2B5EF4-FFF2-40B4-BE49-F238E27FC236}">
                <a16:creationId xmlns:a16="http://schemas.microsoft.com/office/drawing/2014/main" id="{4AD03C0D-15E1-E177-DC43-6A802A25D4C0}"/>
              </a:ext>
            </a:extLst>
          </p:cNvPr>
          <p:cNvSpPr>
            <a:spLocks noGrp="1"/>
          </p:cNvSpPr>
          <p:nvPr>
            <p:ph idx="1"/>
          </p:nvPr>
        </p:nvSpPr>
        <p:spPr/>
        <p:txBody>
          <a:bodyPr/>
          <a:lstStyle/>
          <a:p>
            <a:r>
              <a:rPr lang="en-US" dirty="0"/>
              <a:t>Tool to make sure that your final relations (tables) are in the proper format:</a:t>
            </a:r>
          </a:p>
          <a:p>
            <a:pPr lvl="1"/>
            <a:r>
              <a:rPr lang="en-US" dirty="0"/>
              <a:t>To avoid unnecessary duplication of data</a:t>
            </a:r>
          </a:p>
          <a:p>
            <a:pPr lvl="1"/>
            <a:r>
              <a:rPr lang="en-US" dirty="0"/>
              <a:t>Be able to add, delete and change rows of data in a relation</a:t>
            </a:r>
          </a:p>
          <a:p>
            <a:r>
              <a:rPr lang="en-US" dirty="0"/>
              <a:t>Do this by creating a set-by-step process of decomposing relations that have certain anomalies (problems with insert, delete or modify) into a set of WELL-STRUCTURED relations!!</a:t>
            </a:r>
          </a:p>
          <a:p>
            <a:endParaRPr lang="en-US" dirty="0"/>
          </a:p>
        </p:txBody>
      </p:sp>
    </p:spTree>
    <p:extLst>
      <p:ext uri="{BB962C8B-B14F-4D97-AF65-F5344CB8AC3E}">
        <p14:creationId xmlns:p14="http://schemas.microsoft.com/office/powerpoint/2010/main" val="2661640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B98C4-DC2C-BC40-88C6-D69F5FFCC9FC}"/>
              </a:ext>
            </a:extLst>
          </p:cNvPr>
          <p:cNvSpPr>
            <a:spLocks noGrp="1"/>
          </p:cNvSpPr>
          <p:nvPr>
            <p:ph type="title"/>
          </p:nvPr>
        </p:nvSpPr>
        <p:spPr/>
        <p:txBody>
          <a:bodyPr/>
          <a:lstStyle/>
          <a:p>
            <a:r>
              <a:rPr lang="en-US" dirty="0"/>
              <a:t>First Normal Form (1NF)</a:t>
            </a:r>
          </a:p>
        </p:txBody>
      </p:sp>
      <p:pic>
        <p:nvPicPr>
          <p:cNvPr id="3074" name="Picture 2" descr="Unormalized Data">
            <a:extLst>
              <a:ext uri="{FF2B5EF4-FFF2-40B4-BE49-F238E27FC236}">
                <a16:creationId xmlns:a16="http://schemas.microsoft.com/office/drawing/2014/main" id="{84D36093-9ED2-8F42-807D-6787738FB2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795" y="1417210"/>
            <a:ext cx="7886700" cy="128037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CB51E62-6719-304F-8C0C-3D44501C5171}"/>
              </a:ext>
            </a:extLst>
          </p:cNvPr>
          <p:cNvSpPr txBox="1"/>
          <p:nvPr/>
        </p:nvSpPr>
        <p:spPr>
          <a:xfrm>
            <a:off x="1016000" y="3086101"/>
            <a:ext cx="6936514" cy="1131079"/>
          </a:xfrm>
          <a:prstGeom prst="rect">
            <a:avLst/>
          </a:prstGeom>
          <a:noFill/>
        </p:spPr>
        <p:txBody>
          <a:bodyPr wrap="none" rtlCol="0">
            <a:spAutoFit/>
          </a:bodyPr>
          <a:lstStyle/>
          <a:p>
            <a:r>
              <a:rPr lang="en-US" sz="1350" dirty="0"/>
              <a:t>1NF rules: </a:t>
            </a:r>
          </a:p>
          <a:p>
            <a:pPr marL="257175" indent="-257175">
              <a:buAutoNum type="arabicPeriod"/>
            </a:pPr>
            <a:r>
              <a:rPr lang="en-US" sz="1350" dirty="0"/>
              <a:t>Must have primary key to identify each row.</a:t>
            </a:r>
          </a:p>
          <a:p>
            <a:pPr marL="257175" indent="-257175">
              <a:buAutoNum type="arabicPeriod"/>
            </a:pPr>
            <a:r>
              <a:rPr lang="en-US" sz="1350" dirty="0"/>
              <a:t>Each column contains atomic values, and there are not repeating groups of columns.</a:t>
            </a:r>
          </a:p>
          <a:p>
            <a:pPr marL="257175" indent="-257175">
              <a:buAutoNum type="arabicPeriod"/>
            </a:pPr>
            <a:r>
              <a:rPr lang="en-US" sz="1350" dirty="0"/>
              <a:t>Tables in 1NF cannot contain sub columns.  </a:t>
            </a:r>
          </a:p>
          <a:p>
            <a:pPr marL="257175" indent="-257175">
              <a:buAutoNum type="arabicPeriod"/>
            </a:pPr>
            <a:endParaRPr lang="en-US" sz="1350" dirty="0"/>
          </a:p>
        </p:txBody>
      </p:sp>
    </p:spTree>
    <p:extLst>
      <p:ext uri="{BB962C8B-B14F-4D97-AF65-F5344CB8AC3E}">
        <p14:creationId xmlns:p14="http://schemas.microsoft.com/office/powerpoint/2010/main" val="4260173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91B67-F30E-9741-83CD-4AC700A780DA}"/>
              </a:ext>
            </a:extLst>
          </p:cNvPr>
          <p:cNvSpPr>
            <a:spLocks noGrp="1"/>
          </p:cNvSpPr>
          <p:nvPr>
            <p:ph type="title"/>
          </p:nvPr>
        </p:nvSpPr>
        <p:spPr/>
        <p:txBody>
          <a:bodyPr/>
          <a:lstStyle/>
          <a:p>
            <a:r>
              <a:rPr lang="en-US" dirty="0"/>
              <a:t>1NF</a:t>
            </a:r>
          </a:p>
        </p:txBody>
      </p:sp>
      <p:pic>
        <p:nvPicPr>
          <p:cNvPr id="4098" name="Picture 2" descr="First Normal Form Example Data">
            <a:extLst>
              <a:ext uri="{FF2B5EF4-FFF2-40B4-BE49-F238E27FC236}">
                <a16:creationId xmlns:a16="http://schemas.microsoft.com/office/drawing/2014/main" id="{C29B6480-150D-ED47-89E5-A9C93CCD59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320" y="935191"/>
            <a:ext cx="5686425" cy="3562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078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7E0D-3DE2-ED41-B7E4-D8B8B7B2B9DC}"/>
              </a:ext>
            </a:extLst>
          </p:cNvPr>
          <p:cNvSpPr>
            <a:spLocks noGrp="1"/>
          </p:cNvSpPr>
          <p:nvPr>
            <p:ph type="title"/>
          </p:nvPr>
        </p:nvSpPr>
        <p:spPr/>
        <p:txBody>
          <a:bodyPr/>
          <a:lstStyle/>
          <a:p>
            <a:r>
              <a:rPr lang="en-US" dirty="0"/>
              <a:t>1NF</a:t>
            </a:r>
          </a:p>
        </p:txBody>
      </p:sp>
      <p:sp>
        <p:nvSpPr>
          <p:cNvPr id="3" name="Content Placeholder 2">
            <a:extLst>
              <a:ext uri="{FF2B5EF4-FFF2-40B4-BE49-F238E27FC236}">
                <a16:creationId xmlns:a16="http://schemas.microsoft.com/office/drawing/2014/main" id="{A821D638-8928-6C43-BEAE-E0C3EEDDB223}"/>
              </a:ext>
            </a:extLst>
          </p:cNvPr>
          <p:cNvSpPr>
            <a:spLocks noGrp="1"/>
          </p:cNvSpPr>
          <p:nvPr>
            <p:ph idx="1"/>
          </p:nvPr>
        </p:nvSpPr>
        <p:spPr/>
        <p:txBody>
          <a:bodyPr>
            <a:normAutofit fontScale="92500" lnSpcReduction="20000"/>
          </a:bodyPr>
          <a:lstStyle/>
          <a:p>
            <a:r>
              <a:rPr lang="en-US" dirty="0"/>
              <a:t>This design is superior to our original table in several ways:</a:t>
            </a:r>
          </a:p>
          <a:p>
            <a:r>
              <a:rPr lang="en-US" dirty="0"/>
              <a:t>The original design limited each </a:t>
            </a:r>
            <a:r>
              <a:rPr lang="en-US" dirty="0" err="1"/>
              <a:t>SalesStaffInformation</a:t>
            </a:r>
            <a:r>
              <a:rPr lang="en-US" dirty="0"/>
              <a:t> entry to three customers.  In the new design, the number of customers associated to each design is practically unlimited.</a:t>
            </a:r>
          </a:p>
          <a:p>
            <a:r>
              <a:rPr lang="en-US" dirty="0"/>
              <a:t>It was nearly impossible to Sort the original data by Customer.  You could, if you used the </a:t>
            </a:r>
            <a:r>
              <a:rPr lang="en-US" dirty="0">
                <a:hlinkClick r:id="rId3"/>
              </a:rPr>
              <a:t>UNION statement</a:t>
            </a:r>
            <a:r>
              <a:rPr lang="en-US" dirty="0"/>
              <a:t>, but it would be cumbersome.  Now, it is simple to sort customers.</a:t>
            </a:r>
          </a:p>
          <a:p>
            <a:r>
              <a:rPr lang="en-US" dirty="0"/>
              <a:t>The same holds true for filtering on the customer table.  It is much easier to filter on one customer name related column than three.</a:t>
            </a:r>
          </a:p>
          <a:p>
            <a:r>
              <a:rPr lang="en-US" dirty="0"/>
              <a:t>The insert and deletion anomalies for Customer have been eliminated.  You can delete all the customer for a </a:t>
            </a:r>
            <a:r>
              <a:rPr lang="en-US" dirty="0" err="1"/>
              <a:t>SalesPerson</a:t>
            </a:r>
            <a:r>
              <a:rPr lang="en-US" dirty="0"/>
              <a:t> without having to delete the entire </a:t>
            </a:r>
            <a:r>
              <a:rPr lang="en-US" dirty="0" err="1"/>
              <a:t>SalesStaffInformaiton</a:t>
            </a:r>
            <a:r>
              <a:rPr lang="en-US" dirty="0"/>
              <a:t> row.</a:t>
            </a:r>
          </a:p>
          <a:p>
            <a:endParaRPr lang="en-US" dirty="0"/>
          </a:p>
        </p:txBody>
      </p:sp>
    </p:spTree>
    <p:extLst>
      <p:ext uri="{BB962C8B-B14F-4D97-AF65-F5344CB8AC3E}">
        <p14:creationId xmlns:p14="http://schemas.microsoft.com/office/powerpoint/2010/main" val="9958275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FFBF4-C895-1E4F-8A69-B49FF104471B}"/>
              </a:ext>
            </a:extLst>
          </p:cNvPr>
          <p:cNvSpPr>
            <a:spLocks noGrp="1"/>
          </p:cNvSpPr>
          <p:nvPr>
            <p:ph type="title"/>
          </p:nvPr>
        </p:nvSpPr>
        <p:spPr/>
        <p:txBody>
          <a:bodyPr/>
          <a:lstStyle/>
          <a:p>
            <a:r>
              <a:rPr lang="en-US" dirty="0"/>
              <a:t>2NF</a:t>
            </a:r>
          </a:p>
        </p:txBody>
      </p:sp>
      <p:sp>
        <p:nvSpPr>
          <p:cNvPr id="3" name="Content Placeholder 2">
            <a:extLst>
              <a:ext uri="{FF2B5EF4-FFF2-40B4-BE49-F238E27FC236}">
                <a16:creationId xmlns:a16="http://schemas.microsoft.com/office/drawing/2014/main" id="{DE6DCC5A-5F3D-5444-B686-DE9943C59544}"/>
              </a:ext>
            </a:extLst>
          </p:cNvPr>
          <p:cNvSpPr>
            <a:spLocks noGrp="1"/>
          </p:cNvSpPr>
          <p:nvPr>
            <p:ph idx="1"/>
          </p:nvPr>
        </p:nvSpPr>
        <p:spPr/>
        <p:txBody>
          <a:bodyPr/>
          <a:lstStyle/>
          <a:p>
            <a:r>
              <a:rPr lang="en-US" dirty="0"/>
              <a:t>Now it is time to take a look at the </a:t>
            </a:r>
            <a:r>
              <a:rPr lang="en-US" b="1" dirty="0"/>
              <a:t>second normal form</a:t>
            </a:r>
            <a:r>
              <a:rPr lang="en-US" dirty="0"/>
              <a:t>.  I like to think the reason we place tables in 2</a:t>
            </a:r>
            <a:r>
              <a:rPr lang="en-US" baseline="30000" dirty="0"/>
              <a:t>nd</a:t>
            </a:r>
            <a:r>
              <a:rPr lang="en-US" dirty="0"/>
              <a:t> normal form is to narrow them to a single purpose.  </a:t>
            </a:r>
          </a:p>
          <a:p>
            <a:r>
              <a:rPr lang="en-US" dirty="0"/>
              <a:t>Doing so brings clarity to the database design, makes it easier for us to describe and use a table, and tends to eliminate modification anomalies.</a:t>
            </a:r>
          </a:p>
        </p:txBody>
      </p:sp>
    </p:spTree>
    <p:extLst>
      <p:ext uri="{BB962C8B-B14F-4D97-AF65-F5344CB8AC3E}">
        <p14:creationId xmlns:p14="http://schemas.microsoft.com/office/powerpoint/2010/main" val="5065199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FB7C4-CAFF-474D-80A4-A2211212AAB8}"/>
              </a:ext>
            </a:extLst>
          </p:cNvPr>
          <p:cNvSpPr>
            <a:spLocks noGrp="1"/>
          </p:cNvSpPr>
          <p:nvPr>
            <p:ph type="title"/>
          </p:nvPr>
        </p:nvSpPr>
        <p:spPr/>
        <p:txBody>
          <a:bodyPr/>
          <a:lstStyle/>
          <a:p>
            <a:r>
              <a:rPr lang="en-US" dirty="0"/>
              <a:t>2NF</a:t>
            </a:r>
          </a:p>
        </p:txBody>
      </p:sp>
      <p:sp>
        <p:nvSpPr>
          <p:cNvPr id="3" name="Content Placeholder 2">
            <a:extLst>
              <a:ext uri="{FF2B5EF4-FFF2-40B4-BE49-F238E27FC236}">
                <a16:creationId xmlns:a16="http://schemas.microsoft.com/office/drawing/2014/main" id="{C6C40708-0407-CF4B-9D19-0D613323E355}"/>
              </a:ext>
            </a:extLst>
          </p:cNvPr>
          <p:cNvSpPr>
            <a:spLocks noGrp="1"/>
          </p:cNvSpPr>
          <p:nvPr>
            <p:ph idx="1"/>
          </p:nvPr>
        </p:nvSpPr>
        <p:spPr/>
        <p:txBody>
          <a:bodyPr/>
          <a:lstStyle/>
          <a:p>
            <a:r>
              <a:rPr lang="en-US" dirty="0"/>
              <a:t>A table is in 2</a:t>
            </a:r>
            <a:r>
              <a:rPr lang="en-US" baseline="30000" dirty="0"/>
              <a:t>nd</a:t>
            </a:r>
            <a:r>
              <a:rPr lang="en-US" dirty="0"/>
              <a:t> Normal Form if:</a:t>
            </a:r>
          </a:p>
          <a:p>
            <a:r>
              <a:rPr lang="en-US" dirty="0"/>
              <a:t>The table is in 1</a:t>
            </a:r>
            <a:r>
              <a:rPr lang="en-US" baseline="30000" dirty="0"/>
              <a:t>st</a:t>
            </a:r>
            <a:r>
              <a:rPr lang="en-US" dirty="0"/>
              <a:t> normal form, and</a:t>
            </a:r>
          </a:p>
          <a:p>
            <a:r>
              <a:rPr lang="en-US" dirty="0"/>
              <a:t>All the non-key columns are dependent on the table’s primary key.</a:t>
            </a:r>
          </a:p>
        </p:txBody>
      </p:sp>
    </p:spTree>
    <p:extLst>
      <p:ext uri="{BB962C8B-B14F-4D97-AF65-F5344CB8AC3E}">
        <p14:creationId xmlns:p14="http://schemas.microsoft.com/office/powerpoint/2010/main" val="687680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CFCC8-0C7D-1742-9CF7-DD33EB750541}"/>
              </a:ext>
            </a:extLst>
          </p:cNvPr>
          <p:cNvSpPr>
            <a:spLocks noGrp="1"/>
          </p:cNvSpPr>
          <p:nvPr>
            <p:ph type="title"/>
          </p:nvPr>
        </p:nvSpPr>
        <p:spPr>
          <a:xfrm>
            <a:off x="505678" y="685801"/>
            <a:ext cx="2743200" cy="2165684"/>
          </a:xfrm>
        </p:spPr>
        <p:txBody>
          <a:bodyPr vert="horz" lIns="68580" tIns="34290" rIns="68580" bIns="34290" rtlCol="0" anchor="b">
            <a:normAutofit/>
          </a:bodyPr>
          <a:lstStyle/>
          <a:p>
            <a:pPr algn="ctr"/>
            <a:r>
              <a:rPr lang="en-US" sz="3600">
                <a:solidFill>
                  <a:srgbClr val="FFFFFF"/>
                </a:solidFill>
              </a:rPr>
              <a:t>Example continues:</a:t>
            </a:r>
          </a:p>
        </p:txBody>
      </p:sp>
      <p:pic>
        <p:nvPicPr>
          <p:cNvPr id="5122" name="Picture 2" descr="Issues Keeping Data Model From Second Normal Form">
            <a:extLst>
              <a:ext uri="{FF2B5EF4-FFF2-40B4-BE49-F238E27FC236}">
                <a16:creationId xmlns:a16="http://schemas.microsoft.com/office/drawing/2014/main" id="{A49C7EBF-9681-6E41-8D18-9446E6D4D6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914" y="230353"/>
            <a:ext cx="4465402" cy="4549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553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27319-323C-0C46-BBB8-70B3ECC1B8F9}"/>
              </a:ext>
            </a:extLst>
          </p:cNvPr>
          <p:cNvSpPr>
            <a:spLocks noGrp="1"/>
          </p:cNvSpPr>
          <p:nvPr>
            <p:ph type="title"/>
          </p:nvPr>
        </p:nvSpPr>
        <p:spPr>
          <a:xfrm>
            <a:off x="505678" y="685801"/>
            <a:ext cx="2743200" cy="2165684"/>
          </a:xfrm>
        </p:spPr>
        <p:txBody>
          <a:bodyPr vert="horz" lIns="68580" tIns="34290" rIns="68580" bIns="34290" rtlCol="0" anchor="b">
            <a:normAutofit/>
          </a:bodyPr>
          <a:lstStyle/>
          <a:p>
            <a:pPr algn="ctr"/>
            <a:r>
              <a:rPr lang="en-US" sz="3600" dirty="0">
                <a:solidFill>
                  <a:srgbClr val="FFFFFF"/>
                </a:solidFill>
              </a:rPr>
              <a:t>2NF</a:t>
            </a:r>
            <a:br>
              <a:rPr lang="en-US" sz="3600" dirty="0">
                <a:solidFill>
                  <a:srgbClr val="FFFFFF"/>
                </a:solidFill>
              </a:rPr>
            </a:br>
            <a:r>
              <a:rPr lang="en-US" sz="3600" dirty="0">
                <a:solidFill>
                  <a:srgbClr val="FFFFFF"/>
                </a:solidFill>
              </a:rPr>
              <a:t>Example</a:t>
            </a:r>
          </a:p>
        </p:txBody>
      </p:sp>
      <p:pic>
        <p:nvPicPr>
          <p:cNvPr id="6146" name="Picture 2" descr="Data Model in Second Normal Form">
            <a:extLst>
              <a:ext uri="{FF2B5EF4-FFF2-40B4-BE49-F238E27FC236}">
                <a16:creationId xmlns:a16="http://schemas.microsoft.com/office/drawing/2014/main" id="{D180E1EB-9318-A74F-9635-E0838C89B2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074" y="283781"/>
            <a:ext cx="3770926" cy="4575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3146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tomer Table in Second Normal From">
            <a:extLst>
              <a:ext uri="{FF2B5EF4-FFF2-40B4-BE49-F238E27FC236}">
                <a16:creationId xmlns:a16="http://schemas.microsoft.com/office/drawing/2014/main" id="{5C1F7457-5BF8-E547-85F5-D55420A4BB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404" y="419100"/>
            <a:ext cx="5318971" cy="1820451"/>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Sales Staff Customer Data in Second Normal Form">
            <a:extLst>
              <a:ext uri="{FF2B5EF4-FFF2-40B4-BE49-F238E27FC236}">
                <a16:creationId xmlns:a16="http://schemas.microsoft.com/office/drawing/2014/main" id="{86652B63-D259-EC48-9D68-CC24D23692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400" y="2571750"/>
            <a:ext cx="2465930" cy="205494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Sales Staff Information in Second Normal Form">
            <a:extLst>
              <a:ext uri="{FF2B5EF4-FFF2-40B4-BE49-F238E27FC236}">
                <a16:creationId xmlns:a16="http://schemas.microsoft.com/office/drawing/2014/main" id="{C1A69161-518D-6144-BDA8-E4F615D62A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80230" y="2239551"/>
            <a:ext cx="3874883" cy="2666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1516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D3296-EF64-EA49-8019-1B75867124C9}"/>
              </a:ext>
            </a:extLst>
          </p:cNvPr>
          <p:cNvSpPr>
            <a:spLocks noGrp="1"/>
          </p:cNvSpPr>
          <p:nvPr>
            <p:ph type="title"/>
          </p:nvPr>
        </p:nvSpPr>
        <p:spPr/>
        <p:txBody>
          <a:bodyPr/>
          <a:lstStyle/>
          <a:p>
            <a:r>
              <a:rPr lang="en-US" dirty="0"/>
              <a:t>3NF</a:t>
            </a:r>
          </a:p>
        </p:txBody>
      </p:sp>
      <p:sp>
        <p:nvSpPr>
          <p:cNvPr id="3" name="Content Placeholder 2">
            <a:extLst>
              <a:ext uri="{FF2B5EF4-FFF2-40B4-BE49-F238E27FC236}">
                <a16:creationId xmlns:a16="http://schemas.microsoft.com/office/drawing/2014/main" id="{6E6F9EE0-4459-5D40-8F65-E4814AB861A5}"/>
              </a:ext>
            </a:extLst>
          </p:cNvPr>
          <p:cNvSpPr>
            <a:spLocks noGrp="1"/>
          </p:cNvSpPr>
          <p:nvPr>
            <p:ph idx="1"/>
          </p:nvPr>
        </p:nvSpPr>
        <p:spPr/>
        <p:txBody>
          <a:bodyPr/>
          <a:lstStyle/>
          <a:p>
            <a:r>
              <a:rPr lang="en-US" b="1" dirty="0"/>
              <a:t>3NF – Third Normal Form Definition</a:t>
            </a:r>
          </a:p>
          <a:p>
            <a:r>
              <a:rPr lang="en-US" dirty="0"/>
              <a:t>A table is in third normal form if:</a:t>
            </a:r>
          </a:p>
          <a:p>
            <a:r>
              <a:rPr lang="en-US" dirty="0"/>
              <a:t>A table is in 2nd normal form.</a:t>
            </a:r>
          </a:p>
          <a:p>
            <a:r>
              <a:rPr lang="en-US" dirty="0"/>
              <a:t>It contains only columns that are non-transitively dependent on the primary key</a:t>
            </a:r>
          </a:p>
          <a:p>
            <a:endParaRPr lang="en-US" dirty="0"/>
          </a:p>
        </p:txBody>
      </p:sp>
    </p:spTree>
    <p:extLst>
      <p:ext uri="{BB962C8B-B14F-4D97-AF65-F5344CB8AC3E}">
        <p14:creationId xmlns:p14="http://schemas.microsoft.com/office/powerpoint/2010/main" val="8268789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90CABCE-9234-0947-BB20-613D7969D223}"/>
              </a:ext>
            </a:extLst>
          </p:cNvPr>
          <p:cNvSpPr>
            <a:spLocks noGrp="1"/>
          </p:cNvSpPr>
          <p:nvPr>
            <p:ph idx="1"/>
          </p:nvPr>
        </p:nvSpPr>
        <p:spPr>
          <a:xfrm>
            <a:off x="381000" y="482600"/>
            <a:ext cx="8445500" cy="4150122"/>
          </a:xfrm>
        </p:spPr>
        <p:txBody>
          <a:bodyPr>
            <a:normAutofit fontScale="77500" lnSpcReduction="20000"/>
          </a:bodyPr>
          <a:lstStyle/>
          <a:p>
            <a:r>
              <a:rPr lang="en-US" b="1" dirty="0"/>
              <a:t>Transitive</a:t>
            </a:r>
          </a:p>
          <a:p>
            <a:r>
              <a:rPr lang="en-US" dirty="0"/>
              <a:t>When something is </a:t>
            </a:r>
            <a:r>
              <a:rPr lang="en-US" i="1" dirty="0"/>
              <a:t>transitive</a:t>
            </a:r>
            <a:r>
              <a:rPr lang="en-US" dirty="0"/>
              <a:t>, then a meaning or relationship is the same in the middle as it is across the whole.  If it helps think of the prefix </a:t>
            </a:r>
            <a:r>
              <a:rPr lang="en-US" i="1" dirty="0"/>
              <a:t>trans</a:t>
            </a:r>
            <a:r>
              <a:rPr lang="en-US" dirty="0"/>
              <a:t> as meaning “across.”  When something is transitive, then if something applies from the beginning to the end, it also applies from the middle to the end.</a:t>
            </a:r>
          </a:p>
          <a:p>
            <a:r>
              <a:rPr lang="en-US" dirty="0"/>
              <a:t>Since ten is greater than five, and five is greater than three, you can infer that ten is greater than three.</a:t>
            </a:r>
          </a:p>
          <a:p>
            <a:r>
              <a:rPr lang="en-US" dirty="0"/>
              <a:t>In this case, the greater than comparison is transitive.  In general, if </a:t>
            </a:r>
            <a:r>
              <a:rPr lang="en-US" b="1" dirty="0"/>
              <a:t>A</a:t>
            </a:r>
            <a:r>
              <a:rPr lang="en-US" dirty="0"/>
              <a:t> is greater than </a:t>
            </a:r>
            <a:r>
              <a:rPr lang="en-US" b="1" dirty="0"/>
              <a:t>B</a:t>
            </a:r>
            <a:r>
              <a:rPr lang="en-US" dirty="0"/>
              <a:t>, and </a:t>
            </a:r>
            <a:r>
              <a:rPr lang="en-US" b="1" dirty="0"/>
              <a:t>B</a:t>
            </a:r>
            <a:r>
              <a:rPr lang="en-US" dirty="0"/>
              <a:t> is greater than </a:t>
            </a:r>
            <a:r>
              <a:rPr lang="en-US" b="1" dirty="0"/>
              <a:t>C</a:t>
            </a:r>
            <a:r>
              <a:rPr lang="en-US" dirty="0"/>
              <a:t>, then it follows that </a:t>
            </a:r>
            <a:r>
              <a:rPr lang="en-US" b="1" dirty="0"/>
              <a:t>A</a:t>
            </a:r>
            <a:r>
              <a:rPr lang="en-US" dirty="0"/>
              <a:t> is greater than </a:t>
            </a:r>
            <a:r>
              <a:rPr lang="en-US" b="1" dirty="0"/>
              <a:t>C</a:t>
            </a:r>
            <a:r>
              <a:rPr lang="en-US" dirty="0"/>
              <a:t>.</a:t>
            </a:r>
          </a:p>
          <a:p>
            <a:r>
              <a:rPr lang="en-US" dirty="0"/>
              <a:t>If you’re having a hard time wrapping your head around “transitive” I think for our purpose it is safe to think “through”  as we’ll be reviewing to see how one column in a table may be related to others, </a:t>
            </a:r>
            <a:r>
              <a:rPr lang="en-US" i="1" dirty="0"/>
              <a:t>through</a:t>
            </a:r>
            <a:r>
              <a:rPr lang="en-US" dirty="0"/>
              <a:t> a second column.</a:t>
            </a:r>
          </a:p>
          <a:p>
            <a:r>
              <a:rPr lang="en-US" b="1" dirty="0"/>
              <a:t>Dependence</a:t>
            </a:r>
          </a:p>
          <a:p>
            <a:r>
              <a:rPr lang="en-US" dirty="0"/>
              <a:t>An object has a dependence on another object when it relies upon it.  In the case of databases, when we say that a column has a dependence on another column, we mean that the value can be derived from the other.  For example, my age is dependent on my birthday.  Dependence also plays an important role in the </a:t>
            </a:r>
            <a:r>
              <a:rPr lang="en-US" dirty="0">
                <a:hlinkClick r:id="rId3"/>
              </a:rPr>
              <a:t>definition of the second normal form</a:t>
            </a:r>
            <a:r>
              <a:rPr lang="en-US" dirty="0"/>
              <a:t>.</a:t>
            </a:r>
          </a:p>
        </p:txBody>
      </p:sp>
    </p:spTree>
    <p:extLst>
      <p:ext uri="{BB962C8B-B14F-4D97-AF65-F5344CB8AC3E}">
        <p14:creationId xmlns:p14="http://schemas.microsoft.com/office/powerpoint/2010/main" val="2072766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892D2-3B29-3597-18AB-812994004A7D}"/>
              </a:ext>
            </a:extLst>
          </p:cNvPr>
          <p:cNvSpPr>
            <a:spLocks noGrp="1"/>
          </p:cNvSpPr>
          <p:nvPr>
            <p:ph type="title"/>
          </p:nvPr>
        </p:nvSpPr>
        <p:spPr/>
        <p:txBody>
          <a:bodyPr/>
          <a:lstStyle/>
          <a:p>
            <a:r>
              <a:rPr lang="en-US" dirty="0"/>
              <a:t>Reasons for Normalization</a:t>
            </a:r>
          </a:p>
        </p:txBody>
      </p:sp>
      <p:sp>
        <p:nvSpPr>
          <p:cNvPr id="3" name="Content Placeholder 2">
            <a:extLst>
              <a:ext uri="{FF2B5EF4-FFF2-40B4-BE49-F238E27FC236}">
                <a16:creationId xmlns:a16="http://schemas.microsoft.com/office/drawing/2014/main" id="{45F74876-6946-3FEE-2551-EEB2C655A8EF}"/>
              </a:ext>
            </a:extLst>
          </p:cNvPr>
          <p:cNvSpPr>
            <a:spLocks noGrp="1"/>
          </p:cNvSpPr>
          <p:nvPr>
            <p:ph idx="1"/>
          </p:nvPr>
        </p:nvSpPr>
        <p:spPr/>
        <p:txBody>
          <a:bodyPr/>
          <a:lstStyle/>
          <a:p>
            <a:r>
              <a:rPr lang="en-US" dirty="0"/>
              <a:t>1. Minimize duplicate data</a:t>
            </a:r>
          </a:p>
          <a:p>
            <a:r>
              <a:rPr lang="en-US" dirty="0"/>
              <a:t>2. Minimize or avoid data modification issues</a:t>
            </a:r>
          </a:p>
          <a:p>
            <a:r>
              <a:rPr lang="en-US" dirty="0"/>
              <a:t>3. Simplify queries</a:t>
            </a:r>
          </a:p>
          <a:p>
            <a:endParaRPr lang="en-US" dirty="0"/>
          </a:p>
        </p:txBody>
      </p:sp>
    </p:spTree>
    <p:extLst>
      <p:ext uri="{BB962C8B-B14F-4D97-AF65-F5344CB8AC3E}">
        <p14:creationId xmlns:p14="http://schemas.microsoft.com/office/powerpoint/2010/main" val="2363581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D1651-9D94-DA48-8110-DFFBC73415F8}"/>
              </a:ext>
            </a:extLst>
          </p:cNvPr>
          <p:cNvSpPr>
            <a:spLocks noGrp="1"/>
          </p:cNvSpPr>
          <p:nvPr>
            <p:ph type="title"/>
          </p:nvPr>
        </p:nvSpPr>
        <p:spPr/>
        <p:txBody>
          <a:bodyPr/>
          <a:lstStyle/>
          <a:p>
            <a:r>
              <a:rPr lang="en-US" dirty="0"/>
              <a:t>Transitive Dependence</a:t>
            </a:r>
          </a:p>
        </p:txBody>
      </p:sp>
      <p:sp>
        <p:nvSpPr>
          <p:cNvPr id="3" name="Content Placeholder 2">
            <a:extLst>
              <a:ext uri="{FF2B5EF4-FFF2-40B4-BE49-F238E27FC236}">
                <a16:creationId xmlns:a16="http://schemas.microsoft.com/office/drawing/2014/main" id="{EA9DFF1F-78BE-834D-8C95-C938E4D3283F}"/>
              </a:ext>
            </a:extLst>
          </p:cNvPr>
          <p:cNvSpPr>
            <a:spLocks noGrp="1"/>
          </p:cNvSpPr>
          <p:nvPr>
            <p:ph idx="1"/>
          </p:nvPr>
        </p:nvSpPr>
        <p:spPr/>
        <p:txBody>
          <a:bodyPr>
            <a:normAutofit lnSpcReduction="10000"/>
          </a:bodyPr>
          <a:lstStyle/>
          <a:p>
            <a:r>
              <a:rPr lang="en-US" dirty="0"/>
              <a:t>A column’s value </a:t>
            </a:r>
            <a:r>
              <a:rPr lang="en-US" i="1" dirty="0"/>
              <a:t>relies</a:t>
            </a:r>
            <a:r>
              <a:rPr lang="en-US" dirty="0"/>
              <a:t> upon another column </a:t>
            </a:r>
            <a:r>
              <a:rPr lang="en-US" i="1" dirty="0"/>
              <a:t>through</a:t>
            </a:r>
            <a:r>
              <a:rPr lang="en-US" dirty="0"/>
              <a:t> a second intermediate column.</a:t>
            </a:r>
          </a:p>
          <a:p>
            <a:r>
              <a:rPr lang="en-US" dirty="0"/>
              <a:t>Example:</a:t>
            </a:r>
          </a:p>
          <a:p>
            <a:r>
              <a:rPr lang="en-US" dirty="0"/>
              <a:t>Consider three columns:  </a:t>
            </a:r>
            <a:r>
              <a:rPr lang="en-US" dirty="0" err="1"/>
              <a:t>AuthorNationality</a:t>
            </a:r>
            <a:r>
              <a:rPr lang="en-US" dirty="0"/>
              <a:t>, Author, and Book.  Column values for </a:t>
            </a:r>
            <a:r>
              <a:rPr lang="en-US" dirty="0" err="1"/>
              <a:t>AuthorNationality</a:t>
            </a:r>
            <a:r>
              <a:rPr lang="en-US" dirty="0"/>
              <a:t> and Author rely on the Book; once the book is known, you can find out the Author or </a:t>
            </a:r>
            <a:r>
              <a:rPr lang="en-US" dirty="0" err="1"/>
              <a:t>AuthorNationality</a:t>
            </a:r>
            <a:r>
              <a:rPr lang="en-US" dirty="0"/>
              <a:t>.  But also notice that the </a:t>
            </a:r>
            <a:r>
              <a:rPr lang="en-US" dirty="0" err="1"/>
              <a:t>AuthorNationality</a:t>
            </a:r>
            <a:r>
              <a:rPr lang="en-US" dirty="0"/>
              <a:t> relies upon Author.  That is, once you know the Author, you can determine their nationality.  In this sense then, the </a:t>
            </a:r>
            <a:r>
              <a:rPr lang="en-US" dirty="0" err="1"/>
              <a:t>AuthorNationality</a:t>
            </a:r>
            <a:r>
              <a:rPr lang="en-US" dirty="0"/>
              <a:t> relies upon Book, via Author.  This is a transitive dependence.</a:t>
            </a:r>
          </a:p>
        </p:txBody>
      </p:sp>
    </p:spTree>
    <p:extLst>
      <p:ext uri="{BB962C8B-B14F-4D97-AF65-F5344CB8AC3E}">
        <p14:creationId xmlns:p14="http://schemas.microsoft.com/office/powerpoint/2010/main" val="3887375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8099E-4AB7-B54C-B5D9-AA9AE211640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0BCC2D0-D098-C041-B82C-148472D2A6D8}"/>
              </a:ext>
            </a:extLst>
          </p:cNvPr>
          <p:cNvSpPr>
            <a:spLocks noGrp="1"/>
          </p:cNvSpPr>
          <p:nvPr>
            <p:ph idx="1"/>
          </p:nvPr>
        </p:nvSpPr>
        <p:spPr/>
        <p:txBody>
          <a:bodyPr/>
          <a:lstStyle/>
          <a:p>
            <a:r>
              <a:rPr lang="en-US" dirty="0"/>
              <a:t>This can be generalized as being three columns:  A, B and PK.  If the value of A relies on PK, and B relies on PK, and A also relies on B, then you can say that A </a:t>
            </a:r>
            <a:r>
              <a:rPr lang="en-US" i="1" dirty="0"/>
              <a:t>relies </a:t>
            </a:r>
            <a:r>
              <a:rPr lang="en-US" dirty="0"/>
              <a:t>on PK </a:t>
            </a:r>
            <a:r>
              <a:rPr lang="en-US" i="1" dirty="0"/>
              <a:t>though</a:t>
            </a:r>
            <a:r>
              <a:rPr lang="en-US" dirty="0"/>
              <a:t> B.  That is A is transitively dependent on PK.</a:t>
            </a:r>
          </a:p>
          <a:p>
            <a:r>
              <a:rPr lang="en-US" dirty="0"/>
              <a:t>To be non-transitively dependent, then, means that all the columns are dependent on the primary key (a criteria for 2</a:t>
            </a:r>
            <a:r>
              <a:rPr lang="en-US" baseline="30000" dirty="0"/>
              <a:t>nd</a:t>
            </a:r>
            <a:r>
              <a:rPr lang="en-US" dirty="0"/>
              <a:t> normal form) and no other columns in the table.</a:t>
            </a:r>
          </a:p>
          <a:p>
            <a:pPr marL="0" indent="0">
              <a:buNone/>
            </a:pPr>
            <a:endParaRPr lang="en-US" dirty="0"/>
          </a:p>
        </p:txBody>
      </p:sp>
    </p:spTree>
    <p:extLst>
      <p:ext uri="{BB962C8B-B14F-4D97-AF65-F5344CB8AC3E}">
        <p14:creationId xmlns:p14="http://schemas.microsoft.com/office/powerpoint/2010/main" val="2918920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D6878-7057-3F41-9B65-8160BB30D023}"/>
              </a:ext>
            </a:extLst>
          </p:cNvPr>
          <p:cNvSpPr>
            <a:spLocks noGrp="1"/>
          </p:cNvSpPr>
          <p:nvPr>
            <p:ph type="title"/>
          </p:nvPr>
        </p:nvSpPr>
        <p:spPr/>
        <p:txBody>
          <a:bodyPr/>
          <a:lstStyle/>
          <a:p>
            <a:r>
              <a:rPr lang="en-US" dirty="0"/>
              <a:t>Issues with our Example Data Model</a:t>
            </a:r>
          </a:p>
        </p:txBody>
      </p:sp>
      <p:sp>
        <p:nvSpPr>
          <p:cNvPr id="3" name="Content Placeholder 2">
            <a:extLst>
              <a:ext uri="{FF2B5EF4-FFF2-40B4-BE49-F238E27FC236}">
                <a16:creationId xmlns:a16="http://schemas.microsoft.com/office/drawing/2014/main" id="{7A437189-1707-F74B-97EE-5B3D19E9F6CC}"/>
              </a:ext>
            </a:extLst>
          </p:cNvPr>
          <p:cNvSpPr>
            <a:spLocks noGrp="1"/>
          </p:cNvSpPr>
          <p:nvPr>
            <p:ph idx="1"/>
          </p:nvPr>
        </p:nvSpPr>
        <p:spPr/>
        <p:txBody>
          <a:bodyPr/>
          <a:lstStyle/>
          <a:p>
            <a:r>
              <a:rPr lang="en-US" dirty="0"/>
              <a:t>You’ll see that I’ve found one transitive dependency:</a:t>
            </a:r>
          </a:p>
          <a:p>
            <a:r>
              <a:rPr lang="en-US" b="1" dirty="0" err="1"/>
              <a:t>CustomerCity</a:t>
            </a:r>
            <a:r>
              <a:rPr lang="en-US" b="1" dirty="0"/>
              <a:t> relies on </a:t>
            </a:r>
            <a:r>
              <a:rPr lang="en-US" b="1" dirty="0" err="1"/>
              <a:t>CustomerPostalCode</a:t>
            </a:r>
            <a:r>
              <a:rPr lang="en-US" b="1" dirty="0"/>
              <a:t> which relies on </a:t>
            </a:r>
            <a:r>
              <a:rPr lang="en-US" b="1" dirty="0" err="1"/>
              <a:t>CustomerID</a:t>
            </a:r>
            <a:endParaRPr lang="en-US" dirty="0"/>
          </a:p>
          <a:p>
            <a:r>
              <a:rPr lang="en-US" dirty="0"/>
              <a:t>Generally speaking a postal code applies to one city.  Although all the columns are dependent on the primary key, </a:t>
            </a:r>
            <a:r>
              <a:rPr lang="en-US" dirty="0" err="1"/>
              <a:t>CustomerID</a:t>
            </a:r>
            <a:r>
              <a:rPr lang="en-US" dirty="0"/>
              <a:t>, there is an opportunity for an update anomaly as you could update the </a:t>
            </a:r>
            <a:r>
              <a:rPr lang="en-US" dirty="0" err="1"/>
              <a:t>CustomerPostalCode</a:t>
            </a:r>
            <a:r>
              <a:rPr lang="en-US" dirty="0"/>
              <a:t> without making a corresponding update to the </a:t>
            </a:r>
            <a:r>
              <a:rPr lang="en-US" dirty="0" err="1"/>
              <a:t>CustomerCity</a:t>
            </a:r>
            <a:r>
              <a:rPr lang="en-US" dirty="0"/>
              <a:t>.</a:t>
            </a:r>
          </a:p>
        </p:txBody>
      </p:sp>
    </p:spTree>
    <p:extLst>
      <p:ext uri="{BB962C8B-B14F-4D97-AF65-F5344CB8AC3E}">
        <p14:creationId xmlns:p14="http://schemas.microsoft.com/office/powerpoint/2010/main" val="2088538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ssues with the Third Normal Form">
            <a:extLst>
              <a:ext uri="{FF2B5EF4-FFF2-40B4-BE49-F238E27FC236}">
                <a16:creationId xmlns:a16="http://schemas.microsoft.com/office/drawing/2014/main" id="{BDFB3EEF-8D45-C844-BB10-E317A82995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561" y="176983"/>
            <a:ext cx="3959781" cy="4614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463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34733A-A019-7643-B762-7BD65872E274}"/>
              </a:ext>
            </a:extLst>
          </p:cNvPr>
          <p:cNvSpPr>
            <a:spLocks noGrp="1"/>
          </p:cNvSpPr>
          <p:nvPr>
            <p:ph type="title"/>
          </p:nvPr>
        </p:nvSpPr>
        <p:spPr>
          <a:xfrm>
            <a:off x="544543" y="2341276"/>
            <a:ext cx="2743540" cy="1339886"/>
          </a:xfrm>
        </p:spPr>
        <p:txBody>
          <a:bodyPr vert="horz" lIns="68580" tIns="34290" rIns="68580" bIns="34290" rtlCol="0" anchor="t">
            <a:normAutofit/>
          </a:bodyPr>
          <a:lstStyle/>
          <a:p>
            <a:r>
              <a:rPr lang="en-US" sz="3075">
                <a:solidFill>
                  <a:srgbClr val="FFFFFF"/>
                </a:solidFill>
              </a:rPr>
              <a:t>Fix the Model to 3NF Standards</a:t>
            </a:r>
          </a:p>
        </p:txBody>
      </p:sp>
      <p:pic>
        <p:nvPicPr>
          <p:cNvPr id="9218" name="Picture 2" descr="Data Model in Third Normal Form">
            <a:extLst>
              <a:ext uri="{FF2B5EF4-FFF2-40B4-BE49-F238E27FC236}">
                <a16:creationId xmlns:a16="http://schemas.microsoft.com/office/drawing/2014/main" id="{BE994A09-9606-E042-920E-8AEFE9920D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785" y="282231"/>
            <a:ext cx="3940173" cy="4579037"/>
          </a:xfrm>
          <a:prstGeom prst="rect">
            <a:avLst/>
          </a:prstGeom>
          <a:noFill/>
          <a:ln w="9525">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317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ample Data in 3NF">
            <a:extLst>
              <a:ext uri="{FF2B5EF4-FFF2-40B4-BE49-F238E27FC236}">
                <a16:creationId xmlns:a16="http://schemas.microsoft.com/office/drawing/2014/main" id="{C251E962-69DF-914C-BF11-DCCE8638A6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94" y="442912"/>
            <a:ext cx="4427868" cy="190658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Data in 3NF">
            <a:extLst>
              <a:ext uri="{FF2B5EF4-FFF2-40B4-BE49-F238E27FC236}">
                <a16:creationId xmlns:a16="http://schemas.microsoft.com/office/drawing/2014/main" id="{E51A1B38-1A82-1744-965D-4DF5089727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294" y="2651125"/>
            <a:ext cx="2977851" cy="21875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C5355B4-898F-8B49-A7F0-65624FC520EC}"/>
              </a:ext>
            </a:extLst>
          </p:cNvPr>
          <p:cNvSpPr/>
          <p:nvPr/>
        </p:nvSpPr>
        <p:spPr>
          <a:xfrm>
            <a:off x="4876800" y="534641"/>
            <a:ext cx="3657600" cy="1754326"/>
          </a:xfrm>
          <a:prstGeom prst="rect">
            <a:avLst/>
          </a:prstGeom>
        </p:spPr>
        <p:txBody>
          <a:bodyPr wrap="square">
            <a:spAutoFit/>
          </a:bodyPr>
          <a:lstStyle/>
          <a:p>
            <a:r>
              <a:rPr lang="en-US" dirty="0"/>
              <a:t>Now each column in the customer table is dependent on the primary key.  Also, the columns don’t rely on one another for values.  Their only dependency is on the primary key.</a:t>
            </a:r>
          </a:p>
        </p:txBody>
      </p:sp>
      <p:sp>
        <p:nvSpPr>
          <p:cNvPr id="5" name="Rectangle 4">
            <a:extLst>
              <a:ext uri="{FF2B5EF4-FFF2-40B4-BE49-F238E27FC236}">
                <a16:creationId xmlns:a16="http://schemas.microsoft.com/office/drawing/2014/main" id="{3F6F7807-CAC3-534B-9662-1FE1745CCFA2}"/>
              </a:ext>
            </a:extLst>
          </p:cNvPr>
          <p:cNvSpPr/>
          <p:nvPr/>
        </p:nvSpPr>
        <p:spPr>
          <a:xfrm>
            <a:off x="3303873" y="2436451"/>
            <a:ext cx="5121967" cy="1815882"/>
          </a:xfrm>
          <a:prstGeom prst="rect">
            <a:avLst/>
          </a:prstGeom>
        </p:spPr>
        <p:txBody>
          <a:bodyPr wrap="square">
            <a:spAutoFit/>
          </a:bodyPr>
          <a:lstStyle/>
          <a:p>
            <a:r>
              <a:rPr lang="en-US" sz="1600" dirty="0"/>
              <a:t>At this point our data model fulfills the requirements for the third normal form.  For most practical purposes this is usually sufficient; however, there are cases where even further data model refinements can take place.  If you are curious to know about these advanced normalization forms, I would encourage you to read about </a:t>
            </a:r>
            <a:r>
              <a:rPr lang="en-US" sz="1600" dirty="0">
                <a:hlinkClick r:id="rId5"/>
              </a:rPr>
              <a:t>BCNF (Boyce-Codd Normal Form)</a:t>
            </a:r>
            <a:r>
              <a:rPr lang="en-US" sz="1600" dirty="0"/>
              <a:t> .</a:t>
            </a:r>
          </a:p>
        </p:txBody>
      </p:sp>
    </p:spTree>
    <p:extLst>
      <p:ext uri="{BB962C8B-B14F-4D97-AF65-F5344CB8AC3E}">
        <p14:creationId xmlns:p14="http://schemas.microsoft.com/office/powerpoint/2010/main" val="4175875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216A9-FB31-71A9-4C3E-3D39F80D5D95}"/>
              </a:ext>
            </a:extLst>
          </p:cNvPr>
          <p:cNvSpPr>
            <a:spLocks noGrp="1"/>
          </p:cNvSpPr>
          <p:nvPr>
            <p:ph type="title"/>
          </p:nvPr>
        </p:nvSpPr>
        <p:spPr/>
        <p:txBody>
          <a:bodyPr/>
          <a:lstStyle/>
          <a:p>
            <a:r>
              <a:rPr lang="en-US" dirty="0"/>
              <a:t>Getting Started</a:t>
            </a:r>
          </a:p>
        </p:txBody>
      </p:sp>
      <p:sp>
        <p:nvSpPr>
          <p:cNvPr id="3" name="Content Placeholder 2">
            <a:extLst>
              <a:ext uri="{FF2B5EF4-FFF2-40B4-BE49-F238E27FC236}">
                <a16:creationId xmlns:a16="http://schemas.microsoft.com/office/drawing/2014/main" id="{77489D2B-C444-5BD1-8588-2791689AEEF5}"/>
              </a:ext>
            </a:extLst>
          </p:cNvPr>
          <p:cNvSpPr>
            <a:spLocks noGrp="1"/>
          </p:cNvSpPr>
          <p:nvPr>
            <p:ph idx="1"/>
          </p:nvPr>
        </p:nvSpPr>
        <p:spPr/>
        <p:txBody>
          <a:bodyPr/>
          <a:lstStyle/>
          <a:p>
            <a:r>
              <a:rPr lang="en-US" dirty="0"/>
              <a:t>We have to recognize that in order to follow the decomposition process of normalization – we need to understand how relationships work.</a:t>
            </a:r>
          </a:p>
          <a:p>
            <a:r>
              <a:rPr lang="en-US" dirty="0"/>
              <a:t>Remember – relationships were on our EER diagrams – but so far – we have only really dealt with entities and attributes!!</a:t>
            </a:r>
          </a:p>
          <a:p>
            <a:endParaRPr lang="en-US" dirty="0"/>
          </a:p>
        </p:txBody>
      </p:sp>
    </p:spTree>
    <p:extLst>
      <p:ext uri="{BB962C8B-B14F-4D97-AF65-F5344CB8AC3E}">
        <p14:creationId xmlns:p14="http://schemas.microsoft.com/office/powerpoint/2010/main" val="776337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65362-6950-D747-87C2-1490C159DDE2}"/>
              </a:ext>
            </a:extLst>
          </p:cNvPr>
          <p:cNvSpPr>
            <a:spLocks noGrp="1"/>
          </p:cNvSpPr>
          <p:nvPr>
            <p:ph type="title"/>
          </p:nvPr>
        </p:nvSpPr>
        <p:spPr/>
        <p:txBody>
          <a:bodyPr/>
          <a:lstStyle/>
          <a:p>
            <a:r>
              <a:rPr lang="en-US" dirty="0"/>
              <a:t>Terminology</a:t>
            </a:r>
          </a:p>
        </p:txBody>
      </p:sp>
      <p:sp>
        <p:nvSpPr>
          <p:cNvPr id="3" name="Content Placeholder 2">
            <a:extLst>
              <a:ext uri="{FF2B5EF4-FFF2-40B4-BE49-F238E27FC236}">
                <a16:creationId xmlns:a16="http://schemas.microsoft.com/office/drawing/2014/main" id="{69DDD3C0-2363-A32B-9CC9-F2206E68C581}"/>
              </a:ext>
            </a:extLst>
          </p:cNvPr>
          <p:cNvSpPr>
            <a:spLocks noGrp="1"/>
          </p:cNvSpPr>
          <p:nvPr>
            <p:ph idx="1"/>
          </p:nvPr>
        </p:nvSpPr>
        <p:spPr>
          <a:xfrm>
            <a:off x="628650" y="1194290"/>
            <a:ext cx="7886700" cy="3263504"/>
          </a:xfrm>
        </p:spPr>
        <p:txBody>
          <a:bodyPr/>
          <a:lstStyle/>
          <a:p>
            <a:r>
              <a:rPr lang="en-US" dirty="0"/>
              <a:t>Functional Dependency:  the value of one attribute (the Determinant) determines the value of another attribute (what the 2</a:t>
            </a:r>
            <a:r>
              <a:rPr lang="en-US" baseline="30000" dirty="0"/>
              <a:t>nd</a:t>
            </a:r>
            <a:r>
              <a:rPr lang="en-US" dirty="0"/>
              <a:t> attribute MUST be)</a:t>
            </a:r>
          </a:p>
          <a:p>
            <a:r>
              <a:rPr lang="en-US" dirty="0"/>
              <a:t>Candidate key – a field that is chose for use with functional dependency</a:t>
            </a:r>
          </a:p>
          <a:p>
            <a:pPr lvl="1"/>
            <a:r>
              <a:rPr lang="en-US" dirty="0"/>
              <a:t>Unique identifier (one of the candidate keys will become the primary key)</a:t>
            </a:r>
          </a:p>
          <a:p>
            <a:pPr lvl="1"/>
            <a:r>
              <a:rPr lang="en-US" dirty="0"/>
              <a:t>Each non-key field is therefore going to be functionally dependent on the primary key (and every possible candidate key)</a:t>
            </a:r>
          </a:p>
          <a:p>
            <a:pPr lvl="1"/>
            <a:r>
              <a:rPr lang="en-US" dirty="0"/>
              <a:t>You might have only ONE possible candidate key that will work!</a:t>
            </a:r>
          </a:p>
        </p:txBody>
      </p:sp>
    </p:spTree>
    <p:extLst>
      <p:ext uri="{BB962C8B-B14F-4D97-AF65-F5344CB8AC3E}">
        <p14:creationId xmlns:p14="http://schemas.microsoft.com/office/powerpoint/2010/main" val="2131920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725E5-5E67-126F-A44A-692C00847B48}"/>
              </a:ext>
            </a:extLst>
          </p:cNvPr>
          <p:cNvSpPr>
            <a:spLocks noGrp="1"/>
          </p:cNvSpPr>
          <p:nvPr>
            <p:ph type="title"/>
          </p:nvPr>
        </p:nvSpPr>
        <p:spPr/>
        <p:txBody>
          <a:bodyPr/>
          <a:lstStyle/>
          <a:p>
            <a:r>
              <a:rPr lang="en-US" dirty="0"/>
              <a:t>More on the Process</a:t>
            </a:r>
          </a:p>
        </p:txBody>
      </p:sp>
      <p:sp>
        <p:nvSpPr>
          <p:cNvPr id="3" name="Content Placeholder 2">
            <a:extLst>
              <a:ext uri="{FF2B5EF4-FFF2-40B4-BE49-F238E27FC236}">
                <a16:creationId xmlns:a16="http://schemas.microsoft.com/office/drawing/2014/main" id="{AD639511-733E-667C-9B90-F30B073FD3A2}"/>
              </a:ext>
            </a:extLst>
          </p:cNvPr>
          <p:cNvSpPr>
            <a:spLocks noGrp="1"/>
          </p:cNvSpPr>
          <p:nvPr>
            <p:ph idx="1"/>
          </p:nvPr>
        </p:nvSpPr>
        <p:spPr/>
        <p:txBody>
          <a:bodyPr/>
          <a:lstStyle/>
          <a:p>
            <a:r>
              <a:rPr lang="en-US" dirty="0"/>
              <a:t>Normalization goes through a 3-step process (although there are actually 6 steps of normalization, but in practice we only go through the first three)</a:t>
            </a:r>
          </a:p>
          <a:p>
            <a:pPr lvl="1"/>
            <a:r>
              <a:rPr lang="en-US" dirty="0"/>
              <a:t>First Normal Form (1NF)</a:t>
            </a:r>
          </a:p>
          <a:p>
            <a:pPr lvl="1"/>
            <a:r>
              <a:rPr lang="en-US" dirty="0"/>
              <a:t>Second Normal Form (2NF)</a:t>
            </a:r>
          </a:p>
          <a:p>
            <a:pPr lvl="1"/>
            <a:r>
              <a:rPr lang="en-US" dirty="0"/>
              <a:t>Third Normal Form (3NF)</a:t>
            </a:r>
          </a:p>
        </p:txBody>
      </p:sp>
    </p:spTree>
    <p:extLst>
      <p:ext uri="{BB962C8B-B14F-4D97-AF65-F5344CB8AC3E}">
        <p14:creationId xmlns:p14="http://schemas.microsoft.com/office/powerpoint/2010/main" val="499233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74ADD-48A3-4B65-557B-BE71819F0FAE}"/>
              </a:ext>
            </a:extLst>
          </p:cNvPr>
          <p:cNvSpPr>
            <a:spLocks noGrp="1"/>
          </p:cNvSpPr>
          <p:nvPr>
            <p:ph type="title"/>
          </p:nvPr>
        </p:nvSpPr>
        <p:spPr/>
        <p:txBody>
          <a:bodyPr/>
          <a:lstStyle/>
          <a:p>
            <a:r>
              <a:rPr lang="en-US" dirty="0"/>
              <a:t>First Normal Form (1NF)</a:t>
            </a:r>
          </a:p>
        </p:txBody>
      </p:sp>
      <p:sp>
        <p:nvSpPr>
          <p:cNvPr id="3" name="Content Placeholder 2">
            <a:extLst>
              <a:ext uri="{FF2B5EF4-FFF2-40B4-BE49-F238E27FC236}">
                <a16:creationId xmlns:a16="http://schemas.microsoft.com/office/drawing/2014/main" id="{CD76E593-FC34-862B-0255-EE90755D9C5F}"/>
              </a:ext>
            </a:extLst>
          </p:cNvPr>
          <p:cNvSpPr>
            <a:spLocks noGrp="1"/>
          </p:cNvSpPr>
          <p:nvPr>
            <p:ph idx="1"/>
          </p:nvPr>
        </p:nvSpPr>
        <p:spPr/>
        <p:txBody>
          <a:bodyPr/>
          <a:lstStyle/>
          <a:p>
            <a:r>
              <a:rPr lang="en-US" dirty="0"/>
              <a:t>To be in first normal form you must have:</a:t>
            </a:r>
          </a:p>
          <a:p>
            <a:pPr lvl="1"/>
            <a:r>
              <a:rPr lang="en-US" dirty="0"/>
              <a:t>No multivalued attributes</a:t>
            </a:r>
          </a:p>
          <a:p>
            <a:pPr lvl="1"/>
            <a:r>
              <a:rPr lang="en-US" dirty="0"/>
              <a:t>Every attribute value is atomic</a:t>
            </a:r>
          </a:p>
          <a:p>
            <a:endParaRPr lang="en-US" dirty="0"/>
          </a:p>
        </p:txBody>
      </p:sp>
    </p:spTree>
    <p:extLst>
      <p:ext uri="{BB962C8B-B14F-4D97-AF65-F5344CB8AC3E}">
        <p14:creationId xmlns:p14="http://schemas.microsoft.com/office/powerpoint/2010/main" val="1974319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ECE4-2F9F-23C6-B9E4-FE7B9330842F}"/>
              </a:ext>
            </a:extLst>
          </p:cNvPr>
          <p:cNvSpPr>
            <a:spLocks noGrp="1"/>
          </p:cNvSpPr>
          <p:nvPr>
            <p:ph type="title"/>
          </p:nvPr>
        </p:nvSpPr>
        <p:spPr/>
        <p:txBody>
          <a:bodyPr/>
          <a:lstStyle/>
          <a:p>
            <a:r>
              <a:rPr lang="en-US" dirty="0"/>
              <a:t>Second Normal Form (2NF)</a:t>
            </a:r>
          </a:p>
        </p:txBody>
      </p:sp>
      <p:sp>
        <p:nvSpPr>
          <p:cNvPr id="3" name="Content Placeholder 2">
            <a:extLst>
              <a:ext uri="{FF2B5EF4-FFF2-40B4-BE49-F238E27FC236}">
                <a16:creationId xmlns:a16="http://schemas.microsoft.com/office/drawing/2014/main" id="{AAF776C9-1EEB-86DF-6B75-DBCA35B60A0B}"/>
              </a:ext>
            </a:extLst>
          </p:cNvPr>
          <p:cNvSpPr>
            <a:spLocks noGrp="1"/>
          </p:cNvSpPr>
          <p:nvPr>
            <p:ph idx="1"/>
          </p:nvPr>
        </p:nvSpPr>
        <p:spPr/>
        <p:txBody>
          <a:bodyPr/>
          <a:lstStyle/>
          <a:p>
            <a:r>
              <a:rPr lang="en-US" dirty="0"/>
              <a:t>To be second normal form:</a:t>
            </a:r>
            <a:br>
              <a:rPr lang="en-US" dirty="0"/>
            </a:br>
            <a:endParaRPr lang="en-US" dirty="0"/>
          </a:p>
          <a:p>
            <a:pPr lvl="1"/>
            <a:r>
              <a:rPr lang="en-US" dirty="0"/>
              <a:t>Be in first normal form</a:t>
            </a:r>
          </a:p>
          <a:p>
            <a:pPr lvl="1"/>
            <a:r>
              <a:rPr lang="en-US" dirty="0"/>
              <a:t>Every non-key attribute is fully functionally dependent on the ENTIRE primary key (that is if you have a composite primary key) – already in 2</a:t>
            </a:r>
            <a:r>
              <a:rPr lang="en-US" baseline="30000" dirty="0"/>
              <a:t>nd</a:t>
            </a:r>
            <a:r>
              <a:rPr lang="en-US" dirty="0"/>
              <a:t> normal form is only have single primary key</a:t>
            </a:r>
          </a:p>
          <a:p>
            <a:pPr lvl="1"/>
            <a:r>
              <a:rPr lang="en-US" dirty="0"/>
              <a:t>No partial functional dependencies</a:t>
            </a:r>
          </a:p>
        </p:txBody>
      </p:sp>
    </p:spTree>
    <p:extLst>
      <p:ext uri="{BB962C8B-B14F-4D97-AF65-F5344CB8AC3E}">
        <p14:creationId xmlns:p14="http://schemas.microsoft.com/office/powerpoint/2010/main" val="1685386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ECE4-2F9F-23C6-B9E4-FE7B9330842F}"/>
              </a:ext>
            </a:extLst>
          </p:cNvPr>
          <p:cNvSpPr>
            <a:spLocks noGrp="1"/>
          </p:cNvSpPr>
          <p:nvPr>
            <p:ph type="title"/>
          </p:nvPr>
        </p:nvSpPr>
        <p:spPr/>
        <p:txBody>
          <a:bodyPr/>
          <a:lstStyle/>
          <a:p>
            <a:r>
              <a:rPr lang="en-US" dirty="0"/>
              <a:t>Third Normal Form (3NF)</a:t>
            </a:r>
          </a:p>
        </p:txBody>
      </p:sp>
      <p:sp>
        <p:nvSpPr>
          <p:cNvPr id="3" name="Content Placeholder 2">
            <a:extLst>
              <a:ext uri="{FF2B5EF4-FFF2-40B4-BE49-F238E27FC236}">
                <a16:creationId xmlns:a16="http://schemas.microsoft.com/office/drawing/2014/main" id="{AAF776C9-1EEB-86DF-6B75-DBCA35B60A0B}"/>
              </a:ext>
            </a:extLst>
          </p:cNvPr>
          <p:cNvSpPr>
            <a:spLocks noGrp="1"/>
          </p:cNvSpPr>
          <p:nvPr>
            <p:ph idx="1"/>
          </p:nvPr>
        </p:nvSpPr>
        <p:spPr/>
        <p:txBody>
          <a:bodyPr/>
          <a:lstStyle/>
          <a:p>
            <a:r>
              <a:rPr lang="en-US" dirty="0"/>
              <a:t>To be in third normal form:</a:t>
            </a:r>
          </a:p>
          <a:p>
            <a:endParaRPr lang="en-US" dirty="0"/>
          </a:p>
          <a:p>
            <a:pPr lvl="1"/>
            <a:r>
              <a:rPr lang="en-US" dirty="0"/>
              <a:t>Be in second normal form</a:t>
            </a:r>
          </a:p>
          <a:p>
            <a:pPr lvl="1"/>
            <a:r>
              <a:rPr lang="en-US" dirty="0"/>
              <a:t>Have no transitive dependencies – where a functional dependency exists between two non-key attributes</a:t>
            </a:r>
          </a:p>
          <a:p>
            <a:endParaRPr lang="en-US" dirty="0"/>
          </a:p>
        </p:txBody>
      </p:sp>
    </p:spTree>
    <p:extLst>
      <p:ext uri="{BB962C8B-B14F-4D97-AF65-F5344CB8AC3E}">
        <p14:creationId xmlns:p14="http://schemas.microsoft.com/office/powerpoint/2010/main" val="385589415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01E632-8E05-4825-8452-812C40551011}"/>
</file>

<file path=customXml/itemProps2.xml><?xml version="1.0" encoding="utf-8"?>
<ds:datastoreItem xmlns:ds="http://schemas.openxmlformats.org/officeDocument/2006/customXml" ds:itemID="{9079E705-C764-44AE-9769-04EA76DE61C1}"/>
</file>

<file path=docProps/app.xml><?xml version="1.0" encoding="utf-8"?>
<Properties xmlns="http://schemas.openxmlformats.org/officeDocument/2006/extended-properties" xmlns:vt="http://schemas.openxmlformats.org/officeDocument/2006/docPropsVTypes">
  <Template>Office Theme</Template>
  <TotalTime>23</TotalTime>
  <Words>2539</Words>
  <Application>Microsoft Macintosh PowerPoint</Application>
  <PresentationFormat>On-screen Show (16:9)</PresentationFormat>
  <Paragraphs>164</Paragraphs>
  <Slides>35</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Office Theme</vt:lpstr>
      <vt:lpstr>IT 5433 Module 4</vt:lpstr>
      <vt:lpstr>Normalization</vt:lpstr>
      <vt:lpstr>Reasons for Normalization</vt:lpstr>
      <vt:lpstr>Getting Started</vt:lpstr>
      <vt:lpstr>Terminology</vt:lpstr>
      <vt:lpstr>More on the Process</vt:lpstr>
      <vt:lpstr>First Normal Form (1NF)</vt:lpstr>
      <vt:lpstr>Second Normal Form (2NF)</vt:lpstr>
      <vt:lpstr>Third Normal Form (3NF)</vt:lpstr>
      <vt:lpstr>Additional Final Points</vt:lpstr>
      <vt:lpstr>Newer concepts</vt:lpstr>
      <vt:lpstr>Example</vt:lpstr>
      <vt:lpstr>Data Duplication and Modification Anomalies </vt:lpstr>
      <vt:lpstr>Modification Anomalies </vt:lpstr>
      <vt:lpstr>INSERT ANOMALY</vt:lpstr>
      <vt:lpstr>UPDATE ANOMOLY</vt:lpstr>
      <vt:lpstr>Deletion Anomaly</vt:lpstr>
      <vt:lpstr>Search and Sort Issues</vt:lpstr>
      <vt:lpstr>Definition of Normalization</vt:lpstr>
      <vt:lpstr>First Normal Form (1NF)</vt:lpstr>
      <vt:lpstr>1NF</vt:lpstr>
      <vt:lpstr>1NF</vt:lpstr>
      <vt:lpstr>2NF</vt:lpstr>
      <vt:lpstr>2NF</vt:lpstr>
      <vt:lpstr>Example continues:</vt:lpstr>
      <vt:lpstr>2NF Example</vt:lpstr>
      <vt:lpstr>PowerPoint Presentation</vt:lpstr>
      <vt:lpstr>3NF</vt:lpstr>
      <vt:lpstr>PowerPoint Presentation</vt:lpstr>
      <vt:lpstr>Transitive Dependence</vt:lpstr>
      <vt:lpstr>PowerPoint Presentation</vt:lpstr>
      <vt:lpstr>Issues with our Example Data Model</vt:lpstr>
      <vt:lpstr>PowerPoint Presentation</vt:lpstr>
      <vt:lpstr>Fix the Model to 3NF Standards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17</cp:revision>
  <dcterms:created xsi:type="dcterms:W3CDTF">2019-08-16T16:55:48Z</dcterms:created>
  <dcterms:modified xsi:type="dcterms:W3CDTF">2022-11-10T19:04:53Z</dcterms:modified>
</cp:coreProperties>
</file>