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entation.xml" ContentType="application/vnd.openxmlformats-officedocument.presentationml.presentation.main+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sldIdLst>
    <p:sldId id="256" r:id="rId2"/>
    <p:sldId id="298" r:id="rId3"/>
    <p:sldId id="266" r:id="rId4"/>
    <p:sldId id="268" r:id="rId5"/>
    <p:sldId id="269" r:id="rId6"/>
    <p:sldId id="270" r:id="rId7"/>
    <p:sldId id="271" r:id="rId8"/>
    <p:sldId id="272" r:id="rId9"/>
    <p:sldId id="299" r:id="rId10"/>
    <p:sldId id="300" r:id="rId11"/>
    <p:sldId id="288" r:id="rId12"/>
    <p:sldId id="301" r:id="rId13"/>
    <p:sldId id="302" r:id="rId14"/>
    <p:sldId id="303" r:id="rId15"/>
    <p:sldId id="257" r:id="rId16"/>
    <p:sldId id="258" r:id="rId17"/>
    <p:sldId id="259" r:id="rId18"/>
    <p:sldId id="260" r:id="rId19"/>
    <p:sldId id="261" r:id="rId20"/>
    <p:sldId id="262" r:id="rId21"/>
    <p:sldId id="263" r:id="rId22"/>
    <p:sldId id="264" r:id="rId23"/>
    <p:sldId id="265" r:id="rId24"/>
    <p:sldId id="304" r:id="rId25"/>
    <p:sldId id="267" r:id="rId26"/>
    <p:sldId id="305" r:id="rId27"/>
    <p:sldId id="306" r:id="rId28"/>
    <p:sldId id="307" r:id="rId29"/>
    <p:sldId id="308" r:id="rId30"/>
    <p:sldId id="309" r:id="rId31"/>
    <p:sldId id="273" r:id="rId32"/>
    <p:sldId id="274" r:id="rId33"/>
    <p:sldId id="276" r:id="rId34"/>
    <p:sldId id="277" r:id="rId35"/>
    <p:sldId id="278"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93"/>
    <p:restoredTop sz="94694"/>
  </p:normalViewPr>
  <p:slideViewPr>
    <p:cSldViewPr snapToGrid="0" snapToObjects="1" showGuides="1">
      <p:cViewPr varScale="1">
        <p:scale>
          <a:sx n="171" d="100"/>
          <a:sy n="171" d="100"/>
        </p:scale>
        <p:origin x="57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02C9D-7376-E142-BF8F-39E4D7BDE45D}" type="datetimeFigureOut">
              <a:rPr lang="en-US" smtClean="0"/>
              <a:t>12/29/22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6B85B0-6019-9643-B88B-7EF784A17CB5}" type="slidenum">
              <a:rPr lang="en-US" smtClean="0"/>
              <a:t>‹#›</a:t>
            </a:fld>
            <a:endParaRPr lang="en-US"/>
          </a:p>
        </p:txBody>
      </p:sp>
    </p:spTree>
    <p:extLst>
      <p:ext uri="{BB962C8B-B14F-4D97-AF65-F5344CB8AC3E}">
        <p14:creationId xmlns:p14="http://schemas.microsoft.com/office/powerpoint/2010/main" val="1907638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0CC0528F-DC3A-0B1D-BB93-76ED82BDEE3C}"/>
              </a:ext>
            </a:extLst>
          </p:cNvPr>
          <p:cNvSpPr>
            <a:spLocks noGrp="1" noRot="1" noChangeAspect="1" noTextEdit="1"/>
          </p:cNvSpPr>
          <p:nvPr>
            <p:ph type="sldImg"/>
          </p:nvPr>
        </p:nvSpPr>
        <p:spPr>
          <a:xfrm>
            <a:off x="393700" y="692150"/>
            <a:ext cx="6070600" cy="3416300"/>
          </a:xfrm>
          <a:ln/>
        </p:spPr>
      </p:sp>
      <p:sp>
        <p:nvSpPr>
          <p:cNvPr id="29699" name="Notes Placeholder 2">
            <a:extLst>
              <a:ext uri="{FF2B5EF4-FFF2-40B4-BE49-F238E27FC236}">
                <a16:creationId xmlns:a16="http://schemas.microsoft.com/office/drawing/2014/main" id="{36A066E0-68D3-415F-62E3-DC610BB365B1}"/>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B6AE282E-31B0-4C1B-D048-F95306FBC078}"/>
              </a:ext>
            </a:extLst>
          </p:cNvPr>
          <p:cNvSpPr>
            <a:spLocks noGrp="1" noRot="1" noChangeAspect="1" noTextEdit="1"/>
          </p:cNvSpPr>
          <p:nvPr>
            <p:ph type="sldImg"/>
          </p:nvPr>
        </p:nvSpPr>
        <p:spPr>
          <a:xfrm>
            <a:off x="393700" y="692150"/>
            <a:ext cx="6070600" cy="3416300"/>
          </a:xfrm>
          <a:ln/>
        </p:spPr>
      </p:sp>
      <p:sp>
        <p:nvSpPr>
          <p:cNvPr id="38915" name="Notes Placeholder 2">
            <a:extLst>
              <a:ext uri="{FF2B5EF4-FFF2-40B4-BE49-F238E27FC236}">
                <a16:creationId xmlns:a16="http://schemas.microsoft.com/office/drawing/2014/main" id="{FB2F3457-8947-F96B-5225-3B3BFCB9DDC6}"/>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1F8415E4-4CA1-699A-2215-EC1F974462F5}"/>
              </a:ext>
            </a:extLst>
          </p:cNvPr>
          <p:cNvSpPr>
            <a:spLocks noGrp="1" noRot="1" noChangeAspect="1" noTextEdit="1"/>
          </p:cNvSpPr>
          <p:nvPr>
            <p:ph type="sldImg"/>
          </p:nvPr>
        </p:nvSpPr>
        <p:spPr>
          <a:xfrm>
            <a:off x="393700" y="692150"/>
            <a:ext cx="6070600" cy="3416300"/>
          </a:xfrm>
          <a:ln/>
        </p:spPr>
      </p:sp>
      <p:sp>
        <p:nvSpPr>
          <p:cNvPr id="39939" name="Notes Placeholder 2">
            <a:extLst>
              <a:ext uri="{FF2B5EF4-FFF2-40B4-BE49-F238E27FC236}">
                <a16:creationId xmlns:a16="http://schemas.microsoft.com/office/drawing/2014/main" id="{3CA25F0E-F4EA-D4D6-AE47-AD50FCD97DBB}"/>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AE5C45CB-E334-E325-847E-2F336A23D8FB}"/>
              </a:ext>
            </a:extLst>
          </p:cNvPr>
          <p:cNvSpPr>
            <a:spLocks noGrp="1" noRot="1" noChangeAspect="1" noTextEdit="1"/>
          </p:cNvSpPr>
          <p:nvPr>
            <p:ph type="sldImg"/>
          </p:nvPr>
        </p:nvSpPr>
        <p:spPr>
          <a:xfrm>
            <a:off x="393700" y="692150"/>
            <a:ext cx="6070600" cy="3416300"/>
          </a:xfrm>
          <a:ln/>
        </p:spPr>
      </p:sp>
      <p:sp>
        <p:nvSpPr>
          <p:cNvPr id="40963" name="Notes Placeholder 2">
            <a:extLst>
              <a:ext uri="{FF2B5EF4-FFF2-40B4-BE49-F238E27FC236}">
                <a16:creationId xmlns:a16="http://schemas.microsoft.com/office/drawing/2014/main" id="{9A2F2830-A1D1-3C5B-A410-45AB87161760}"/>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a:extLst>
              <a:ext uri="{FF2B5EF4-FFF2-40B4-BE49-F238E27FC236}">
                <a16:creationId xmlns:a16="http://schemas.microsoft.com/office/drawing/2014/main" id="{7A205FC2-6CD5-2BA0-64AF-526D3E3084A1}"/>
              </a:ext>
            </a:extLst>
          </p:cNvPr>
          <p:cNvSpPr>
            <a:spLocks noGrp="1" noRot="1" noChangeAspect="1" noTextEdit="1"/>
          </p:cNvSpPr>
          <p:nvPr>
            <p:ph type="sldImg"/>
          </p:nvPr>
        </p:nvSpPr>
        <p:spPr>
          <a:xfrm>
            <a:off x="393700" y="692150"/>
            <a:ext cx="6070600" cy="3416300"/>
          </a:xfrm>
          <a:ln/>
        </p:spPr>
      </p:sp>
      <p:sp>
        <p:nvSpPr>
          <p:cNvPr id="41987" name="Notes Placeholder 2">
            <a:extLst>
              <a:ext uri="{FF2B5EF4-FFF2-40B4-BE49-F238E27FC236}">
                <a16:creationId xmlns:a16="http://schemas.microsoft.com/office/drawing/2014/main" id="{35A92439-F95A-BF7B-8ACC-282746B5AEF7}"/>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E32AA1F6-CF2E-4907-1C48-858FCDD0039B}"/>
              </a:ext>
            </a:extLst>
          </p:cNvPr>
          <p:cNvSpPr>
            <a:spLocks noGrp="1" noRot="1" noChangeAspect="1" noTextEdit="1"/>
          </p:cNvSpPr>
          <p:nvPr>
            <p:ph type="sldImg"/>
          </p:nvPr>
        </p:nvSpPr>
        <p:spPr>
          <a:xfrm>
            <a:off x="393700" y="692150"/>
            <a:ext cx="6070600" cy="3416300"/>
          </a:xfrm>
          <a:ln/>
        </p:spPr>
      </p:sp>
      <p:sp>
        <p:nvSpPr>
          <p:cNvPr id="30723" name="Notes Placeholder 2">
            <a:extLst>
              <a:ext uri="{FF2B5EF4-FFF2-40B4-BE49-F238E27FC236}">
                <a16:creationId xmlns:a16="http://schemas.microsoft.com/office/drawing/2014/main" id="{C2FB75AC-A3D3-70DB-BA5B-24B8B1F422AF}"/>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a:extLst>
              <a:ext uri="{FF2B5EF4-FFF2-40B4-BE49-F238E27FC236}">
                <a16:creationId xmlns:a16="http://schemas.microsoft.com/office/drawing/2014/main" id="{F2CA7F87-7818-3397-154E-472DCAE78558}"/>
              </a:ext>
            </a:extLst>
          </p:cNvPr>
          <p:cNvSpPr>
            <a:spLocks noGrp="1" noRot="1" noChangeAspect="1" noTextEdit="1"/>
          </p:cNvSpPr>
          <p:nvPr>
            <p:ph type="sldImg"/>
          </p:nvPr>
        </p:nvSpPr>
        <p:spPr>
          <a:xfrm>
            <a:off x="393700" y="692150"/>
            <a:ext cx="6070600" cy="3416300"/>
          </a:xfrm>
          <a:ln/>
        </p:spPr>
      </p:sp>
      <p:sp>
        <p:nvSpPr>
          <p:cNvPr id="31747" name="Notes Placeholder 2">
            <a:extLst>
              <a:ext uri="{FF2B5EF4-FFF2-40B4-BE49-F238E27FC236}">
                <a16:creationId xmlns:a16="http://schemas.microsoft.com/office/drawing/2014/main" id="{F1FE81D0-A21E-7FC5-A5D2-74CA2A098F4B}"/>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06091416-81F2-202F-4F89-717216513E37}"/>
              </a:ext>
            </a:extLst>
          </p:cNvPr>
          <p:cNvSpPr>
            <a:spLocks noGrp="1" noRot="1" noChangeAspect="1" noTextEdit="1"/>
          </p:cNvSpPr>
          <p:nvPr>
            <p:ph type="sldImg"/>
          </p:nvPr>
        </p:nvSpPr>
        <p:spPr>
          <a:xfrm>
            <a:off x="393700" y="692150"/>
            <a:ext cx="6070600" cy="3416300"/>
          </a:xfrm>
          <a:ln/>
        </p:spPr>
      </p:sp>
      <p:sp>
        <p:nvSpPr>
          <p:cNvPr id="32771" name="Notes Placeholder 2">
            <a:extLst>
              <a:ext uri="{FF2B5EF4-FFF2-40B4-BE49-F238E27FC236}">
                <a16:creationId xmlns:a16="http://schemas.microsoft.com/office/drawing/2014/main" id="{10C3CD01-6546-52FE-EF03-1230F8262D98}"/>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67C5A003-AC1B-4103-9049-FF76CD0A4820}"/>
              </a:ext>
            </a:extLst>
          </p:cNvPr>
          <p:cNvSpPr>
            <a:spLocks noGrp="1" noRot="1" noChangeAspect="1" noTextEdit="1"/>
          </p:cNvSpPr>
          <p:nvPr>
            <p:ph type="sldImg"/>
          </p:nvPr>
        </p:nvSpPr>
        <p:spPr>
          <a:xfrm>
            <a:off x="393700" y="692150"/>
            <a:ext cx="6070600" cy="3416300"/>
          </a:xfrm>
          <a:ln/>
        </p:spPr>
      </p:sp>
      <p:sp>
        <p:nvSpPr>
          <p:cNvPr id="33795" name="Notes Placeholder 2">
            <a:extLst>
              <a:ext uri="{FF2B5EF4-FFF2-40B4-BE49-F238E27FC236}">
                <a16:creationId xmlns:a16="http://schemas.microsoft.com/office/drawing/2014/main" id="{4CEDE875-7C2A-D3B5-A7E6-3C63BD347650}"/>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753E1B79-C31E-8F2F-578D-6FBB7F027B74}"/>
              </a:ext>
            </a:extLst>
          </p:cNvPr>
          <p:cNvSpPr>
            <a:spLocks noGrp="1" noRot="1" noChangeAspect="1" noTextEdit="1"/>
          </p:cNvSpPr>
          <p:nvPr>
            <p:ph type="sldImg"/>
          </p:nvPr>
        </p:nvSpPr>
        <p:spPr>
          <a:xfrm>
            <a:off x="393700" y="692150"/>
            <a:ext cx="6070600" cy="3416300"/>
          </a:xfrm>
          <a:ln/>
        </p:spPr>
      </p:sp>
      <p:sp>
        <p:nvSpPr>
          <p:cNvPr id="34819" name="Notes Placeholder 2">
            <a:extLst>
              <a:ext uri="{FF2B5EF4-FFF2-40B4-BE49-F238E27FC236}">
                <a16:creationId xmlns:a16="http://schemas.microsoft.com/office/drawing/2014/main" id="{57171AB3-B9A6-16B3-5A2C-517932F68FDB}"/>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a:extLst>
              <a:ext uri="{FF2B5EF4-FFF2-40B4-BE49-F238E27FC236}">
                <a16:creationId xmlns:a16="http://schemas.microsoft.com/office/drawing/2014/main" id="{33B3292B-DE87-B434-7EAD-4D3F76E3CD74}"/>
              </a:ext>
            </a:extLst>
          </p:cNvPr>
          <p:cNvSpPr>
            <a:spLocks noGrp="1" noRot="1" noChangeAspect="1" noTextEdit="1"/>
          </p:cNvSpPr>
          <p:nvPr>
            <p:ph type="sldImg"/>
          </p:nvPr>
        </p:nvSpPr>
        <p:spPr>
          <a:xfrm>
            <a:off x="393700" y="692150"/>
            <a:ext cx="6070600" cy="3416300"/>
          </a:xfrm>
          <a:ln/>
        </p:spPr>
      </p:sp>
      <p:sp>
        <p:nvSpPr>
          <p:cNvPr id="35843" name="Notes Placeholder 2">
            <a:extLst>
              <a:ext uri="{FF2B5EF4-FFF2-40B4-BE49-F238E27FC236}">
                <a16:creationId xmlns:a16="http://schemas.microsoft.com/office/drawing/2014/main" id="{BA0AD130-702D-13FF-15EE-377E12D8455D}"/>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378A2ECE-C70A-8F92-54A3-1634D4EBCA6C}"/>
              </a:ext>
            </a:extLst>
          </p:cNvPr>
          <p:cNvSpPr>
            <a:spLocks noGrp="1" noRot="1" noChangeAspect="1" noTextEdit="1"/>
          </p:cNvSpPr>
          <p:nvPr>
            <p:ph type="sldImg"/>
          </p:nvPr>
        </p:nvSpPr>
        <p:spPr>
          <a:xfrm>
            <a:off x="393700" y="692150"/>
            <a:ext cx="6070600" cy="3416300"/>
          </a:xfrm>
          <a:ln/>
        </p:spPr>
      </p:sp>
      <p:sp>
        <p:nvSpPr>
          <p:cNvPr id="36867" name="Notes Placeholder 2">
            <a:extLst>
              <a:ext uri="{FF2B5EF4-FFF2-40B4-BE49-F238E27FC236}">
                <a16:creationId xmlns:a16="http://schemas.microsoft.com/office/drawing/2014/main" id="{DC43F236-7402-6775-6683-624A80C2264A}"/>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9B6FE6BE-201C-09E4-514A-CCE3339110A1}"/>
              </a:ext>
            </a:extLst>
          </p:cNvPr>
          <p:cNvSpPr>
            <a:spLocks noGrp="1" noRot="1" noChangeAspect="1" noTextEdit="1"/>
          </p:cNvSpPr>
          <p:nvPr>
            <p:ph type="sldImg"/>
          </p:nvPr>
        </p:nvSpPr>
        <p:spPr>
          <a:xfrm>
            <a:off x="393700" y="692150"/>
            <a:ext cx="6070600" cy="3416300"/>
          </a:xfrm>
          <a:ln/>
        </p:spPr>
      </p:sp>
      <p:sp>
        <p:nvSpPr>
          <p:cNvPr id="37891" name="Notes Placeholder 2">
            <a:extLst>
              <a:ext uri="{FF2B5EF4-FFF2-40B4-BE49-F238E27FC236}">
                <a16:creationId xmlns:a16="http://schemas.microsoft.com/office/drawing/2014/main" id="{5C74DC36-B0E8-912A-8974-22562365913E}"/>
              </a:ext>
            </a:extLst>
          </p:cNvPr>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12/29/22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12/29/22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12/29/22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12/29/22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12/29/22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12/29/22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11</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Distributed Databases and Data Partitioning</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9778" name="Rectangle 2">
            <a:extLst>
              <a:ext uri="{FF2B5EF4-FFF2-40B4-BE49-F238E27FC236}">
                <a16:creationId xmlns:a16="http://schemas.microsoft.com/office/drawing/2014/main" id="{235D69C4-EAE1-2042-4555-DE576FAD3CB5}"/>
              </a:ext>
            </a:extLst>
          </p:cNvPr>
          <p:cNvSpPr>
            <a:spLocks noGrp="1" noChangeArrowheads="1"/>
          </p:cNvSpPr>
          <p:nvPr>
            <p:ph type="title"/>
          </p:nvPr>
        </p:nvSpPr>
        <p:spPr>
          <a:xfrm>
            <a:off x="514349" y="457200"/>
            <a:ext cx="7789591" cy="857250"/>
          </a:xfrm>
        </p:spPr>
        <p:txBody>
          <a:bodyPr>
            <a:noAutofit/>
          </a:bodyPr>
          <a:lstStyle/>
          <a:p>
            <a:pPr>
              <a:defRPr/>
            </a:pPr>
            <a:r>
              <a:rPr dirty="0"/>
              <a:t>Functions of a Distributed DBMS (cont.)</a:t>
            </a:r>
          </a:p>
        </p:txBody>
      </p:sp>
      <p:sp>
        <p:nvSpPr>
          <p:cNvPr id="20483" name="Rectangle 3">
            <a:extLst>
              <a:ext uri="{FF2B5EF4-FFF2-40B4-BE49-F238E27FC236}">
                <a16:creationId xmlns:a16="http://schemas.microsoft.com/office/drawing/2014/main" id="{A081B038-6DAD-4DA0-C71C-83EA23E1CAAF}"/>
              </a:ext>
            </a:extLst>
          </p:cNvPr>
          <p:cNvSpPr>
            <a:spLocks noGrp="1" noChangeArrowheads="1"/>
          </p:cNvSpPr>
          <p:nvPr>
            <p:ph idx="1"/>
          </p:nvPr>
        </p:nvSpPr>
        <p:spPr>
          <a:xfrm>
            <a:off x="384716" y="1254977"/>
            <a:ext cx="7428571" cy="3314700"/>
          </a:xfrm>
        </p:spPr>
        <p:txBody>
          <a:bodyPr>
            <a:normAutofit/>
          </a:bodyPr>
          <a:lstStyle/>
          <a:p>
            <a:pPr lvl="1" eaLnBrk="1" hangingPunct="1">
              <a:lnSpc>
                <a:spcPct val="90000"/>
              </a:lnSpc>
            </a:pPr>
            <a:r>
              <a:rPr lang="en-US" altLang="en-US" sz="2475" dirty="0"/>
              <a:t>Provide a single logical database, physically distributed </a:t>
            </a:r>
            <a:r>
              <a:rPr lang="en-US" altLang="en-US" sz="2475" dirty="0">
                <a:sym typeface="Wingdings" pitchFamily="2" charset="2"/>
              </a:rPr>
              <a:t> </a:t>
            </a:r>
            <a:r>
              <a:rPr lang="en-US" altLang="en-US" sz="2475" dirty="0"/>
              <a:t>Global primary key control</a:t>
            </a:r>
          </a:p>
          <a:p>
            <a:pPr lvl="1" eaLnBrk="1" hangingPunct="1">
              <a:lnSpc>
                <a:spcPct val="90000"/>
              </a:lnSpc>
            </a:pPr>
            <a:r>
              <a:rPr lang="en-US" altLang="en-US" sz="2475" dirty="0"/>
              <a:t>Be Scalable</a:t>
            </a:r>
          </a:p>
          <a:p>
            <a:pPr lvl="1" eaLnBrk="1" hangingPunct="1">
              <a:lnSpc>
                <a:spcPct val="90000"/>
              </a:lnSpc>
            </a:pPr>
            <a:r>
              <a:rPr lang="en-US" altLang="en-US" sz="2475" dirty="0"/>
              <a:t>Replicate data and stored procedure</a:t>
            </a:r>
          </a:p>
          <a:p>
            <a:pPr lvl="1" eaLnBrk="1" hangingPunct="1">
              <a:lnSpc>
                <a:spcPct val="90000"/>
              </a:lnSpc>
            </a:pPr>
            <a:r>
              <a:rPr lang="en-US" altLang="en-US" sz="2475" dirty="0"/>
              <a:t>Transparently use residual computing power to improve database processing performance</a:t>
            </a:r>
          </a:p>
          <a:p>
            <a:pPr lvl="1" eaLnBrk="1" hangingPunct="1">
              <a:lnSpc>
                <a:spcPct val="90000"/>
              </a:lnSpc>
            </a:pPr>
            <a:r>
              <a:rPr lang="en-US" altLang="en-US" sz="2475" dirty="0"/>
              <a:t>Allow for different DBMSs and application code at different nodes</a:t>
            </a:r>
          </a:p>
          <a:p>
            <a:pPr lvl="1" eaLnBrk="1" hangingPunct="1">
              <a:lnSpc>
                <a:spcPct val="90000"/>
              </a:lnSpc>
            </a:pPr>
            <a:endParaRPr lang="en-US" altLang="en-US" sz="2475" dirty="0"/>
          </a:p>
        </p:txBody>
      </p:sp>
      <p:sp>
        <p:nvSpPr>
          <p:cNvPr id="4" name="Slide Number Placeholder 3">
            <a:extLst>
              <a:ext uri="{FF2B5EF4-FFF2-40B4-BE49-F238E27FC236}">
                <a16:creationId xmlns:a16="http://schemas.microsoft.com/office/drawing/2014/main" id="{6E29E34F-7FF9-69A3-6C00-D7564DFE4FFE}"/>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807E8E3-903D-9F4F-9215-A405E6810A9A}" type="slidenum">
              <a:rPr lang="en-US" altLang="en-US">
                <a:solidFill>
                  <a:srgbClr val="D38E27"/>
                </a:solidFill>
              </a:rPr>
              <a:pPr eaLnBrk="1" hangingPunct="1"/>
              <a:t>10</a:t>
            </a:fld>
            <a:endParaRPr lang="en-US" altLang="en-US">
              <a:solidFill>
                <a:srgbClr val="D38E27"/>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5922" name="Rectangle 2">
            <a:extLst>
              <a:ext uri="{FF2B5EF4-FFF2-40B4-BE49-F238E27FC236}">
                <a16:creationId xmlns:a16="http://schemas.microsoft.com/office/drawing/2014/main" id="{B8D07053-D331-0265-3DC7-BED7DE216E82}"/>
              </a:ext>
            </a:extLst>
          </p:cNvPr>
          <p:cNvSpPr>
            <a:spLocks noGrp="1" noChangeArrowheads="1"/>
          </p:cNvSpPr>
          <p:nvPr>
            <p:ph type="title"/>
          </p:nvPr>
        </p:nvSpPr>
        <p:spPr>
          <a:xfrm>
            <a:off x="438150" y="404696"/>
            <a:ext cx="5829300" cy="857250"/>
          </a:xfrm>
        </p:spPr>
        <p:txBody>
          <a:bodyPr>
            <a:noAutofit/>
          </a:bodyPr>
          <a:lstStyle/>
          <a:p>
            <a:pPr>
              <a:defRPr/>
            </a:pPr>
            <a:r>
              <a:rPr dirty="0"/>
              <a:t>Distributed DBMS</a:t>
            </a:r>
            <a:br>
              <a:rPr dirty="0"/>
            </a:br>
            <a:r>
              <a:rPr dirty="0"/>
              <a:t>Transparency Objectives</a:t>
            </a:r>
          </a:p>
        </p:txBody>
      </p:sp>
      <p:sp>
        <p:nvSpPr>
          <p:cNvPr id="4" name="Slide Number Placeholder 3">
            <a:extLst>
              <a:ext uri="{FF2B5EF4-FFF2-40B4-BE49-F238E27FC236}">
                <a16:creationId xmlns:a16="http://schemas.microsoft.com/office/drawing/2014/main" id="{4333F048-3055-4503-91E7-A06457FD0A84}"/>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3296FCD-3085-7148-9A15-039CCE0DF4C2}" type="slidenum">
              <a:rPr lang="en-US" altLang="en-US">
                <a:solidFill>
                  <a:srgbClr val="D38E27"/>
                </a:solidFill>
              </a:rPr>
              <a:pPr eaLnBrk="1" hangingPunct="1"/>
              <a:t>11</a:t>
            </a:fld>
            <a:endParaRPr lang="en-US" altLang="en-US">
              <a:solidFill>
                <a:srgbClr val="D38E27"/>
              </a:solidFill>
            </a:endParaRPr>
          </a:p>
        </p:txBody>
      </p:sp>
      <p:sp>
        <p:nvSpPr>
          <p:cNvPr id="21508" name="Rectangle 3">
            <a:extLst>
              <a:ext uri="{FF2B5EF4-FFF2-40B4-BE49-F238E27FC236}">
                <a16:creationId xmlns:a16="http://schemas.microsoft.com/office/drawing/2014/main" id="{5DCE58B5-3B2A-D28B-1A71-B4E74E3636BB}"/>
              </a:ext>
            </a:extLst>
          </p:cNvPr>
          <p:cNvSpPr>
            <a:spLocks noGrp="1" noChangeArrowheads="1"/>
          </p:cNvSpPr>
          <p:nvPr>
            <p:ph idx="1"/>
          </p:nvPr>
        </p:nvSpPr>
        <p:spPr>
          <a:xfrm>
            <a:off x="438150" y="1335861"/>
            <a:ext cx="6743700" cy="3600450"/>
          </a:xfrm>
        </p:spPr>
        <p:txBody>
          <a:bodyPr/>
          <a:lstStyle/>
          <a:p>
            <a:pPr eaLnBrk="1" hangingPunct="1"/>
            <a:r>
              <a:rPr lang="en-US" altLang="en-US" dirty="0"/>
              <a:t>Location Transparency</a:t>
            </a:r>
          </a:p>
          <a:p>
            <a:pPr lvl="1" eaLnBrk="1" hangingPunct="1"/>
            <a:r>
              <a:rPr lang="en-US" altLang="en-US" dirty="0"/>
              <a:t>User/application does not need to know where data resides</a:t>
            </a:r>
          </a:p>
          <a:p>
            <a:pPr eaLnBrk="1" hangingPunct="1"/>
            <a:r>
              <a:rPr lang="en-US" altLang="en-US" dirty="0"/>
              <a:t>Replication Transparency</a:t>
            </a:r>
          </a:p>
          <a:p>
            <a:pPr lvl="1" eaLnBrk="1" hangingPunct="1"/>
            <a:r>
              <a:rPr lang="en-US" altLang="en-US" dirty="0"/>
              <a:t>User/application does not need to know about duplication</a:t>
            </a:r>
          </a:p>
          <a:p>
            <a:pPr eaLnBrk="1" hangingPunct="1"/>
            <a:r>
              <a:rPr lang="en-US" altLang="en-US" dirty="0"/>
              <a:t>Failure Transparency</a:t>
            </a:r>
          </a:p>
          <a:p>
            <a:pPr lvl="1" eaLnBrk="1" hangingPunct="1"/>
            <a:r>
              <a:rPr lang="en-US" altLang="en-US" dirty="0"/>
              <a:t>Either all or none of the actions of a transaction are committed</a:t>
            </a:r>
          </a:p>
          <a:p>
            <a:pPr lvl="1" eaLnBrk="1" hangingPunct="1"/>
            <a:r>
              <a:rPr lang="en-US" altLang="en-US" dirty="0"/>
              <a:t>Each site has a transaction manager</a:t>
            </a:r>
          </a:p>
          <a:p>
            <a:pPr lvl="2" eaLnBrk="1" hangingPunct="1"/>
            <a:r>
              <a:rPr lang="en-US" altLang="en-US" dirty="0"/>
              <a:t>Logs transactions and before and after images</a:t>
            </a:r>
          </a:p>
          <a:p>
            <a:pPr lvl="2" eaLnBrk="1" hangingPunct="1"/>
            <a:r>
              <a:rPr lang="en-US" altLang="en-US" dirty="0"/>
              <a:t>Concurrency control scheme to ensure data integrity</a:t>
            </a:r>
          </a:p>
          <a:p>
            <a:pPr lvl="1" eaLnBrk="1" hangingPunct="1"/>
            <a:r>
              <a:rPr lang="en-US" altLang="en-US" dirty="0"/>
              <a:t>Requires special </a:t>
            </a:r>
            <a:r>
              <a:rPr lang="en-US" altLang="en-US" i="1" dirty="0"/>
              <a:t>commit protocol</a:t>
            </a:r>
          </a:p>
          <a:p>
            <a:pPr lvl="1" eaLnBrk="1" hangingPunct="1"/>
            <a:endParaRPr lang="en-US"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8994" name="Rectangle 2">
            <a:extLst>
              <a:ext uri="{FF2B5EF4-FFF2-40B4-BE49-F238E27FC236}">
                <a16:creationId xmlns:a16="http://schemas.microsoft.com/office/drawing/2014/main" id="{97E6C01F-8999-CEDD-86A0-EC8BF6EE75F2}"/>
              </a:ext>
            </a:extLst>
          </p:cNvPr>
          <p:cNvSpPr>
            <a:spLocks noGrp="1" noChangeArrowheads="1"/>
          </p:cNvSpPr>
          <p:nvPr>
            <p:ph type="title"/>
          </p:nvPr>
        </p:nvSpPr>
        <p:spPr>
          <a:xfrm>
            <a:off x="447442" y="400050"/>
            <a:ext cx="6515100" cy="628650"/>
          </a:xfrm>
        </p:spPr>
        <p:txBody>
          <a:bodyPr/>
          <a:lstStyle/>
          <a:p>
            <a:pPr>
              <a:defRPr/>
            </a:pPr>
            <a:r>
              <a:rPr dirty="0"/>
              <a:t>Concurrency Control</a:t>
            </a:r>
          </a:p>
        </p:txBody>
      </p:sp>
      <p:sp>
        <p:nvSpPr>
          <p:cNvPr id="22531" name="Rectangle 3">
            <a:extLst>
              <a:ext uri="{FF2B5EF4-FFF2-40B4-BE49-F238E27FC236}">
                <a16:creationId xmlns:a16="http://schemas.microsoft.com/office/drawing/2014/main" id="{29285D99-2CB3-3104-36F5-7D2FFF020FFE}"/>
              </a:ext>
            </a:extLst>
          </p:cNvPr>
          <p:cNvSpPr>
            <a:spLocks noGrp="1" noChangeArrowheads="1"/>
          </p:cNvSpPr>
          <p:nvPr>
            <p:ph idx="1"/>
          </p:nvPr>
        </p:nvSpPr>
        <p:spPr>
          <a:xfrm>
            <a:off x="504592" y="1229422"/>
            <a:ext cx="6400800" cy="3086100"/>
          </a:xfrm>
        </p:spPr>
        <p:txBody>
          <a:bodyPr/>
          <a:lstStyle/>
          <a:p>
            <a:pPr eaLnBrk="1" hangingPunct="1">
              <a:buFont typeface="Wingdings" pitchFamily="2" charset="2"/>
              <a:buNone/>
            </a:pPr>
            <a:r>
              <a:rPr lang="en-US" altLang="en-US" dirty="0"/>
              <a:t>Concurrency Transparency</a:t>
            </a:r>
          </a:p>
          <a:p>
            <a:pPr lvl="1" eaLnBrk="1" hangingPunct="1"/>
            <a:r>
              <a:rPr lang="en-US" altLang="en-US" dirty="0"/>
              <a:t>Design goal for distributed database</a:t>
            </a:r>
          </a:p>
          <a:p>
            <a:pPr lvl="1" eaLnBrk="1" hangingPunct="1"/>
            <a:r>
              <a:rPr lang="en-US" altLang="en-US" dirty="0"/>
              <a:t>Appearance of serial transactions, even though simultaneous transactions are occurring</a:t>
            </a:r>
          </a:p>
          <a:p>
            <a:pPr eaLnBrk="1" hangingPunct="1"/>
            <a:r>
              <a:rPr lang="en-US" altLang="en-US" dirty="0"/>
              <a:t>Time stamping</a:t>
            </a:r>
          </a:p>
          <a:p>
            <a:pPr lvl="1" eaLnBrk="1" hangingPunct="1"/>
            <a:r>
              <a:rPr lang="en-US" altLang="en-US" dirty="0"/>
              <a:t>Concurrency control mechanism</a:t>
            </a:r>
          </a:p>
          <a:p>
            <a:pPr lvl="1" eaLnBrk="1" hangingPunct="1"/>
            <a:r>
              <a:rPr lang="en-US" altLang="en-US" dirty="0"/>
              <a:t>Assign globally unique timestamp to each transaction</a:t>
            </a:r>
          </a:p>
          <a:p>
            <a:pPr lvl="1" eaLnBrk="1" hangingPunct="1"/>
            <a:r>
              <a:rPr lang="en-US" altLang="en-US" dirty="0"/>
              <a:t>Alternative to locks in distributed databases</a:t>
            </a:r>
          </a:p>
        </p:txBody>
      </p:sp>
      <p:sp>
        <p:nvSpPr>
          <p:cNvPr id="4" name="Slide Number Placeholder 3">
            <a:extLst>
              <a:ext uri="{FF2B5EF4-FFF2-40B4-BE49-F238E27FC236}">
                <a16:creationId xmlns:a16="http://schemas.microsoft.com/office/drawing/2014/main" id="{D624023B-F5A4-CCF4-A010-2F067F40583D}"/>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443F4D8F-60AC-C24F-B4E4-BBB870FC8121}" type="slidenum">
              <a:rPr lang="en-US" altLang="en-US">
                <a:solidFill>
                  <a:srgbClr val="D38E27"/>
                </a:solidFill>
              </a:rPr>
              <a:pPr eaLnBrk="1" hangingPunct="1"/>
              <a:t>12</a:t>
            </a:fld>
            <a:endParaRPr lang="en-US" altLang="en-US">
              <a:solidFill>
                <a:srgbClr val="D38E27"/>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7970" name="Rectangle 2">
            <a:extLst>
              <a:ext uri="{FF2B5EF4-FFF2-40B4-BE49-F238E27FC236}">
                <a16:creationId xmlns:a16="http://schemas.microsoft.com/office/drawing/2014/main" id="{6B280340-36CF-E5FB-54EB-E05D5F0D4016}"/>
              </a:ext>
            </a:extLst>
          </p:cNvPr>
          <p:cNvSpPr>
            <a:spLocks noGrp="1" noChangeArrowheads="1"/>
          </p:cNvSpPr>
          <p:nvPr>
            <p:ph type="title"/>
          </p:nvPr>
        </p:nvSpPr>
        <p:spPr>
          <a:xfrm>
            <a:off x="425605" y="352658"/>
            <a:ext cx="6172200" cy="1028700"/>
          </a:xfrm>
        </p:spPr>
        <p:txBody>
          <a:bodyPr/>
          <a:lstStyle/>
          <a:p>
            <a:pPr>
              <a:defRPr/>
            </a:pPr>
            <a:r>
              <a:rPr dirty="0"/>
              <a:t>Commit Protocol</a:t>
            </a:r>
          </a:p>
        </p:txBody>
      </p:sp>
      <p:sp>
        <p:nvSpPr>
          <p:cNvPr id="23555" name="Rectangle 3">
            <a:extLst>
              <a:ext uri="{FF2B5EF4-FFF2-40B4-BE49-F238E27FC236}">
                <a16:creationId xmlns:a16="http://schemas.microsoft.com/office/drawing/2014/main" id="{F7E719D4-7DD2-8868-4E6D-BF8F40AFF06D}"/>
              </a:ext>
            </a:extLst>
          </p:cNvPr>
          <p:cNvSpPr>
            <a:spLocks noGrp="1" noChangeArrowheads="1"/>
          </p:cNvSpPr>
          <p:nvPr>
            <p:ph idx="1"/>
          </p:nvPr>
        </p:nvSpPr>
        <p:spPr>
          <a:xfrm>
            <a:off x="425605" y="1381358"/>
            <a:ext cx="7647878" cy="3086100"/>
          </a:xfrm>
        </p:spPr>
        <p:txBody>
          <a:bodyPr/>
          <a:lstStyle/>
          <a:p>
            <a:pPr eaLnBrk="1" hangingPunct="1"/>
            <a:r>
              <a:rPr lang="en-US" altLang="en-US" sz="2700" dirty="0"/>
              <a:t>An algorithm to ensure that a transaction is either successfully completed or aborted</a:t>
            </a:r>
          </a:p>
          <a:p>
            <a:pPr eaLnBrk="1" hangingPunct="1"/>
            <a:endParaRPr lang="en-US" altLang="en-US" sz="2700" dirty="0"/>
          </a:p>
          <a:p>
            <a:pPr eaLnBrk="1" hangingPunct="1"/>
            <a:r>
              <a:rPr lang="en-US" altLang="en-US" sz="2700" dirty="0"/>
              <a:t>Two-phase commit – an algorithm for coordinating updates in a distributed database</a:t>
            </a:r>
          </a:p>
        </p:txBody>
      </p:sp>
      <p:sp>
        <p:nvSpPr>
          <p:cNvPr id="4" name="Slide Number Placeholder 3">
            <a:extLst>
              <a:ext uri="{FF2B5EF4-FFF2-40B4-BE49-F238E27FC236}">
                <a16:creationId xmlns:a16="http://schemas.microsoft.com/office/drawing/2014/main" id="{07232693-9572-4CB9-60CD-85BE8F26D62B}"/>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215269C-AAB1-B346-B989-9BDFBF73A0EE}" type="slidenum">
              <a:rPr lang="en-US" altLang="en-US">
                <a:solidFill>
                  <a:srgbClr val="D38E27"/>
                </a:solidFill>
              </a:rPr>
              <a:pPr eaLnBrk="1" hangingPunct="1"/>
              <a:t>13</a:t>
            </a:fld>
            <a:endParaRPr lang="en-US" altLang="en-US">
              <a:solidFill>
                <a:srgbClr val="D38E27"/>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0018" name="Rectangle 2">
            <a:extLst>
              <a:ext uri="{FF2B5EF4-FFF2-40B4-BE49-F238E27FC236}">
                <a16:creationId xmlns:a16="http://schemas.microsoft.com/office/drawing/2014/main" id="{EB858D47-523A-B078-5566-9FC9278E8513}"/>
              </a:ext>
            </a:extLst>
          </p:cNvPr>
          <p:cNvSpPr>
            <a:spLocks noGrp="1" noChangeArrowheads="1"/>
          </p:cNvSpPr>
          <p:nvPr>
            <p:ph type="title"/>
          </p:nvPr>
        </p:nvSpPr>
        <p:spPr>
          <a:xfrm>
            <a:off x="445584" y="340112"/>
            <a:ext cx="6172200" cy="685800"/>
          </a:xfrm>
        </p:spPr>
        <p:txBody>
          <a:bodyPr/>
          <a:lstStyle/>
          <a:p>
            <a:pPr>
              <a:defRPr/>
            </a:pPr>
            <a:r>
              <a:rPr dirty="0"/>
              <a:t>Query Optimization</a:t>
            </a:r>
          </a:p>
        </p:txBody>
      </p:sp>
      <p:sp>
        <p:nvSpPr>
          <p:cNvPr id="24579" name="Rectangle 3">
            <a:extLst>
              <a:ext uri="{FF2B5EF4-FFF2-40B4-BE49-F238E27FC236}">
                <a16:creationId xmlns:a16="http://schemas.microsoft.com/office/drawing/2014/main" id="{FF7F407D-2055-622A-1828-E0B6E84450DD}"/>
              </a:ext>
            </a:extLst>
          </p:cNvPr>
          <p:cNvSpPr>
            <a:spLocks noGrp="1" noChangeArrowheads="1"/>
          </p:cNvSpPr>
          <p:nvPr>
            <p:ph idx="1"/>
          </p:nvPr>
        </p:nvSpPr>
        <p:spPr>
          <a:xfrm>
            <a:off x="445584" y="1025912"/>
            <a:ext cx="6515100" cy="3714750"/>
          </a:xfrm>
        </p:spPr>
        <p:txBody>
          <a:bodyPr/>
          <a:lstStyle/>
          <a:p>
            <a:pPr marL="457200" indent="-457200"/>
            <a:r>
              <a:rPr lang="en-US" altLang="en-US" dirty="0"/>
              <a:t>For a multi-site join the distributed DBMS must decide where to access the data and how to proceed with the join.  Three step process:</a:t>
            </a:r>
          </a:p>
          <a:p>
            <a:pPr marL="457200" indent="-457200"/>
            <a:endParaRPr lang="en-US" altLang="en-US" dirty="0"/>
          </a:p>
          <a:p>
            <a:pPr marL="742950" lvl="1" indent="-400050">
              <a:buSzPct val="80000"/>
              <a:buFontTx/>
              <a:buAutoNum type="arabicPeriod"/>
            </a:pPr>
            <a:r>
              <a:rPr lang="en-US" altLang="en-US" b="1" i="1" dirty="0"/>
              <a:t>Query decomposition</a:t>
            </a:r>
          </a:p>
          <a:p>
            <a:pPr marL="742950" lvl="1" indent="-400050">
              <a:buSzPct val="80000"/>
              <a:buFontTx/>
              <a:buAutoNum type="arabicPeriod"/>
            </a:pPr>
            <a:r>
              <a:rPr lang="en-US" altLang="en-US" b="1" i="1" dirty="0"/>
              <a:t>Data localization</a:t>
            </a:r>
          </a:p>
          <a:p>
            <a:pPr marL="742950" lvl="1" indent="-400050">
              <a:buSzPct val="80000"/>
              <a:buFontTx/>
              <a:buAutoNum type="arabicPeriod"/>
            </a:pPr>
            <a:r>
              <a:rPr lang="en-US" altLang="en-US" b="1" i="1" dirty="0"/>
              <a:t>Global optimization</a:t>
            </a:r>
            <a:endParaRPr lang="en-US" altLang="en-US" dirty="0"/>
          </a:p>
          <a:p>
            <a:pPr marL="457200" indent="-457200"/>
            <a:endParaRPr lang="en-US" altLang="en-US" dirty="0"/>
          </a:p>
          <a:p>
            <a:pPr marL="457200" indent="-457200"/>
            <a:r>
              <a:rPr lang="en-US" altLang="en-US" dirty="0" err="1"/>
              <a:t>Semijoin</a:t>
            </a:r>
            <a:r>
              <a:rPr lang="en-US" altLang="en-US" dirty="0"/>
              <a:t> operation: only the joining attribute of the query is sent from one site to the other, rather than all selected attributes</a:t>
            </a:r>
          </a:p>
        </p:txBody>
      </p:sp>
      <p:sp>
        <p:nvSpPr>
          <p:cNvPr id="4" name="Slide Number Placeholder 3">
            <a:extLst>
              <a:ext uri="{FF2B5EF4-FFF2-40B4-BE49-F238E27FC236}">
                <a16:creationId xmlns:a16="http://schemas.microsoft.com/office/drawing/2014/main" id="{DA1F19CE-73E0-6EDA-32FB-608063C91F1B}"/>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A53F688A-40C0-EA4B-91B1-E19E4ECA5049}" type="slidenum">
              <a:rPr lang="en-US" altLang="en-US">
                <a:solidFill>
                  <a:srgbClr val="D38E27"/>
                </a:solidFill>
              </a:rPr>
              <a:pPr eaLnBrk="1" hangingPunct="1"/>
              <a:t>14</a:t>
            </a:fld>
            <a:endParaRPr lang="en-US" altLang="en-US">
              <a:solidFill>
                <a:srgbClr val="D38E27"/>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and Decentralized Databases</a:t>
            </a:r>
          </a:p>
        </p:txBody>
      </p:sp>
      <p:sp>
        <p:nvSpPr>
          <p:cNvPr id="3" name="Content Placeholder 2"/>
          <p:cNvSpPr>
            <a:spLocks noGrp="1"/>
          </p:cNvSpPr>
          <p:nvPr>
            <p:ph idx="1"/>
          </p:nvPr>
        </p:nvSpPr>
        <p:spPr/>
        <p:txBody>
          <a:bodyPr/>
          <a:lstStyle/>
          <a:p>
            <a:r>
              <a:rPr lang="en-US" altLang="en-US" b="1" dirty="0"/>
              <a:t>Distributed Database:</a:t>
            </a:r>
            <a:r>
              <a:rPr lang="en-US" altLang="en-US" dirty="0"/>
              <a:t>  A </a:t>
            </a:r>
            <a:r>
              <a:rPr lang="en-US" altLang="en-US" i="1" dirty="0"/>
              <a:t>single logical database</a:t>
            </a:r>
            <a:r>
              <a:rPr lang="en-US" altLang="en-US" dirty="0"/>
              <a:t> spread physically across computers in multiple locations that are connected by a data communications link</a:t>
            </a:r>
          </a:p>
          <a:p>
            <a:r>
              <a:rPr lang="en-US" altLang="en-US" b="1" dirty="0"/>
              <a:t>Decentralized Database:</a:t>
            </a:r>
            <a:r>
              <a:rPr lang="en-US" altLang="en-US" dirty="0"/>
              <a:t> A collection of </a:t>
            </a:r>
            <a:r>
              <a:rPr lang="en-US" altLang="en-US" i="1" dirty="0"/>
              <a:t>independent</a:t>
            </a:r>
            <a:r>
              <a:rPr lang="en-US" altLang="en-US" dirty="0"/>
              <a:t> databases on non-networked computers</a:t>
            </a:r>
          </a:p>
          <a:p>
            <a:endParaRPr lang="en-US" dirty="0"/>
          </a:p>
        </p:txBody>
      </p:sp>
    </p:spTree>
    <p:extLst>
      <p:ext uri="{BB962C8B-B14F-4D97-AF65-F5344CB8AC3E}">
        <p14:creationId xmlns:p14="http://schemas.microsoft.com/office/powerpoint/2010/main" val="3204012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 we want to Distribute a Database</a:t>
            </a:r>
          </a:p>
        </p:txBody>
      </p:sp>
      <p:sp>
        <p:nvSpPr>
          <p:cNvPr id="3" name="Content Placeholder 2"/>
          <p:cNvSpPr>
            <a:spLocks noGrp="1"/>
          </p:cNvSpPr>
          <p:nvPr>
            <p:ph idx="1"/>
          </p:nvPr>
        </p:nvSpPr>
        <p:spPr/>
        <p:txBody>
          <a:bodyPr/>
          <a:lstStyle/>
          <a:p>
            <a:r>
              <a:rPr lang="en-US" altLang="en-US" dirty="0"/>
              <a:t>Business unit autonomy and distribution</a:t>
            </a:r>
          </a:p>
          <a:p>
            <a:r>
              <a:rPr lang="en-US" altLang="en-US" dirty="0"/>
              <a:t>Data sharing</a:t>
            </a:r>
          </a:p>
          <a:p>
            <a:r>
              <a:rPr lang="en-US" altLang="en-US" dirty="0"/>
              <a:t>Data communication reliability and costs</a:t>
            </a:r>
          </a:p>
          <a:p>
            <a:r>
              <a:rPr lang="en-US" altLang="en-US" dirty="0"/>
              <a:t>Multiple application vendors</a:t>
            </a:r>
          </a:p>
          <a:p>
            <a:r>
              <a:rPr lang="en-US" altLang="en-US" dirty="0"/>
              <a:t>Database recovery</a:t>
            </a:r>
          </a:p>
          <a:p>
            <a:r>
              <a:rPr lang="en-US" altLang="en-US" dirty="0"/>
              <a:t>Transaction and analytic processing</a:t>
            </a:r>
          </a:p>
          <a:p>
            <a:endParaRPr lang="en-US" dirty="0"/>
          </a:p>
        </p:txBody>
      </p:sp>
    </p:spTree>
    <p:extLst>
      <p:ext uri="{BB962C8B-B14F-4D97-AF65-F5344CB8AC3E}">
        <p14:creationId xmlns:p14="http://schemas.microsoft.com/office/powerpoint/2010/main" val="1981965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Types of Distributed Models</a:t>
            </a:r>
          </a:p>
        </p:txBody>
      </p:sp>
      <p:sp>
        <p:nvSpPr>
          <p:cNvPr id="3" name="Content Placeholder 2"/>
          <p:cNvSpPr>
            <a:spLocks noGrp="1"/>
          </p:cNvSpPr>
          <p:nvPr>
            <p:ph idx="1"/>
          </p:nvPr>
        </p:nvSpPr>
        <p:spPr/>
        <p:txBody>
          <a:bodyPr>
            <a:normAutofit/>
          </a:bodyPr>
          <a:lstStyle/>
          <a:p>
            <a:pPr>
              <a:lnSpc>
                <a:spcPct val="80000"/>
              </a:lnSpc>
            </a:pPr>
            <a:r>
              <a:rPr lang="en-US" altLang="en-US" dirty="0"/>
              <a:t>Homogeneous–same DBMS at each node</a:t>
            </a:r>
          </a:p>
          <a:p>
            <a:pPr lvl="1">
              <a:lnSpc>
                <a:spcPct val="80000"/>
              </a:lnSpc>
            </a:pPr>
            <a:r>
              <a:rPr lang="en-US" altLang="en-US" dirty="0"/>
              <a:t>Autonomous–independent DBMSs</a:t>
            </a:r>
          </a:p>
          <a:p>
            <a:pPr lvl="1">
              <a:lnSpc>
                <a:spcPct val="80000"/>
              </a:lnSpc>
            </a:pPr>
            <a:r>
              <a:rPr lang="en-US" altLang="en-US" dirty="0"/>
              <a:t>Non-autonomous–central, coordinating DBMS</a:t>
            </a:r>
          </a:p>
          <a:p>
            <a:pPr lvl="1">
              <a:lnSpc>
                <a:spcPct val="80000"/>
              </a:lnSpc>
            </a:pPr>
            <a:r>
              <a:rPr lang="en-US" altLang="en-US" dirty="0"/>
              <a:t>Easy to manage, difficult to enforce</a:t>
            </a:r>
          </a:p>
          <a:p>
            <a:pPr>
              <a:lnSpc>
                <a:spcPct val="80000"/>
              </a:lnSpc>
            </a:pPr>
            <a:r>
              <a:rPr lang="en-US" altLang="en-US" dirty="0"/>
              <a:t>Heterogeneous–different DBMSs at different nodes</a:t>
            </a:r>
          </a:p>
          <a:p>
            <a:pPr lvl="1">
              <a:lnSpc>
                <a:spcPct val="80000"/>
              </a:lnSpc>
            </a:pPr>
            <a:r>
              <a:rPr lang="en-US" altLang="en-US" dirty="0"/>
              <a:t>Systems–with full or partial DBMS functionality</a:t>
            </a:r>
          </a:p>
          <a:p>
            <a:pPr lvl="1">
              <a:lnSpc>
                <a:spcPct val="80000"/>
              </a:lnSpc>
            </a:pPr>
            <a:r>
              <a:rPr lang="en-US" altLang="en-US" dirty="0"/>
              <a:t>Gateways–simple paths are created to other databases without the benefits of one logical database</a:t>
            </a:r>
          </a:p>
          <a:p>
            <a:pPr lvl="1">
              <a:lnSpc>
                <a:spcPct val="80000"/>
              </a:lnSpc>
            </a:pPr>
            <a:r>
              <a:rPr lang="en-US" altLang="en-US" dirty="0"/>
              <a:t>Difficult to manage, preferred by independent organizations</a:t>
            </a:r>
          </a:p>
          <a:p>
            <a:endParaRPr lang="en-US" dirty="0"/>
          </a:p>
        </p:txBody>
      </p:sp>
    </p:spTree>
    <p:extLst>
      <p:ext uri="{BB962C8B-B14F-4D97-AF65-F5344CB8AC3E}">
        <p14:creationId xmlns:p14="http://schemas.microsoft.com/office/powerpoint/2010/main" val="3143777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Heterogeneous Distribution</a:t>
            </a:r>
          </a:p>
        </p:txBody>
      </p:sp>
      <p:sp>
        <p:nvSpPr>
          <p:cNvPr id="3" name="Content Placeholder 2"/>
          <p:cNvSpPr>
            <a:spLocks noGrp="1"/>
          </p:cNvSpPr>
          <p:nvPr>
            <p:ph idx="1"/>
          </p:nvPr>
        </p:nvSpPr>
        <p:spPr/>
        <p:txBody>
          <a:bodyPr>
            <a:normAutofit/>
          </a:bodyPr>
          <a:lstStyle/>
          <a:p>
            <a:r>
              <a:rPr lang="en-US" altLang="en-US" b="1" dirty="0"/>
              <a:t>Systems (Heterogeneous)</a:t>
            </a:r>
            <a:r>
              <a:rPr lang="en-US" altLang="en-US" dirty="0"/>
              <a:t>–supports some or all functionality of one logical database</a:t>
            </a:r>
          </a:p>
          <a:p>
            <a:pPr lvl="1"/>
            <a:r>
              <a:rPr lang="en-US" altLang="en-US" dirty="0"/>
              <a:t>Full DBMS Functionality–all distributed DB functions</a:t>
            </a:r>
          </a:p>
          <a:p>
            <a:pPr lvl="1"/>
            <a:r>
              <a:rPr lang="en-US" altLang="en-US" dirty="0"/>
              <a:t>Partial-Multi database–some distributed DB functions</a:t>
            </a:r>
          </a:p>
          <a:p>
            <a:pPr lvl="2"/>
            <a:r>
              <a:rPr lang="en-US" altLang="en-US" sz="2100" dirty="0"/>
              <a:t>Federated–supports local databases for unique data requests</a:t>
            </a:r>
          </a:p>
          <a:p>
            <a:pPr lvl="3"/>
            <a:r>
              <a:rPr lang="en-US" altLang="en-US" sz="1800" dirty="0"/>
              <a:t>Loose Integration–local databases have own schemas</a:t>
            </a:r>
          </a:p>
          <a:p>
            <a:pPr lvl="3"/>
            <a:r>
              <a:rPr lang="en-US" altLang="en-US" sz="1800" dirty="0"/>
              <a:t>Tight Integration–local databases use common schema</a:t>
            </a:r>
          </a:p>
          <a:p>
            <a:pPr lvl="2"/>
            <a:r>
              <a:rPr lang="en-US" altLang="en-US" sz="2100" dirty="0"/>
              <a:t>Un-federated–requires all access to go through a central, coordinating module</a:t>
            </a:r>
          </a:p>
          <a:p>
            <a:endParaRPr lang="en-US" dirty="0"/>
          </a:p>
        </p:txBody>
      </p:sp>
    </p:spTree>
    <p:extLst>
      <p:ext uri="{BB962C8B-B14F-4D97-AF65-F5344CB8AC3E}">
        <p14:creationId xmlns:p14="http://schemas.microsoft.com/office/powerpoint/2010/main" val="3843550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Homogeneous Distribution</a:t>
            </a:r>
          </a:p>
        </p:txBody>
      </p:sp>
      <p:sp>
        <p:nvSpPr>
          <p:cNvPr id="3" name="Content Placeholder 2"/>
          <p:cNvSpPr>
            <a:spLocks noGrp="1"/>
          </p:cNvSpPr>
          <p:nvPr>
            <p:ph idx="1"/>
          </p:nvPr>
        </p:nvSpPr>
        <p:spPr/>
        <p:txBody>
          <a:bodyPr/>
          <a:lstStyle/>
          <a:p>
            <a:r>
              <a:rPr lang="en-US" altLang="en-US" dirty="0"/>
              <a:t>Data is distributed across all the nodes</a:t>
            </a:r>
          </a:p>
          <a:p>
            <a:r>
              <a:rPr lang="en-US" altLang="en-US" dirty="0"/>
              <a:t>Same DBMS at each node</a:t>
            </a:r>
          </a:p>
          <a:p>
            <a:r>
              <a:rPr lang="en-US" altLang="en-US" dirty="0"/>
              <a:t>All data is managed by the distributed DBMS (no exclusively local data)</a:t>
            </a:r>
          </a:p>
          <a:p>
            <a:r>
              <a:rPr lang="en-US" altLang="en-US" dirty="0"/>
              <a:t>All access is through one, global schema</a:t>
            </a:r>
          </a:p>
          <a:p>
            <a:r>
              <a:rPr lang="en-US" altLang="en-US" dirty="0"/>
              <a:t>The global schema is the </a:t>
            </a:r>
            <a:r>
              <a:rPr lang="en-US" altLang="en-US" i="1" dirty="0"/>
              <a:t>union</a:t>
            </a:r>
            <a:r>
              <a:rPr lang="en-US" altLang="en-US" dirty="0"/>
              <a:t> of all the local schema</a:t>
            </a:r>
          </a:p>
        </p:txBody>
      </p:sp>
    </p:spTree>
    <p:extLst>
      <p:ext uri="{BB962C8B-B14F-4D97-AF65-F5344CB8AC3E}">
        <p14:creationId xmlns:p14="http://schemas.microsoft.com/office/powerpoint/2010/main" val="23558528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4178" name="Rectangle 2">
            <a:extLst>
              <a:ext uri="{FF2B5EF4-FFF2-40B4-BE49-F238E27FC236}">
                <a16:creationId xmlns:a16="http://schemas.microsoft.com/office/drawing/2014/main" id="{B2E1CEF6-1387-76BB-6FC4-72DD0A15CBC7}"/>
              </a:ext>
            </a:extLst>
          </p:cNvPr>
          <p:cNvSpPr>
            <a:spLocks noGrp="1" noChangeArrowheads="1"/>
          </p:cNvSpPr>
          <p:nvPr>
            <p:ph type="title"/>
          </p:nvPr>
        </p:nvSpPr>
        <p:spPr>
          <a:xfrm>
            <a:off x="465563" y="404696"/>
            <a:ext cx="5829300" cy="857250"/>
          </a:xfrm>
        </p:spPr>
        <p:txBody>
          <a:bodyPr/>
          <a:lstStyle/>
          <a:p>
            <a:pPr>
              <a:defRPr/>
            </a:pPr>
            <a:r>
              <a:rPr dirty="0"/>
              <a:t>Definition</a:t>
            </a:r>
          </a:p>
        </p:txBody>
      </p:sp>
      <p:sp>
        <p:nvSpPr>
          <p:cNvPr id="12291" name="Rectangle 3">
            <a:extLst>
              <a:ext uri="{FF2B5EF4-FFF2-40B4-BE49-F238E27FC236}">
                <a16:creationId xmlns:a16="http://schemas.microsoft.com/office/drawing/2014/main" id="{FE5CCDEF-05C2-BBF8-788E-46ADADADD0C1}"/>
              </a:ext>
            </a:extLst>
          </p:cNvPr>
          <p:cNvSpPr>
            <a:spLocks noGrp="1" noChangeArrowheads="1"/>
          </p:cNvSpPr>
          <p:nvPr>
            <p:ph idx="1"/>
          </p:nvPr>
        </p:nvSpPr>
        <p:spPr>
          <a:xfrm>
            <a:off x="517602" y="1438507"/>
            <a:ext cx="5829300" cy="2800350"/>
          </a:xfrm>
        </p:spPr>
        <p:txBody>
          <a:bodyPr/>
          <a:lstStyle/>
          <a:p>
            <a:pPr eaLnBrk="1" hangingPunct="1"/>
            <a:r>
              <a:rPr lang="en-US" altLang="en-US" sz="3000" b="1" dirty="0"/>
              <a:t>Distributed Database:</a:t>
            </a:r>
            <a:r>
              <a:rPr lang="en-US" altLang="en-US" sz="2700" dirty="0"/>
              <a:t>  A </a:t>
            </a:r>
            <a:r>
              <a:rPr lang="en-US" altLang="en-US" sz="2700" i="1" dirty="0"/>
              <a:t>single logical database</a:t>
            </a:r>
            <a:r>
              <a:rPr lang="en-US" altLang="en-US" sz="2700" dirty="0"/>
              <a:t> spread physically across computers in multiple locations that are connected by a data communications link</a:t>
            </a:r>
          </a:p>
        </p:txBody>
      </p:sp>
      <p:sp>
        <p:nvSpPr>
          <p:cNvPr id="4" name="Slide Number Placeholder 3">
            <a:extLst>
              <a:ext uri="{FF2B5EF4-FFF2-40B4-BE49-F238E27FC236}">
                <a16:creationId xmlns:a16="http://schemas.microsoft.com/office/drawing/2014/main" id="{097CAD27-D494-92CF-E173-A5ABC6945FC5}"/>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F4BA1CBE-4066-F340-A017-D6B899A92C01}" type="slidenum">
              <a:rPr lang="en-US" altLang="en-US">
                <a:solidFill>
                  <a:srgbClr val="D38E27"/>
                </a:solidFill>
              </a:rPr>
              <a:pPr eaLnBrk="1" hangingPunct="1"/>
              <a:t>2</a:t>
            </a:fld>
            <a:endParaRPr lang="en-US" altLang="en-US">
              <a:solidFill>
                <a:srgbClr val="D38E27"/>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Heterogeneous Environment</a:t>
            </a:r>
          </a:p>
        </p:txBody>
      </p:sp>
      <p:sp>
        <p:nvSpPr>
          <p:cNvPr id="3" name="Content Placeholder 2"/>
          <p:cNvSpPr>
            <a:spLocks noGrp="1"/>
          </p:cNvSpPr>
          <p:nvPr>
            <p:ph idx="1"/>
          </p:nvPr>
        </p:nvSpPr>
        <p:spPr/>
        <p:txBody>
          <a:bodyPr/>
          <a:lstStyle/>
          <a:p>
            <a:r>
              <a:rPr lang="en-US" altLang="en-US" dirty="0"/>
              <a:t>Data distributed across all the nodes</a:t>
            </a:r>
          </a:p>
          <a:p>
            <a:r>
              <a:rPr lang="en-US" altLang="en-US" dirty="0"/>
              <a:t>Different DBMSs may be used at each node</a:t>
            </a:r>
          </a:p>
          <a:p>
            <a:r>
              <a:rPr lang="en-US" altLang="en-US" dirty="0"/>
              <a:t>Local access is done using the local DBMS and schema</a:t>
            </a:r>
          </a:p>
          <a:p>
            <a:r>
              <a:rPr lang="en-US" altLang="en-US" dirty="0"/>
              <a:t>Remote access is done using the global schema</a:t>
            </a:r>
          </a:p>
          <a:p>
            <a:endParaRPr lang="en-US" dirty="0"/>
          </a:p>
        </p:txBody>
      </p:sp>
    </p:spTree>
    <p:extLst>
      <p:ext uri="{BB962C8B-B14F-4D97-AF65-F5344CB8AC3E}">
        <p14:creationId xmlns:p14="http://schemas.microsoft.com/office/powerpoint/2010/main" val="24997470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for Distribution</a:t>
            </a:r>
          </a:p>
        </p:txBody>
      </p:sp>
      <p:sp>
        <p:nvSpPr>
          <p:cNvPr id="3" name="Content Placeholder 2"/>
          <p:cNvSpPr>
            <a:spLocks noGrp="1"/>
          </p:cNvSpPr>
          <p:nvPr>
            <p:ph idx="1"/>
          </p:nvPr>
        </p:nvSpPr>
        <p:spPr/>
        <p:txBody>
          <a:bodyPr/>
          <a:lstStyle/>
          <a:p>
            <a:r>
              <a:rPr lang="en-US" altLang="en-US" dirty="0"/>
              <a:t>Location Transparency </a:t>
            </a:r>
          </a:p>
          <a:p>
            <a:pPr lvl="1"/>
            <a:r>
              <a:rPr lang="en-US" altLang="en-US" dirty="0"/>
              <a:t>User does not have to know the location of the data</a:t>
            </a:r>
          </a:p>
          <a:p>
            <a:pPr lvl="1"/>
            <a:r>
              <a:rPr lang="en-US" altLang="en-US" dirty="0"/>
              <a:t>Data requests automatically forwarded to appropriate sites</a:t>
            </a:r>
          </a:p>
          <a:p>
            <a:r>
              <a:rPr lang="en-US" altLang="en-US" dirty="0"/>
              <a:t>Local Autonomy </a:t>
            </a:r>
          </a:p>
          <a:p>
            <a:pPr lvl="1"/>
            <a:r>
              <a:rPr lang="en-US" altLang="en-US" dirty="0"/>
              <a:t>Local site can operate with its database when network connections fail</a:t>
            </a:r>
          </a:p>
          <a:p>
            <a:pPr lvl="1"/>
            <a:r>
              <a:rPr lang="en-US" altLang="en-US" dirty="0"/>
              <a:t>Each site controls its own data, security, logging, recovery</a:t>
            </a:r>
          </a:p>
          <a:p>
            <a:endParaRPr lang="en-US" dirty="0"/>
          </a:p>
        </p:txBody>
      </p:sp>
    </p:spTree>
    <p:extLst>
      <p:ext uri="{BB962C8B-B14F-4D97-AF65-F5344CB8AC3E}">
        <p14:creationId xmlns:p14="http://schemas.microsoft.com/office/powerpoint/2010/main" val="2493358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Tradeoffs for Distribution</a:t>
            </a:r>
          </a:p>
        </p:txBody>
      </p:sp>
      <p:sp>
        <p:nvSpPr>
          <p:cNvPr id="3" name="Content Placeholder 2"/>
          <p:cNvSpPr>
            <a:spLocks noGrp="1"/>
          </p:cNvSpPr>
          <p:nvPr>
            <p:ph idx="1"/>
          </p:nvPr>
        </p:nvSpPr>
        <p:spPr/>
        <p:txBody>
          <a:bodyPr>
            <a:normAutofit lnSpcReduction="10000"/>
          </a:bodyPr>
          <a:lstStyle/>
          <a:p>
            <a:pPr>
              <a:lnSpc>
                <a:spcPct val="90000"/>
              </a:lnSpc>
            </a:pPr>
            <a:r>
              <a:rPr lang="en-US" altLang="en-US" b="1" dirty="0"/>
              <a:t>Synchronous</a:t>
            </a:r>
            <a:r>
              <a:rPr lang="en-US" altLang="en-US" dirty="0"/>
              <a:t> Distributed Database</a:t>
            </a:r>
          </a:p>
          <a:p>
            <a:pPr lvl="1">
              <a:lnSpc>
                <a:spcPct val="90000"/>
              </a:lnSpc>
            </a:pPr>
            <a:r>
              <a:rPr lang="en-US" altLang="en-US" sz="1950" dirty="0"/>
              <a:t> All copies of the same data are always identical</a:t>
            </a:r>
          </a:p>
          <a:p>
            <a:pPr lvl="1">
              <a:lnSpc>
                <a:spcPct val="90000"/>
              </a:lnSpc>
            </a:pPr>
            <a:r>
              <a:rPr lang="en-US" altLang="en-US" sz="1950" dirty="0"/>
              <a:t>Data updates are immediately applied to all copies throughout network</a:t>
            </a:r>
          </a:p>
          <a:p>
            <a:pPr lvl="1">
              <a:lnSpc>
                <a:spcPct val="90000"/>
              </a:lnSpc>
            </a:pPr>
            <a:r>
              <a:rPr lang="en-US" altLang="en-US" sz="1950" dirty="0"/>
              <a:t>Good for data integrity</a:t>
            </a:r>
          </a:p>
          <a:p>
            <a:pPr lvl="1">
              <a:lnSpc>
                <a:spcPct val="90000"/>
              </a:lnSpc>
            </a:pPr>
            <a:r>
              <a:rPr lang="en-US" altLang="en-US" sz="1950" dirty="0"/>
              <a:t>High overhead </a:t>
            </a:r>
            <a:r>
              <a:rPr lang="en-US" altLang="en-US" sz="1950" dirty="0">
                <a:sym typeface="Wingdings" panose="05000000000000000000" pitchFamily="2" charset="2"/>
              </a:rPr>
              <a:t> slow response times</a:t>
            </a:r>
            <a:endParaRPr lang="en-US" altLang="en-US" sz="1950" dirty="0"/>
          </a:p>
          <a:p>
            <a:pPr>
              <a:lnSpc>
                <a:spcPct val="90000"/>
              </a:lnSpc>
            </a:pPr>
            <a:r>
              <a:rPr lang="en-US" altLang="en-US" b="1" dirty="0"/>
              <a:t>Asynchronous</a:t>
            </a:r>
            <a:r>
              <a:rPr lang="en-US" altLang="en-US" dirty="0"/>
              <a:t> Distributed Database</a:t>
            </a:r>
          </a:p>
          <a:p>
            <a:pPr lvl="1">
              <a:lnSpc>
                <a:spcPct val="90000"/>
              </a:lnSpc>
            </a:pPr>
            <a:r>
              <a:rPr lang="en-US" altLang="en-US" sz="1950" dirty="0"/>
              <a:t>Some data inconsistency is tolerated</a:t>
            </a:r>
          </a:p>
          <a:p>
            <a:pPr lvl="1">
              <a:lnSpc>
                <a:spcPct val="90000"/>
              </a:lnSpc>
            </a:pPr>
            <a:r>
              <a:rPr lang="en-US" altLang="en-US" sz="1950" dirty="0"/>
              <a:t>Data update propagation is delayed</a:t>
            </a:r>
          </a:p>
          <a:p>
            <a:pPr lvl="1">
              <a:lnSpc>
                <a:spcPct val="90000"/>
              </a:lnSpc>
            </a:pPr>
            <a:r>
              <a:rPr lang="en-US" altLang="en-US" sz="1950" dirty="0"/>
              <a:t>Lower data integrity</a:t>
            </a:r>
          </a:p>
          <a:p>
            <a:pPr lvl="1">
              <a:lnSpc>
                <a:spcPct val="90000"/>
              </a:lnSpc>
            </a:pPr>
            <a:r>
              <a:rPr lang="en-US" altLang="en-US" sz="1950" dirty="0"/>
              <a:t>Less overhead </a:t>
            </a:r>
            <a:r>
              <a:rPr lang="en-US" altLang="en-US" sz="1950" dirty="0">
                <a:sym typeface="Wingdings" panose="05000000000000000000" pitchFamily="2" charset="2"/>
              </a:rPr>
              <a:t> faster response time</a:t>
            </a:r>
            <a:endParaRPr lang="en-US" altLang="en-US" sz="1950" dirty="0"/>
          </a:p>
          <a:p>
            <a:endParaRPr lang="en-US" dirty="0"/>
          </a:p>
        </p:txBody>
      </p:sp>
    </p:spTree>
    <p:extLst>
      <p:ext uri="{BB962C8B-B14F-4D97-AF65-F5344CB8AC3E}">
        <p14:creationId xmlns:p14="http://schemas.microsoft.com/office/powerpoint/2010/main" val="31081646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Centralized </a:t>
            </a:r>
            <a:r>
              <a:rPr lang="en-US" dirty="0" err="1"/>
              <a:t>vs</a:t>
            </a:r>
            <a:r>
              <a:rPr lang="en-US" dirty="0"/>
              <a:t> Distributed Databases - Advantages</a:t>
            </a:r>
          </a:p>
        </p:txBody>
      </p:sp>
      <p:sp>
        <p:nvSpPr>
          <p:cNvPr id="3" name="Content Placeholder 2"/>
          <p:cNvSpPr>
            <a:spLocks noGrp="1"/>
          </p:cNvSpPr>
          <p:nvPr>
            <p:ph idx="1"/>
          </p:nvPr>
        </p:nvSpPr>
        <p:spPr/>
        <p:txBody>
          <a:bodyPr/>
          <a:lstStyle/>
          <a:p>
            <a:r>
              <a:rPr lang="en-US" altLang="en-US" dirty="0"/>
              <a:t>Increased reliability/availability</a:t>
            </a:r>
          </a:p>
          <a:p>
            <a:r>
              <a:rPr lang="en-US" altLang="en-US" dirty="0"/>
              <a:t>Local control over data</a:t>
            </a:r>
          </a:p>
          <a:p>
            <a:r>
              <a:rPr lang="en-US" altLang="en-US" dirty="0"/>
              <a:t>Modular growth</a:t>
            </a:r>
          </a:p>
          <a:p>
            <a:r>
              <a:rPr lang="en-US" altLang="en-US" dirty="0"/>
              <a:t>Lower communication costs</a:t>
            </a:r>
          </a:p>
          <a:p>
            <a:r>
              <a:rPr lang="en-US" altLang="en-US" dirty="0"/>
              <a:t>Faster response for certain queries</a:t>
            </a:r>
          </a:p>
          <a:p>
            <a:endParaRPr lang="en-US" dirty="0"/>
          </a:p>
        </p:txBody>
      </p:sp>
    </p:spTree>
    <p:extLst>
      <p:ext uri="{BB962C8B-B14F-4D97-AF65-F5344CB8AC3E}">
        <p14:creationId xmlns:p14="http://schemas.microsoft.com/office/powerpoint/2010/main" val="2989703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Centralized </a:t>
            </a:r>
            <a:r>
              <a:rPr lang="en-US" dirty="0" err="1"/>
              <a:t>vs</a:t>
            </a:r>
            <a:r>
              <a:rPr lang="en-US" dirty="0"/>
              <a:t> Distributed Databases - Disadvantages</a:t>
            </a:r>
          </a:p>
        </p:txBody>
      </p:sp>
      <p:sp>
        <p:nvSpPr>
          <p:cNvPr id="3" name="Content Placeholder 2"/>
          <p:cNvSpPr>
            <a:spLocks noGrp="1"/>
          </p:cNvSpPr>
          <p:nvPr>
            <p:ph idx="1"/>
          </p:nvPr>
        </p:nvSpPr>
        <p:spPr/>
        <p:txBody>
          <a:bodyPr/>
          <a:lstStyle/>
          <a:p>
            <a:r>
              <a:rPr lang="en-US" altLang="en-US" dirty="0"/>
              <a:t>Software cost and complexity</a:t>
            </a:r>
          </a:p>
          <a:p>
            <a:r>
              <a:rPr lang="en-US" altLang="en-US" dirty="0"/>
              <a:t>Processing overhead</a:t>
            </a:r>
          </a:p>
          <a:p>
            <a:r>
              <a:rPr lang="en-US" altLang="en-US" dirty="0"/>
              <a:t>Data integrity exposure</a:t>
            </a:r>
          </a:p>
          <a:p>
            <a:r>
              <a:rPr lang="en-US" altLang="en-US" dirty="0"/>
              <a:t>Slower response for certain queries</a:t>
            </a:r>
          </a:p>
          <a:p>
            <a:endParaRPr lang="en-US" dirty="0"/>
          </a:p>
        </p:txBody>
      </p:sp>
    </p:spTree>
    <p:extLst>
      <p:ext uri="{BB962C8B-B14F-4D97-AF65-F5344CB8AC3E}">
        <p14:creationId xmlns:p14="http://schemas.microsoft.com/office/powerpoint/2010/main" val="1847208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we can Partition Databases</a:t>
            </a:r>
          </a:p>
        </p:txBody>
      </p:sp>
      <p:sp>
        <p:nvSpPr>
          <p:cNvPr id="3" name="Content Placeholder 2"/>
          <p:cNvSpPr>
            <a:spLocks noGrp="1"/>
          </p:cNvSpPr>
          <p:nvPr>
            <p:ph idx="1"/>
          </p:nvPr>
        </p:nvSpPr>
        <p:spPr/>
        <p:txBody>
          <a:bodyPr/>
          <a:lstStyle/>
          <a:p>
            <a:pPr>
              <a:lnSpc>
                <a:spcPct val="90000"/>
              </a:lnSpc>
            </a:pPr>
            <a:r>
              <a:rPr lang="en-US" altLang="en-US" dirty="0"/>
              <a:t>Data replication </a:t>
            </a:r>
          </a:p>
          <a:p>
            <a:pPr lvl="1">
              <a:lnSpc>
                <a:spcPct val="90000"/>
              </a:lnSpc>
            </a:pPr>
            <a:r>
              <a:rPr lang="en-US" altLang="en-US" dirty="0"/>
              <a:t>Copies of data distributed to different sites</a:t>
            </a:r>
          </a:p>
          <a:p>
            <a:pPr>
              <a:lnSpc>
                <a:spcPct val="90000"/>
              </a:lnSpc>
            </a:pPr>
            <a:r>
              <a:rPr lang="en-US" altLang="en-US" dirty="0"/>
              <a:t>Horizontal partitioning</a:t>
            </a:r>
          </a:p>
          <a:p>
            <a:pPr lvl="1">
              <a:lnSpc>
                <a:spcPct val="90000"/>
              </a:lnSpc>
            </a:pPr>
            <a:r>
              <a:rPr lang="en-US" altLang="en-US" dirty="0"/>
              <a:t>Different rows of a table distributed to different sites</a:t>
            </a:r>
          </a:p>
          <a:p>
            <a:pPr>
              <a:lnSpc>
                <a:spcPct val="90000"/>
              </a:lnSpc>
            </a:pPr>
            <a:r>
              <a:rPr lang="en-US" altLang="en-US" dirty="0"/>
              <a:t>Vertical partitioning</a:t>
            </a:r>
          </a:p>
          <a:p>
            <a:pPr lvl="1">
              <a:lnSpc>
                <a:spcPct val="90000"/>
              </a:lnSpc>
            </a:pPr>
            <a:r>
              <a:rPr lang="en-US" altLang="en-US" dirty="0"/>
              <a:t>Different columns of a table distributed to different sites</a:t>
            </a:r>
          </a:p>
          <a:p>
            <a:pPr>
              <a:lnSpc>
                <a:spcPct val="90000"/>
              </a:lnSpc>
            </a:pPr>
            <a:r>
              <a:rPr lang="en-US" altLang="en-US" dirty="0"/>
              <a:t>Combinations of the above</a:t>
            </a:r>
          </a:p>
          <a:p>
            <a:endParaRPr lang="en-US" dirty="0"/>
          </a:p>
        </p:txBody>
      </p:sp>
    </p:spTree>
    <p:extLst>
      <p:ext uri="{BB962C8B-B14F-4D97-AF65-F5344CB8AC3E}">
        <p14:creationId xmlns:p14="http://schemas.microsoft.com/office/powerpoint/2010/main" val="54284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to Data Replication</a:t>
            </a:r>
          </a:p>
        </p:txBody>
      </p:sp>
      <p:sp>
        <p:nvSpPr>
          <p:cNvPr id="3" name="Content Placeholder 2"/>
          <p:cNvSpPr>
            <a:spLocks noGrp="1"/>
          </p:cNvSpPr>
          <p:nvPr>
            <p:ph idx="1"/>
          </p:nvPr>
        </p:nvSpPr>
        <p:spPr/>
        <p:txBody>
          <a:bodyPr/>
          <a:lstStyle/>
          <a:p>
            <a:pPr>
              <a:lnSpc>
                <a:spcPct val="90000"/>
              </a:lnSpc>
            </a:pPr>
            <a:r>
              <a:rPr lang="en-US" altLang="en-US" dirty="0"/>
              <a:t>Reliability</a:t>
            </a:r>
          </a:p>
          <a:p>
            <a:pPr>
              <a:lnSpc>
                <a:spcPct val="90000"/>
              </a:lnSpc>
            </a:pPr>
            <a:r>
              <a:rPr lang="en-US" altLang="en-US" dirty="0"/>
              <a:t>Fast response</a:t>
            </a:r>
          </a:p>
          <a:p>
            <a:pPr>
              <a:lnSpc>
                <a:spcPct val="90000"/>
              </a:lnSpc>
            </a:pPr>
            <a:r>
              <a:rPr lang="en-US" altLang="en-US" dirty="0"/>
              <a:t>May avoid complicated distributed transaction integrity routines (if replicated data is refreshed at scheduled intervals)</a:t>
            </a:r>
          </a:p>
          <a:p>
            <a:pPr>
              <a:lnSpc>
                <a:spcPct val="90000"/>
              </a:lnSpc>
            </a:pPr>
            <a:r>
              <a:rPr lang="en-US" altLang="en-US" dirty="0"/>
              <a:t>Decouples nodes (transactions proceed even if some nodes are down)</a:t>
            </a:r>
          </a:p>
          <a:p>
            <a:pPr>
              <a:lnSpc>
                <a:spcPct val="90000"/>
              </a:lnSpc>
            </a:pPr>
            <a:r>
              <a:rPr lang="en-US" altLang="en-US" dirty="0"/>
              <a:t>Reduced network traffic at prime time (if updates can be delayed)</a:t>
            </a:r>
          </a:p>
          <a:p>
            <a:endParaRPr lang="en-US" dirty="0"/>
          </a:p>
        </p:txBody>
      </p:sp>
    </p:spTree>
    <p:extLst>
      <p:ext uri="{BB962C8B-B14F-4D97-AF65-F5344CB8AC3E}">
        <p14:creationId xmlns:p14="http://schemas.microsoft.com/office/powerpoint/2010/main" val="29174247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Disadvantages to Data Replication</a:t>
            </a:r>
          </a:p>
        </p:txBody>
      </p:sp>
      <p:sp>
        <p:nvSpPr>
          <p:cNvPr id="3" name="Content Placeholder 2"/>
          <p:cNvSpPr>
            <a:spLocks noGrp="1"/>
          </p:cNvSpPr>
          <p:nvPr>
            <p:ph idx="1"/>
          </p:nvPr>
        </p:nvSpPr>
        <p:spPr/>
        <p:txBody>
          <a:bodyPr/>
          <a:lstStyle/>
          <a:p>
            <a:r>
              <a:rPr lang="en-US" altLang="en-US" dirty="0"/>
              <a:t>Additional requirements for storage space</a:t>
            </a:r>
          </a:p>
          <a:p>
            <a:r>
              <a:rPr lang="en-US" altLang="en-US" dirty="0"/>
              <a:t>Additional time for update operations</a:t>
            </a:r>
          </a:p>
          <a:p>
            <a:r>
              <a:rPr lang="en-US" altLang="en-US" dirty="0"/>
              <a:t>Complexity and cost of updating</a:t>
            </a:r>
          </a:p>
          <a:p>
            <a:r>
              <a:rPr lang="en-US" altLang="en-US" dirty="0"/>
              <a:t>Integrity exposure of getting incorrect data if replicated data is not updated simultaneously</a:t>
            </a:r>
          </a:p>
          <a:p>
            <a:endParaRPr lang="en-US" dirty="0"/>
          </a:p>
        </p:txBody>
      </p:sp>
    </p:spTree>
    <p:extLst>
      <p:ext uri="{BB962C8B-B14F-4D97-AF65-F5344CB8AC3E}">
        <p14:creationId xmlns:p14="http://schemas.microsoft.com/office/powerpoint/2010/main" val="16133634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Partitioning</a:t>
            </a:r>
          </a:p>
        </p:txBody>
      </p:sp>
      <p:sp>
        <p:nvSpPr>
          <p:cNvPr id="3" name="Content Placeholder 2"/>
          <p:cNvSpPr>
            <a:spLocks noGrp="1"/>
          </p:cNvSpPr>
          <p:nvPr>
            <p:ph idx="1"/>
          </p:nvPr>
        </p:nvSpPr>
        <p:spPr/>
        <p:txBody>
          <a:bodyPr>
            <a:normAutofit/>
          </a:bodyPr>
          <a:lstStyle/>
          <a:p>
            <a:pPr>
              <a:lnSpc>
                <a:spcPct val="80000"/>
              </a:lnSpc>
            </a:pPr>
            <a:r>
              <a:rPr lang="en-US" altLang="en-US" dirty="0"/>
              <a:t>Different rows of a table at different sites</a:t>
            </a:r>
          </a:p>
          <a:p>
            <a:pPr>
              <a:lnSpc>
                <a:spcPct val="80000"/>
              </a:lnSpc>
            </a:pPr>
            <a:r>
              <a:rPr lang="en-US" altLang="en-US" dirty="0"/>
              <a:t>Advantages</a:t>
            </a:r>
          </a:p>
          <a:p>
            <a:pPr lvl="1">
              <a:lnSpc>
                <a:spcPct val="80000"/>
              </a:lnSpc>
            </a:pPr>
            <a:r>
              <a:rPr lang="en-US" altLang="en-US" dirty="0"/>
              <a:t>Data stored close to where it is used </a:t>
            </a:r>
            <a:r>
              <a:rPr lang="en-US" altLang="en-US" dirty="0">
                <a:sym typeface="Wingdings" panose="05000000000000000000" pitchFamily="2" charset="2"/>
              </a:rPr>
              <a:t> efficiency</a:t>
            </a:r>
            <a:endParaRPr lang="en-US" altLang="en-US" dirty="0"/>
          </a:p>
          <a:p>
            <a:pPr lvl="1">
              <a:lnSpc>
                <a:spcPct val="80000"/>
              </a:lnSpc>
            </a:pPr>
            <a:r>
              <a:rPr lang="en-US" altLang="en-US" dirty="0"/>
              <a:t>Local access optimization </a:t>
            </a:r>
            <a:r>
              <a:rPr lang="en-US" altLang="en-US" dirty="0">
                <a:sym typeface="Wingdings" panose="05000000000000000000" pitchFamily="2" charset="2"/>
              </a:rPr>
              <a:t> better performance</a:t>
            </a:r>
            <a:endParaRPr lang="en-US" altLang="en-US" dirty="0"/>
          </a:p>
          <a:p>
            <a:pPr lvl="1">
              <a:lnSpc>
                <a:spcPct val="80000"/>
              </a:lnSpc>
            </a:pPr>
            <a:r>
              <a:rPr lang="en-US" altLang="en-US" dirty="0"/>
              <a:t>Only relevant data is available </a:t>
            </a:r>
            <a:r>
              <a:rPr lang="en-US" altLang="en-US" dirty="0">
                <a:sym typeface="Wingdings" panose="05000000000000000000" pitchFamily="2" charset="2"/>
              </a:rPr>
              <a:t></a:t>
            </a:r>
            <a:r>
              <a:rPr lang="en-US" altLang="en-US" dirty="0"/>
              <a:t> security</a:t>
            </a:r>
          </a:p>
          <a:p>
            <a:pPr lvl="1">
              <a:lnSpc>
                <a:spcPct val="80000"/>
              </a:lnSpc>
            </a:pPr>
            <a:r>
              <a:rPr lang="en-US" altLang="en-US" dirty="0"/>
              <a:t>Unions across partitions </a:t>
            </a:r>
            <a:r>
              <a:rPr lang="en-US" altLang="en-US" dirty="0">
                <a:sym typeface="Wingdings" panose="05000000000000000000" pitchFamily="2" charset="2"/>
              </a:rPr>
              <a:t> ease of query</a:t>
            </a:r>
            <a:endParaRPr lang="en-US" altLang="en-US" dirty="0"/>
          </a:p>
          <a:p>
            <a:pPr>
              <a:lnSpc>
                <a:spcPct val="80000"/>
              </a:lnSpc>
            </a:pPr>
            <a:r>
              <a:rPr lang="en-US" altLang="en-US" dirty="0"/>
              <a:t>Disadvantages</a:t>
            </a:r>
          </a:p>
          <a:p>
            <a:pPr lvl="1">
              <a:lnSpc>
                <a:spcPct val="80000"/>
              </a:lnSpc>
            </a:pPr>
            <a:r>
              <a:rPr lang="en-US" altLang="en-US" dirty="0"/>
              <a:t>Accessing data across partitions </a:t>
            </a:r>
            <a:r>
              <a:rPr lang="en-US" altLang="en-US" dirty="0">
                <a:sym typeface="Wingdings" panose="05000000000000000000" pitchFamily="2" charset="2"/>
              </a:rPr>
              <a:t> inconsistent access speed</a:t>
            </a:r>
            <a:endParaRPr lang="en-US" altLang="en-US" dirty="0"/>
          </a:p>
          <a:p>
            <a:pPr lvl="1">
              <a:lnSpc>
                <a:spcPct val="80000"/>
              </a:lnSpc>
            </a:pPr>
            <a:r>
              <a:rPr lang="en-US" altLang="en-US" dirty="0"/>
              <a:t>No data replication </a:t>
            </a:r>
            <a:r>
              <a:rPr lang="en-US" altLang="en-US" dirty="0">
                <a:sym typeface="Wingdings" panose="05000000000000000000" pitchFamily="2" charset="2"/>
              </a:rPr>
              <a:t> backup vulnerability</a:t>
            </a:r>
          </a:p>
          <a:p>
            <a:endParaRPr lang="en-US" dirty="0"/>
          </a:p>
        </p:txBody>
      </p:sp>
    </p:spTree>
    <p:extLst>
      <p:ext uri="{BB962C8B-B14F-4D97-AF65-F5344CB8AC3E}">
        <p14:creationId xmlns:p14="http://schemas.microsoft.com/office/powerpoint/2010/main" val="1973582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Vertical Partitioning</a:t>
            </a:r>
          </a:p>
        </p:txBody>
      </p:sp>
      <p:sp>
        <p:nvSpPr>
          <p:cNvPr id="3" name="Content Placeholder 2"/>
          <p:cNvSpPr>
            <a:spLocks noGrp="1"/>
          </p:cNvSpPr>
          <p:nvPr>
            <p:ph idx="1"/>
          </p:nvPr>
        </p:nvSpPr>
        <p:spPr/>
        <p:txBody>
          <a:bodyPr/>
          <a:lstStyle/>
          <a:p>
            <a:r>
              <a:rPr lang="en-US" altLang="en-US" dirty="0"/>
              <a:t>Different columns of a table at different sites</a:t>
            </a:r>
          </a:p>
          <a:p>
            <a:r>
              <a:rPr lang="en-US" altLang="en-US" dirty="0"/>
              <a:t>Advantages and disadvantages are the same as for horizontal partitioning except that combining data across partitions is more difficult because it requires joins (instead of unions)</a:t>
            </a:r>
          </a:p>
        </p:txBody>
      </p:sp>
    </p:spTree>
    <p:extLst>
      <p:ext uri="{BB962C8B-B14F-4D97-AF65-F5344CB8AC3E}">
        <p14:creationId xmlns:p14="http://schemas.microsoft.com/office/powerpoint/2010/main" val="3528754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3394" name="Rectangle 2">
            <a:extLst>
              <a:ext uri="{FF2B5EF4-FFF2-40B4-BE49-F238E27FC236}">
                <a16:creationId xmlns:a16="http://schemas.microsoft.com/office/drawing/2014/main" id="{7152AB43-2F9C-5CD4-6515-5B1A820E04A2}"/>
              </a:ext>
            </a:extLst>
          </p:cNvPr>
          <p:cNvSpPr>
            <a:spLocks noGrp="1" noChangeArrowheads="1"/>
          </p:cNvSpPr>
          <p:nvPr>
            <p:ph type="title"/>
          </p:nvPr>
        </p:nvSpPr>
        <p:spPr>
          <a:xfrm>
            <a:off x="482755" y="347546"/>
            <a:ext cx="5829300" cy="857250"/>
          </a:xfrm>
        </p:spPr>
        <p:txBody>
          <a:bodyPr/>
          <a:lstStyle/>
          <a:p>
            <a:pPr>
              <a:defRPr/>
            </a:pPr>
            <a:r>
              <a:rPr dirty="0"/>
              <a:t>Major Objectives</a:t>
            </a:r>
          </a:p>
        </p:txBody>
      </p:sp>
      <p:sp>
        <p:nvSpPr>
          <p:cNvPr id="13315" name="Rectangle 3">
            <a:extLst>
              <a:ext uri="{FF2B5EF4-FFF2-40B4-BE49-F238E27FC236}">
                <a16:creationId xmlns:a16="http://schemas.microsoft.com/office/drawing/2014/main" id="{9D779759-BD85-6EBE-6F91-C978D74E31F8}"/>
              </a:ext>
            </a:extLst>
          </p:cNvPr>
          <p:cNvSpPr>
            <a:spLocks noGrp="1" noChangeArrowheads="1"/>
          </p:cNvSpPr>
          <p:nvPr>
            <p:ph idx="1"/>
          </p:nvPr>
        </p:nvSpPr>
        <p:spPr>
          <a:xfrm>
            <a:off x="554309" y="1410165"/>
            <a:ext cx="5829300" cy="3086100"/>
          </a:xfrm>
        </p:spPr>
        <p:txBody>
          <a:bodyPr/>
          <a:lstStyle/>
          <a:p>
            <a:pPr eaLnBrk="1" hangingPunct="1"/>
            <a:r>
              <a:rPr lang="en-US" altLang="en-US" dirty="0"/>
              <a:t>Location Transparency </a:t>
            </a:r>
          </a:p>
          <a:p>
            <a:pPr lvl="1" eaLnBrk="1" hangingPunct="1"/>
            <a:r>
              <a:rPr lang="en-US" altLang="en-US" dirty="0"/>
              <a:t>User does not have to know the location of the data</a:t>
            </a:r>
          </a:p>
          <a:p>
            <a:pPr lvl="1" eaLnBrk="1" hangingPunct="1"/>
            <a:r>
              <a:rPr lang="en-US" altLang="en-US" dirty="0"/>
              <a:t>Data requests automatically forwarded to appropriate sites</a:t>
            </a:r>
          </a:p>
          <a:p>
            <a:pPr eaLnBrk="1" hangingPunct="1"/>
            <a:r>
              <a:rPr lang="en-US" altLang="en-US" dirty="0"/>
              <a:t>Local Autonomy </a:t>
            </a:r>
          </a:p>
          <a:p>
            <a:pPr lvl="1" eaLnBrk="1" hangingPunct="1"/>
            <a:r>
              <a:rPr lang="en-US" altLang="en-US" dirty="0"/>
              <a:t>Local site can operate with its database when network connections fail</a:t>
            </a:r>
          </a:p>
          <a:p>
            <a:pPr lvl="1" eaLnBrk="1" hangingPunct="1"/>
            <a:r>
              <a:rPr lang="en-US" altLang="en-US" dirty="0"/>
              <a:t>Each site controls its own data, security, logging, recovery</a:t>
            </a:r>
          </a:p>
          <a:p>
            <a:pPr eaLnBrk="1" hangingPunct="1"/>
            <a:endParaRPr lang="en-US" altLang="en-US" dirty="0"/>
          </a:p>
        </p:txBody>
      </p:sp>
      <p:sp>
        <p:nvSpPr>
          <p:cNvPr id="4" name="Slide Number Placeholder 3">
            <a:extLst>
              <a:ext uri="{FF2B5EF4-FFF2-40B4-BE49-F238E27FC236}">
                <a16:creationId xmlns:a16="http://schemas.microsoft.com/office/drawing/2014/main" id="{03B6013B-2072-6D11-1B28-E5D23A212417}"/>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149090EA-C96C-2A47-9658-EF917AFD536A}" type="slidenum">
              <a:rPr lang="en-US" altLang="en-US">
                <a:solidFill>
                  <a:srgbClr val="D38E27"/>
                </a:solidFill>
              </a:rPr>
              <a:pPr eaLnBrk="1" hangingPunct="1"/>
              <a:t>3</a:t>
            </a:fld>
            <a:endParaRPr lang="en-US" altLang="en-US">
              <a:solidFill>
                <a:srgbClr val="D38E27"/>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Five Database Storage Strategies</a:t>
            </a:r>
          </a:p>
        </p:txBody>
      </p:sp>
      <p:sp>
        <p:nvSpPr>
          <p:cNvPr id="3" name="Content Placeholder 2"/>
          <p:cNvSpPr>
            <a:spLocks noGrp="1"/>
          </p:cNvSpPr>
          <p:nvPr>
            <p:ph idx="1"/>
          </p:nvPr>
        </p:nvSpPr>
        <p:spPr/>
        <p:txBody>
          <a:bodyPr/>
          <a:lstStyle/>
          <a:p>
            <a:pPr>
              <a:buSzPct val="105000"/>
              <a:buFont typeface="Wingdings" panose="05000000000000000000" pitchFamily="2" charset="2"/>
              <a:buChar char="§"/>
            </a:pPr>
            <a:r>
              <a:rPr lang="en-US" altLang="en-US" dirty="0"/>
              <a:t>Centralized database, distributed access</a:t>
            </a:r>
          </a:p>
          <a:p>
            <a:pPr>
              <a:buSzPct val="105000"/>
              <a:buFont typeface="Wingdings" panose="05000000000000000000" pitchFamily="2" charset="2"/>
              <a:buChar char="§"/>
            </a:pPr>
            <a:r>
              <a:rPr lang="en-US" altLang="en-US" dirty="0"/>
              <a:t>Replication with periodic snapshot update</a:t>
            </a:r>
          </a:p>
          <a:p>
            <a:pPr>
              <a:buSzPct val="105000"/>
              <a:buFont typeface="Wingdings" panose="05000000000000000000" pitchFamily="2" charset="2"/>
              <a:buChar char="§"/>
            </a:pPr>
            <a:r>
              <a:rPr lang="en-US" altLang="en-US" dirty="0"/>
              <a:t>Replication with near real-time synchronization of updates</a:t>
            </a:r>
          </a:p>
          <a:p>
            <a:pPr>
              <a:buSzPct val="105000"/>
              <a:buFont typeface="Wingdings" panose="05000000000000000000" pitchFamily="2" charset="2"/>
              <a:buChar char="§"/>
            </a:pPr>
            <a:r>
              <a:rPr lang="en-US" altLang="en-US" dirty="0"/>
              <a:t>Partitioned, one logical database</a:t>
            </a:r>
          </a:p>
          <a:p>
            <a:pPr>
              <a:buSzPct val="105000"/>
              <a:buFont typeface="Wingdings" panose="05000000000000000000" pitchFamily="2" charset="2"/>
              <a:buChar char="§"/>
            </a:pPr>
            <a:r>
              <a:rPr lang="en-US" altLang="en-US" dirty="0"/>
              <a:t>Partitioned, independent, nonintegrated segments</a:t>
            </a:r>
          </a:p>
          <a:p>
            <a:endParaRPr lang="en-US" dirty="0"/>
          </a:p>
        </p:txBody>
      </p:sp>
    </p:spTree>
    <p:extLst>
      <p:ext uri="{BB962C8B-B14F-4D97-AF65-F5344CB8AC3E}">
        <p14:creationId xmlns:p14="http://schemas.microsoft.com/office/powerpoint/2010/main" val="3829846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a Local Transaction </a:t>
            </a:r>
          </a:p>
        </p:txBody>
      </p:sp>
      <p:sp>
        <p:nvSpPr>
          <p:cNvPr id="3" name="Content Placeholder 2"/>
          <p:cNvSpPr>
            <a:spLocks noGrp="1"/>
          </p:cNvSpPr>
          <p:nvPr>
            <p:ph idx="1"/>
          </p:nvPr>
        </p:nvSpPr>
        <p:spPr/>
        <p:txBody>
          <a:bodyPr/>
          <a:lstStyle/>
          <a:p>
            <a:pPr marL="457200" indent="-457200">
              <a:buClr>
                <a:srgbClr val="000000"/>
              </a:buClr>
              <a:buFont typeface="Wingdings" panose="05000000000000000000" pitchFamily="2" charset="2"/>
              <a:buAutoNum type="arabicPeriod"/>
            </a:pPr>
            <a:r>
              <a:rPr lang="en-US" altLang="en-US" dirty="0"/>
              <a:t>Application makes request to distributed DBMS.</a:t>
            </a:r>
          </a:p>
          <a:p>
            <a:pPr marL="457200" indent="-457200">
              <a:buClr>
                <a:srgbClr val="000000"/>
              </a:buClr>
              <a:buFont typeface="Wingdings" panose="05000000000000000000" pitchFamily="2" charset="2"/>
              <a:buAutoNum type="arabicPeriod"/>
            </a:pPr>
            <a:r>
              <a:rPr lang="en-US" altLang="en-US" dirty="0"/>
              <a:t>Distributed DBMS checks distributed data repository for location of data. Finds that it is </a:t>
            </a:r>
            <a:r>
              <a:rPr lang="en-US" altLang="en-US" b="1" dirty="0"/>
              <a:t>local.</a:t>
            </a:r>
          </a:p>
          <a:p>
            <a:pPr marL="457200" indent="-457200">
              <a:buClr>
                <a:srgbClr val="000000"/>
              </a:buClr>
              <a:buFont typeface="Wingdings" panose="05000000000000000000" pitchFamily="2" charset="2"/>
              <a:buAutoNum type="arabicPeriod"/>
            </a:pPr>
            <a:r>
              <a:rPr lang="en-US" altLang="en-US" dirty="0"/>
              <a:t>Distributed DBMS sends request to local DBMS.</a:t>
            </a:r>
          </a:p>
          <a:p>
            <a:pPr marL="457200" indent="-457200">
              <a:buClr>
                <a:srgbClr val="000000"/>
              </a:buClr>
              <a:buFont typeface="Wingdings" panose="05000000000000000000" pitchFamily="2" charset="2"/>
              <a:buAutoNum type="arabicPeriod"/>
            </a:pPr>
            <a:r>
              <a:rPr lang="en-US" altLang="en-US" dirty="0"/>
              <a:t>Local DBMS processes request.</a:t>
            </a:r>
          </a:p>
          <a:p>
            <a:pPr marL="457200" indent="-457200">
              <a:buClr>
                <a:srgbClr val="000000"/>
              </a:buClr>
              <a:buFont typeface="Wingdings" panose="05000000000000000000" pitchFamily="2" charset="2"/>
              <a:buAutoNum type="arabicPeriod"/>
            </a:pPr>
            <a:r>
              <a:rPr lang="en-US" altLang="en-US" dirty="0"/>
              <a:t>Local DBMS sends results to application.</a:t>
            </a:r>
          </a:p>
          <a:p>
            <a:endParaRPr lang="en-US" dirty="0"/>
          </a:p>
        </p:txBody>
      </p:sp>
    </p:spTree>
    <p:extLst>
      <p:ext uri="{BB962C8B-B14F-4D97-AF65-F5344CB8AC3E}">
        <p14:creationId xmlns:p14="http://schemas.microsoft.com/office/powerpoint/2010/main" val="3613535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Global Transaction</a:t>
            </a:r>
          </a:p>
        </p:txBody>
      </p:sp>
      <p:sp>
        <p:nvSpPr>
          <p:cNvPr id="3" name="Content Placeholder 2"/>
          <p:cNvSpPr>
            <a:spLocks noGrp="1"/>
          </p:cNvSpPr>
          <p:nvPr>
            <p:ph idx="1"/>
          </p:nvPr>
        </p:nvSpPr>
        <p:spPr/>
        <p:txBody>
          <a:bodyPr>
            <a:normAutofit fontScale="92500" lnSpcReduction="20000"/>
          </a:bodyPr>
          <a:lstStyle/>
          <a:p>
            <a:pPr marL="457200" indent="-457200">
              <a:buClr>
                <a:srgbClr val="000000"/>
              </a:buClr>
              <a:buFont typeface="Wingdings" panose="05000000000000000000" pitchFamily="2" charset="2"/>
              <a:buAutoNum type="arabicPeriod"/>
            </a:pPr>
            <a:r>
              <a:rPr lang="en-US" altLang="en-US" dirty="0"/>
              <a:t>Application makes request to distributed DBMS.</a:t>
            </a:r>
          </a:p>
          <a:p>
            <a:pPr marL="457200" indent="-457200">
              <a:buClr>
                <a:srgbClr val="000000"/>
              </a:buClr>
              <a:buFont typeface="Wingdings" panose="05000000000000000000" pitchFamily="2" charset="2"/>
              <a:buAutoNum type="arabicPeriod"/>
            </a:pPr>
            <a:r>
              <a:rPr lang="en-US" altLang="en-US" dirty="0"/>
              <a:t>Distributed DBMS checks distributed data repository for location of data. Finds that it is </a:t>
            </a:r>
            <a:r>
              <a:rPr lang="en-US" altLang="en-US" b="1" dirty="0"/>
              <a:t>remote.</a:t>
            </a:r>
          </a:p>
          <a:p>
            <a:pPr marL="457200" indent="-457200">
              <a:buClr>
                <a:srgbClr val="000000"/>
              </a:buClr>
              <a:buFont typeface="Wingdings" panose="05000000000000000000" pitchFamily="2" charset="2"/>
              <a:buAutoNum type="arabicPeriod"/>
            </a:pPr>
            <a:r>
              <a:rPr lang="en-US" altLang="en-US" dirty="0"/>
              <a:t>Distributed DBMS routes request to remote site.</a:t>
            </a:r>
          </a:p>
          <a:p>
            <a:pPr marL="457200" indent="-457200">
              <a:buClr>
                <a:srgbClr val="000000"/>
              </a:buClr>
              <a:buFont typeface="Wingdings" panose="05000000000000000000" pitchFamily="2" charset="2"/>
              <a:buAutoNum type="arabicPeriod"/>
            </a:pPr>
            <a:r>
              <a:rPr lang="en-US" altLang="en-US" dirty="0"/>
              <a:t>Distributed DBMS at remote site translates request for its local DBMS if necessary, and sends request to local DBMS.</a:t>
            </a:r>
          </a:p>
          <a:p>
            <a:pPr marL="457200" indent="-457200">
              <a:buClr>
                <a:srgbClr val="000000"/>
              </a:buClr>
              <a:buFont typeface="Wingdings" panose="05000000000000000000" pitchFamily="2" charset="2"/>
              <a:buAutoNum type="arabicPeriod"/>
            </a:pPr>
            <a:r>
              <a:rPr lang="en-US" altLang="en-US" dirty="0"/>
              <a:t>Local DBMS at remote site processes request.</a:t>
            </a:r>
          </a:p>
          <a:p>
            <a:pPr marL="457200" indent="-457200">
              <a:buClr>
                <a:srgbClr val="000000"/>
              </a:buClr>
              <a:buFont typeface="Wingdings" panose="05000000000000000000" pitchFamily="2" charset="2"/>
              <a:buAutoNum type="arabicPeriod"/>
            </a:pPr>
            <a:r>
              <a:rPr lang="en-US" altLang="en-US" dirty="0"/>
              <a:t>Local DBMS at remote site sends results to distributed DBMS at remote site.</a:t>
            </a:r>
          </a:p>
          <a:p>
            <a:pPr marL="457200" indent="-457200">
              <a:buClr>
                <a:srgbClr val="000000"/>
              </a:buClr>
              <a:buFont typeface="Wingdings" panose="05000000000000000000" pitchFamily="2" charset="2"/>
              <a:buAutoNum type="arabicPeriod"/>
            </a:pPr>
            <a:r>
              <a:rPr lang="en-US" altLang="en-US" dirty="0"/>
              <a:t>Remote distributed DBMS sends results back to originating site.</a:t>
            </a:r>
          </a:p>
          <a:p>
            <a:pPr marL="457200" indent="-457200">
              <a:buClr>
                <a:srgbClr val="000000"/>
              </a:buClr>
              <a:buFont typeface="Wingdings" panose="05000000000000000000" pitchFamily="2" charset="2"/>
              <a:buAutoNum type="arabicPeriod"/>
            </a:pPr>
            <a:r>
              <a:rPr lang="en-US" altLang="en-US" dirty="0"/>
              <a:t>Distributed DBMS at originating site sends results to application.</a:t>
            </a:r>
          </a:p>
          <a:p>
            <a:endParaRPr lang="en-US" dirty="0"/>
          </a:p>
        </p:txBody>
      </p:sp>
    </p:spTree>
    <p:extLst>
      <p:ext uri="{BB962C8B-B14F-4D97-AF65-F5344CB8AC3E}">
        <p14:creationId xmlns:p14="http://schemas.microsoft.com/office/powerpoint/2010/main" val="27889704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2-phase Commit process</a:t>
            </a:r>
          </a:p>
        </p:txBody>
      </p:sp>
      <p:sp>
        <p:nvSpPr>
          <p:cNvPr id="3" name="Content Placeholder 2"/>
          <p:cNvSpPr>
            <a:spLocks noGrp="1"/>
          </p:cNvSpPr>
          <p:nvPr>
            <p:ph idx="1"/>
          </p:nvPr>
        </p:nvSpPr>
        <p:spPr/>
        <p:txBody>
          <a:bodyPr>
            <a:normAutofit/>
          </a:bodyPr>
          <a:lstStyle/>
          <a:p>
            <a:pPr>
              <a:lnSpc>
                <a:spcPct val="90000"/>
              </a:lnSpc>
            </a:pPr>
            <a:r>
              <a:rPr lang="en-US" altLang="en-US" sz="3000" b="1" i="1" dirty="0"/>
              <a:t>Prepare Phase</a:t>
            </a:r>
          </a:p>
          <a:p>
            <a:pPr lvl="1"/>
            <a:r>
              <a:rPr lang="en-US" altLang="en-US" sz="2400" dirty="0"/>
              <a:t>A message is broadcast to every participating site, asking whether that site is willing to commit its portion of the transaction at that site. Each site returns an “OK” or “not OK” message. </a:t>
            </a:r>
          </a:p>
          <a:p>
            <a:pPr lvl="1"/>
            <a:r>
              <a:rPr lang="en-US" altLang="en-US" sz="2400" dirty="0"/>
              <a:t>An “OK” says that the remote site promises to allow the initiating request to govern the transaction at the remote database.</a:t>
            </a:r>
          </a:p>
          <a:p>
            <a:endParaRPr lang="en-US" dirty="0"/>
          </a:p>
        </p:txBody>
      </p:sp>
    </p:spTree>
    <p:extLst>
      <p:ext uri="{BB962C8B-B14F-4D97-AF65-F5344CB8AC3E}">
        <p14:creationId xmlns:p14="http://schemas.microsoft.com/office/powerpoint/2010/main" val="33869791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2-phase Commit Continued</a:t>
            </a:r>
          </a:p>
        </p:txBody>
      </p:sp>
      <p:sp>
        <p:nvSpPr>
          <p:cNvPr id="3" name="Content Placeholder 2"/>
          <p:cNvSpPr>
            <a:spLocks noGrp="1"/>
          </p:cNvSpPr>
          <p:nvPr>
            <p:ph idx="1"/>
          </p:nvPr>
        </p:nvSpPr>
        <p:spPr/>
        <p:txBody>
          <a:bodyPr>
            <a:normAutofit/>
          </a:bodyPr>
          <a:lstStyle/>
          <a:p>
            <a:r>
              <a:rPr lang="en-US" altLang="en-US" sz="2250" b="1" i="1" dirty="0"/>
              <a:t>Commit Phase</a:t>
            </a:r>
          </a:p>
          <a:p>
            <a:pPr lvl="1"/>
            <a:r>
              <a:rPr lang="en-US" altLang="en-US" sz="1950" dirty="0"/>
              <a:t>The originating site collects the messages from all sites. </a:t>
            </a:r>
          </a:p>
          <a:p>
            <a:pPr lvl="1"/>
            <a:r>
              <a:rPr lang="en-US" altLang="en-US" sz="1950" dirty="0"/>
              <a:t>If all are “OK,” it broadcasts a message to all sites to commit the portion of the transaction handled at each site. </a:t>
            </a:r>
          </a:p>
          <a:p>
            <a:pPr lvl="1"/>
            <a:r>
              <a:rPr lang="en-US" altLang="en-US" sz="1950" dirty="0"/>
              <a:t>If one or more responses are “not OK,” it broadcasts a message to all sites to abort the transaction. </a:t>
            </a:r>
          </a:p>
          <a:p>
            <a:pPr lvl="1"/>
            <a:r>
              <a:rPr lang="en-US" altLang="en-US" sz="1950" dirty="0"/>
              <a:t>If the transaction fails during the commit phase it is in limbo. </a:t>
            </a:r>
          </a:p>
          <a:p>
            <a:pPr lvl="1"/>
            <a:r>
              <a:rPr lang="en-US" altLang="en-US" sz="1950" dirty="0"/>
              <a:t>A limbo transaction can be identified by a timeout or polling. </a:t>
            </a:r>
          </a:p>
          <a:p>
            <a:endParaRPr lang="en-US" dirty="0"/>
          </a:p>
        </p:txBody>
      </p:sp>
    </p:spTree>
    <p:extLst>
      <p:ext uri="{BB962C8B-B14F-4D97-AF65-F5344CB8AC3E}">
        <p14:creationId xmlns:p14="http://schemas.microsoft.com/office/powerpoint/2010/main" val="13923088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do Concurrency Control</a:t>
            </a:r>
          </a:p>
        </p:txBody>
      </p:sp>
      <p:sp>
        <p:nvSpPr>
          <p:cNvPr id="3" name="Content Placeholder 2"/>
          <p:cNvSpPr>
            <a:spLocks noGrp="1"/>
          </p:cNvSpPr>
          <p:nvPr>
            <p:ph idx="1"/>
          </p:nvPr>
        </p:nvSpPr>
        <p:spPr/>
        <p:txBody>
          <a:bodyPr/>
          <a:lstStyle/>
          <a:p>
            <a:pPr>
              <a:buNone/>
            </a:pPr>
            <a:r>
              <a:rPr lang="en-US" altLang="en-US" dirty="0"/>
              <a:t>Concurrency Transparency</a:t>
            </a:r>
          </a:p>
          <a:p>
            <a:pPr lvl="1"/>
            <a:r>
              <a:rPr lang="en-US" altLang="en-US" dirty="0"/>
              <a:t>Design goal for distributed database</a:t>
            </a:r>
          </a:p>
          <a:p>
            <a:pPr lvl="1"/>
            <a:r>
              <a:rPr lang="en-US" altLang="en-US" dirty="0"/>
              <a:t>Appearance of serial transactions, even though simultaneous transactions are occurring</a:t>
            </a:r>
          </a:p>
          <a:p>
            <a:r>
              <a:rPr lang="en-US" altLang="en-US" dirty="0"/>
              <a:t>Time stamping</a:t>
            </a:r>
          </a:p>
          <a:p>
            <a:pPr lvl="1"/>
            <a:r>
              <a:rPr lang="en-US" altLang="en-US" dirty="0"/>
              <a:t>Concurrency control mechanism</a:t>
            </a:r>
          </a:p>
          <a:p>
            <a:pPr lvl="1"/>
            <a:r>
              <a:rPr lang="en-US" altLang="en-US" dirty="0"/>
              <a:t>Assign globally unique timestamp to each transaction</a:t>
            </a:r>
          </a:p>
          <a:p>
            <a:pPr lvl="1"/>
            <a:r>
              <a:rPr lang="en-US" altLang="en-US"/>
              <a:t>Alternative to locks in distributed databases</a:t>
            </a:r>
          </a:p>
          <a:p>
            <a:endParaRPr lang="en-US"/>
          </a:p>
        </p:txBody>
      </p:sp>
    </p:spTree>
    <p:extLst>
      <p:ext uri="{BB962C8B-B14F-4D97-AF65-F5344CB8AC3E}">
        <p14:creationId xmlns:p14="http://schemas.microsoft.com/office/powerpoint/2010/main" val="4104643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5442" name="Rectangle 2">
            <a:extLst>
              <a:ext uri="{FF2B5EF4-FFF2-40B4-BE49-F238E27FC236}">
                <a16:creationId xmlns:a16="http://schemas.microsoft.com/office/drawing/2014/main" id="{C1CCB79E-9BFA-F5C1-FAF0-BF29CA985740}"/>
              </a:ext>
            </a:extLst>
          </p:cNvPr>
          <p:cNvSpPr>
            <a:spLocks noGrp="1" noChangeArrowheads="1"/>
          </p:cNvSpPr>
          <p:nvPr>
            <p:ph type="title"/>
          </p:nvPr>
        </p:nvSpPr>
        <p:spPr>
          <a:xfrm>
            <a:off x="349404" y="807264"/>
            <a:ext cx="8080918" cy="628650"/>
          </a:xfrm>
        </p:spPr>
        <p:txBody>
          <a:bodyPr>
            <a:noAutofit/>
          </a:bodyPr>
          <a:lstStyle/>
          <a:p>
            <a:pPr>
              <a:defRPr/>
            </a:pPr>
            <a:r>
              <a:rPr dirty="0"/>
              <a:t>Advantages of</a:t>
            </a:r>
            <a:br>
              <a:rPr dirty="0"/>
            </a:br>
            <a:r>
              <a:rPr dirty="0"/>
              <a:t>Distributed Database over Centralized Databases</a:t>
            </a:r>
          </a:p>
        </p:txBody>
      </p:sp>
      <p:sp>
        <p:nvSpPr>
          <p:cNvPr id="14339" name="Rectangle 3">
            <a:extLst>
              <a:ext uri="{FF2B5EF4-FFF2-40B4-BE49-F238E27FC236}">
                <a16:creationId xmlns:a16="http://schemas.microsoft.com/office/drawing/2014/main" id="{49A19EEC-F6DA-2FE2-677B-6FC7EEBD8DED}"/>
              </a:ext>
            </a:extLst>
          </p:cNvPr>
          <p:cNvSpPr>
            <a:spLocks noGrp="1" noChangeArrowheads="1"/>
          </p:cNvSpPr>
          <p:nvPr>
            <p:ph idx="1"/>
          </p:nvPr>
        </p:nvSpPr>
        <p:spPr>
          <a:xfrm>
            <a:off x="519461" y="2050236"/>
            <a:ext cx="6172200" cy="2286000"/>
          </a:xfrm>
        </p:spPr>
        <p:txBody>
          <a:bodyPr>
            <a:normAutofit lnSpcReduction="10000"/>
          </a:bodyPr>
          <a:lstStyle/>
          <a:p>
            <a:pPr eaLnBrk="1" hangingPunct="1"/>
            <a:r>
              <a:rPr lang="en-US" altLang="en-US" sz="2700" dirty="0"/>
              <a:t>Increased reliability/availability</a:t>
            </a:r>
          </a:p>
          <a:p>
            <a:pPr eaLnBrk="1" hangingPunct="1"/>
            <a:r>
              <a:rPr lang="en-US" altLang="en-US" sz="2700" dirty="0"/>
              <a:t>Local control over data</a:t>
            </a:r>
          </a:p>
          <a:p>
            <a:pPr eaLnBrk="1" hangingPunct="1"/>
            <a:r>
              <a:rPr lang="en-US" altLang="en-US" sz="2700" dirty="0"/>
              <a:t>Modular growth</a:t>
            </a:r>
          </a:p>
          <a:p>
            <a:pPr eaLnBrk="1" hangingPunct="1"/>
            <a:r>
              <a:rPr lang="en-US" altLang="en-US" sz="2700" dirty="0"/>
              <a:t>Lower communication costs</a:t>
            </a:r>
          </a:p>
          <a:p>
            <a:pPr eaLnBrk="1" hangingPunct="1"/>
            <a:r>
              <a:rPr lang="en-US" altLang="en-US" sz="2700" dirty="0"/>
              <a:t>Faster response for certain queries</a:t>
            </a:r>
          </a:p>
        </p:txBody>
      </p:sp>
      <p:sp>
        <p:nvSpPr>
          <p:cNvPr id="4" name="Slide Number Placeholder 3">
            <a:extLst>
              <a:ext uri="{FF2B5EF4-FFF2-40B4-BE49-F238E27FC236}">
                <a16:creationId xmlns:a16="http://schemas.microsoft.com/office/drawing/2014/main" id="{C3039474-7BCF-31E6-ABB8-6C1CFD6B6288}"/>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31B207ED-588F-2B4B-A9F8-FDA280C9F6CE}" type="slidenum">
              <a:rPr lang="en-US" altLang="en-US">
                <a:solidFill>
                  <a:srgbClr val="D38E27"/>
                </a:solidFill>
              </a:rPr>
              <a:pPr eaLnBrk="1" hangingPunct="1"/>
              <a:t>4</a:t>
            </a:fld>
            <a:endParaRPr lang="en-US" altLang="en-US">
              <a:solidFill>
                <a:srgbClr val="D38E27"/>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6466" name="Rectangle 2">
            <a:extLst>
              <a:ext uri="{FF2B5EF4-FFF2-40B4-BE49-F238E27FC236}">
                <a16:creationId xmlns:a16="http://schemas.microsoft.com/office/drawing/2014/main" id="{FEA10F70-91D3-33EE-4F95-B83896877E44}"/>
              </a:ext>
            </a:extLst>
          </p:cNvPr>
          <p:cNvSpPr>
            <a:spLocks noGrp="1" noChangeArrowheads="1"/>
          </p:cNvSpPr>
          <p:nvPr>
            <p:ph type="title"/>
          </p:nvPr>
        </p:nvSpPr>
        <p:spPr>
          <a:xfrm>
            <a:off x="432575" y="625398"/>
            <a:ext cx="6400800" cy="857250"/>
          </a:xfrm>
        </p:spPr>
        <p:txBody>
          <a:bodyPr>
            <a:normAutofit fontScale="90000"/>
          </a:bodyPr>
          <a:lstStyle/>
          <a:p>
            <a:pPr>
              <a:defRPr/>
            </a:pPr>
            <a:r>
              <a:rPr dirty="0"/>
              <a:t>Disadvantages of</a:t>
            </a:r>
            <a:br>
              <a:rPr dirty="0"/>
            </a:br>
            <a:r>
              <a:rPr dirty="0"/>
              <a:t>Distributed Databases Compared to </a:t>
            </a:r>
            <a:br>
              <a:rPr dirty="0"/>
            </a:br>
            <a:r>
              <a:rPr dirty="0"/>
              <a:t>Centralized Databases</a:t>
            </a:r>
          </a:p>
        </p:txBody>
      </p:sp>
      <p:sp>
        <p:nvSpPr>
          <p:cNvPr id="15363" name="Rectangle 3">
            <a:extLst>
              <a:ext uri="{FF2B5EF4-FFF2-40B4-BE49-F238E27FC236}">
                <a16:creationId xmlns:a16="http://schemas.microsoft.com/office/drawing/2014/main" id="{471CAD3B-CC9C-3E2F-EBE4-1FDF4D5C4B08}"/>
              </a:ext>
            </a:extLst>
          </p:cNvPr>
          <p:cNvSpPr>
            <a:spLocks noGrp="1" noChangeArrowheads="1"/>
          </p:cNvSpPr>
          <p:nvPr>
            <p:ph idx="1"/>
          </p:nvPr>
        </p:nvSpPr>
        <p:spPr>
          <a:xfrm>
            <a:off x="432575" y="2183316"/>
            <a:ext cx="5829300" cy="1885950"/>
          </a:xfrm>
        </p:spPr>
        <p:txBody>
          <a:bodyPr>
            <a:normAutofit fontScale="85000" lnSpcReduction="10000"/>
          </a:bodyPr>
          <a:lstStyle/>
          <a:p>
            <a:pPr eaLnBrk="1" hangingPunct="1"/>
            <a:r>
              <a:rPr lang="en-US" altLang="en-US" sz="3000" dirty="0"/>
              <a:t>Software cost and complexity</a:t>
            </a:r>
          </a:p>
          <a:p>
            <a:pPr eaLnBrk="1" hangingPunct="1"/>
            <a:r>
              <a:rPr lang="en-US" altLang="en-US" sz="3000" dirty="0"/>
              <a:t>Processing overhead</a:t>
            </a:r>
          </a:p>
          <a:p>
            <a:pPr eaLnBrk="1" hangingPunct="1"/>
            <a:r>
              <a:rPr lang="en-US" altLang="en-US" sz="3000" dirty="0"/>
              <a:t>Data integrity exposure</a:t>
            </a:r>
          </a:p>
          <a:p>
            <a:pPr eaLnBrk="1" hangingPunct="1"/>
            <a:r>
              <a:rPr lang="en-US" altLang="en-US" sz="3000" dirty="0"/>
              <a:t>Slower response for certain queries</a:t>
            </a:r>
          </a:p>
        </p:txBody>
      </p:sp>
      <p:sp>
        <p:nvSpPr>
          <p:cNvPr id="4" name="Slide Number Placeholder 3">
            <a:extLst>
              <a:ext uri="{FF2B5EF4-FFF2-40B4-BE49-F238E27FC236}">
                <a16:creationId xmlns:a16="http://schemas.microsoft.com/office/drawing/2014/main" id="{ADCAB624-0AAF-F0D7-198F-D40F921553B3}"/>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BEA3EA50-272A-C24B-845B-13D7E0EA15AE}" type="slidenum">
              <a:rPr lang="en-US" altLang="en-US">
                <a:solidFill>
                  <a:srgbClr val="D38E27"/>
                </a:solidFill>
              </a:rPr>
              <a:pPr eaLnBrk="1" hangingPunct="1"/>
              <a:t>5</a:t>
            </a:fld>
            <a:endParaRPr lang="en-US" altLang="en-US">
              <a:solidFill>
                <a:srgbClr val="D38E2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7490" name="Rectangle 2">
            <a:extLst>
              <a:ext uri="{FF2B5EF4-FFF2-40B4-BE49-F238E27FC236}">
                <a16:creationId xmlns:a16="http://schemas.microsoft.com/office/drawing/2014/main" id="{3CC03D49-3400-8EE5-94D3-A9FF11BB5B9B}"/>
              </a:ext>
            </a:extLst>
          </p:cNvPr>
          <p:cNvSpPr>
            <a:spLocks noGrp="1" noChangeArrowheads="1"/>
          </p:cNvSpPr>
          <p:nvPr>
            <p:ph type="title"/>
          </p:nvPr>
        </p:nvSpPr>
        <p:spPr>
          <a:xfrm>
            <a:off x="526895" y="531077"/>
            <a:ext cx="6515100" cy="628650"/>
          </a:xfrm>
        </p:spPr>
        <p:txBody>
          <a:bodyPr>
            <a:noAutofit/>
          </a:bodyPr>
          <a:lstStyle/>
          <a:p>
            <a:pPr>
              <a:defRPr/>
            </a:pPr>
            <a:r>
              <a:rPr dirty="0"/>
              <a:t>Options for</a:t>
            </a:r>
            <a:br>
              <a:rPr dirty="0"/>
            </a:br>
            <a:r>
              <a:rPr dirty="0"/>
              <a:t>Distributing a Database</a:t>
            </a:r>
          </a:p>
        </p:txBody>
      </p:sp>
      <p:sp>
        <p:nvSpPr>
          <p:cNvPr id="16387" name="Rectangle 3">
            <a:extLst>
              <a:ext uri="{FF2B5EF4-FFF2-40B4-BE49-F238E27FC236}">
                <a16:creationId xmlns:a16="http://schemas.microsoft.com/office/drawing/2014/main" id="{E6C4B753-EA92-2B6B-66D5-661D30420E35}"/>
              </a:ext>
            </a:extLst>
          </p:cNvPr>
          <p:cNvSpPr>
            <a:spLocks noGrp="1" noChangeArrowheads="1"/>
          </p:cNvSpPr>
          <p:nvPr>
            <p:ph idx="1"/>
          </p:nvPr>
        </p:nvSpPr>
        <p:spPr>
          <a:xfrm>
            <a:off x="626326" y="1648986"/>
            <a:ext cx="6515099" cy="2400300"/>
          </a:xfrm>
        </p:spPr>
        <p:txBody>
          <a:bodyPr>
            <a:normAutofit lnSpcReduction="10000"/>
          </a:bodyPr>
          <a:lstStyle/>
          <a:p>
            <a:pPr eaLnBrk="1" hangingPunct="1">
              <a:lnSpc>
                <a:spcPct val="90000"/>
              </a:lnSpc>
            </a:pPr>
            <a:r>
              <a:rPr lang="en-US" altLang="en-US" dirty="0"/>
              <a:t>Data replication </a:t>
            </a:r>
          </a:p>
          <a:p>
            <a:pPr lvl="1" eaLnBrk="1" hangingPunct="1">
              <a:lnSpc>
                <a:spcPct val="90000"/>
              </a:lnSpc>
            </a:pPr>
            <a:r>
              <a:rPr lang="en-US" altLang="en-US" dirty="0"/>
              <a:t>Copies of data distributed to different sites</a:t>
            </a:r>
          </a:p>
          <a:p>
            <a:pPr eaLnBrk="1" hangingPunct="1">
              <a:lnSpc>
                <a:spcPct val="90000"/>
              </a:lnSpc>
            </a:pPr>
            <a:r>
              <a:rPr lang="en-US" altLang="en-US" dirty="0"/>
              <a:t>Horizontal partitioning</a:t>
            </a:r>
          </a:p>
          <a:p>
            <a:pPr lvl="1" eaLnBrk="1" hangingPunct="1">
              <a:lnSpc>
                <a:spcPct val="90000"/>
              </a:lnSpc>
            </a:pPr>
            <a:r>
              <a:rPr lang="en-US" altLang="en-US" dirty="0"/>
              <a:t>Different rows of a table distributed to different sites</a:t>
            </a:r>
          </a:p>
          <a:p>
            <a:pPr eaLnBrk="1" hangingPunct="1">
              <a:lnSpc>
                <a:spcPct val="90000"/>
              </a:lnSpc>
            </a:pPr>
            <a:r>
              <a:rPr lang="en-US" altLang="en-US" dirty="0"/>
              <a:t>Vertical partitioning</a:t>
            </a:r>
          </a:p>
          <a:p>
            <a:pPr lvl="1" eaLnBrk="1" hangingPunct="1">
              <a:lnSpc>
                <a:spcPct val="90000"/>
              </a:lnSpc>
            </a:pPr>
            <a:r>
              <a:rPr lang="en-US" altLang="en-US" dirty="0"/>
              <a:t>Different columns of a table distributed to different sites</a:t>
            </a:r>
          </a:p>
          <a:p>
            <a:pPr eaLnBrk="1" hangingPunct="1">
              <a:lnSpc>
                <a:spcPct val="90000"/>
              </a:lnSpc>
            </a:pPr>
            <a:r>
              <a:rPr lang="en-US" altLang="en-US" dirty="0"/>
              <a:t>Combinations of the above</a:t>
            </a:r>
          </a:p>
        </p:txBody>
      </p:sp>
      <p:sp>
        <p:nvSpPr>
          <p:cNvPr id="4" name="Slide Number Placeholder 3">
            <a:extLst>
              <a:ext uri="{FF2B5EF4-FFF2-40B4-BE49-F238E27FC236}">
                <a16:creationId xmlns:a16="http://schemas.microsoft.com/office/drawing/2014/main" id="{772FBF87-3A62-4663-22C5-C90CFE6CE2BB}"/>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D8CE6F44-63B2-8D40-A3B5-CEC80A300878}" type="slidenum">
              <a:rPr lang="en-US" altLang="en-US">
                <a:solidFill>
                  <a:srgbClr val="D38E27"/>
                </a:solidFill>
              </a:rPr>
              <a:pPr eaLnBrk="1" hangingPunct="1"/>
              <a:t>6</a:t>
            </a:fld>
            <a:endParaRPr lang="en-US" altLang="en-US">
              <a:solidFill>
                <a:srgbClr val="D38E27"/>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8514" name="Rectangle 2">
            <a:extLst>
              <a:ext uri="{FF2B5EF4-FFF2-40B4-BE49-F238E27FC236}">
                <a16:creationId xmlns:a16="http://schemas.microsoft.com/office/drawing/2014/main" id="{61E41A12-4212-4055-0654-905614FE4F31}"/>
              </a:ext>
            </a:extLst>
          </p:cNvPr>
          <p:cNvSpPr>
            <a:spLocks noGrp="1" noChangeArrowheads="1"/>
          </p:cNvSpPr>
          <p:nvPr>
            <p:ph type="title"/>
          </p:nvPr>
        </p:nvSpPr>
        <p:spPr/>
        <p:txBody>
          <a:bodyPr/>
          <a:lstStyle/>
          <a:p>
            <a:pPr>
              <a:defRPr/>
            </a:pPr>
            <a:r>
              <a:rPr dirty="0"/>
              <a:t>Data Replication Advantages</a:t>
            </a:r>
          </a:p>
        </p:txBody>
      </p:sp>
      <p:sp>
        <p:nvSpPr>
          <p:cNvPr id="17411" name="Rectangle 3">
            <a:extLst>
              <a:ext uri="{FF2B5EF4-FFF2-40B4-BE49-F238E27FC236}">
                <a16:creationId xmlns:a16="http://schemas.microsoft.com/office/drawing/2014/main" id="{FE8CE60A-DC42-8F59-1BD3-B1C55BBE8F83}"/>
              </a:ext>
            </a:extLst>
          </p:cNvPr>
          <p:cNvSpPr>
            <a:spLocks noGrp="1" noChangeArrowheads="1"/>
          </p:cNvSpPr>
          <p:nvPr>
            <p:ph idx="1"/>
          </p:nvPr>
        </p:nvSpPr>
        <p:spPr>
          <a:xfrm>
            <a:off x="564065" y="1268016"/>
            <a:ext cx="7886700" cy="3086100"/>
          </a:xfrm>
        </p:spPr>
        <p:txBody>
          <a:bodyPr>
            <a:normAutofit fontScale="92500" lnSpcReduction="20000"/>
          </a:bodyPr>
          <a:lstStyle/>
          <a:p>
            <a:pPr eaLnBrk="1" hangingPunct="1">
              <a:lnSpc>
                <a:spcPct val="90000"/>
              </a:lnSpc>
            </a:pPr>
            <a:r>
              <a:rPr lang="en-US" altLang="en-US" sz="2550" dirty="0"/>
              <a:t>Reliability</a:t>
            </a:r>
          </a:p>
          <a:p>
            <a:pPr eaLnBrk="1" hangingPunct="1">
              <a:lnSpc>
                <a:spcPct val="90000"/>
              </a:lnSpc>
            </a:pPr>
            <a:r>
              <a:rPr lang="en-US" altLang="en-US" sz="2550" dirty="0"/>
              <a:t>Fast response</a:t>
            </a:r>
          </a:p>
          <a:p>
            <a:pPr eaLnBrk="1" hangingPunct="1">
              <a:lnSpc>
                <a:spcPct val="90000"/>
              </a:lnSpc>
            </a:pPr>
            <a:r>
              <a:rPr lang="en-US" altLang="en-US" sz="2550" dirty="0"/>
              <a:t>May avoid complicated distributed transaction integrity routines (if replicated data is refreshed at scheduled intervals)</a:t>
            </a:r>
          </a:p>
          <a:p>
            <a:pPr eaLnBrk="1" hangingPunct="1">
              <a:lnSpc>
                <a:spcPct val="90000"/>
              </a:lnSpc>
            </a:pPr>
            <a:r>
              <a:rPr lang="en-US" altLang="en-US" sz="2550" dirty="0"/>
              <a:t>Decouples nodes (transactions proceed even if some nodes are down)</a:t>
            </a:r>
          </a:p>
          <a:p>
            <a:pPr eaLnBrk="1" hangingPunct="1">
              <a:lnSpc>
                <a:spcPct val="90000"/>
              </a:lnSpc>
            </a:pPr>
            <a:r>
              <a:rPr lang="en-US" altLang="en-US" sz="2550" dirty="0"/>
              <a:t>Reduced network traffic at prime time (if updates can be delayed)</a:t>
            </a:r>
          </a:p>
          <a:p>
            <a:pPr lvl="1" eaLnBrk="1" hangingPunct="1">
              <a:lnSpc>
                <a:spcPct val="90000"/>
              </a:lnSpc>
            </a:pPr>
            <a:endParaRPr lang="en-US" altLang="en-US" sz="2550" dirty="0"/>
          </a:p>
        </p:txBody>
      </p:sp>
      <p:sp>
        <p:nvSpPr>
          <p:cNvPr id="4" name="Slide Number Placeholder 3">
            <a:extLst>
              <a:ext uri="{FF2B5EF4-FFF2-40B4-BE49-F238E27FC236}">
                <a16:creationId xmlns:a16="http://schemas.microsoft.com/office/drawing/2014/main" id="{6B0AB980-D77E-4A96-A0F5-07B51434C1E9}"/>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03B4F49E-69A1-AD4A-8840-BFEC9D536FCC}" type="slidenum">
              <a:rPr lang="en-US" altLang="en-US">
                <a:solidFill>
                  <a:srgbClr val="D38E27"/>
                </a:solidFill>
              </a:rPr>
              <a:pPr eaLnBrk="1" hangingPunct="1"/>
              <a:t>7</a:t>
            </a:fld>
            <a:endParaRPr lang="en-US" altLang="en-US">
              <a:solidFill>
                <a:srgbClr val="D38E27"/>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9538" name="Rectangle 2">
            <a:extLst>
              <a:ext uri="{FF2B5EF4-FFF2-40B4-BE49-F238E27FC236}">
                <a16:creationId xmlns:a16="http://schemas.microsoft.com/office/drawing/2014/main" id="{A097B888-C1BD-ABEF-1DF6-7CEA74DCF6BF}"/>
              </a:ext>
            </a:extLst>
          </p:cNvPr>
          <p:cNvSpPr>
            <a:spLocks noGrp="1" noChangeArrowheads="1"/>
          </p:cNvSpPr>
          <p:nvPr>
            <p:ph type="title"/>
          </p:nvPr>
        </p:nvSpPr>
        <p:spPr>
          <a:xfrm>
            <a:off x="467887" y="273843"/>
            <a:ext cx="6115050" cy="857250"/>
          </a:xfrm>
        </p:spPr>
        <p:txBody>
          <a:bodyPr>
            <a:normAutofit fontScale="90000"/>
          </a:bodyPr>
          <a:lstStyle/>
          <a:p>
            <a:pPr>
              <a:defRPr/>
            </a:pPr>
            <a:r>
              <a:rPr dirty="0"/>
              <a:t>Data Replication Disadvantages</a:t>
            </a:r>
          </a:p>
        </p:txBody>
      </p:sp>
      <p:sp>
        <p:nvSpPr>
          <p:cNvPr id="18435" name="Rectangle 3">
            <a:extLst>
              <a:ext uri="{FF2B5EF4-FFF2-40B4-BE49-F238E27FC236}">
                <a16:creationId xmlns:a16="http://schemas.microsoft.com/office/drawing/2014/main" id="{6BDF3E16-2CA4-8ADA-8D7F-1211F86EE3E6}"/>
              </a:ext>
            </a:extLst>
          </p:cNvPr>
          <p:cNvSpPr>
            <a:spLocks noGrp="1" noChangeArrowheads="1"/>
          </p:cNvSpPr>
          <p:nvPr>
            <p:ph idx="1"/>
          </p:nvPr>
        </p:nvSpPr>
        <p:spPr>
          <a:xfrm>
            <a:off x="525037" y="1131093"/>
            <a:ext cx="6000750" cy="2457450"/>
          </a:xfrm>
        </p:spPr>
        <p:txBody>
          <a:bodyPr>
            <a:normAutofit fontScale="92500" lnSpcReduction="10000"/>
          </a:bodyPr>
          <a:lstStyle/>
          <a:p>
            <a:pPr eaLnBrk="1" hangingPunct="1"/>
            <a:r>
              <a:rPr lang="en-US" altLang="en-US" sz="2625" dirty="0"/>
              <a:t>Additional requirements for storage space</a:t>
            </a:r>
          </a:p>
          <a:p>
            <a:pPr eaLnBrk="1" hangingPunct="1"/>
            <a:r>
              <a:rPr lang="en-US" altLang="en-US" sz="2625" dirty="0"/>
              <a:t>Additional time for update operations</a:t>
            </a:r>
          </a:p>
          <a:p>
            <a:pPr eaLnBrk="1" hangingPunct="1"/>
            <a:r>
              <a:rPr lang="en-US" altLang="en-US" sz="2625" dirty="0"/>
              <a:t>Complexity and cost of updating</a:t>
            </a:r>
          </a:p>
          <a:p>
            <a:pPr eaLnBrk="1" hangingPunct="1"/>
            <a:r>
              <a:rPr lang="en-US" altLang="en-US" sz="2625" dirty="0"/>
              <a:t>Integrity exposure of getting incorrect data if replicated data is not updated simultaneously</a:t>
            </a:r>
          </a:p>
        </p:txBody>
      </p:sp>
      <p:sp>
        <p:nvSpPr>
          <p:cNvPr id="5" name="Slide Number Placeholder 3">
            <a:extLst>
              <a:ext uri="{FF2B5EF4-FFF2-40B4-BE49-F238E27FC236}">
                <a16:creationId xmlns:a16="http://schemas.microsoft.com/office/drawing/2014/main" id="{52D649BA-10B6-4466-6B78-00B03A16E057}"/>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CEBBF1CC-39FD-8347-B9F8-AD58B194B96E}" type="slidenum">
              <a:rPr lang="en-US" altLang="en-US">
                <a:solidFill>
                  <a:srgbClr val="D38E27"/>
                </a:solidFill>
              </a:rPr>
              <a:pPr eaLnBrk="1" hangingPunct="1"/>
              <a:t>8</a:t>
            </a:fld>
            <a:endParaRPr lang="en-US" altLang="en-US">
              <a:solidFill>
                <a:srgbClr val="D38E27"/>
              </a:solidFill>
            </a:endParaRPr>
          </a:p>
        </p:txBody>
      </p:sp>
      <p:sp>
        <p:nvSpPr>
          <p:cNvPr id="449540" name="Text Box 4">
            <a:extLst>
              <a:ext uri="{FF2B5EF4-FFF2-40B4-BE49-F238E27FC236}">
                <a16:creationId xmlns:a16="http://schemas.microsoft.com/office/drawing/2014/main" id="{E037E950-02E8-BCC0-2602-6DEA361148C3}"/>
              </a:ext>
            </a:extLst>
          </p:cNvPr>
          <p:cNvSpPr txBox="1">
            <a:spLocks noChangeArrowheads="1"/>
          </p:cNvSpPr>
          <p:nvPr/>
        </p:nvSpPr>
        <p:spPr bwMode="auto">
          <a:xfrm>
            <a:off x="0" y="4012407"/>
            <a:ext cx="6057900" cy="646331"/>
          </a:xfrm>
          <a:prstGeom prst="rect">
            <a:avLst/>
          </a:prstGeom>
          <a:noFill/>
          <a:ln w="9525">
            <a:noFill/>
            <a:miter lim="800000"/>
            <a:headEnd/>
            <a:tailEnd/>
          </a:ln>
          <a:effectLst/>
        </p:spPr>
        <p:txBody>
          <a:bodyPr>
            <a:spAutoFit/>
          </a:bodyPr>
          <a:lstStyle/>
          <a:p>
            <a:pPr algn="ctr">
              <a:defRPr/>
            </a:pPr>
            <a:r>
              <a:rPr lang="en-US" b="1" i="1" dirty="0">
                <a:solidFill>
                  <a:srgbClr val="990000"/>
                </a:solidFill>
                <a:effectLst>
                  <a:outerShdw blurRad="38100" dist="38100" dir="2700000" algn="tl">
                    <a:srgbClr val="000000"/>
                  </a:outerShdw>
                </a:effectLst>
                <a:cs typeface="Arial" charset="0"/>
              </a:rPr>
              <a:t>Therefore, better when used for non-volatile </a:t>
            </a:r>
          </a:p>
          <a:p>
            <a:pPr algn="ctr">
              <a:defRPr/>
            </a:pPr>
            <a:r>
              <a:rPr lang="en-US" b="1" i="1" dirty="0">
                <a:solidFill>
                  <a:srgbClr val="990000"/>
                </a:solidFill>
                <a:effectLst>
                  <a:outerShdw blurRad="38100" dist="38100" dir="2700000" algn="tl">
                    <a:srgbClr val="000000"/>
                  </a:outerShdw>
                </a:effectLst>
                <a:cs typeface="Arial" charset="0"/>
              </a:rPr>
              <a:t>(read-only)  data</a:t>
            </a:r>
            <a:endParaRPr lang="en-US" dirty="0">
              <a:solidFill>
                <a:srgbClr val="990000"/>
              </a:solidFill>
              <a:cs typeface="Arial"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9778" name="Rectangle 2">
            <a:extLst>
              <a:ext uri="{FF2B5EF4-FFF2-40B4-BE49-F238E27FC236}">
                <a16:creationId xmlns:a16="http://schemas.microsoft.com/office/drawing/2014/main" id="{D099D45C-DF37-8A2F-A66E-BB12227FE2FA}"/>
              </a:ext>
            </a:extLst>
          </p:cNvPr>
          <p:cNvSpPr>
            <a:spLocks noGrp="1" noChangeArrowheads="1"/>
          </p:cNvSpPr>
          <p:nvPr>
            <p:ph type="title"/>
          </p:nvPr>
        </p:nvSpPr>
        <p:spPr>
          <a:xfrm>
            <a:off x="432575" y="371475"/>
            <a:ext cx="6400800" cy="857250"/>
          </a:xfrm>
        </p:spPr>
        <p:txBody>
          <a:bodyPr>
            <a:noAutofit/>
          </a:bodyPr>
          <a:lstStyle/>
          <a:p>
            <a:pPr>
              <a:defRPr/>
            </a:pPr>
            <a:r>
              <a:rPr dirty="0"/>
              <a:t>Functions of a Distributed DBMS</a:t>
            </a:r>
          </a:p>
        </p:txBody>
      </p:sp>
      <p:sp>
        <p:nvSpPr>
          <p:cNvPr id="19459" name="Rectangle 3">
            <a:extLst>
              <a:ext uri="{FF2B5EF4-FFF2-40B4-BE49-F238E27FC236}">
                <a16:creationId xmlns:a16="http://schemas.microsoft.com/office/drawing/2014/main" id="{DDCC5F28-2DF1-56EA-2675-A5F1038B6209}"/>
              </a:ext>
            </a:extLst>
          </p:cNvPr>
          <p:cNvSpPr>
            <a:spLocks noGrp="1" noChangeArrowheads="1"/>
          </p:cNvSpPr>
          <p:nvPr>
            <p:ph idx="1"/>
          </p:nvPr>
        </p:nvSpPr>
        <p:spPr>
          <a:xfrm>
            <a:off x="432575" y="1228725"/>
            <a:ext cx="7246898" cy="3371850"/>
          </a:xfrm>
        </p:spPr>
        <p:txBody>
          <a:bodyPr>
            <a:normAutofit lnSpcReduction="10000"/>
          </a:bodyPr>
          <a:lstStyle/>
          <a:p>
            <a:pPr lvl="1" eaLnBrk="1" hangingPunct="1">
              <a:lnSpc>
                <a:spcPct val="90000"/>
              </a:lnSpc>
            </a:pPr>
            <a:r>
              <a:rPr lang="en-US" altLang="en-US" sz="2400" dirty="0"/>
              <a:t>Locate data with a </a:t>
            </a:r>
            <a:r>
              <a:rPr lang="en-US" altLang="en-US" sz="2400" i="1" dirty="0"/>
              <a:t>distributed data dictionary</a:t>
            </a:r>
          </a:p>
          <a:p>
            <a:pPr lvl="1" eaLnBrk="1" hangingPunct="1">
              <a:lnSpc>
                <a:spcPct val="90000"/>
              </a:lnSpc>
            </a:pPr>
            <a:r>
              <a:rPr lang="en-US" altLang="en-US" sz="2400" dirty="0"/>
              <a:t>Determine location from which to retrieve data and process query components</a:t>
            </a:r>
          </a:p>
          <a:p>
            <a:pPr lvl="1" eaLnBrk="1" hangingPunct="1">
              <a:lnSpc>
                <a:spcPct val="90000"/>
              </a:lnSpc>
            </a:pPr>
            <a:r>
              <a:rPr lang="en-US" altLang="en-US" sz="2400" dirty="0"/>
              <a:t>Translate between nodes with different local DBMSs</a:t>
            </a:r>
          </a:p>
          <a:p>
            <a:pPr lvl="1" eaLnBrk="1" hangingPunct="1">
              <a:lnSpc>
                <a:spcPct val="90000"/>
              </a:lnSpc>
            </a:pPr>
            <a:r>
              <a:rPr lang="en-US" altLang="en-US" sz="2400" dirty="0"/>
              <a:t>Provide data management functions: security, concurrency, deadlock control, query optimization, failure recovery</a:t>
            </a:r>
          </a:p>
          <a:p>
            <a:pPr lvl="1" eaLnBrk="1" hangingPunct="1">
              <a:lnSpc>
                <a:spcPct val="90000"/>
              </a:lnSpc>
            </a:pPr>
            <a:r>
              <a:rPr lang="en-US" altLang="en-US" sz="2400" dirty="0"/>
              <a:t>Provide data consistency (via </a:t>
            </a:r>
            <a:r>
              <a:rPr lang="en-US" altLang="en-US" sz="2400" i="1" dirty="0"/>
              <a:t>multiphase commit protocols</a:t>
            </a:r>
            <a:r>
              <a:rPr lang="en-US" altLang="en-US" sz="2400" dirty="0"/>
              <a:t>)</a:t>
            </a:r>
          </a:p>
          <a:p>
            <a:pPr lvl="1" eaLnBrk="1" hangingPunct="1">
              <a:lnSpc>
                <a:spcPct val="90000"/>
              </a:lnSpc>
            </a:pPr>
            <a:endParaRPr lang="en-US" altLang="en-US" dirty="0"/>
          </a:p>
        </p:txBody>
      </p:sp>
      <p:sp>
        <p:nvSpPr>
          <p:cNvPr id="4" name="Slide Number Placeholder 3">
            <a:extLst>
              <a:ext uri="{FF2B5EF4-FFF2-40B4-BE49-F238E27FC236}">
                <a16:creationId xmlns:a16="http://schemas.microsoft.com/office/drawing/2014/main" id="{D0CBF679-C32B-6E2A-1293-328847A9736D}"/>
              </a:ext>
            </a:extLst>
          </p:cNvPr>
          <p:cNvSpPr>
            <a:spLocks noGrp="1"/>
          </p:cNvSpPr>
          <p:nvPr>
            <p:ph type="sldNum" sz="quarter" idx="12"/>
          </p:nvPr>
        </p:nvSpPr>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557213" indent="-214313" eaLnBrk="0" hangingPunct="0">
              <a:defRPr>
                <a:solidFill>
                  <a:schemeClr val="tx1"/>
                </a:solidFill>
                <a:latin typeface="Tahoma" panose="020B0604030504040204" pitchFamily="34" charset="0"/>
                <a:cs typeface="Arial" panose="020B0604020202020204" pitchFamily="34" charset="0"/>
              </a:defRPr>
            </a:lvl2pPr>
            <a:lvl3pPr marL="857250" indent="-171450" eaLnBrk="0" hangingPunct="0">
              <a:defRPr>
                <a:solidFill>
                  <a:schemeClr val="tx1"/>
                </a:solidFill>
                <a:latin typeface="Tahoma" panose="020B0604030504040204" pitchFamily="34" charset="0"/>
                <a:cs typeface="Arial" panose="020B0604020202020204" pitchFamily="34" charset="0"/>
              </a:defRPr>
            </a:lvl3pPr>
            <a:lvl4pPr marL="1200150" indent="-171450" eaLnBrk="0" hangingPunct="0">
              <a:defRPr>
                <a:solidFill>
                  <a:schemeClr val="tx1"/>
                </a:solidFill>
                <a:latin typeface="Tahoma" panose="020B0604030504040204" pitchFamily="34" charset="0"/>
                <a:cs typeface="Arial" panose="020B0604020202020204" pitchFamily="34" charset="0"/>
              </a:defRPr>
            </a:lvl4pPr>
            <a:lvl5pPr marL="1543050" indent="-171450" eaLnBrk="0" hangingPunct="0">
              <a:defRPr>
                <a:solidFill>
                  <a:schemeClr val="tx1"/>
                </a:solidFill>
                <a:latin typeface="Tahoma" panose="020B0604030504040204" pitchFamily="34" charset="0"/>
                <a:cs typeface="Arial" panose="020B0604020202020204" pitchFamily="34" charset="0"/>
              </a:defRPr>
            </a:lvl5pPr>
            <a:lvl6pPr marL="18859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2288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25717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2914650" indent="-17145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eaLnBrk="1" hangingPunct="1"/>
            <a:fld id="{820275B3-C573-6449-B5AC-A6EA988A181F}" type="slidenum">
              <a:rPr lang="en-US" altLang="en-US">
                <a:solidFill>
                  <a:srgbClr val="D38E27"/>
                </a:solidFill>
              </a:rPr>
              <a:pPr eaLnBrk="1" hangingPunct="1"/>
              <a:t>9</a:t>
            </a:fld>
            <a:endParaRPr lang="en-US" altLang="en-US">
              <a:solidFill>
                <a:srgbClr val="D38E27"/>
              </a:solidFill>
            </a:endParaRP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B25C75-E3BF-440A-BDA5-A17528ADCF2A}"/>
</file>

<file path=customXml/itemProps2.xml><?xml version="1.0" encoding="utf-8"?>
<ds:datastoreItem xmlns:ds="http://schemas.openxmlformats.org/officeDocument/2006/customXml" ds:itemID="{25E8E5AB-0D82-4701-8C68-CEFCE48396FF}"/>
</file>

<file path=docProps/app.xml><?xml version="1.0" encoding="utf-8"?>
<Properties xmlns="http://schemas.openxmlformats.org/officeDocument/2006/extended-properties" xmlns:vt="http://schemas.openxmlformats.org/officeDocument/2006/docPropsVTypes">
  <Template>Office Theme</Template>
  <TotalTime>11</TotalTime>
  <Words>1595</Words>
  <Application>Microsoft Macintosh PowerPoint</Application>
  <PresentationFormat>On-screen Show (16:9)</PresentationFormat>
  <Paragraphs>238</Paragraphs>
  <Slides>35</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Tahoma</vt:lpstr>
      <vt:lpstr>Wingdings</vt:lpstr>
      <vt:lpstr>Office Theme</vt:lpstr>
      <vt:lpstr>IT 5433 Module 11</vt:lpstr>
      <vt:lpstr>Definition</vt:lpstr>
      <vt:lpstr>Major Objectives</vt:lpstr>
      <vt:lpstr>Advantages of Distributed Database over Centralized Databases</vt:lpstr>
      <vt:lpstr>Disadvantages of Distributed Databases Compared to  Centralized Databases</vt:lpstr>
      <vt:lpstr>Options for Distributing a Database</vt:lpstr>
      <vt:lpstr>Data Replication Advantages</vt:lpstr>
      <vt:lpstr>Data Replication Disadvantages</vt:lpstr>
      <vt:lpstr>Functions of a Distributed DBMS</vt:lpstr>
      <vt:lpstr>Functions of a Distributed DBMS (cont.)</vt:lpstr>
      <vt:lpstr>Distributed DBMS Transparency Objectives</vt:lpstr>
      <vt:lpstr>Concurrency Control</vt:lpstr>
      <vt:lpstr>Commit Protocol</vt:lpstr>
      <vt:lpstr>Query Optimization</vt:lpstr>
      <vt:lpstr>Distributed and Decentralized Databases</vt:lpstr>
      <vt:lpstr>Why do we want to Distribute a Database</vt:lpstr>
      <vt:lpstr>Two Types of Distributed Models</vt:lpstr>
      <vt:lpstr>Heterogeneous Distribution</vt:lpstr>
      <vt:lpstr>Homogeneous Distribution</vt:lpstr>
      <vt:lpstr>Heterogeneous Environment</vt:lpstr>
      <vt:lpstr>Objectives for Distribution</vt:lpstr>
      <vt:lpstr>Tradeoffs for Distribution</vt:lpstr>
      <vt:lpstr>Centralized vs Distributed Databases - Advantages</vt:lpstr>
      <vt:lpstr>Centralized vs Distributed Databases - Disadvantages</vt:lpstr>
      <vt:lpstr>How we can Partition Databases</vt:lpstr>
      <vt:lpstr>Advantages to Data Replication</vt:lpstr>
      <vt:lpstr>Disadvantages to Data Replication</vt:lpstr>
      <vt:lpstr>Horizontal Partitioning</vt:lpstr>
      <vt:lpstr>Vertical Partitioning</vt:lpstr>
      <vt:lpstr>Five Database Storage Strategies</vt:lpstr>
      <vt:lpstr>Steps for a Local Transaction </vt:lpstr>
      <vt:lpstr>Steps for Global Transaction</vt:lpstr>
      <vt:lpstr>Using a 2-phase Commit process</vt:lpstr>
      <vt:lpstr>2-phase Commit Continued</vt:lpstr>
      <vt:lpstr>How to do Concurrency Control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6</cp:revision>
  <dcterms:created xsi:type="dcterms:W3CDTF">2019-08-16T16:55:48Z</dcterms:created>
  <dcterms:modified xsi:type="dcterms:W3CDTF">2022-12-29T23:23:10Z</dcterms:modified>
</cp:coreProperties>
</file>