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</a:t>
            </a:r>
            <a:r>
              <a:rPr lang="en-US" altLang="zh-CN" dirty="0"/>
              <a:t>5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Application Development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 Client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Contains not only the user interface, and application processing, but may have a copy or partial copy of the DBMS as well</a:t>
            </a:r>
          </a:p>
        </p:txBody>
      </p:sp>
    </p:spTree>
    <p:extLst>
      <p:ext uri="{BB962C8B-B14F-4D97-AF65-F5344CB8AC3E}">
        <p14:creationId xmlns:p14="http://schemas.microsoft.com/office/powerpoint/2010/main" val="2366960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a 3-Tier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Stored procedures</a:t>
            </a:r>
          </a:p>
          <a:p>
            <a:pPr lvl="1"/>
            <a:r>
              <a:rPr lang="en-US" altLang="en-US" dirty="0"/>
              <a:t>Code logic embedded in DBMS</a:t>
            </a:r>
          </a:p>
          <a:p>
            <a:pPr lvl="1"/>
            <a:r>
              <a:rPr lang="en-US" altLang="en-US" dirty="0"/>
              <a:t>Improve performance, but proprietary</a:t>
            </a:r>
          </a:p>
          <a:p>
            <a:r>
              <a:rPr lang="en-US" altLang="en-US" dirty="0"/>
              <a:t>Transactions</a:t>
            </a:r>
          </a:p>
          <a:p>
            <a:pPr lvl="1"/>
            <a:r>
              <a:rPr lang="en-US" altLang="en-US" dirty="0"/>
              <a:t>Involve many database updates</a:t>
            </a:r>
          </a:p>
          <a:p>
            <a:pPr lvl="1"/>
            <a:r>
              <a:rPr lang="en-US" altLang="en-US" dirty="0"/>
              <a:t>Either all must succeed, or none should occur</a:t>
            </a:r>
          </a:p>
          <a:p>
            <a:r>
              <a:rPr lang="en-US" altLang="en-US" dirty="0"/>
              <a:t>Database connections</a:t>
            </a:r>
          </a:p>
          <a:p>
            <a:pPr lvl="1"/>
            <a:r>
              <a:rPr lang="en-US" altLang="en-US" dirty="0"/>
              <a:t>Maintaining an open connection is resource-intensive</a:t>
            </a:r>
          </a:p>
          <a:p>
            <a:pPr lvl="1"/>
            <a:r>
              <a:rPr lang="en-US" altLang="en-US" dirty="0"/>
              <a:t>Use of connection pooling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88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3-Tier Architectures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Scalability</a:t>
            </a:r>
          </a:p>
          <a:p>
            <a:r>
              <a:rPr lang="en-US" altLang="en-US" dirty="0"/>
              <a:t>Technological flexibility</a:t>
            </a:r>
          </a:p>
          <a:p>
            <a:r>
              <a:rPr lang="en-US" altLang="en-US" dirty="0"/>
              <a:t>Long-term cost reduction</a:t>
            </a:r>
          </a:p>
          <a:p>
            <a:r>
              <a:rPr lang="en-US" altLang="en-US" dirty="0"/>
              <a:t>Better match of systems to business needs</a:t>
            </a:r>
          </a:p>
          <a:p>
            <a:r>
              <a:rPr lang="en-US" altLang="en-US" dirty="0"/>
              <a:t>Improved customer service</a:t>
            </a:r>
          </a:p>
          <a:p>
            <a:r>
              <a:rPr lang="en-US" altLang="en-US" dirty="0"/>
              <a:t>Competitive advantage</a:t>
            </a:r>
          </a:p>
          <a:p>
            <a:r>
              <a:rPr lang="en-US" altLang="en-US" dirty="0"/>
              <a:t>Reduced risk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028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Some Benefits of Using Stored Procedures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Performance improves for compiled SQL statements</a:t>
            </a:r>
          </a:p>
          <a:p>
            <a:r>
              <a:rPr lang="en-US" altLang="en-US" dirty="0"/>
              <a:t>Reduced network traffic</a:t>
            </a:r>
          </a:p>
          <a:p>
            <a:r>
              <a:rPr lang="en-US" altLang="en-US" dirty="0"/>
              <a:t>Improved security</a:t>
            </a:r>
          </a:p>
          <a:p>
            <a:r>
              <a:rPr lang="en-US" altLang="en-US" dirty="0"/>
              <a:t>Improved data integrity</a:t>
            </a:r>
          </a:p>
          <a:p>
            <a:r>
              <a:rPr lang="en-US" altLang="en-US" dirty="0"/>
              <a:t>Thinner clients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253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Client/Server Architectures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Networked model</a:t>
            </a:r>
          </a:p>
          <a:p>
            <a:r>
              <a:rPr lang="en-US" dirty="0"/>
              <a:t>Processes are distributed between clients and servers</a:t>
            </a:r>
          </a:p>
          <a:p>
            <a:r>
              <a:rPr lang="en-US" dirty="0"/>
              <a:t>Client – PC (usually) workstation that requests and uses a service</a:t>
            </a:r>
          </a:p>
          <a:p>
            <a:r>
              <a:rPr lang="en-US" dirty="0"/>
              <a:t>Server – computer (PC/Mini/Mainframe) that provides a service</a:t>
            </a:r>
          </a:p>
          <a:p>
            <a:r>
              <a:rPr lang="en-US" dirty="0"/>
              <a:t>DBMS – server is a database server</a:t>
            </a:r>
          </a:p>
        </p:txBody>
      </p:sp>
    </p:spTree>
    <p:extLst>
      <p:ext uri="{BB962C8B-B14F-4D97-AF65-F5344CB8AC3E}">
        <p14:creationId xmlns:p14="http://schemas.microsoft.com/office/powerpoint/2010/main" val="529412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of Client/Server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Presentation Logic (GUI interface)</a:t>
            </a:r>
          </a:p>
          <a:p>
            <a:pPr lvl="1"/>
            <a:r>
              <a:rPr lang="en-US" dirty="0"/>
              <a:t>Input-keyboard/mouse</a:t>
            </a:r>
          </a:p>
          <a:p>
            <a:pPr lvl="1"/>
            <a:r>
              <a:rPr lang="en-US" dirty="0"/>
              <a:t>Output-monitor/printer</a:t>
            </a:r>
          </a:p>
          <a:p>
            <a:r>
              <a:rPr lang="en-US" dirty="0"/>
              <a:t>Processing Logic (procedures, function, programs)</a:t>
            </a:r>
          </a:p>
          <a:p>
            <a:pPr lvl="1"/>
            <a:r>
              <a:rPr lang="en-US" dirty="0"/>
              <a:t>I/O processing</a:t>
            </a:r>
          </a:p>
          <a:p>
            <a:pPr lvl="1"/>
            <a:r>
              <a:rPr lang="en-US" dirty="0"/>
              <a:t>Uses business rules and data management</a:t>
            </a:r>
          </a:p>
          <a:p>
            <a:r>
              <a:rPr lang="en-US" dirty="0"/>
              <a:t>Storage Logic (DBMS)</a:t>
            </a:r>
          </a:p>
          <a:p>
            <a:pPr lvl="1"/>
            <a:r>
              <a:rPr lang="en-US" dirty="0"/>
              <a:t>Data storage/retrieval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828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for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we put portions of the application code in different locations (client or server) after it is written</a:t>
            </a:r>
          </a:p>
          <a:p>
            <a:r>
              <a:rPr lang="en-US" dirty="0"/>
              <a:t>Advantages</a:t>
            </a:r>
          </a:p>
          <a:p>
            <a:pPr lvl="1"/>
            <a:r>
              <a:rPr lang="en-US" dirty="0"/>
              <a:t>Improved performance</a:t>
            </a:r>
          </a:p>
          <a:p>
            <a:pPr lvl="1"/>
            <a:r>
              <a:rPr lang="en-US" dirty="0"/>
              <a:t>Improved interoperability</a:t>
            </a:r>
          </a:p>
          <a:p>
            <a:pPr lvl="1"/>
            <a:r>
              <a:rPr lang="en-US" dirty="0"/>
              <a:t>Balanced workloads</a:t>
            </a:r>
          </a:p>
          <a:p>
            <a:pPr lvl="1"/>
            <a:r>
              <a:rPr lang="en-US" dirty="0"/>
              <a:t>Closer to those using it</a:t>
            </a:r>
          </a:p>
        </p:txBody>
      </p:sp>
    </p:spTree>
    <p:extLst>
      <p:ext uri="{BB962C8B-B14F-4D97-AF65-F5344CB8AC3E}">
        <p14:creationId xmlns:p14="http://schemas.microsoft.com/office/powerpoint/2010/main" val="81493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2-tier database server architecture</a:t>
            </a:r>
          </a:p>
          <a:p>
            <a:pPr lvl="1"/>
            <a:r>
              <a:rPr lang="en-US" dirty="0"/>
              <a:t>Client workstation is responsible for:  presentation logic, data processing logic, business rules logic</a:t>
            </a:r>
          </a:p>
          <a:p>
            <a:pPr lvl="1"/>
            <a:r>
              <a:rPr lang="en-US" dirty="0"/>
              <a:t>Server performs all data storage, access, and processing </a:t>
            </a:r>
          </a:p>
          <a:p>
            <a:pPr lvl="2"/>
            <a:r>
              <a:rPr lang="en-US" dirty="0"/>
              <a:t>DBMS is ONLY on the Server</a:t>
            </a:r>
          </a:p>
          <a:p>
            <a:pPr lvl="1"/>
            <a:r>
              <a:rPr lang="en-US" dirty="0"/>
              <a:t>Departmental in scope, not mission critical, low transaction </a:t>
            </a:r>
            <a:r>
              <a:rPr lang="en-US" dirty="0" err="1"/>
              <a:t>volumns</a:t>
            </a:r>
            <a:endParaRPr lang="en-US" dirty="0"/>
          </a:p>
          <a:p>
            <a:pPr lvl="1"/>
            <a:r>
              <a:rPr lang="en-US" dirty="0"/>
              <a:t>Common languages – Java, </a:t>
            </a:r>
            <a:r>
              <a:rPr lang="en-US" dirty="0" err="1"/>
              <a:t>VB.Net</a:t>
            </a:r>
            <a:r>
              <a:rPr lang="en-US" dirty="0"/>
              <a:t>, C#</a:t>
            </a:r>
          </a:p>
          <a:p>
            <a:pPr lvl="1"/>
            <a:r>
              <a:rPr lang="en-US" dirty="0"/>
              <a:t>Interface database via middleware and APIs</a:t>
            </a:r>
          </a:p>
        </p:txBody>
      </p:sp>
    </p:spTree>
    <p:extLst>
      <p:ext uri="{BB962C8B-B14F-4D97-AF65-F5344CB8AC3E}">
        <p14:creationId xmlns:p14="http://schemas.microsoft.com/office/powerpoint/2010/main" val="2665457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Middleware – software that allows an application to interoperate with other software without requiring the user to understand and code low-level operations</a:t>
            </a:r>
          </a:p>
          <a:p>
            <a:r>
              <a:rPr lang="en-US" dirty="0"/>
              <a:t>Application Program Interface (API) – routines that an application uses to direct the performance of procedures by the computers operating system</a:t>
            </a:r>
          </a:p>
          <a:p>
            <a:pPr lvl="1"/>
            <a:r>
              <a:rPr lang="en-US" dirty="0"/>
              <a:t>Common DB APIs – ODBC, ADO.NET, JDBC</a:t>
            </a:r>
          </a:p>
        </p:txBody>
      </p:sp>
    </p:spTree>
    <p:extLst>
      <p:ext uri="{BB962C8B-B14F-4D97-AF65-F5344CB8AC3E}">
        <p14:creationId xmlns:p14="http://schemas.microsoft.com/office/powerpoint/2010/main" val="358998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Middleware APIs with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Identify and register a database driver.</a:t>
            </a:r>
          </a:p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Open a connection to a database.</a:t>
            </a:r>
          </a:p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Execute a query against the database.</a:t>
            </a:r>
          </a:p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Process the results of the query.</a:t>
            </a:r>
          </a:p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Repeat steps 3–4 as necessary.</a:t>
            </a:r>
          </a:p>
          <a:p>
            <a:pPr marL="385763" indent="-385763">
              <a:buFont typeface="Franklin Gothic Medium" panose="020B0603020102020204" pitchFamily="34" charset="0"/>
              <a:buAutoNum type="arabicPeriod"/>
            </a:pPr>
            <a:r>
              <a:rPr lang="en-US" altLang="en-US" dirty="0"/>
              <a:t>Close the connection to the database.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764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3-Tier Architectures &amp; the Web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Client	</a:t>
            </a:r>
          </a:p>
          <a:p>
            <a:pPr lvl="1"/>
            <a:r>
              <a:rPr lang="en-US" dirty="0"/>
              <a:t>GUI Interface (I/O processing)</a:t>
            </a:r>
          </a:p>
          <a:p>
            <a:pPr lvl="1"/>
            <a:r>
              <a:rPr lang="en-US" dirty="0"/>
              <a:t>On the Web:  Browser</a:t>
            </a:r>
          </a:p>
          <a:p>
            <a:r>
              <a:rPr lang="en-US" dirty="0"/>
              <a:t>Application Server</a:t>
            </a:r>
          </a:p>
          <a:p>
            <a:pPr lvl="1"/>
            <a:r>
              <a:rPr lang="en-US" dirty="0"/>
              <a:t>Business Rules and applications</a:t>
            </a:r>
          </a:p>
          <a:p>
            <a:pPr lvl="1"/>
            <a:r>
              <a:rPr lang="en-US" dirty="0"/>
              <a:t>On the Web:  Web Server</a:t>
            </a:r>
          </a:p>
          <a:p>
            <a:r>
              <a:rPr lang="en-US" dirty="0"/>
              <a:t>Database Server</a:t>
            </a:r>
          </a:p>
          <a:p>
            <a:pPr lvl="1"/>
            <a:r>
              <a:rPr lang="en-US" dirty="0"/>
              <a:t>Data Storage</a:t>
            </a:r>
          </a:p>
          <a:p>
            <a:pPr lvl="1"/>
            <a:r>
              <a:rPr lang="en-US" dirty="0"/>
              <a:t>On the Web:  DBMS</a:t>
            </a:r>
          </a:p>
        </p:txBody>
      </p:sp>
    </p:spTree>
    <p:extLst>
      <p:ext uri="{BB962C8B-B14F-4D97-AF65-F5344CB8AC3E}">
        <p14:creationId xmlns:p14="http://schemas.microsoft.com/office/powerpoint/2010/main" val="357676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 Client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An application where the client (PC) accessing the application primarily provides the user interfaces and some application processing, usually with no or limited local data storage.</a:t>
            </a:r>
          </a:p>
          <a:p>
            <a:r>
              <a:rPr lang="en-US" altLang="en-US" dirty="0"/>
              <a:t>Usually, thin client application is a Web browser and the 3-tier architecture involves a Web application.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999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F5FF65-C3F0-4DB7-9430-116D2164AE49}"/>
</file>

<file path=customXml/itemProps2.xml><?xml version="1.0" encoding="utf-8"?>
<ds:datastoreItem xmlns:ds="http://schemas.openxmlformats.org/officeDocument/2006/customXml" ds:itemID="{9E5ED721-4B4A-47BF-93B7-06A2631FBAF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508</Words>
  <Application>Microsoft Macintosh PowerPoint</Application>
  <PresentationFormat>On-screen Show (16:9)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Franklin Gothic Medium</vt:lpstr>
      <vt:lpstr>Office Theme</vt:lpstr>
      <vt:lpstr>IT 5433 Module 5</vt:lpstr>
      <vt:lpstr>Client/Server Architectures </vt:lpstr>
      <vt:lpstr>Logic of Client/Server Systems</vt:lpstr>
      <vt:lpstr>Partitioning for Applications</vt:lpstr>
      <vt:lpstr>Tiers</vt:lpstr>
      <vt:lpstr>Definitions</vt:lpstr>
      <vt:lpstr>Using Middleware APIs with Databases</vt:lpstr>
      <vt:lpstr>3-Tier Architectures &amp; the Web</vt:lpstr>
      <vt:lpstr>Thin Client</vt:lpstr>
      <vt:lpstr>Fat Client</vt:lpstr>
      <vt:lpstr>Considerations for a 3-Tier Application</vt:lpstr>
      <vt:lpstr>Benefits of 3-Tier Architectures</vt:lpstr>
      <vt:lpstr>Some Benefits of Using Stored Procedures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6</cp:revision>
  <dcterms:created xsi:type="dcterms:W3CDTF">2019-08-16T16:55:48Z</dcterms:created>
  <dcterms:modified xsi:type="dcterms:W3CDTF">2022-12-28T03:55:09Z</dcterms:modified>
</cp:coreProperties>
</file>