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3"/>
  </p:notesMasterIdLst>
  <p:sldIdLst>
    <p:sldId id="256" r:id="rId2"/>
    <p:sldId id="258" r:id="rId3"/>
    <p:sldId id="259" r:id="rId4"/>
    <p:sldId id="262" r:id="rId5"/>
    <p:sldId id="268" r:id="rId6"/>
    <p:sldId id="263" r:id="rId7"/>
    <p:sldId id="269" r:id="rId8"/>
    <p:sldId id="305" r:id="rId9"/>
    <p:sldId id="270" r:id="rId10"/>
    <p:sldId id="304" r:id="rId11"/>
    <p:sldId id="271" r:id="rId12"/>
    <p:sldId id="264" r:id="rId13"/>
    <p:sldId id="267" r:id="rId14"/>
    <p:sldId id="272" r:id="rId15"/>
    <p:sldId id="295" r:id="rId16"/>
    <p:sldId id="273" r:id="rId17"/>
    <p:sldId id="274" r:id="rId18"/>
    <p:sldId id="275" r:id="rId19"/>
    <p:sldId id="296" r:id="rId20"/>
    <p:sldId id="277" r:id="rId21"/>
    <p:sldId id="293" r:id="rId22"/>
    <p:sldId id="281" r:id="rId23"/>
    <p:sldId id="279" r:id="rId24"/>
    <p:sldId id="280" r:id="rId25"/>
    <p:sldId id="287" r:id="rId26"/>
    <p:sldId id="302" r:id="rId27"/>
    <p:sldId id="291" r:id="rId28"/>
    <p:sldId id="308" r:id="rId29"/>
    <p:sldId id="307" r:id="rId30"/>
    <p:sldId id="306" r:id="rId31"/>
    <p:sldId id="309" r:id="rId3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76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FB5D3-43B8-4546-9B27-A48677A8D545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0A0B2-99BC-7346-B68F-9E3198698C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027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F38C2-4548-F541-8261-4C1D96E7A16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2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9BEC53-9F73-4517-AE22-0CFC51D409CB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-&gt; BigTable: http://labs.google.com/papers/bigtable.html</a:t>
            </a:r>
          </a:p>
          <a:p>
            <a:r>
              <a:rPr lang="en-US" altLang="en-US"/>
              <a:t>-&gt; Dynamo: http://www.allthingsdistributed.com/2007/10/amazons_dynamo.html and  http://www.allthingsdistributed.com/files/amazon-dynamo-sosp2007.pdf</a:t>
            </a:r>
          </a:p>
          <a:p>
            <a:r>
              <a:rPr lang="en-US" altLang="en-US"/>
              <a:t>-&gt; Amazon and consistency </a:t>
            </a:r>
          </a:p>
          <a:p>
            <a:r>
              <a:rPr lang="en-US" altLang="en-US"/>
              <a:t>    * http://www.allthingsdistributed.com/2010/02</a:t>
            </a:r>
          </a:p>
          <a:p>
            <a:r>
              <a:rPr lang="en-US" altLang="en-US"/>
              <a:t>    * http://www.allthingsdistributed.com/2008/12</a:t>
            </a:r>
          </a:p>
          <a:p>
            <a:pPr lvl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461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5EC8C6-D30A-4A9D-9B8E-9527491544EF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4920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4F38C2-4548-F541-8261-4C1D96E7A166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510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41E64E-A08B-4D2A-A147-497AD044FFC0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84454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ADADDA-2AF6-46C0-8634-145BB9920610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84518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E43AB9-197A-42B7-B47C-51B4F006CE39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52756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14F1DA-224B-4AF7-8BD4-A64CEE52A249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00028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14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NoSQL Database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How did we get here?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8650" y="1383569"/>
            <a:ext cx="7734765" cy="2914650"/>
          </a:xfrm>
        </p:spPr>
        <p:txBody>
          <a:bodyPr/>
          <a:lstStyle/>
          <a:p>
            <a:r>
              <a:rPr lang="en-US" altLang="en-US" sz="1800" dirty="0"/>
              <a:t>Explosion of social media sites (Facebook, Twitter) with large data needs</a:t>
            </a:r>
          </a:p>
          <a:p>
            <a:r>
              <a:rPr lang="en-US" altLang="en-US" sz="1800" dirty="0"/>
              <a:t>Rise of cloud-based solutions such as Amazon S3 (simple storage solution)</a:t>
            </a:r>
          </a:p>
          <a:p>
            <a:r>
              <a:rPr lang="en-US" altLang="en-US" sz="1800" dirty="0"/>
              <a:t>Just as moving to dynamically-typed languages (Python, Ruby, Groovy), a shift to dynamically-typed data with frequent schema changes</a:t>
            </a:r>
          </a:p>
          <a:p>
            <a:r>
              <a:rPr lang="en-US" altLang="en-US" sz="1800" dirty="0"/>
              <a:t>Open-source community</a:t>
            </a:r>
          </a:p>
        </p:txBody>
      </p:sp>
    </p:spTree>
    <p:extLst>
      <p:ext uri="{BB962C8B-B14F-4D97-AF65-F5344CB8AC3E}">
        <p14:creationId xmlns:p14="http://schemas.microsoft.com/office/powerpoint/2010/main" val="3829588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dirty="0" err="1"/>
              <a:t>Why</a:t>
            </a:r>
            <a:r>
              <a:rPr lang="es-ES_tradnl" dirty="0"/>
              <a:t> are RDBMS </a:t>
            </a:r>
            <a:r>
              <a:rPr lang="es-ES_tradnl" dirty="0" err="1"/>
              <a:t>not</a:t>
            </a:r>
            <a:r>
              <a:rPr lang="es-ES_tradnl" dirty="0"/>
              <a:t> </a:t>
            </a:r>
            <a:r>
              <a:rPr lang="es-ES_tradnl" dirty="0" err="1"/>
              <a:t>suitable</a:t>
            </a:r>
            <a:r>
              <a:rPr lang="es-ES_tradnl" dirty="0"/>
              <a:t> </a:t>
            </a:r>
            <a:r>
              <a:rPr lang="es-ES_tradnl" dirty="0" err="1"/>
              <a:t>for</a:t>
            </a:r>
            <a:r>
              <a:rPr lang="es-ES_tradnl" dirty="0"/>
              <a:t> Big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context is Internet </a:t>
            </a:r>
          </a:p>
          <a:p>
            <a:r>
              <a:rPr lang="en-US" dirty="0"/>
              <a:t>RDBMSs assume that data are </a:t>
            </a:r>
          </a:p>
          <a:p>
            <a:pPr lvl="1"/>
            <a:r>
              <a:rPr lang="en-US" dirty="0"/>
              <a:t>Dense </a:t>
            </a:r>
          </a:p>
          <a:p>
            <a:pPr lvl="1"/>
            <a:r>
              <a:rPr lang="en-US" dirty="0"/>
              <a:t>Largely uniform (structured data) </a:t>
            </a:r>
          </a:p>
          <a:p>
            <a:r>
              <a:rPr lang="en-US" dirty="0"/>
              <a:t>Data coming from Internet are </a:t>
            </a:r>
          </a:p>
          <a:p>
            <a:pPr lvl="1"/>
            <a:r>
              <a:rPr lang="en-US" dirty="0"/>
              <a:t>Massive and sparse </a:t>
            </a:r>
          </a:p>
          <a:p>
            <a:pPr lvl="1"/>
            <a:r>
              <a:rPr lang="en-US" dirty="0"/>
              <a:t>Semi-structured or unstructured </a:t>
            </a:r>
          </a:p>
          <a:p>
            <a:r>
              <a:rPr lang="en-US" dirty="0"/>
              <a:t>With massive sparse data sets, the typical storage mechanisms and access methods get stretched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35683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Garamond" panose="02020404030301010803" pitchFamily="18" charset="0"/>
              </a:rPr>
              <a:t>NoSQL Distinguishing Characteristics</a:t>
            </a:r>
          </a:p>
        </p:txBody>
      </p:sp>
      <p:sp>
        <p:nvSpPr>
          <p:cNvPr id="35842" name="Content Placeholder 2"/>
          <p:cNvSpPr>
            <a:spLocks noGrp="1"/>
          </p:cNvSpPr>
          <p:nvPr>
            <p:ph sz="half" idx="1"/>
          </p:nvPr>
        </p:nvSpPr>
        <p:spPr>
          <a:xfrm>
            <a:off x="1505728" y="1257908"/>
            <a:ext cx="2743200" cy="310515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Large data volumes</a:t>
            </a:r>
          </a:p>
          <a:p>
            <a:pPr lvl="1">
              <a:lnSpc>
                <a:spcPct val="80000"/>
              </a:lnSpc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ja-JP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ja-JP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big data</a:t>
            </a:r>
            <a:r>
              <a:rPr lang="ja-JP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altLang="ja-JP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Scalable replication and distribution</a:t>
            </a:r>
          </a:p>
          <a:p>
            <a:pPr lvl="1">
              <a:lnSpc>
                <a:spcPct val="80000"/>
              </a:lnSpc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Potentially thousands of machines</a:t>
            </a:r>
          </a:p>
          <a:p>
            <a:pPr lvl="1">
              <a:lnSpc>
                <a:spcPct val="80000"/>
              </a:lnSpc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Potentially distributed around the world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Queries need to return answers quickly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Mostly query, few updates</a:t>
            </a:r>
          </a:p>
          <a:p>
            <a:pPr>
              <a:lnSpc>
                <a:spcPct val="80000"/>
              </a:lnSpc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3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278902"/>
            <a:ext cx="2743200" cy="310515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Asynchronous Inserts &amp; Updates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Schema-less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ACID transaction properties are not needed – BASE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CAP Theorem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 source development</a:t>
            </a:r>
          </a:p>
          <a:p>
            <a:endParaRPr lang="en-US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53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Garamond" panose="02020404030301010803" pitchFamily="18" charset="0"/>
              </a:rPr>
              <a:t>NoSQL Database Types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en-US" dirty="0"/>
              <a:t>Discussing NoSQL databases is complicated </a:t>
            </a:r>
            <a:br>
              <a:rPr lang="en-US" altLang="en-US" dirty="0"/>
            </a:br>
            <a:r>
              <a:rPr lang="en-US" altLang="en-US" dirty="0"/>
              <a:t>because there are a variety of types:</a:t>
            </a:r>
          </a:p>
          <a:p>
            <a:pPr marL="0" indent="0">
              <a:buNone/>
            </a:pPr>
            <a:endParaRPr lang="en-US" altLang="en-US" dirty="0"/>
          </a:p>
          <a:p>
            <a:pPr marL="0" indent="0"/>
            <a:r>
              <a:rPr lang="en-US" altLang="en-US" dirty="0"/>
              <a:t>Sorted ordered Column Store</a:t>
            </a:r>
          </a:p>
          <a:p>
            <a:pPr marL="257175" lvl="1" indent="0"/>
            <a:r>
              <a:rPr lang="en-US" dirty="0"/>
              <a:t>Optimized for queries over large datasets, and store </a:t>
            </a:r>
            <a:br>
              <a:rPr lang="en-US" dirty="0"/>
            </a:br>
            <a:r>
              <a:rPr lang="en-US" dirty="0"/>
              <a:t>columns of data together, instead of rows</a:t>
            </a:r>
            <a:endParaRPr lang="en-US" altLang="en-US" dirty="0"/>
          </a:p>
          <a:p>
            <a:pPr marL="0" indent="0"/>
            <a:r>
              <a:rPr lang="en-US" altLang="en-US" dirty="0"/>
              <a:t>Document databases: </a:t>
            </a:r>
          </a:p>
          <a:p>
            <a:pPr marL="257175" lvl="1" indent="0"/>
            <a:r>
              <a:rPr lang="en-US" dirty="0"/>
              <a:t>pair each key with a complex data structure known as a document.</a:t>
            </a:r>
            <a:r>
              <a:rPr lang="en-US" altLang="en-US" dirty="0"/>
              <a:t> </a:t>
            </a:r>
          </a:p>
          <a:p>
            <a:pPr marL="0" indent="0"/>
            <a:r>
              <a:rPr lang="en-US" altLang="en-US" dirty="0"/>
              <a:t>Key-Value Store : </a:t>
            </a:r>
          </a:p>
          <a:p>
            <a:pPr marL="257175" lvl="1" indent="0"/>
            <a:r>
              <a:rPr lang="en-US" dirty="0"/>
              <a:t>are the simplest NoSQL databases. Every single item in the database is stored as an attribute name (or 'key'), together with its value. </a:t>
            </a:r>
            <a:endParaRPr lang="en-US" altLang="en-US" dirty="0"/>
          </a:p>
          <a:p>
            <a:pPr marL="0" indent="0"/>
            <a:r>
              <a:rPr lang="en-US" altLang="en-US" dirty="0"/>
              <a:t>Graph Databases :</a:t>
            </a:r>
          </a:p>
          <a:p>
            <a:pPr marL="257175" lvl="1" indent="0"/>
            <a:r>
              <a:rPr lang="en-US" dirty="0"/>
              <a:t>are used to store information about networks of data, such as social connections.  </a:t>
            </a:r>
            <a:br>
              <a:rPr lang="en-US" dirty="0"/>
            </a:br>
            <a:endParaRPr lang="en-US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9443" y="1112674"/>
            <a:ext cx="1881577" cy="1881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66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Garamond" panose="02020404030301010803" pitchFamily="18" charset="0"/>
              </a:rPr>
              <a:t>Document Databases (Document Store)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Documents </a:t>
            </a:r>
          </a:p>
          <a:p>
            <a:pPr lvl="1"/>
            <a:r>
              <a:rPr lang="en-US" dirty="0"/>
              <a:t>Loosely structured sets of key/value pairs in documents, e.g., XML, JSON, BSON </a:t>
            </a:r>
          </a:p>
          <a:p>
            <a:pPr lvl="1"/>
            <a:r>
              <a:rPr lang="en-US" dirty="0"/>
              <a:t>Encapsulate and encode data in some standard formats or encodings </a:t>
            </a:r>
          </a:p>
          <a:p>
            <a:pPr lvl="1"/>
            <a:r>
              <a:rPr lang="en-US" dirty="0"/>
              <a:t>Are addressed in the database via a unique key </a:t>
            </a:r>
          </a:p>
          <a:p>
            <a:pPr lvl="1"/>
            <a:r>
              <a:rPr lang="en-US" dirty="0"/>
              <a:t>Documents are treated as a whole, avoiding splitting a document into its constituent name/value pairs </a:t>
            </a:r>
          </a:p>
          <a:p>
            <a:r>
              <a:rPr lang="en-US" dirty="0"/>
              <a:t>Allow documents retrieving by keys or contents </a:t>
            </a:r>
          </a:p>
          <a:p>
            <a:r>
              <a:rPr lang="en-US" dirty="0"/>
              <a:t>Notable for: </a:t>
            </a:r>
          </a:p>
          <a:p>
            <a:pPr lvl="1"/>
            <a:r>
              <a:rPr lang="en-US" dirty="0"/>
              <a:t>MongoDB (used in </a:t>
            </a:r>
            <a:r>
              <a:rPr lang="en-US" dirty="0" err="1"/>
              <a:t>FourSquare</a:t>
            </a:r>
            <a:r>
              <a:rPr lang="en-US" dirty="0"/>
              <a:t>, </a:t>
            </a:r>
            <a:r>
              <a:rPr lang="en-US" dirty="0" err="1"/>
              <a:t>Github</a:t>
            </a:r>
            <a:r>
              <a:rPr lang="en-US" dirty="0"/>
              <a:t>, and more) </a:t>
            </a:r>
          </a:p>
          <a:p>
            <a:pPr lvl="1"/>
            <a:r>
              <a:rPr lang="en-US" dirty="0" err="1"/>
              <a:t>CouchDB</a:t>
            </a:r>
            <a:r>
              <a:rPr lang="en-US" dirty="0"/>
              <a:t> (used in Apple, BBC, Canonical, </a:t>
            </a:r>
            <a:r>
              <a:rPr lang="en-US" dirty="0" err="1"/>
              <a:t>Cern</a:t>
            </a:r>
            <a:r>
              <a:rPr lang="en-US" dirty="0"/>
              <a:t>, and more)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53753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0" y="684610"/>
            <a:ext cx="6399610" cy="374972"/>
          </a:xfrm>
        </p:spPr>
        <p:txBody>
          <a:bodyPr>
            <a:normAutofit fontScale="90000"/>
          </a:bodyPr>
          <a:lstStyle/>
          <a:p>
            <a:r>
              <a:rPr lang="en-US" altLang="en-US" sz="2100" dirty="0">
                <a:latin typeface="Garamond" panose="02020404030301010803" pitchFamily="18" charset="0"/>
              </a:rPr>
              <a:t>Document Databases (Document Store)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0852" y="1406910"/>
            <a:ext cx="6104060" cy="3634197"/>
          </a:xfrm>
        </p:spPr>
        <p:txBody>
          <a:bodyPr/>
          <a:lstStyle/>
          <a:p>
            <a:r>
              <a:rPr lang="en-US" sz="1500" dirty="0"/>
              <a:t>The central concept is the notion of a "document“ which corresponds to a row in RDBMS.</a:t>
            </a:r>
            <a:endParaRPr lang="en-US" sz="750" dirty="0"/>
          </a:p>
          <a:p>
            <a:r>
              <a:rPr lang="en-US" sz="1500" dirty="0"/>
              <a:t>A document comes in some standard formats like JSON (BSON). </a:t>
            </a:r>
            <a:endParaRPr lang="en-US" sz="750" dirty="0"/>
          </a:p>
          <a:p>
            <a:r>
              <a:rPr lang="en-US" sz="1500" dirty="0"/>
              <a:t>Documents are addressed in the database via a unique </a:t>
            </a:r>
            <a:r>
              <a:rPr lang="en-US" sz="1500" i="1" dirty="0"/>
              <a:t>key</a:t>
            </a:r>
            <a:r>
              <a:rPr lang="en-US" sz="1500" dirty="0"/>
              <a:t> that represents that document.</a:t>
            </a:r>
            <a:endParaRPr lang="en-US" sz="750" dirty="0"/>
          </a:p>
          <a:p>
            <a:r>
              <a:rPr lang="en-US" sz="1500" dirty="0"/>
              <a:t>The database offers an API or query language that retrieves documents based on their contents.</a:t>
            </a:r>
            <a:endParaRPr lang="en-US" sz="750" dirty="0"/>
          </a:p>
          <a:p>
            <a:r>
              <a:rPr lang="en-US" sz="1500" dirty="0"/>
              <a:t>Documents are schema free, i.e., different documents can have structures and schema that differ from one another. (An RDBMS requires that each row contain the same columns.)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5C949-E312-42A6-8A71-0F147AD974F5}" type="slidenum">
              <a:rPr lang="nb-NO" smtClean="0"/>
              <a:pPr/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05024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Garamond" panose="02020404030301010803" pitchFamily="18" charset="0"/>
              </a:rPr>
              <a:t>Document Databases, JSON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549251" y="1275988"/>
            <a:ext cx="5433038" cy="3374231"/>
          </a:xfrm>
          <a:prstGeom prst="rect">
            <a:avLst/>
          </a:prstGeom>
        </p:spPr>
        <p:txBody>
          <a:bodyPr vert="horz" lIns="68580" tIns="34290" rIns="68580" bIns="34290" rtlCol="0">
            <a:normAutofit fontScale="6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{</a:t>
            </a:r>
          </a:p>
          <a:p>
            <a:pPr marL="0" indent="0">
              <a:buNone/>
            </a:pPr>
            <a:r>
              <a:rPr lang="en-US" sz="1800" dirty="0"/>
              <a:t>        _id: </a:t>
            </a:r>
            <a:r>
              <a:rPr lang="en-US" sz="1800" dirty="0" err="1"/>
              <a:t>ObjectId</a:t>
            </a:r>
            <a:r>
              <a:rPr lang="en-US" sz="1800" dirty="0"/>
              <a:t>("51156a1e056d6f966f268f81"),</a:t>
            </a:r>
          </a:p>
          <a:p>
            <a:pPr marL="0" indent="0">
              <a:buNone/>
            </a:pPr>
            <a:r>
              <a:rPr lang="en-US" sz="1800" dirty="0"/>
              <a:t>        type: "Article",</a:t>
            </a:r>
          </a:p>
          <a:p>
            <a:pPr marL="0" indent="0">
              <a:buNone/>
            </a:pPr>
            <a:r>
              <a:rPr lang="en-US" sz="1800" dirty="0"/>
              <a:t>        author: "Derick </a:t>
            </a:r>
            <a:r>
              <a:rPr lang="en-US" sz="1800" dirty="0" err="1"/>
              <a:t>Rethans</a:t>
            </a:r>
            <a:r>
              <a:rPr lang="en-US" sz="1800" dirty="0"/>
              <a:t>",</a:t>
            </a:r>
          </a:p>
          <a:p>
            <a:pPr marL="0" indent="0">
              <a:buNone/>
            </a:pPr>
            <a:r>
              <a:rPr lang="en-US" sz="1800" dirty="0"/>
              <a:t>        title: "Introduction to Document Databases with MongoDB",</a:t>
            </a:r>
          </a:p>
          <a:p>
            <a:pPr marL="0" indent="0">
              <a:buNone/>
            </a:pPr>
            <a:r>
              <a:rPr lang="en-US" sz="1800" dirty="0"/>
              <a:t>        date: </a:t>
            </a:r>
            <a:r>
              <a:rPr lang="en-US" sz="1800" dirty="0" err="1"/>
              <a:t>ISODate</a:t>
            </a:r>
            <a:r>
              <a:rPr lang="en-US" sz="1800" dirty="0"/>
              <a:t>("2013-04-24T16:26:31.911Z"),</a:t>
            </a:r>
          </a:p>
          <a:p>
            <a:pPr marL="0" indent="0">
              <a:buNone/>
            </a:pPr>
            <a:r>
              <a:rPr lang="en-US" sz="1800" dirty="0"/>
              <a:t>        body: "This </a:t>
            </a:r>
            <a:r>
              <a:rPr lang="en-US" sz="1800" dirty="0" err="1"/>
              <a:t>arti</a:t>
            </a:r>
            <a:r>
              <a:rPr lang="en-US" sz="1800" dirty="0"/>
              <a:t>…"</a:t>
            </a:r>
          </a:p>
          <a:p>
            <a:pPr marL="0" indent="0">
              <a:buNone/>
            </a:pPr>
            <a:r>
              <a:rPr lang="en-US" sz="1800" dirty="0"/>
              <a:t>},</a:t>
            </a:r>
          </a:p>
          <a:p>
            <a:pPr marL="0" indent="0">
              <a:buNone/>
            </a:pPr>
            <a:r>
              <a:rPr lang="en-US" sz="1800" dirty="0"/>
              <a:t>{</a:t>
            </a:r>
          </a:p>
          <a:p>
            <a:pPr marL="0" indent="0">
              <a:buNone/>
            </a:pPr>
            <a:r>
              <a:rPr lang="en-US" sz="1800" dirty="0"/>
              <a:t>        _id: </a:t>
            </a:r>
            <a:r>
              <a:rPr lang="en-US" sz="1800" dirty="0" err="1"/>
              <a:t>ObjectId</a:t>
            </a:r>
            <a:r>
              <a:rPr lang="en-US" sz="1800" dirty="0"/>
              <a:t>("51156a1e056d6f966f268f82"),</a:t>
            </a:r>
          </a:p>
          <a:p>
            <a:pPr marL="0" indent="0">
              <a:buNone/>
            </a:pPr>
            <a:r>
              <a:rPr lang="en-US" sz="1800" dirty="0"/>
              <a:t>        type: "Book",</a:t>
            </a:r>
          </a:p>
          <a:p>
            <a:pPr marL="0" indent="0">
              <a:buNone/>
            </a:pPr>
            <a:r>
              <a:rPr lang="en-US" sz="1800" dirty="0"/>
              <a:t>        author: "Derick </a:t>
            </a:r>
            <a:r>
              <a:rPr lang="en-US" sz="1800" dirty="0" err="1"/>
              <a:t>Rethans</a:t>
            </a:r>
            <a:r>
              <a:rPr lang="en-US" sz="1800" dirty="0"/>
              <a:t>",</a:t>
            </a:r>
          </a:p>
          <a:p>
            <a:pPr marL="0" indent="0">
              <a:buNone/>
            </a:pPr>
            <a:r>
              <a:rPr lang="en-US" sz="1800" dirty="0"/>
              <a:t>        title: "</a:t>
            </a:r>
            <a:r>
              <a:rPr lang="en-US" sz="1800" dirty="0" err="1"/>
              <a:t>php|architect's</a:t>
            </a:r>
            <a:r>
              <a:rPr lang="en-US" sz="1800" dirty="0"/>
              <a:t> Guide to Date and Time Programming with PHP",</a:t>
            </a:r>
          </a:p>
          <a:p>
            <a:pPr marL="0" indent="0">
              <a:buNone/>
            </a:pPr>
            <a:r>
              <a:rPr lang="en-US" sz="1800" dirty="0"/>
              <a:t>        </a:t>
            </a:r>
            <a:r>
              <a:rPr lang="en-US" sz="1800" dirty="0" err="1"/>
              <a:t>isbn</a:t>
            </a:r>
            <a:r>
              <a:rPr lang="en-US" sz="1800" dirty="0"/>
              <a:t>: "978-0-9738621-5-7"</a:t>
            </a:r>
          </a:p>
          <a:p>
            <a:pPr marL="0" indent="0">
              <a:buNone/>
            </a:pPr>
            <a:r>
              <a:rPr lang="en-US" sz="18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772573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Garamond" panose="02020404030301010803" pitchFamily="18" charset="0"/>
              </a:rPr>
              <a:t>Key/Value stores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1614488" y="1156155"/>
            <a:ext cx="5915025" cy="3263504"/>
          </a:xfrm>
        </p:spPr>
        <p:txBody>
          <a:bodyPr>
            <a:noAutofit/>
          </a:bodyPr>
          <a:lstStyle/>
          <a:p>
            <a:r>
              <a:rPr lang="en-US" dirty="0"/>
              <a:t>Store data in a schema-less way </a:t>
            </a:r>
          </a:p>
          <a:p>
            <a:r>
              <a:rPr lang="en-US" dirty="0"/>
              <a:t>Store data as maps </a:t>
            </a:r>
          </a:p>
          <a:p>
            <a:pPr lvl="1"/>
            <a:r>
              <a:rPr lang="en-US" dirty="0" err="1"/>
              <a:t>HashMaps</a:t>
            </a:r>
            <a:r>
              <a:rPr lang="en-US" dirty="0"/>
              <a:t> or associative arrays </a:t>
            </a:r>
          </a:p>
          <a:p>
            <a:pPr lvl="1"/>
            <a:r>
              <a:rPr lang="en-US" dirty="0"/>
              <a:t>Provide a very efficient average running </a:t>
            </a:r>
            <a:br>
              <a:rPr lang="en-US" dirty="0"/>
            </a:br>
            <a:r>
              <a:rPr lang="en-US" dirty="0"/>
              <a:t>time algorithm for accessing data </a:t>
            </a:r>
          </a:p>
          <a:p>
            <a:r>
              <a:rPr lang="en-US" dirty="0"/>
              <a:t>Notable for: </a:t>
            </a:r>
          </a:p>
          <a:p>
            <a:pPr lvl="1"/>
            <a:r>
              <a:rPr lang="en-US" dirty="0" err="1"/>
              <a:t>Couchbase</a:t>
            </a:r>
            <a:r>
              <a:rPr lang="en-US" dirty="0"/>
              <a:t> (Zynga, Vimeo, NAVTEQ, ...) </a:t>
            </a:r>
          </a:p>
          <a:p>
            <a:pPr lvl="1"/>
            <a:r>
              <a:rPr lang="en-US" dirty="0" err="1"/>
              <a:t>Redis</a:t>
            </a:r>
            <a:r>
              <a:rPr lang="en-US" dirty="0"/>
              <a:t> (</a:t>
            </a:r>
            <a:r>
              <a:rPr lang="en-US" dirty="0" err="1"/>
              <a:t>Craiglist</a:t>
            </a:r>
            <a:r>
              <a:rPr lang="en-US" dirty="0"/>
              <a:t>, Instagram, </a:t>
            </a:r>
            <a:r>
              <a:rPr lang="en-US" dirty="0" err="1"/>
              <a:t>StackOverfow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 err="1"/>
              <a:t>flickr</a:t>
            </a:r>
            <a:r>
              <a:rPr lang="en-US" dirty="0"/>
              <a:t>, ...) </a:t>
            </a:r>
          </a:p>
          <a:p>
            <a:pPr lvl="1"/>
            <a:r>
              <a:rPr lang="en-US" dirty="0"/>
              <a:t>Amazon Dynamo (Amazon, Elsevier, </a:t>
            </a:r>
            <a:br>
              <a:rPr lang="en-US" dirty="0"/>
            </a:br>
            <a:r>
              <a:rPr lang="en-US" dirty="0"/>
              <a:t>IMDb, ...) </a:t>
            </a:r>
          </a:p>
          <a:p>
            <a:pPr lvl="1"/>
            <a:r>
              <a:rPr lang="en-US" dirty="0"/>
              <a:t>Apache Cassandra (Facebook, Digg, </a:t>
            </a:r>
            <a:br>
              <a:rPr lang="en-US" dirty="0"/>
            </a:br>
            <a:r>
              <a:rPr lang="en-US" dirty="0"/>
              <a:t>Reddit, Twitter,...) </a:t>
            </a:r>
          </a:p>
          <a:p>
            <a:pPr lvl="1"/>
            <a:r>
              <a:rPr lang="en-US" dirty="0"/>
              <a:t>Voldemort (LinkedIn, eBay, …) </a:t>
            </a:r>
          </a:p>
          <a:p>
            <a:pPr lvl="1"/>
            <a:r>
              <a:rPr lang="en-US" dirty="0" err="1"/>
              <a:t>Riak</a:t>
            </a:r>
            <a:r>
              <a:rPr lang="en-US" dirty="0"/>
              <a:t> (</a:t>
            </a:r>
            <a:r>
              <a:rPr lang="en-US" dirty="0" err="1"/>
              <a:t>Github</a:t>
            </a:r>
            <a:r>
              <a:rPr lang="en-US" dirty="0"/>
              <a:t>, Comcast, </a:t>
            </a:r>
            <a:r>
              <a:rPr lang="en-US" dirty="0" err="1"/>
              <a:t>Mochi</a:t>
            </a:r>
            <a:r>
              <a:rPr lang="en-US" dirty="0"/>
              <a:t>, ...)</a:t>
            </a:r>
            <a:endParaRPr lang="en-US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6388" y="1497989"/>
            <a:ext cx="21431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0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Garamond" panose="02020404030301010803" pitchFamily="18" charset="0"/>
              </a:rPr>
              <a:t>Sorted Ordered Column-Oriented Stores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1614488" y="1156155"/>
            <a:ext cx="5915025" cy="3263504"/>
          </a:xfrm>
        </p:spPr>
        <p:txBody>
          <a:bodyPr>
            <a:noAutofit/>
          </a:bodyPr>
          <a:lstStyle/>
          <a:p>
            <a:r>
              <a:rPr lang="en-US" dirty="0"/>
              <a:t>Data are stored in a column-oriented way </a:t>
            </a:r>
          </a:p>
          <a:p>
            <a:pPr lvl="1"/>
            <a:r>
              <a:rPr lang="en-US" dirty="0"/>
              <a:t>Data efficiently stored </a:t>
            </a:r>
          </a:p>
          <a:p>
            <a:pPr lvl="1"/>
            <a:r>
              <a:rPr lang="en-US" dirty="0"/>
              <a:t>Avoids consuming space for storing nulls</a:t>
            </a:r>
          </a:p>
          <a:p>
            <a:pPr lvl="1"/>
            <a:r>
              <a:rPr lang="en-US" dirty="0"/>
              <a:t>Columns are grouped in column-families </a:t>
            </a:r>
          </a:p>
          <a:p>
            <a:pPr lvl="1"/>
            <a:r>
              <a:rPr lang="en-US" dirty="0"/>
              <a:t>Data isn’t stored as a single table but is stored by column families</a:t>
            </a:r>
          </a:p>
          <a:p>
            <a:pPr lvl="1"/>
            <a:r>
              <a:rPr lang="en-US" dirty="0"/>
              <a:t>Unit of data is a set of key/value pairs </a:t>
            </a:r>
          </a:p>
          <a:p>
            <a:pPr lvl="2"/>
            <a:r>
              <a:rPr lang="en-US" dirty="0"/>
              <a:t>Identified by “row-key” </a:t>
            </a:r>
          </a:p>
          <a:p>
            <a:pPr lvl="2"/>
            <a:r>
              <a:rPr lang="en-US" dirty="0"/>
              <a:t>Ordered and sorted based on row-key</a:t>
            </a:r>
          </a:p>
          <a:p>
            <a:r>
              <a:rPr lang="en-US" dirty="0"/>
              <a:t>Notable for: </a:t>
            </a:r>
          </a:p>
          <a:p>
            <a:pPr lvl="1"/>
            <a:r>
              <a:rPr lang="en-US" dirty="0"/>
              <a:t>Google's </a:t>
            </a:r>
            <a:r>
              <a:rPr lang="en-US" dirty="0" err="1"/>
              <a:t>Bigtable</a:t>
            </a:r>
            <a:r>
              <a:rPr lang="en-US" dirty="0"/>
              <a:t> (used in all </a:t>
            </a:r>
            <a:br>
              <a:rPr lang="en-US" dirty="0"/>
            </a:br>
            <a:r>
              <a:rPr lang="en-US" dirty="0"/>
              <a:t>Google's services) </a:t>
            </a:r>
          </a:p>
          <a:p>
            <a:pPr lvl="1"/>
            <a:r>
              <a:rPr lang="en-US" dirty="0" err="1"/>
              <a:t>HBase</a:t>
            </a:r>
            <a:r>
              <a:rPr lang="en-US" dirty="0"/>
              <a:t> (Facebook, </a:t>
            </a:r>
            <a:r>
              <a:rPr lang="en-US" dirty="0" err="1"/>
              <a:t>StumbleUpon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Hulu, Yahoo!, ...)</a:t>
            </a:r>
            <a:endParaRPr lang="en-US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6331" y="2939653"/>
            <a:ext cx="2920610" cy="19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16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2400" dirty="0"/>
              <a:t>Graph Databases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Graph-oriented</a:t>
            </a:r>
          </a:p>
          <a:p>
            <a:r>
              <a:rPr lang="en-US" dirty="0"/>
              <a:t>Everything is stored as an edge, a node or an attribute.</a:t>
            </a:r>
          </a:p>
          <a:p>
            <a:r>
              <a:rPr lang="en-US" dirty="0"/>
              <a:t>Each node and edge can have any number of attributes. </a:t>
            </a:r>
          </a:p>
          <a:p>
            <a:r>
              <a:rPr lang="en-US" dirty="0"/>
              <a:t>Both the nodes and edges can be labelled.</a:t>
            </a:r>
          </a:p>
          <a:p>
            <a:r>
              <a:rPr lang="en-US" dirty="0"/>
              <a:t>Labels can be used to narrow searches.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5C949-E312-42A6-8A71-0F147AD974F5}" type="slidenum">
              <a:rPr lang="nb-NO" smtClean="0"/>
              <a:pPr/>
              <a:t>19</a:t>
            </a:fld>
            <a:endParaRPr lang="nb-NO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5726" y="3055103"/>
            <a:ext cx="3002017" cy="198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917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Garamond" panose="02020404030301010803" pitchFamily="18" charset="0"/>
              </a:rPr>
              <a:t>NoSQL!</a:t>
            </a:r>
          </a:p>
        </p:txBody>
      </p:sp>
      <p:sp>
        <p:nvSpPr>
          <p:cNvPr id="25602" name="Content Placeholder 2"/>
          <p:cNvSpPr>
            <a:spLocks noGrp="1"/>
          </p:cNvSpPr>
          <p:nvPr>
            <p:ph idx="1"/>
          </p:nvPr>
        </p:nvSpPr>
        <p:spPr>
          <a:xfrm>
            <a:off x="628650" y="1106368"/>
            <a:ext cx="7886700" cy="3263504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NoSQL databases are currently a hot topic in some parts of computing, with over a hundred different NoSQL databases.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866" y="1713576"/>
            <a:ext cx="2132108" cy="315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049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Garamond" panose="02020404030301010803" pitchFamily="18" charset="0"/>
              </a:rPr>
              <a:t>Dealing with Big Data and Scalability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614488" y="1156155"/>
            <a:ext cx="5915025" cy="3263504"/>
          </a:xfrm>
        </p:spPr>
        <p:txBody>
          <a:bodyPr>
            <a:noAutofit/>
          </a:bodyPr>
          <a:lstStyle/>
          <a:p>
            <a:r>
              <a:rPr lang="en-US" altLang="en-US" dirty="0"/>
              <a:t>Issues with scaling up when the dataset is just too big</a:t>
            </a:r>
          </a:p>
          <a:p>
            <a:r>
              <a:rPr lang="en-US" altLang="en-US" dirty="0"/>
              <a:t>RDBMS were not designed to be distributed</a:t>
            </a:r>
            <a:endParaRPr lang="en-US" dirty="0"/>
          </a:p>
          <a:p>
            <a:r>
              <a:rPr lang="en-US" dirty="0"/>
              <a:t>Traditional DBMSs are best designed to run well on a “single” machine </a:t>
            </a:r>
          </a:p>
          <a:p>
            <a:pPr lvl="1"/>
            <a:r>
              <a:rPr lang="en-US" dirty="0"/>
              <a:t>Larger volumes of data/operations requires to upgrade the server with faster CPUs or more memory known as  ‘scaling up’ or ‘Vertical scaling’</a:t>
            </a:r>
          </a:p>
          <a:p>
            <a:r>
              <a:rPr lang="en-US" dirty="0"/>
              <a:t>NoSQL solutions are designed to run on clusters or multi-node database solutions</a:t>
            </a:r>
          </a:p>
          <a:p>
            <a:pPr lvl="1"/>
            <a:r>
              <a:rPr lang="en-US" dirty="0"/>
              <a:t>Larger volumes of data/operations requires to add more machines to the cluster, Known as ‘scaling out’ or ‘horizontal scaling’</a:t>
            </a:r>
          </a:p>
          <a:p>
            <a:pPr lvl="1"/>
            <a:r>
              <a:rPr lang="en-US" altLang="en-US" dirty="0"/>
              <a:t>Different approaches include:</a:t>
            </a:r>
          </a:p>
          <a:p>
            <a:pPr lvl="2"/>
            <a:r>
              <a:rPr lang="en-US" altLang="en-US" sz="1425" dirty="0"/>
              <a:t>Master-slave</a:t>
            </a:r>
          </a:p>
          <a:p>
            <a:pPr lvl="2"/>
            <a:r>
              <a:rPr lang="en-US" altLang="en-US" sz="1425" dirty="0" err="1"/>
              <a:t>Sharding</a:t>
            </a:r>
            <a:r>
              <a:rPr lang="en-US" altLang="en-US" sz="1425" dirty="0"/>
              <a:t> (partitioning)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42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Scaling RDBMS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sz="1800" dirty="0"/>
              <a:t>Master-Slave</a:t>
            </a:r>
          </a:p>
          <a:p>
            <a:pPr lvl="1"/>
            <a:r>
              <a:rPr lang="en-US" altLang="en-US" sz="1650" dirty="0"/>
              <a:t>All writes are written to the master. All reads performed against the replicated slave databases</a:t>
            </a:r>
          </a:p>
          <a:p>
            <a:pPr lvl="1"/>
            <a:r>
              <a:rPr lang="en-US" altLang="en-US" sz="1650" dirty="0"/>
              <a:t>Critical reads may be incorrect as writes may not have been propagated down</a:t>
            </a:r>
          </a:p>
          <a:p>
            <a:pPr lvl="1"/>
            <a:r>
              <a:rPr lang="en-US" altLang="en-US" sz="1650" dirty="0"/>
              <a:t>Large data sets can pose problems as master needs to duplicate data to</a:t>
            </a:r>
          </a:p>
          <a:p>
            <a:r>
              <a:rPr lang="en-US" altLang="en-US" dirty="0" err="1"/>
              <a:t>Sharding</a:t>
            </a:r>
            <a:endParaRPr lang="en-US" altLang="en-US" dirty="0"/>
          </a:p>
          <a:p>
            <a:pPr lvl="1"/>
            <a:r>
              <a:rPr lang="en-US" dirty="0"/>
              <a:t>Any DB distributed across multiple machines needs to know in what machine a piece of data is stored or must be stored </a:t>
            </a:r>
          </a:p>
          <a:p>
            <a:pPr lvl="1"/>
            <a:r>
              <a:rPr lang="en-US" dirty="0"/>
              <a:t>A </a:t>
            </a:r>
            <a:r>
              <a:rPr lang="en-US" dirty="0" err="1"/>
              <a:t>sharding</a:t>
            </a:r>
            <a:r>
              <a:rPr lang="en-US" dirty="0"/>
              <a:t> system makes this decision for each row, using its key </a:t>
            </a:r>
          </a:p>
        </p:txBody>
      </p:sp>
    </p:spTree>
    <p:extLst>
      <p:ext uri="{BB962C8B-B14F-4D97-AF65-F5344CB8AC3E}">
        <p14:creationId xmlns:p14="http://schemas.microsoft.com/office/powerpoint/2010/main" val="27687041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Garamond" panose="02020404030301010803" pitchFamily="18" charset="0"/>
              </a:rPr>
              <a:t>NoSQL, No ACID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en-US" dirty="0"/>
              <a:t>RDBMSs are based on ACID (Atomicity, Consistency, Isolation, and Durability) properties</a:t>
            </a:r>
          </a:p>
          <a:p>
            <a:pPr>
              <a:lnSpc>
                <a:spcPct val="70000"/>
              </a:lnSpc>
            </a:pPr>
            <a:r>
              <a:rPr lang="en-US" dirty="0"/>
              <a:t> NoSQL </a:t>
            </a:r>
          </a:p>
          <a:p>
            <a:pPr lvl="1">
              <a:lnSpc>
                <a:spcPct val="70000"/>
              </a:lnSpc>
            </a:pPr>
            <a:r>
              <a:rPr lang="en-US" sz="1500" dirty="0"/>
              <a:t>Does not give importance to ACID properties </a:t>
            </a:r>
          </a:p>
          <a:p>
            <a:pPr lvl="1">
              <a:lnSpc>
                <a:spcPct val="70000"/>
              </a:lnSpc>
            </a:pPr>
            <a:r>
              <a:rPr lang="en-US" sz="1500" dirty="0"/>
              <a:t>In some cases completely ignores them </a:t>
            </a:r>
          </a:p>
          <a:p>
            <a:pPr>
              <a:lnSpc>
                <a:spcPct val="70000"/>
              </a:lnSpc>
            </a:pPr>
            <a:r>
              <a:rPr lang="en-US" dirty="0"/>
              <a:t>In distributed parallel systems it is difficult/impossible to ensure ACID properties </a:t>
            </a:r>
          </a:p>
          <a:p>
            <a:pPr lvl="1">
              <a:lnSpc>
                <a:spcPct val="70000"/>
              </a:lnSpc>
            </a:pPr>
            <a:r>
              <a:rPr lang="en-US" sz="1500" dirty="0"/>
              <a:t>Long-running transactions don't work because keeping resources blocked for a long time is not practical</a:t>
            </a: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7964037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Garamond" panose="02020404030301010803" pitchFamily="18" charset="0"/>
              </a:rPr>
              <a:t>BASE Transactions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en-US" altLang="en-US" dirty="0"/>
              <a:t>Acronym contrived to be the opposite of ACID</a:t>
            </a:r>
          </a:p>
          <a:p>
            <a:pPr lvl="1">
              <a:lnSpc>
                <a:spcPct val="70000"/>
              </a:lnSpc>
            </a:pPr>
            <a:r>
              <a:rPr lang="en-US" altLang="en-US" b="1" dirty="0"/>
              <a:t>B</a:t>
            </a:r>
            <a:r>
              <a:rPr lang="en-US" altLang="en-US" dirty="0"/>
              <a:t>asically </a:t>
            </a:r>
            <a:r>
              <a:rPr lang="en-US" altLang="en-US" b="1" dirty="0"/>
              <a:t>A</a:t>
            </a:r>
            <a:r>
              <a:rPr lang="en-US" altLang="en-US" dirty="0"/>
              <a:t>vailable, </a:t>
            </a:r>
          </a:p>
          <a:p>
            <a:pPr lvl="1">
              <a:lnSpc>
                <a:spcPct val="70000"/>
              </a:lnSpc>
            </a:pPr>
            <a:r>
              <a:rPr lang="en-US" altLang="en-US" b="1" dirty="0"/>
              <a:t>S</a:t>
            </a:r>
            <a:r>
              <a:rPr lang="en-US" altLang="en-US" dirty="0"/>
              <a:t>oft state,</a:t>
            </a:r>
          </a:p>
          <a:p>
            <a:pPr lvl="1">
              <a:lnSpc>
                <a:spcPct val="70000"/>
              </a:lnSpc>
            </a:pPr>
            <a:r>
              <a:rPr lang="en-US" altLang="en-US" b="1" dirty="0"/>
              <a:t>E</a:t>
            </a:r>
            <a:r>
              <a:rPr lang="en-US" altLang="en-US" dirty="0"/>
              <a:t>ventually Consistent</a:t>
            </a:r>
          </a:p>
          <a:p>
            <a:pPr>
              <a:lnSpc>
                <a:spcPct val="70000"/>
              </a:lnSpc>
            </a:pPr>
            <a:r>
              <a:rPr lang="en-US" altLang="en-US" dirty="0"/>
              <a:t>Characteristics</a:t>
            </a:r>
          </a:p>
          <a:p>
            <a:pPr lvl="1">
              <a:lnSpc>
                <a:spcPct val="70000"/>
              </a:lnSpc>
            </a:pPr>
            <a:r>
              <a:rPr lang="en-US" altLang="en-US" dirty="0"/>
              <a:t>Weak consistency – stale data OK</a:t>
            </a:r>
          </a:p>
          <a:p>
            <a:pPr lvl="1">
              <a:lnSpc>
                <a:spcPct val="70000"/>
              </a:lnSpc>
            </a:pPr>
            <a:r>
              <a:rPr lang="en-US" altLang="en-US" dirty="0"/>
              <a:t>Availability first</a:t>
            </a:r>
          </a:p>
          <a:p>
            <a:pPr lvl="1">
              <a:lnSpc>
                <a:spcPct val="70000"/>
              </a:lnSpc>
            </a:pPr>
            <a:r>
              <a:rPr lang="en-US" altLang="en-US" dirty="0"/>
              <a:t>Best effort</a:t>
            </a:r>
          </a:p>
          <a:p>
            <a:pPr lvl="1">
              <a:lnSpc>
                <a:spcPct val="70000"/>
              </a:lnSpc>
            </a:pPr>
            <a:r>
              <a:rPr lang="en-US" altLang="en-US" dirty="0"/>
              <a:t>Approximate answers OK</a:t>
            </a:r>
          </a:p>
          <a:p>
            <a:pPr lvl="1">
              <a:lnSpc>
                <a:spcPct val="70000"/>
              </a:lnSpc>
            </a:pPr>
            <a:r>
              <a:rPr lang="en-US" altLang="en-US" dirty="0"/>
              <a:t>Aggressive (optimistic)</a:t>
            </a:r>
          </a:p>
          <a:p>
            <a:pPr lvl="1">
              <a:lnSpc>
                <a:spcPct val="70000"/>
              </a:lnSpc>
            </a:pPr>
            <a:r>
              <a:rPr lang="en-US" altLang="en-US" dirty="0"/>
              <a:t>Simpler and faster</a:t>
            </a:r>
          </a:p>
        </p:txBody>
      </p:sp>
    </p:spTree>
    <p:extLst>
      <p:ext uri="{BB962C8B-B14F-4D97-AF65-F5344CB8AC3E}">
        <p14:creationId xmlns:p14="http://schemas.microsoft.com/office/powerpoint/2010/main" val="391242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Garamond" panose="02020404030301010803" pitchFamily="18" charset="0"/>
              </a:rPr>
              <a:t>CAP Theorem</a:t>
            </a:r>
            <a:endParaRPr lang="en-US" altLang="en-US" dirty="0">
              <a:latin typeface="Garamond" panose="02020404030301010803" pitchFamily="18" charset="0"/>
            </a:endParaRPr>
          </a:p>
        </p:txBody>
      </p:sp>
      <p:sp>
        <p:nvSpPr>
          <p:cNvPr id="37890" name="Content Placeholder 2"/>
          <p:cNvSpPr>
            <a:spLocks noGrp="1"/>
          </p:cNvSpPr>
          <p:nvPr>
            <p:ph idx="1"/>
          </p:nvPr>
        </p:nvSpPr>
        <p:spPr>
          <a:xfrm>
            <a:off x="1474664" y="1182787"/>
            <a:ext cx="5915025" cy="37576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500" dirty="0"/>
              <a:t>A congruent and logical way for assessing the problems involved in assuring ACID-like guarantees in distributed systems is provided by the CAP theorem </a:t>
            </a:r>
          </a:p>
          <a:p>
            <a:pPr marL="0" indent="0">
              <a:buNone/>
            </a:pPr>
            <a:r>
              <a:rPr lang="en-US" sz="1500" dirty="0"/>
              <a:t>At most two of the following three can be maximized at one time </a:t>
            </a:r>
          </a:p>
          <a:p>
            <a:r>
              <a:rPr lang="en-US" sz="1200" dirty="0"/>
              <a:t>Consistency </a:t>
            </a:r>
          </a:p>
          <a:p>
            <a:pPr lvl="1"/>
            <a:r>
              <a:rPr lang="en-US" sz="900" dirty="0"/>
              <a:t>Each client has the same view of the </a:t>
            </a:r>
            <a:br>
              <a:rPr lang="en-US" sz="900" dirty="0"/>
            </a:br>
            <a:r>
              <a:rPr lang="en-US" sz="900" dirty="0"/>
              <a:t>data </a:t>
            </a:r>
          </a:p>
          <a:p>
            <a:r>
              <a:rPr lang="en-US" sz="1200" dirty="0"/>
              <a:t>Availability </a:t>
            </a:r>
          </a:p>
          <a:p>
            <a:pPr lvl="1"/>
            <a:r>
              <a:rPr lang="en-US" sz="900" dirty="0"/>
              <a:t>Each client can always read and write </a:t>
            </a:r>
          </a:p>
          <a:p>
            <a:r>
              <a:rPr lang="en-US" sz="1200" dirty="0"/>
              <a:t>Partition tolerance </a:t>
            </a:r>
          </a:p>
          <a:p>
            <a:pPr lvl="1"/>
            <a:r>
              <a:rPr lang="en-US" sz="900" dirty="0"/>
              <a:t>System works well across distributed </a:t>
            </a:r>
            <a:br>
              <a:rPr lang="en-US" sz="900" dirty="0"/>
            </a:br>
            <a:r>
              <a:rPr lang="en-US" sz="900" dirty="0"/>
              <a:t>physical networks</a:t>
            </a:r>
            <a:endParaRPr lang="en-US" altLang="en-US" sz="9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621" y="2119941"/>
            <a:ext cx="3443048" cy="298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68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Garamond" panose="02020404030301010803" pitchFamily="18" charset="0"/>
              </a:rPr>
              <a:t>CAP Theorem: Two out of Three</a:t>
            </a:r>
            <a:endParaRPr lang="en-US" altLang="en-US" dirty="0">
              <a:latin typeface="Garamond" panose="02020404030301010803" pitchFamily="18" charset="0"/>
            </a:endParaRPr>
          </a:p>
        </p:txBody>
      </p:sp>
      <p:sp>
        <p:nvSpPr>
          <p:cNvPr id="37890" name="Content Placeholder 2"/>
          <p:cNvSpPr>
            <a:spLocks noGrp="1"/>
          </p:cNvSpPr>
          <p:nvPr>
            <p:ph idx="1"/>
          </p:nvPr>
        </p:nvSpPr>
        <p:spPr>
          <a:xfrm>
            <a:off x="628650" y="1112020"/>
            <a:ext cx="7886700" cy="3757636"/>
          </a:xfrm>
        </p:spPr>
        <p:txBody>
          <a:bodyPr>
            <a:normAutofit/>
          </a:bodyPr>
          <a:lstStyle/>
          <a:p>
            <a:r>
              <a:rPr lang="en-US" dirty="0"/>
              <a:t>CAP theorem – At most two properties on three can be addressed </a:t>
            </a:r>
          </a:p>
          <a:p>
            <a:r>
              <a:rPr lang="en-US" dirty="0"/>
              <a:t>The choices could be as follows:</a:t>
            </a:r>
          </a:p>
          <a:p>
            <a:pPr marL="342900" indent="-342900">
              <a:buAutoNum type="arabicPeriod"/>
            </a:pPr>
            <a:r>
              <a:rPr lang="en-US" dirty="0"/>
              <a:t>Availability is compromised but consistency and partition tolerance are preferred over it </a:t>
            </a:r>
          </a:p>
          <a:p>
            <a:pPr marL="342900" indent="-342900">
              <a:buAutoNum type="arabicPeriod"/>
            </a:pPr>
            <a:r>
              <a:rPr lang="en-US" dirty="0"/>
              <a:t>The system has little or no partition tolerance. Consistency and availability are preferred </a:t>
            </a:r>
          </a:p>
          <a:p>
            <a:pPr marL="342900" indent="-342900">
              <a:buAutoNum type="arabicPeriod"/>
            </a:pPr>
            <a:r>
              <a:rPr lang="en-US" dirty="0"/>
              <a:t>Consistency is compromised but systems are always available and can work when parts of it are partitioned</a:t>
            </a:r>
            <a:endParaRPr lang="en-US" altLang="en-US" sz="1350" dirty="0"/>
          </a:p>
        </p:txBody>
      </p:sp>
    </p:spTree>
    <p:extLst>
      <p:ext uri="{BB962C8B-B14F-4D97-AF65-F5344CB8AC3E}">
        <p14:creationId xmlns:p14="http://schemas.microsoft.com/office/powerpoint/2010/main" val="23187362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357" y="320615"/>
            <a:ext cx="6396789" cy="716443"/>
          </a:xfrm>
        </p:spPr>
        <p:txBody>
          <a:bodyPr>
            <a:normAutofit/>
          </a:bodyPr>
          <a:lstStyle/>
          <a:p>
            <a:r>
              <a:rPr lang="en-US" dirty="0"/>
              <a:t>Consistency or Availability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905427" y="1455085"/>
            <a:ext cx="2937719" cy="2445981"/>
            <a:chOff x="1657674" y="1417639"/>
            <a:chExt cx="5748420" cy="5012571"/>
          </a:xfrm>
        </p:grpSpPr>
        <p:sp>
          <p:nvSpPr>
            <p:cNvPr id="4" name="Oval 3"/>
            <p:cNvSpPr/>
            <p:nvPr/>
          </p:nvSpPr>
          <p:spPr>
            <a:xfrm>
              <a:off x="1657674" y="1417639"/>
              <a:ext cx="3141579" cy="3154362"/>
            </a:xfrm>
            <a:prstGeom prst="ellipse">
              <a:avLst/>
            </a:prstGeom>
            <a:ln>
              <a:solidFill>
                <a:schemeClr val="accent1">
                  <a:shade val="95000"/>
                  <a:satMod val="10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 dirty="0"/>
                <a:t>C</a:t>
              </a:r>
            </a:p>
          </p:txBody>
        </p:sp>
        <p:sp>
          <p:nvSpPr>
            <p:cNvPr id="5" name="Oval 4"/>
            <p:cNvSpPr/>
            <p:nvPr/>
          </p:nvSpPr>
          <p:spPr>
            <a:xfrm>
              <a:off x="4069338" y="1417639"/>
              <a:ext cx="3336756" cy="3154362"/>
            </a:xfrm>
            <a:prstGeom prst="ellipse">
              <a:avLst/>
            </a:prstGeom>
            <a:solidFill>
              <a:srgbClr val="008000">
                <a:alpha val="50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 dirty="0"/>
                <a:t>A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2847464" y="3088105"/>
              <a:ext cx="3395578" cy="3342105"/>
            </a:xfrm>
            <a:prstGeom prst="ellipse">
              <a:avLst/>
            </a:prstGeom>
            <a:solidFill>
              <a:srgbClr val="FF0000">
                <a:alpha val="50000"/>
              </a:srgbClr>
            </a:solidFill>
            <a:ln>
              <a:solidFill>
                <a:schemeClr val="accent1">
                  <a:shade val="95000"/>
                  <a:satMod val="10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 dirty="0"/>
                <a:t>P</a:t>
              </a:r>
            </a:p>
          </p:txBody>
        </p:sp>
        <p:sp>
          <p:nvSpPr>
            <p:cNvPr id="7" name="Multiply 6"/>
            <p:cNvSpPr/>
            <p:nvPr/>
          </p:nvSpPr>
          <p:spPr>
            <a:xfrm>
              <a:off x="4197684" y="2954421"/>
              <a:ext cx="507990" cy="1002632"/>
            </a:xfrm>
            <a:prstGeom prst="mathMultiply">
              <a:avLst/>
            </a:prstGeom>
            <a:solidFill>
              <a:schemeClr val="tx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97949" y="870659"/>
            <a:ext cx="417069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Consistency and Availability is not “binary” decision</a:t>
            </a:r>
          </a:p>
          <a:p>
            <a:pPr lv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4313" indent="-214313">
              <a:buFontTx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 systems relax consistency in favor of availability – but are not inconsistent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4313" indent="-214313">
              <a:buFontTx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CP systems sacrifice availability for consistency- but are not unavailable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4313" indent="-214313">
              <a:buFontTx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suggests both AP and CP systems can offer a degree of consistency, and availability, as well as partition tolerance</a:t>
            </a:r>
          </a:p>
        </p:txBody>
      </p:sp>
    </p:spTree>
    <p:extLst>
      <p:ext uri="{BB962C8B-B14F-4D97-AF65-F5344CB8AC3E}">
        <p14:creationId xmlns:p14="http://schemas.microsoft.com/office/powerpoint/2010/main" val="29932701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>
          <a:xfrm>
            <a:off x="567699" y="325884"/>
            <a:ext cx="6054848" cy="994172"/>
          </a:xfrm>
        </p:spPr>
        <p:txBody>
          <a:bodyPr/>
          <a:lstStyle/>
          <a:p>
            <a:r>
              <a:rPr lang="en-US" altLang="ja-JP" dirty="0">
                <a:latin typeface="Garamond" panose="02020404030301010803" pitchFamily="18" charset="0"/>
              </a:rPr>
              <a:t>Performance</a:t>
            </a:r>
            <a:endParaRPr lang="en-US" altLang="en-US" dirty="0">
              <a:latin typeface="Garamond" panose="02020404030301010803" pitchFamily="18" charset="0"/>
            </a:endParaRPr>
          </a:p>
        </p:txBody>
      </p:sp>
      <p:sp>
        <p:nvSpPr>
          <p:cNvPr id="37890" name="Content Placeholder 2"/>
          <p:cNvSpPr>
            <a:spLocks noGrp="1"/>
          </p:cNvSpPr>
          <p:nvPr>
            <p:ph idx="1"/>
          </p:nvPr>
        </p:nvSpPr>
        <p:spPr>
          <a:xfrm>
            <a:off x="567699" y="1059980"/>
            <a:ext cx="7342233" cy="3757636"/>
          </a:xfrm>
        </p:spPr>
        <p:txBody>
          <a:bodyPr>
            <a:normAutofit/>
          </a:bodyPr>
          <a:lstStyle/>
          <a:p>
            <a:r>
              <a:rPr lang="en-US" dirty="0"/>
              <a:t>There is no perfect NoSQL database </a:t>
            </a:r>
          </a:p>
          <a:p>
            <a:r>
              <a:rPr lang="en-US" dirty="0"/>
              <a:t>Every database has its advantages and disadvantages </a:t>
            </a:r>
          </a:p>
          <a:p>
            <a:pPr lvl="1"/>
            <a:r>
              <a:rPr lang="en-US" dirty="0"/>
              <a:t>Depending on the type of tasks (and preferences) to accomplish</a:t>
            </a:r>
          </a:p>
          <a:p>
            <a:r>
              <a:rPr lang="en-US" dirty="0"/>
              <a:t>NoSQL is a set of concepts, ideas, technologies, and software dealing with </a:t>
            </a:r>
          </a:p>
          <a:p>
            <a:pPr lvl="1"/>
            <a:r>
              <a:rPr lang="en-US" dirty="0"/>
              <a:t>Big data </a:t>
            </a:r>
          </a:p>
          <a:p>
            <a:pPr lvl="1"/>
            <a:r>
              <a:rPr lang="en-US" dirty="0"/>
              <a:t>Sparse un/semi-structured data</a:t>
            </a:r>
          </a:p>
          <a:p>
            <a:pPr lvl="1"/>
            <a:r>
              <a:rPr lang="en-US" dirty="0"/>
              <a:t>High horizontal scalability </a:t>
            </a:r>
          </a:p>
          <a:p>
            <a:pPr lvl="1"/>
            <a:r>
              <a:rPr lang="en-US" dirty="0"/>
              <a:t>Massive parallel processing </a:t>
            </a:r>
          </a:p>
          <a:p>
            <a:r>
              <a:rPr lang="en-US" dirty="0"/>
              <a:t> Different applications, goals, targets, approaches need different NoSQL solutions </a:t>
            </a:r>
            <a:endParaRPr lang="en-US" altLang="en-US" sz="450" dirty="0"/>
          </a:p>
        </p:txBody>
      </p:sp>
    </p:spTree>
    <p:extLst>
      <p:ext uri="{BB962C8B-B14F-4D97-AF65-F5344CB8AC3E}">
        <p14:creationId xmlns:p14="http://schemas.microsoft.com/office/powerpoint/2010/main" val="22168485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Where would I use it?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4850" y="1088448"/>
            <a:ext cx="6457950" cy="2966604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1800" dirty="0"/>
              <a:t>Where would I use a NoSQL database?</a:t>
            </a:r>
          </a:p>
          <a:p>
            <a:pPr>
              <a:lnSpc>
                <a:spcPct val="90000"/>
              </a:lnSpc>
            </a:pPr>
            <a:r>
              <a:rPr lang="en-US" altLang="en-US" sz="1800" dirty="0"/>
              <a:t>Do you have somewhere a large set of uncontrolled, unstructured, data that you are trying to fit into a RDBMS? </a:t>
            </a:r>
          </a:p>
          <a:p>
            <a:pPr lvl="1">
              <a:lnSpc>
                <a:spcPct val="90000"/>
              </a:lnSpc>
            </a:pPr>
            <a:r>
              <a:rPr lang="en-US" altLang="en-US" sz="1650" dirty="0"/>
              <a:t>Log Analysis</a:t>
            </a:r>
          </a:p>
          <a:p>
            <a:pPr lvl="1">
              <a:lnSpc>
                <a:spcPct val="90000"/>
              </a:lnSpc>
            </a:pPr>
            <a:r>
              <a:rPr lang="en-US" altLang="en-US" sz="1650" dirty="0"/>
              <a:t>Social Networking Feeds (many firms hooked in through Facebook or Twitter)</a:t>
            </a:r>
          </a:p>
          <a:p>
            <a:pPr lvl="1">
              <a:lnSpc>
                <a:spcPct val="90000"/>
              </a:lnSpc>
            </a:pPr>
            <a:r>
              <a:rPr lang="en-US" altLang="en-US" sz="1650" dirty="0"/>
              <a:t>External feeds from partners </a:t>
            </a:r>
          </a:p>
          <a:p>
            <a:pPr lvl="1">
              <a:lnSpc>
                <a:spcPct val="90000"/>
              </a:lnSpc>
            </a:pPr>
            <a:r>
              <a:rPr lang="en-US" altLang="en-US" sz="1650" dirty="0"/>
              <a:t>Data that is not easily analyzed in a RDBMS such as time-based data</a:t>
            </a:r>
          </a:p>
          <a:p>
            <a:pPr lvl="1">
              <a:lnSpc>
                <a:spcPct val="90000"/>
              </a:lnSpc>
            </a:pPr>
            <a:r>
              <a:rPr lang="en-US" altLang="en-US" sz="1650" dirty="0"/>
              <a:t>Large data feeds that need to be massaged before entry into an RDBMS</a:t>
            </a:r>
          </a:p>
          <a:p>
            <a:pPr lvl="1">
              <a:lnSpc>
                <a:spcPct val="90000"/>
              </a:lnSpc>
            </a:pPr>
            <a:endParaRPr lang="en-US" altLang="en-US" sz="1650" dirty="0"/>
          </a:p>
        </p:txBody>
      </p:sp>
    </p:spTree>
    <p:extLst>
      <p:ext uri="{BB962C8B-B14F-4D97-AF65-F5344CB8AC3E}">
        <p14:creationId xmlns:p14="http://schemas.microsoft.com/office/powerpoint/2010/main" val="33554404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Don’t forget about the DBA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8650" y="1092561"/>
            <a:ext cx="7125165" cy="3777095"/>
          </a:xfrm>
        </p:spPr>
        <p:txBody>
          <a:bodyPr>
            <a:normAutofit/>
          </a:bodyPr>
          <a:lstStyle/>
          <a:p>
            <a:r>
              <a:rPr lang="en-US" altLang="en-US" sz="1800" dirty="0"/>
              <a:t>It does not matter if the data is deployed on a NoSQL platform instead of an RDBMS.</a:t>
            </a:r>
          </a:p>
          <a:p>
            <a:r>
              <a:rPr lang="en-US" altLang="en-US" sz="1800" dirty="0"/>
              <a:t>Still need to address:</a:t>
            </a:r>
          </a:p>
          <a:p>
            <a:pPr lvl="1"/>
            <a:r>
              <a:rPr lang="en-US" altLang="en-US" sz="1650" dirty="0"/>
              <a:t>Backups &amp; recovery </a:t>
            </a:r>
          </a:p>
          <a:p>
            <a:pPr lvl="1"/>
            <a:r>
              <a:rPr lang="en-US" altLang="en-US" sz="1650" dirty="0"/>
              <a:t>Capacity planning</a:t>
            </a:r>
          </a:p>
          <a:p>
            <a:pPr lvl="1"/>
            <a:r>
              <a:rPr lang="en-US" altLang="en-US" sz="1650" dirty="0"/>
              <a:t>Performance monitoring</a:t>
            </a:r>
          </a:p>
          <a:p>
            <a:pPr lvl="1"/>
            <a:r>
              <a:rPr lang="en-US" altLang="en-US" sz="1650" dirty="0"/>
              <a:t>Data integration</a:t>
            </a:r>
          </a:p>
          <a:p>
            <a:pPr lvl="1"/>
            <a:r>
              <a:rPr lang="en-US" altLang="en-US" sz="1650" dirty="0"/>
              <a:t>Tuning &amp; optimization</a:t>
            </a:r>
          </a:p>
          <a:p>
            <a:r>
              <a:rPr lang="en-US" altLang="en-US" sz="1800" dirty="0"/>
              <a:t>What happens when things don’t work as expected and nodes are out of sync or you have a data corruption occurring at 2am?</a:t>
            </a:r>
          </a:p>
          <a:p>
            <a:r>
              <a:rPr lang="en-US" altLang="en-US" sz="1800" dirty="0"/>
              <a:t>Who you </a:t>
            </a:r>
            <a:r>
              <a:rPr lang="en-US" altLang="en-US" sz="1800" dirty="0" err="1"/>
              <a:t>gonna</a:t>
            </a:r>
            <a:r>
              <a:rPr lang="en-US" altLang="en-US" sz="1800" dirty="0"/>
              <a:t> call?</a:t>
            </a:r>
          </a:p>
          <a:p>
            <a:pPr lvl="1"/>
            <a:r>
              <a:rPr lang="en-US" altLang="en-US" sz="1650" dirty="0"/>
              <a:t>DBA and </a:t>
            </a:r>
            <a:r>
              <a:rPr lang="en-US" altLang="en-US" sz="1650" dirty="0" err="1"/>
              <a:t>SysAdmin</a:t>
            </a:r>
            <a:r>
              <a:rPr lang="en-US" altLang="en-US" sz="1650" dirty="0"/>
              <a:t> need to be on board</a:t>
            </a:r>
          </a:p>
        </p:txBody>
      </p:sp>
    </p:spTree>
    <p:extLst>
      <p:ext uri="{BB962C8B-B14F-4D97-AF65-F5344CB8AC3E}">
        <p14:creationId xmlns:p14="http://schemas.microsoft.com/office/powerpoint/2010/main" val="1791928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Garamond" panose="02020404030301010803" pitchFamily="18" charset="0"/>
              </a:rPr>
              <a:t>RDBMS Characteristics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>
                <a:ea typeface="+mn-ea"/>
              </a:rPr>
              <a:t>Data stored in columns and tables</a:t>
            </a:r>
          </a:p>
          <a:p>
            <a:pPr>
              <a:defRPr/>
            </a:pPr>
            <a:r>
              <a:rPr lang="en-US" dirty="0">
                <a:ea typeface="+mn-ea"/>
              </a:rPr>
              <a:t>Relationships represented by data</a:t>
            </a:r>
          </a:p>
          <a:p>
            <a:pPr>
              <a:defRPr/>
            </a:pPr>
            <a:r>
              <a:rPr lang="en-US" dirty="0">
                <a:ea typeface="+mn-ea"/>
              </a:rPr>
              <a:t>Data Manipulation Language</a:t>
            </a:r>
          </a:p>
          <a:p>
            <a:pPr>
              <a:defRPr/>
            </a:pPr>
            <a:r>
              <a:rPr lang="en-US" dirty="0">
                <a:ea typeface="+mn-ea"/>
              </a:rPr>
              <a:t>Data Definition Language </a:t>
            </a:r>
          </a:p>
          <a:p>
            <a:pPr>
              <a:defRPr/>
            </a:pPr>
            <a:r>
              <a:rPr lang="en-US" dirty="0">
                <a:ea typeface="+mn-ea"/>
              </a:rPr>
              <a:t>Transactions</a:t>
            </a:r>
          </a:p>
          <a:p>
            <a:pPr>
              <a:defRPr/>
            </a:pPr>
            <a:r>
              <a:rPr lang="en-US" dirty="0">
                <a:ea typeface="+mn-ea"/>
              </a:rPr>
              <a:t>Abstraction from physical layer</a:t>
            </a:r>
          </a:p>
          <a:p>
            <a:pPr>
              <a:defRPr/>
            </a:pPr>
            <a:r>
              <a:rPr lang="en-US" dirty="0"/>
              <a:t>Applications specify what, not how</a:t>
            </a:r>
          </a:p>
          <a:p>
            <a:pPr>
              <a:defRPr/>
            </a:pPr>
            <a:r>
              <a:rPr lang="en-US" dirty="0"/>
              <a:t>Physical layer can change without modifying applications</a:t>
            </a:r>
          </a:p>
          <a:p>
            <a:pPr lvl="1">
              <a:defRPr/>
            </a:pPr>
            <a:r>
              <a:rPr lang="en-US" dirty="0">
                <a:ea typeface="ＭＳ Ｐゴシック" charset="0"/>
              </a:rPr>
              <a:t>Create indexes to support queries</a:t>
            </a:r>
          </a:p>
          <a:p>
            <a:pPr lvl="1">
              <a:defRPr/>
            </a:pPr>
            <a:r>
              <a:rPr lang="en-US" dirty="0">
                <a:ea typeface="ＭＳ Ｐゴシック" charset="0"/>
              </a:rPr>
              <a:t>In Memory databases</a:t>
            </a:r>
          </a:p>
          <a:p>
            <a:pPr>
              <a:defRPr/>
            </a:pPr>
            <a:endParaRPr lang="en-US" dirty="0">
              <a:ea typeface="+mn-ea"/>
            </a:endParaRPr>
          </a:p>
          <a:p>
            <a:pPr>
              <a:defRPr/>
            </a:pPr>
            <a:endParaRPr lang="en-US" dirty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1447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Perfect Storm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7402" y="1071853"/>
            <a:ext cx="7886700" cy="3263504"/>
          </a:xfrm>
        </p:spPr>
        <p:txBody>
          <a:bodyPr>
            <a:normAutofit/>
          </a:bodyPr>
          <a:lstStyle/>
          <a:p>
            <a:r>
              <a:rPr lang="en-US" altLang="en-US" sz="1800" dirty="0"/>
              <a:t>Large datasets, acceptance of alternatives, and dynamically-typed data has come together in a perfect storm</a:t>
            </a:r>
          </a:p>
          <a:p>
            <a:r>
              <a:rPr lang="en-US" altLang="en-US" sz="1800" dirty="0"/>
              <a:t>Not a backlash/rebellion against RDBMS</a:t>
            </a:r>
          </a:p>
          <a:p>
            <a:r>
              <a:rPr lang="en-US" altLang="en-US" sz="1800" dirty="0"/>
              <a:t>SQL is a rich query language that cannot be rivaled by the current list of NoSQL offerings</a:t>
            </a:r>
          </a:p>
          <a:p>
            <a:pPr lvl="1"/>
            <a:r>
              <a:rPr lang="en-US" altLang="en-US" dirty="0"/>
              <a:t>So you have reached a point where a read-only cache and write-based RDBMS isn’t delivering the throughput necessary to support a particular application.</a:t>
            </a:r>
          </a:p>
          <a:p>
            <a:pPr lvl="1"/>
            <a:r>
              <a:rPr lang="en-US" altLang="en-US" dirty="0"/>
              <a:t>You need to examine alternatives and what alternatives are out there.</a:t>
            </a:r>
          </a:p>
          <a:p>
            <a:pPr lvl="1"/>
            <a:r>
              <a:rPr lang="en-US" altLang="en-US" dirty="0"/>
              <a:t>The NoSQL databases are a pragmatic response to growing scale of databases and the falling prices of commodity hardware.  </a:t>
            </a:r>
          </a:p>
          <a:p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4486779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Summary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8650" y="1268016"/>
            <a:ext cx="7886700" cy="3263504"/>
          </a:xfrm>
        </p:spPr>
        <p:txBody>
          <a:bodyPr/>
          <a:lstStyle/>
          <a:p>
            <a:r>
              <a:rPr lang="en-US" altLang="en-US" dirty="0"/>
              <a:t>Most likely, 10 years from now, the majority of data is still stored in RDBMS.</a:t>
            </a:r>
          </a:p>
          <a:p>
            <a:r>
              <a:rPr lang="en-US" altLang="en-US" sz="1800" dirty="0"/>
              <a:t>Leading users of NoSQL datastores are social networking sites such as Twitter, Facebook, LinkedIn, and Digg.</a:t>
            </a:r>
          </a:p>
          <a:p>
            <a:r>
              <a:rPr lang="en-US" altLang="en-US" sz="1800" dirty="0"/>
              <a:t>Not every problem is a nail and not every solution is a hammer.</a:t>
            </a:r>
          </a:p>
          <a:p>
            <a:r>
              <a:rPr lang="en-US" altLang="en-US" dirty="0"/>
              <a:t>NoSQL has taken a field that was "dead" (database development) and suddenly brought it back to life. </a:t>
            </a:r>
          </a:p>
          <a:p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242069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Garamond" panose="02020404030301010803" pitchFamily="18" charset="0"/>
              </a:rPr>
              <a:t>Transactions – ACID Properties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11605"/>
            <a:ext cx="7571213" cy="345421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</a:pPr>
            <a:r>
              <a:rPr lang="en-US" altLang="en-US" dirty="0"/>
              <a:t>Atomic – All of the work in a transaction completes (commit) or none of it completes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a transaction to transfer funds from one account to another involves making a withdrawal operation from the first account and a deposit operation on the second. If the deposit operation failed, you don’t want the withdrawal operation to happen either.</a:t>
            </a:r>
            <a:endParaRPr lang="en-US" altLang="en-US" dirty="0"/>
          </a:p>
          <a:p>
            <a:pPr>
              <a:lnSpc>
                <a:spcPct val="80000"/>
              </a:lnSpc>
            </a:pPr>
            <a:r>
              <a:rPr lang="en-US" altLang="en-US" dirty="0"/>
              <a:t>Consistent – A transaction transforms the database from one consistent state to another consistent state. Consistency is defined in terms of constraints.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a database tracking a checking account may only allow unique check numbers to exist for each transaction</a:t>
            </a:r>
            <a:endParaRPr lang="en-US" altLang="en-US" dirty="0"/>
          </a:p>
          <a:p>
            <a:pPr>
              <a:lnSpc>
                <a:spcPct val="80000"/>
              </a:lnSpc>
            </a:pPr>
            <a:r>
              <a:rPr lang="en-US" altLang="en-US" dirty="0"/>
              <a:t>Isolated – The results of any changes made during a transaction are not visible until the transaction has committed.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a teller looking up a balance must be isolated from a concurrent transaction involving a withdrawal from the same account. Only when the withdrawal transaction commits successfully and the teller looks at the balance again will the new balance be reported.</a:t>
            </a:r>
            <a:endParaRPr lang="en-US" altLang="en-US" dirty="0"/>
          </a:p>
          <a:p>
            <a:pPr>
              <a:lnSpc>
                <a:spcPct val="80000"/>
              </a:lnSpc>
            </a:pPr>
            <a:r>
              <a:rPr lang="en-US" altLang="en-US" dirty="0"/>
              <a:t>Durable – The results of a committed transaction survive failures</a:t>
            </a:r>
          </a:p>
          <a:p>
            <a:pPr lvl="1">
              <a:lnSpc>
                <a:spcPct val="80000"/>
              </a:lnSpc>
            </a:pPr>
            <a:r>
              <a:rPr lang="en-US" dirty="0"/>
              <a:t>A system crash or any other failure must not be allowed to lose the results of a transaction or the contents of the database. Durability is often achieved through separate transaction logs that can "re-create" all transactions from some picked point in time (like a backup).</a:t>
            </a:r>
            <a:endParaRPr lang="en-US" altLang="en-US" dirty="0"/>
          </a:p>
          <a:p>
            <a:pPr>
              <a:lnSpc>
                <a:spcPct val="80000"/>
              </a:lnSpc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9555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No SQL?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NoSQL stands for: </a:t>
            </a:r>
          </a:p>
          <a:p>
            <a:pPr lvl="1"/>
            <a:r>
              <a:rPr lang="en-US" dirty="0"/>
              <a:t>No Relational</a:t>
            </a:r>
          </a:p>
          <a:p>
            <a:pPr lvl="1"/>
            <a:r>
              <a:rPr lang="en-US" dirty="0"/>
              <a:t>No RDBMS</a:t>
            </a:r>
          </a:p>
          <a:p>
            <a:pPr lvl="1"/>
            <a:r>
              <a:rPr lang="en-US" dirty="0"/>
              <a:t>Not Only SQL </a:t>
            </a:r>
          </a:p>
          <a:p>
            <a:r>
              <a:rPr lang="en-US" dirty="0"/>
              <a:t>NoSQL is an umbrella term for all databases and data stores that don’t follow the RDBMS principles </a:t>
            </a:r>
          </a:p>
          <a:p>
            <a:pPr lvl="1"/>
            <a:r>
              <a:rPr lang="en-US" dirty="0"/>
              <a:t>A class of products </a:t>
            </a:r>
          </a:p>
          <a:p>
            <a:pPr lvl="1"/>
            <a:r>
              <a:rPr lang="en-US" dirty="0"/>
              <a:t>A collection of several (related) concepts about data storage and manipulation</a:t>
            </a:r>
          </a:p>
          <a:p>
            <a:pPr lvl="1"/>
            <a:r>
              <a:rPr lang="en-US" dirty="0"/>
              <a:t>Often related to large data sets</a:t>
            </a:r>
          </a:p>
          <a:p>
            <a:pPr lvl="1"/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38485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9378" y="770930"/>
            <a:ext cx="2748710" cy="3888948"/>
          </a:xfrm>
          <a:prstGeom prst="rect">
            <a:avLst/>
          </a:prstGeom>
        </p:spPr>
      </p:pic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Garamond" panose="02020404030301010803" pitchFamily="18" charset="0"/>
              </a:rPr>
              <a:t>NoSQL Definition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>
          <a:xfrm>
            <a:off x="628650" y="1137414"/>
            <a:ext cx="3916232" cy="32635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en-US" b="1" dirty="0">
                <a:latin typeface="Garamond" panose="02020404030301010803" pitchFamily="18" charset="0"/>
              </a:rPr>
              <a:t>From www.nosql-database.org:</a:t>
            </a:r>
          </a:p>
          <a:p>
            <a:pPr marL="300038" lvl="1" indent="0">
              <a:buNone/>
            </a:pPr>
            <a:r>
              <a:rPr lang="en-US" altLang="en-US" b="1" dirty="0">
                <a:latin typeface="Garamond" panose="02020404030301010803" pitchFamily="18" charset="0"/>
              </a:rPr>
              <a:t>Next Generation Databases mostly addressing some of the points: being non-relational, distributed, open-source and horizontal scalable. The original intention has been modern web-scale databases. The movement began early 2009 and is growing rapidly. Often more characteristics apply as: schema-free, easy replication support, simple API, eventually consistent / BASE (not ACID), a huge data amount, and more. </a:t>
            </a:r>
          </a:p>
        </p:txBody>
      </p:sp>
    </p:spTree>
    <p:extLst>
      <p:ext uri="{BB962C8B-B14F-4D97-AF65-F5344CB8AC3E}">
        <p14:creationId xmlns:p14="http://schemas.microsoft.com/office/powerpoint/2010/main" val="3033150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/>
              <a:t>Where</a:t>
            </a:r>
            <a:r>
              <a:rPr lang="es-ES_tradnl" dirty="0"/>
              <a:t> </a:t>
            </a:r>
            <a:r>
              <a:rPr lang="es-ES_tradnl" dirty="0" err="1"/>
              <a:t>does</a:t>
            </a:r>
            <a:r>
              <a:rPr lang="es-ES_tradnl" dirty="0"/>
              <a:t> </a:t>
            </a:r>
            <a:r>
              <a:rPr lang="es-ES_tradnl" dirty="0" err="1"/>
              <a:t>NoSQL</a:t>
            </a:r>
            <a:r>
              <a:rPr lang="es-ES_tradnl" dirty="0"/>
              <a:t> come </a:t>
            </a:r>
            <a:r>
              <a:rPr lang="es-ES_tradnl" dirty="0" err="1"/>
              <a:t>from</a:t>
            </a:r>
            <a:r>
              <a:rPr lang="es-ES_tradnl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98234"/>
            <a:ext cx="7886700" cy="326350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Non-relational DBMSs are not new </a:t>
            </a:r>
          </a:p>
          <a:p>
            <a:r>
              <a:rPr lang="en-US" dirty="0"/>
              <a:t>But NoSQL represents a new incarnation </a:t>
            </a:r>
          </a:p>
          <a:p>
            <a:pPr lvl="1"/>
            <a:r>
              <a:rPr lang="en-US" dirty="0"/>
              <a:t>Due to massively scalable Internet applications </a:t>
            </a:r>
          </a:p>
          <a:p>
            <a:pPr lvl="1"/>
            <a:r>
              <a:rPr lang="en-US" dirty="0"/>
              <a:t>Based on distributed and parallel computing </a:t>
            </a:r>
          </a:p>
          <a:p>
            <a:r>
              <a:rPr lang="en-US" dirty="0"/>
              <a:t>Development</a:t>
            </a:r>
          </a:p>
          <a:p>
            <a:pPr lvl="1"/>
            <a:r>
              <a:rPr lang="en-US" dirty="0"/>
              <a:t>Starts with Google </a:t>
            </a:r>
          </a:p>
          <a:p>
            <a:pPr lvl="1"/>
            <a:r>
              <a:rPr lang="en-US" dirty="0"/>
              <a:t>First research paper published in 2003 </a:t>
            </a:r>
          </a:p>
          <a:p>
            <a:pPr lvl="1"/>
            <a:r>
              <a:rPr lang="en-US" dirty="0"/>
              <a:t>Continues also thanks to Lucene's developers/Apache (Hadoop) and Amazon (Dynamo) </a:t>
            </a:r>
          </a:p>
          <a:p>
            <a:pPr lvl="1"/>
            <a:r>
              <a:rPr lang="en-US" dirty="0"/>
              <a:t>Then a lot of products and interests came from Facebook, </a:t>
            </a:r>
            <a:r>
              <a:rPr lang="en-US" dirty="0" err="1"/>
              <a:t>Netfix</a:t>
            </a:r>
            <a:r>
              <a:rPr lang="en-US" dirty="0"/>
              <a:t>, Yahoo, eBay, Hulu, IBM, and many more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30366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Dynamo and BigTable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800" dirty="0"/>
              <a:t>Three major papers were the seeds of the NoSQL movement</a:t>
            </a:r>
          </a:p>
          <a:p>
            <a:pPr lvl="1"/>
            <a:r>
              <a:rPr lang="en-US" altLang="en-US" sz="1650" dirty="0" err="1"/>
              <a:t>BigTable</a:t>
            </a:r>
            <a:r>
              <a:rPr lang="en-US" altLang="en-US" sz="1650" dirty="0"/>
              <a:t> (Google)</a:t>
            </a:r>
          </a:p>
          <a:p>
            <a:pPr lvl="1"/>
            <a:r>
              <a:rPr lang="en-US" altLang="en-US" sz="1650" dirty="0"/>
              <a:t>Dynamo (Amazon)</a:t>
            </a:r>
          </a:p>
          <a:p>
            <a:pPr lvl="2"/>
            <a:r>
              <a:rPr lang="en-US" altLang="en-US" dirty="0"/>
              <a:t>Distributed key-value data store</a:t>
            </a:r>
          </a:p>
          <a:p>
            <a:pPr lvl="2"/>
            <a:r>
              <a:rPr lang="en-US" altLang="en-US" dirty="0"/>
              <a:t>Eventual consistency</a:t>
            </a:r>
          </a:p>
          <a:p>
            <a:pPr lvl="1"/>
            <a:r>
              <a:rPr lang="en-US" altLang="en-US" dirty="0"/>
              <a:t>CAP Theorem (discuss in a sec ..)</a:t>
            </a:r>
          </a:p>
        </p:txBody>
      </p:sp>
    </p:spTree>
    <p:extLst>
      <p:ext uri="{BB962C8B-B14F-4D97-AF65-F5344CB8AC3E}">
        <p14:creationId xmlns:p14="http://schemas.microsoft.com/office/powerpoint/2010/main" val="394286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err="1"/>
              <a:t>NoSQL</a:t>
            </a:r>
            <a:r>
              <a:rPr lang="es-ES_tradnl" dirty="0"/>
              <a:t> and Big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NoSQL comes from Internet, thus it is often related to the “big data” concept </a:t>
            </a:r>
          </a:p>
          <a:p>
            <a:r>
              <a:rPr lang="en-US" dirty="0"/>
              <a:t>How much big are “big data”? </a:t>
            </a:r>
          </a:p>
          <a:p>
            <a:pPr lvl="1"/>
            <a:r>
              <a:rPr lang="en-US" dirty="0"/>
              <a:t>Over few terabytes Enough to start spanning multiple storage units </a:t>
            </a:r>
          </a:p>
          <a:p>
            <a:r>
              <a:rPr lang="en-US" dirty="0"/>
              <a:t>Challenges  </a:t>
            </a:r>
          </a:p>
          <a:p>
            <a:pPr lvl="1"/>
            <a:r>
              <a:rPr lang="en-US" dirty="0"/>
              <a:t>Efficiently storing and accessing large amounts of data is difficult, even more considering fault tolerance and backups </a:t>
            </a:r>
          </a:p>
          <a:p>
            <a:pPr lvl="1"/>
            <a:r>
              <a:rPr lang="en-US" dirty="0"/>
              <a:t>Manipulating large data sets involves running immensely parallel processes</a:t>
            </a:r>
          </a:p>
          <a:p>
            <a:pPr lvl="1"/>
            <a:r>
              <a:rPr lang="en-US" dirty="0"/>
              <a:t>Managing continuously </a:t>
            </a:r>
            <a:r>
              <a:rPr lang="en-US" i="1" dirty="0"/>
              <a:t>evolving schema </a:t>
            </a:r>
            <a:r>
              <a:rPr lang="en-US" dirty="0"/>
              <a:t>and metadata for </a:t>
            </a:r>
            <a:r>
              <a:rPr lang="en-US" i="1" dirty="0"/>
              <a:t>semi-structured and un-structured</a:t>
            </a:r>
            <a:r>
              <a:rPr lang="en-US" dirty="0"/>
              <a:t> data is difficult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37138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1843888-F7A3-4EA7-BFF7-3224243BDD9A}"/>
</file>

<file path=customXml/itemProps2.xml><?xml version="1.0" encoding="utf-8"?>
<ds:datastoreItem xmlns:ds="http://schemas.openxmlformats.org/officeDocument/2006/customXml" ds:itemID="{769D9C43-1754-444B-8C3E-1371B92605F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2393</Words>
  <Application>Microsoft Macintosh PowerPoint</Application>
  <PresentationFormat>On-screen Show (16:9)</PresentationFormat>
  <Paragraphs>280</Paragraphs>
  <Slides>31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Garamond</vt:lpstr>
      <vt:lpstr>Times New Roman</vt:lpstr>
      <vt:lpstr>Office Theme</vt:lpstr>
      <vt:lpstr>IT 5433 Module 14</vt:lpstr>
      <vt:lpstr>NoSQL!</vt:lpstr>
      <vt:lpstr>RDBMS Characteristics</vt:lpstr>
      <vt:lpstr>Transactions – ACID Properties</vt:lpstr>
      <vt:lpstr>No SQL?</vt:lpstr>
      <vt:lpstr>NoSQL Definition</vt:lpstr>
      <vt:lpstr>Where does NoSQL come from?</vt:lpstr>
      <vt:lpstr>Dynamo and BigTable</vt:lpstr>
      <vt:lpstr>NoSQL and Big Data</vt:lpstr>
      <vt:lpstr>How did we get here?</vt:lpstr>
      <vt:lpstr>Why are RDBMS not suitable for Big Data</vt:lpstr>
      <vt:lpstr>NoSQL Distinguishing Characteristics</vt:lpstr>
      <vt:lpstr>NoSQL Database Types</vt:lpstr>
      <vt:lpstr>Document Databases (Document Store)</vt:lpstr>
      <vt:lpstr>Document Databases (Document Store)</vt:lpstr>
      <vt:lpstr>Document Databases, JSON</vt:lpstr>
      <vt:lpstr>Key/Value stores</vt:lpstr>
      <vt:lpstr>Sorted Ordered Column-Oriented Stores</vt:lpstr>
      <vt:lpstr>Graph Databases</vt:lpstr>
      <vt:lpstr>Dealing with Big Data and Scalability</vt:lpstr>
      <vt:lpstr>Scaling RDBMS</vt:lpstr>
      <vt:lpstr>NoSQL, No ACID</vt:lpstr>
      <vt:lpstr>BASE Transactions</vt:lpstr>
      <vt:lpstr>CAP Theorem</vt:lpstr>
      <vt:lpstr>CAP Theorem: Two out of Three</vt:lpstr>
      <vt:lpstr>Consistency or Availability</vt:lpstr>
      <vt:lpstr>Performance</vt:lpstr>
      <vt:lpstr>Where would I use it?</vt:lpstr>
      <vt:lpstr>Don’t forget about the DBA</vt:lpstr>
      <vt:lpstr>The Perfect Storm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12</cp:revision>
  <dcterms:created xsi:type="dcterms:W3CDTF">2019-08-16T16:55:48Z</dcterms:created>
  <dcterms:modified xsi:type="dcterms:W3CDTF">2022-12-30T00:05:29Z</dcterms:modified>
</cp:coreProperties>
</file>