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9"/>
  </p:notesMasterIdLst>
  <p:sldIdLst>
    <p:sldId id="256" r:id="rId2"/>
    <p:sldId id="292" r:id="rId3"/>
    <p:sldId id="293" r:id="rId4"/>
    <p:sldId id="258" r:id="rId5"/>
    <p:sldId id="259" r:id="rId6"/>
    <p:sldId id="260" r:id="rId7"/>
    <p:sldId id="261" r:id="rId8"/>
    <p:sldId id="294" r:id="rId9"/>
    <p:sldId id="263" r:id="rId10"/>
    <p:sldId id="264" r:id="rId11"/>
    <p:sldId id="265" r:id="rId12"/>
    <p:sldId id="29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96" r:id="rId23"/>
    <p:sldId id="29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98" r:id="rId33"/>
    <p:sldId id="287" r:id="rId34"/>
    <p:sldId id="288" r:id="rId35"/>
    <p:sldId id="289" r:id="rId36"/>
    <p:sldId id="290" r:id="rId37"/>
    <p:sldId id="291" r:id="rId3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3"/>
    <p:restoredTop sz="94694"/>
  </p:normalViewPr>
  <p:slideViewPr>
    <p:cSldViewPr snapToGrid="0" snapToObjects="1" showGuides="1">
      <p:cViewPr varScale="1">
        <p:scale>
          <a:sx n="171" d="100"/>
          <a:sy n="171" d="100"/>
        </p:scale>
        <p:origin x="576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432A29-29B9-6F4D-93DA-E27FEBBB0960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524D52-977E-4343-88C5-129763D176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046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>
            <a:extLst>
              <a:ext uri="{FF2B5EF4-FFF2-40B4-BE49-F238E27FC236}">
                <a16:creationId xmlns:a16="http://schemas.microsoft.com/office/drawing/2014/main" id="{72AABF7E-BB23-E9AB-8E81-07CB7658C45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51203" name="Notes Placeholder 2">
            <a:extLst>
              <a:ext uri="{FF2B5EF4-FFF2-40B4-BE49-F238E27FC236}">
                <a16:creationId xmlns:a16="http://schemas.microsoft.com/office/drawing/2014/main" id="{26F0D745-CF78-5ECE-A346-0564CAE8D4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>
            <a:extLst>
              <a:ext uri="{FF2B5EF4-FFF2-40B4-BE49-F238E27FC236}">
                <a16:creationId xmlns:a16="http://schemas.microsoft.com/office/drawing/2014/main" id="{E27E0403-7555-3893-CD4E-A0E37E2A18E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60419" name="Notes Placeholder 2">
            <a:extLst>
              <a:ext uri="{FF2B5EF4-FFF2-40B4-BE49-F238E27FC236}">
                <a16:creationId xmlns:a16="http://schemas.microsoft.com/office/drawing/2014/main" id="{CCFD4919-431A-35E6-7CA3-A25F95A9BB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>
            <a:extLst>
              <a:ext uri="{FF2B5EF4-FFF2-40B4-BE49-F238E27FC236}">
                <a16:creationId xmlns:a16="http://schemas.microsoft.com/office/drawing/2014/main" id="{0D0C59A9-00E4-D977-8AD1-6B89CBEEDA0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61443" name="Notes Placeholder 2">
            <a:extLst>
              <a:ext uri="{FF2B5EF4-FFF2-40B4-BE49-F238E27FC236}">
                <a16:creationId xmlns:a16="http://schemas.microsoft.com/office/drawing/2014/main" id="{6B16863B-D213-DE3A-45E9-B9C9881B45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625570CD-D302-C8F9-9945-F3FA36D0792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25C765FF-72C8-0E8D-D58D-98A71D58A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>
            <a:extLst>
              <a:ext uri="{FF2B5EF4-FFF2-40B4-BE49-F238E27FC236}">
                <a16:creationId xmlns:a16="http://schemas.microsoft.com/office/drawing/2014/main" id="{0B1449AD-68CC-D824-712D-9CB2CDE7CCC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63491" name="Notes Placeholder 2">
            <a:extLst>
              <a:ext uri="{FF2B5EF4-FFF2-40B4-BE49-F238E27FC236}">
                <a16:creationId xmlns:a16="http://schemas.microsoft.com/office/drawing/2014/main" id="{CAE0EB3E-9ACF-5F9C-76F6-469BEAC849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>
            <a:extLst>
              <a:ext uri="{FF2B5EF4-FFF2-40B4-BE49-F238E27FC236}">
                <a16:creationId xmlns:a16="http://schemas.microsoft.com/office/drawing/2014/main" id="{186FE65F-4132-CCF9-2374-34CDDC4B4F2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64515" name="Notes Placeholder 2">
            <a:extLst>
              <a:ext uri="{FF2B5EF4-FFF2-40B4-BE49-F238E27FC236}">
                <a16:creationId xmlns:a16="http://schemas.microsoft.com/office/drawing/2014/main" id="{7F2E648D-7CFA-E307-0DF2-F50A52FD24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>
            <a:extLst>
              <a:ext uri="{FF2B5EF4-FFF2-40B4-BE49-F238E27FC236}">
                <a16:creationId xmlns:a16="http://schemas.microsoft.com/office/drawing/2014/main" id="{6F5FB3FD-C7C8-E26B-D156-31E1BA6F15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65539" name="Notes Placeholder 2">
            <a:extLst>
              <a:ext uri="{FF2B5EF4-FFF2-40B4-BE49-F238E27FC236}">
                <a16:creationId xmlns:a16="http://schemas.microsoft.com/office/drawing/2014/main" id="{A74F4ADD-8720-795B-3865-B3495179F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>
            <a:extLst>
              <a:ext uri="{FF2B5EF4-FFF2-40B4-BE49-F238E27FC236}">
                <a16:creationId xmlns:a16="http://schemas.microsoft.com/office/drawing/2014/main" id="{E5A2F96B-0959-F34E-BB39-86FA774047A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66563" name="Notes Placeholder 2">
            <a:extLst>
              <a:ext uri="{FF2B5EF4-FFF2-40B4-BE49-F238E27FC236}">
                <a16:creationId xmlns:a16="http://schemas.microsoft.com/office/drawing/2014/main" id="{8A57BC02-9086-413B-F56A-0180BCF812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>
            <a:extLst>
              <a:ext uri="{FF2B5EF4-FFF2-40B4-BE49-F238E27FC236}">
                <a16:creationId xmlns:a16="http://schemas.microsoft.com/office/drawing/2014/main" id="{BEAF6F09-A467-3F23-8F48-F6D02D903A6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67587" name="Notes Placeholder 2">
            <a:extLst>
              <a:ext uri="{FF2B5EF4-FFF2-40B4-BE49-F238E27FC236}">
                <a16:creationId xmlns:a16="http://schemas.microsoft.com/office/drawing/2014/main" id="{6D21D91D-4188-4866-5ED8-5095515A80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>
            <a:extLst>
              <a:ext uri="{FF2B5EF4-FFF2-40B4-BE49-F238E27FC236}">
                <a16:creationId xmlns:a16="http://schemas.microsoft.com/office/drawing/2014/main" id="{6C50E83E-6A10-D576-A464-F9E4EB776C3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68611" name="Notes Placeholder 2">
            <a:extLst>
              <a:ext uri="{FF2B5EF4-FFF2-40B4-BE49-F238E27FC236}">
                <a16:creationId xmlns:a16="http://schemas.microsoft.com/office/drawing/2014/main" id="{0BFF299B-1A09-F667-5732-E00A2A0E58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>
            <a:extLst>
              <a:ext uri="{FF2B5EF4-FFF2-40B4-BE49-F238E27FC236}">
                <a16:creationId xmlns:a16="http://schemas.microsoft.com/office/drawing/2014/main" id="{199C1257-70CB-D50F-7D57-F7C8915BE1C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69635" name="Notes Placeholder 2">
            <a:extLst>
              <a:ext uri="{FF2B5EF4-FFF2-40B4-BE49-F238E27FC236}">
                <a16:creationId xmlns:a16="http://schemas.microsoft.com/office/drawing/2014/main" id="{52A95D5D-E8ED-1552-8766-8974D55690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>
            <a:extLst>
              <a:ext uri="{FF2B5EF4-FFF2-40B4-BE49-F238E27FC236}">
                <a16:creationId xmlns:a16="http://schemas.microsoft.com/office/drawing/2014/main" id="{8DD20307-34FF-A9BE-57F5-75ECFEE9022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52227" name="Notes Placeholder 2">
            <a:extLst>
              <a:ext uri="{FF2B5EF4-FFF2-40B4-BE49-F238E27FC236}">
                <a16:creationId xmlns:a16="http://schemas.microsoft.com/office/drawing/2014/main" id="{99135201-36AA-54AC-B710-FF79F15705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B52AB1D8-8810-D3E0-D2D8-98DB57A159A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70659" name="Rectangle 3">
            <a:extLst>
              <a:ext uri="{FF2B5EF4-FFF2-40B4-BE49-F238E27FC236}">
                <a16:creationId xmlns:a16="http://schemas.microsoft.com/office/drawing/2014/main" id="{838762E3-2FAE-8ED7-FF8D-16C35097BD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>
            <a:extLst>
              <a:ext uri="{FF2B5EF4-FFF2-40B4-BE49-F238E27FC236}">
                <a16:creationId xmlns:a16="http://schemas.microsoft.com/office/drawing/2014/main" id="{A105C74F-BC0A-0D8F-2D98-9EDC2B33062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71683" name="Notes Placeholder 2">
            <a:extLst>
              <a:ext uri="{FF2B5EF4-FFF2-40B4-BE49-F238E27FC236}">
                <a16:creationId xmlns:a16="http://schemas.microsoft.com/office/drawing/2014/main" id="{678CC458-47CF-5713-59C7-C75F2161CA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>
            <a:extLst>
              <a:ext uri="{FF2B5EF4-FFF2-40B4-BE49-F238E27FC236}">
                <a16:creationId xmlns:a16="http://schemas.microsoft.com/office/drawing/2014/main" id="{C5E37ABF-D893-792E-2F24-0CEC5F5A982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72707" name="Notes Placeholder 2">
            <a:extLst>
              <a:ext uri="{FF2B5EF4-FFF2-40B4-BE49-F238E27FC236}">
                <a16:creationId xmlns:a16="http://schemas.microsoft.com/office/drawing/2014/main" id="{DD64DF41-E7B4-1FB6-8D3B-9F62823D65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>
            <a:extLst>
              <a:ext uri="{FF2B5EF4-FFF2-40B4-BE49-F238E27FC236}">
                <a16:creationId xmlns:a16="http://schemas.microsoft.com/office/drawing/2014/main" id="{74391494-4262-9518-ABA7-EF4B2390B07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73731" name="Notes Placeholder 2">
            <a:extLst>
              <a:ext uri="{FF2B5EF4-FFF2-40B4-BE49-F238E27FC236}">
                <a16:creationId xmlns:a16="http://schemas.microsoft.com/office/drawing/2014/main" id="{DA98EA35-BB50-4CA2-F5B9-C414429936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>
            <a:extLst>
              <a:ext uri="{FF2B5EF4-FFF2-40B4-BE49-F238E27FC236}">
                <a16:creationId xmlns:a16="http://schemas.microsoft.com/office/drawing/2014/main" id="{325E0D34-C2B6-F3CA-5B90-5356797DAC6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74755" name="Notes Placeholder 2">
            <a:extLst>
              <a:ext uri="{FF2B5EF4-FFF2-40B4-BE49-F238E27FC236}">
                <a16:creationId xmlns:a16="http://schemas.microsoft.com/office/drawing/2014/main" id="{1FF569B7-CAAA-1070-63A5-7E05931E42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>
            <a:extLst>
              <a:ext uri="{FF2B5EF4-FFF2-40B4-BE49-F238E27FC236}">
                <a16:creationId xmlns:a16="http://schemas.microsoft.com/office/drawing/2014/main" id="{6A27D86B-E18F-7088-BA97-F673D2D2F23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75779" name="Notes Placeholder 2">
            <a:extLst>
              <a:ext uri="{FF2B5EF4-FFF2-40B4-BE49-F238E27FC236}">
                <a16:creationId xmlns:a16="http://schemas.microsoft.com/office/drawing/2014/main" id="{AEA0575A-5586-0511-BD5C-7437F4C5AA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>
            <a:extLst>
              <a:ext uri="{FF2B5EF4-FFF2-40B4-BE49-F238E27FC236}">
                <a16:creationId xmlns:a16="http://schemas.microsoft.com/office/drawing/2014/main" id="{26DE0CF8-46FC-3CF0-3986-8C968336F9F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76803" name="Notes Placeholder 2">
            <a:extLst>
              <a:ext uri="{FF2B5EF4-FFF2-40B4-BE49-F238E27FC236}">
                <a16:creationId xmlns:a16="http://schemas.microsoft.com/office/drawing/2014/main" id="{17DD4F2E-B4F3-E255-E634-8EDDAD1123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>
            <a:extLst>
              <a:ext uri="{FF2B5EF4-FFF2-40B4-BE49-F238E27FC236}">
                <a16:creationId xmlns:a16="http://schemas.microsoft.com/office/drawing/2014/main" id="{C53DCA21-D88F-DDA8-7325-D94C38A79A8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77827" name="Notes Placeholder 2">
            <a:extLst>
              <a:ext uri="{FF2B5EF4-FFF2-40B4-BE49-F238E27FC236}">
                <a16:creationId xmlns:a16="http://schemas.microsoft.com/office/drawing/2014/main" id="{B991BE70-45AE-9CAB-F55D-0893CD1AA6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>
            <a:extLst>
              <a:ext uri="{FF2B5EF4-FFF2-40B4-BE49-F238E27FC236}">
                <a16:creationId xmlns:a16="http://schemas.microsoft.com/office/drawing/2014/main" id="{E1DDAFC7-4551-DF26-F9FA-974368243D0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78851" name="Notes Placeholder 2">
            <a:extLst>
              <a:ext uri="{FF2B5EF4-FFF2-40B4-BE49-F238E27FC236}">
                <a16:creationId xmlns:a16="http://schemas.microsoft.com/office/drawing/2014/main" id="{C727716F-E8AF-5AEE-A497-50CF7ED31B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11EED49A-66AB-C0FF-0E84-94E52FD0DA7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FB6BBC2F-6F7C-2DBE-A1C2-1FB98DB4E5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>
            <a:extLst>
              <a:ext uri="{FF2B5EF4-FFF2-40B4-BE49-F238E27FC236}">
                <a16:creationId xmlns:a16="http://schemas.microsoft.com/office/drawing/2014/main" id="{DFB2B607-4E89-14AA-9387-AF9C44101E9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54275" name="Notes Placeholder 2">
            <a:extLst>
              <a:ext uri="{FF2B5EF4-FFF2-40B4-BE49-F238E27FC236}">
                <a16:creationId xmlns:a16="http://schemas.microsoft.com/office/drawing/2014/main" id="{F0D8FD41-A4DD-30D1-2CA1-F8F2E623DD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0CFB2FD4-4511-0D94-94DB-E49221DF551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68104A20-DF18-87D5-95C1-0E1BDD15B5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>
            <a:extLst>
              <a:ext uri="{FF2B5EF4-FFF2-40B4-BE49-F238E27FC236}">
                <a16:creationId xmlns:a16="http://schemas.microsoft.com/office/drawing/2014/main" id="{60D1FD91-4FA3-4FB5-E7AD-4F2D3294B9E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56323" name="Notes Placeholder 2">
            <a:extLst>
              <a:ext uri="{FF2B5EF4-FFF2-40B4-BE49-F238E27FC236}">
                <a16:creationId xmlns:a16="http://schemas.microsoft.com/office/drawing/2014/main" id="{D5DDD5C5-222E-C8F1-B86B-46112D4749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4C6C2B76-1603-2268-2A19-0DE46363EFF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D039A4FC-AF82-AFAF-FC4A-75F6BCAC5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>
            <a:extLst>
              <a:ext uri="{FF2B5EF4-FFF2-40B4-BE49-F238E27FC236}">
                <a16:creationId xmlns:a16="http://schemas.microsoft.com/office/drawing/2014/main" id="{7FCB9C28-9713-2110-B1E2-AB72B27CCEF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58371" name="Notes Placeholder 2">
            <a:extLst>
              <a:ext uri="{FF2B5EF4-FFF2-40B4-BE49-F238E27FC236}">
                <a16:creationId xmlns:a16="http://schemas.microsoft.com/office/drawing/2014/main" id="{5BD9BF89-F242-BF1C-4DEA-6C91E8767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8AEBC18F-2DB0-0CBC-321A-8A23EEB5984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/>
        </p:spPr>
      </p:sp>
      <p:sp>
        <p:nvSpPr>
          <p:cNvPr id="59395" name="Notes Placeholder 2">
            <a:extLst>
              <a:ext uri="{FF2B5EF4-FFF2-40B4-BE49-F238E27FC236}">
                <a16:creationId xmlns:a16="http://schemas.microsoft.com/office/drawing/2014/main" id="{60D8C4E3-B736-7C9C-EFB3-2A95F9B18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0D36-D9E4-E943-8D3F-D74CAF1FA28F}" type="datetimeFigureOut">
              <a:rPr lang="en-US" smtClean="0"/>
              <a:pPr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 5433 Module 13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Object-Oriented Data Modeling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2">
            <a:extLst>
              <a:ext uri="{FF2B5EF4-FFF2-40B4-BE49-F238E27FC236}">
                <a16:creationId xmlns:a16="http://schemas.microsoft.com/office/drawing/2014/main" id="{986CD93A-F7DB-C3CE-AED9-7A630A1AD1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5321" y="345223"/>
            <a:ext cx="5829300" cy="857250"/>
          </a:xfrm>
        </p:spPr>
        <p:txBody>
          <a:bodyPr/>
          <a:lstStyle/>
          <a:p>
            <a:pPr eaLnBrk="1" hangingPunct="1">
              <a:defRPr/>
            </a:pPr>
            <a:r>
              <a:rPr dirty="0"/>
              <a:t>Operation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B5ECF829-056F-7CB3-6454-D2B7065F7A2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43622" y="1143000"/>
            <a:ext cx="6686550" cy="3086100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en-US" altLang="en-US" dirty="0"/>
              <a:t>A function or service provided by all instances of a class</a:t>
            </a:r>
          </a:p>
          <a:p>
            <a:pPr eaLnBrk="1" hangingPunct="1"/>
            <a:r>
              <a:rPr lang="en-US" altLang="en-US" dirty="0"/>
              <a:t>Encapsulation – hiding internal implementation details</a:t>
            </a:r>
          </a:p>
          <a:p>
            <a:pPr eaLnBrk="1" hangingPunct="1"/>
            <a:r>
              <a:rPr lang="en-US" altLang="en-US" dirty="0"/>
              <a:t>Types of operations:</a:t>
            </a:r>
          </a:p>
          <a:p>
            <a:pPr lvl="1" eaLnBrk="1" hangingPunct="1"/>
            <a:r>
              <a:rPr lang="en-US" altLang="en-US" sz="1950" b="1" dirty="0"/>
              <a:t>Constructor</a:t>
            </a:r>
            <a:r>
              <a:rPr lang="en-US" altLang="en-US" sz="1950" dirty="0"/>
              <a:t>: creates a new instance of a class</a:t>
            </a:r>
          </a:p>
          <a:p>
            <a:pPr lvl="1" eaLnBrk="1" hangingPunct="1"/>
            <a:r>
              <a:rPr lang="en-US" altLang="en-US" sz="1950" b="1" dirty="0"/>
              <a:t>Query</a:t>
            </a:r>
            <a:r>
              <a:rPr lang="en-US" altLang="en-US" sz="1950" dirty="0"/>
              <a:t>: accesses but does not change an object’s state</a:t>
            </a:r>
          </a:p>
          <a:p>
            <a:pPr lvl="1" eaLnBrk="1" hangingPunct="1"/>
            <a:r>
              <a:rPr lang="en-US" altLang="en-US" sz="1950" b="1" dirty="0"/>
              <a:t>Update</a:t>
            </a:r>
            <a:r>
              <a:rPr lang="en-US" altLang="en-US" sz="1950" dirty="0"/>
              <a:t>: alters the state of an object</a:t>
            </a:r>
          </a:p>
          <a:p>
            <a:pPr lvl="1" eaLnBrk="1" hangingPunct="1"/>
            <a:r>
              <a:rPr lang="en-US" altLang="en-US" sz="1950" b="1" dirty="0"/>
              <a:t>Class-Scope</a:t>
            </a:r>
            <a:r>
              <a:rPr lang="en-US" altLang="en-US" sz="1950" dirty="0"/>
              <a:t>: operation applies to the class instead of an instance</a:t>
            </a:r>
          </a:p>
          <a:p>
            <a:pPr lvl="1" eaLnBrk="1" hangingPunct="1"/>
            <a:endParaRPr lang="en-US" alt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E46E5FF9-7AF7-EDE6-2B06-CD5C1AAC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B7EBD4B-18B2-4C40-8C44-56BFC134C3B0}" type="slidenum">
              <a:rPr lang="en-US" altLang="en-US">
                <a:solidFill>
                  <a:srgbClr val="D38E27"/>
                </a:solidFill>
              </a:rPr>
              <a:pPr eaLnBrk="1" hangingPunct="1"/>
              <a:t>10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480260" name="Text Box 4">
            <a:extLst>
              <a:ext uri="{FF2B5EF4-FFF2-40B4-BE49-F238E27FC236}">
                <a16:creationId xmlns:a16="http://schemas.microsoft.com/office/drawing/2014/main" id="{B61D154F-1D42-97BE-F709-CE18E4BB4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833" y="4213373"/>
            <a:ext cx="4694555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990000"/>
                </a:solidFill>
                <a:cs typeface="Tahoma" pitchFamily="34" charset="0"/>
              </a:rPr>
              <a:t>Operations implement the object’s </a:t>
            </a:r>
            <a:r>
              <a:rPr lang="en-US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behavior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Rectangle 2">
            <a:extLst>
              <a:ext uri="{FF2B5EF4-FFF2-40B4-BE49-F238E27FC236}">
                <a16:creationId xmlns:a16="http://schemas.microsoft.com/office/drawing/2014/main" id="{38EFAD60-451E-4641-2272-78C1AACD0D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19926" y="374959"/>
            <a:ext cx="5829300" cy="857250"/>
          </a:xfrm>
        </p:spPr>
        <p:txBody>
          <a:bodyPr/>
          <a:lstStyle/>
          <a:p>
            <a:pPr eaLnBrk="1" hangingPunct="1">
              <a:defRPr/>
            </a:pPr>
            <a:r>
              <a:rPr dirty="0"/>
              <a:t>Associations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BC412CEC-6175-CA5F-15CE-A459FA47115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232209"/>
            <a:ext cx="5829300" cy="30861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b="1" dirty="0"/>
              <a:t>Association</a:t>
            </a:r>
            <a:r>
              <a:rPr lang="en-US" altLang="en-US" dirty="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Named relationship among object classes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b="1" dirty="0"/>
              <a:t>Association Role</a:t>
            </a:r>
            <a:endParaRPr lang="en-US" altLang="en-US" dirty="0"/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Role of an object in an association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The end of an association where it connects to a class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b="1" dirty="0"/>
              <a:t>Multiplicity</a:t>
            </a:r>
            <a:r>
              <a:rPr lang="en-US" altLang="en-US" dirty="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How many objects participate in an association. Lower-bound...Upper-bound (cardinality)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B0390C-8840-7914-B39D-C32B709A1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7A5A420-5201-3440-A333-899CEE01DAA7}" type="slidenum">
              <a:rPr lang="en-US" altLang="en-US">
                <a:solidFill>
                  <a:srgbClr val="D38E27"/>
                </a:solidFill>
              </a:rPr>
              <a:pPr eaLnBrk="1" hangingPunct="1"/>
              <a:t>11</a:t>
            </a:fld>
            <a:endParaRPr lang="en-US" altLang="en-US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E5A96B51-5C5C-5BAE-60EA-FE97A8ECF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43750" y="5074444"/>
            <a:ext cx="571500" cy="183356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8D133D3-C2B3-B54F-A2C1-39ECB1ABD0E9}" type="slidenum">
              <a:rPr lang="en-US" altLang="en-US">
                <a:solidFill>
                  <a:srgbClr val="D38E27"/>
                </a:solidFill>
              </a:rPr>
              <a:pPr eaLnBrk="1" hangingPunct="1"/>
              <a:t>12</a:t>
            </a:fld>
            <a:endParaRPr lang="en-US" altLang="en-US">
              <a:solidFill>
                <a:srgbClr val="D38E27"/>
              </a:solidFill>
            </a:endParaRPr>
          </a:p>
        </p:txBody>
      </p:sp>
      <p:pic>
        <p:nvPicPr>
          <p:cNvPr id="21507" name="Picture 2" descr="FIG14-3C">
            <a:extLst>
              <a:ext uri="{FF2B5EF4-FFF2-40B4-BE49-F238E27FC236}">
                <a16:creationId xmlns:a16="http://schemas.microsoft.com/office/drawing/2014/main" id="{690FFFC9-7176-E687-7B31-641BA9964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450" y="3714750"/>
            <a:ext cx="3028950" cy="1034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3" descr="FIG14-3B">
            <a:extLst>
              <a:ext uri="{FF2B5EF4-FFF2-40B4-BE49-F238E27FC236}">
                <a16:creationId xmlns:a16="http://schemas.microsoft.com/office/drawing/2014/main" id="{03E4BD02-15D0-7210-D748-BDBEB85A0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2102644"/>
            <a:ext cx="32004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4" descr="FIG14-3A">
            <a:extLst>
              <a:ext uri="{FF2B5EF4-FFF2-40B4-BE49-F238E27FC236}">
                <a16:creationId xmlns:a16="http://schemas.microsoft.com/office/drawing/2014/main" id="{AC887355-62FC-0C6D-2F37-E78808E6FC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902494"/>
            <a:ext cx="3200400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5">
            <a:extLst>
              <a:ext uri="{FF2B5EF4-FFF2-40B4-BE49-F238E27FC236}">
                <a16:creationId xmlns:a16="http://schemas.microsoft.com/office/drawing/2014/main" id="{A9B8FC5A-8644-F869-9EC5-495B0CC8C7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5761" y="273888"/>
            <a:ext cx="60351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Figure 13-3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Examples of association relationships of different degrees</a:t>
            </a:r>
          </a:p>
        </p:txBody>
      </p:sp>
      <p:sp>
        <p:nvSpPr>
          <p:cNvPr id="21511" name="Text Box 6">
            <a:extLst>
              <a:ext uri="{FF2B5EF4-FFF2-40B4-BE49-F238E27FC236}">
                <a16:creationId xmlns:a16="http://schemas.microsoft.com/office/drawing/2014/main" id="{5F156598-9982-4C30-6B17-3A98DF0EE3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1" y="1029891"/>
            <a:ext cx="2983706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Lower-bound – upper-bound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99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Represented as: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	0..1, 0..*, 1..1, 1..*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99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Similar to  minimum/maximum cardinality rules in EER</a:t>
            </a:r>
          </a:p>
        </p:txBody>
      </p:sp>
      <p:sp>
        <p:nvSpPr>
          <p:cNvPr id="21512" name="Text Box 7">
            <a:extLst>
              <a:ext uri="{FF2B5EF4-FFF2-40B4-BE49-F238E27FC236}">
                <a16:creationId xmlns:a16="http://schemas.microsoft.com/office/drawing/2014/main" id="{5B20CC43-413D-9E21-37FD-A2E630315E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902494"/>
            <a:ext cx="63511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5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Unary</a:t>
            </a:r>
          </a:p>
        </p:txBody>
      </p:sp>
      <p:sp>
        <p:nvSpPr>
          <p:cNvPr id="21513" name="Text Box 8">
            <a:extLst>
              <a:ext uri="{FF2B5EF4-FFF2-40B4-BE49-F238E27FC236}">
                <a16:creationId xmlns:a16="http://schemas.microsoft.com/office/drawing/2014/main" id="{0327DA8D-6996-B1EB-FEB2-81F38AFCDA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0350" y="3931444"/>
            <a:ext cx="66479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5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Binary</a:t>
            </a:r>
          </a:p>
        </p:txBody>
      </p:sp>
      <p:sp>
        <p:nvSpPr>
          <p:cNvPr id="21514" name="Text Box 9">
            <a:extLst>
              <a:ext uri="{FF2B5EF4-FFF2-40B4-BE49-F238E27FC236}">
                <a16:creationId xmlns:a16="http://schemas.microsoft.com/office/drawing/2014/main" id="{BB8E4E92-1D56-5D63-BCF8-C9413589BB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3350" y="4456510"/>
            <a:ext cx="75847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5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Ternary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7" descr="Noname.gif">
            <a:extLst>
              <a:ext uri="{FF2B5EF4-FFF2-40B4-BE49-F238E27FC236}">
                <a16:creationId xmlns:a16="http://schemas.microsoft.com/office/drawing/2014/main" id="{3AF5032B-6F0E-B6AD-E749-2049ED836E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6" y="819924"/>
            <a:ext cx="71588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F798513F-EC13-5E6B-C39C-EC4723BA2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F2A980D-D784-4848-BEDF-807A19882916}" type="slidenum">
              <a:rPr lang="en-US" altLang="en-US">
                <a:solidFill>
                  <a:srgbClr val="D38E27"/>
                </a:solidFill>
              </a:rPr>
              <a:pPr eaLnBrk="1" hangingPunct="1"/>
              <a:t>13</a:t>
            </a:fld>
            <a:endParaRPr lang="en-US" altLang="en-US">
              <a:solidFill>
                <a:srgbClr val="D38E27"/>
              </a:solidFill>
            </a:endParaRPr>
          </a:p>
        </p:txBody>
      </p:sp>
      <p:grpSp>
        <p:nvGrpSpPr>
          <p:cNvPr id="22532" name="Group 4">
            <a:extLst>
              <a:ext uri="{FF2B5EF4-FFF2-40B4-BE49-F238E27FC236}">
                <a16:creationId xmlns:a16="http://schemas.microsoft.com/office/drawing/2014/main" id="{AFA84641-097D-7A7D-67C0-E4CD29915798}"/>
              </a:ext>
            </a:extLst>
          </p:cNvPr>
          <p:cNvGrpSpPr>
            <a:grpSpLocks/>
          </p:cNvGrpSpPr>
          <p:nvPr/>
        </p:nvGrpSpPr>
        <p:grpSpPr bwMode="auto">
          <a:xfrm>
            <a:off x="4629150" y="1200150"/>
            <a:ext cx="3143250" cy="1143000"/>
            <a:chOff x="2784" y="1344"/>
            <a:chExt cx="2640" cy="960"/>
          </a:xfrm>
        </p:grpSpPr>
        <p:sp>
          <p:nvSpPr>
            <p:cNvPr id="22534" name="Text Box 5">
              <a:extLst>
                <a:ext uri="{FF2B5EF4-FFF2-40B4-BE49-F238E27FC236}">
                  <a16:creationId xmlns:a16="http://schemas.microsoft.com/office/drawing/2014/main" id="{99A70A6B-0B95-A3E0-F1E4-6798A1D1CB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1344"/>
              <a:ext cx="1968" cy="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350">
                  <a:solidFill>
                    <a:srgbClr val="99000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Alternative multiplicity representation: specifying the two possible values in a list instead of a range</a:t>
              </a:r>
              <a:r>
                <a:rPr lang="en-US" altLang="en-US" sz="1800">
                  <a:solidFill>
                    <a:srgbClr val="99000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 </a:t>
              </a:r>
            </a:p>
          </p:txBody>
        </p:sp>
        <p:sp>
          <p:nvSpPr>
            <p:cNvPr id="22535" name="Rectangle 6">
              <a:extLst>
                <a:ext uri="{FF2B5EF4-FFF2-40B4-BE49-F238E27FC236}">
                  <a16:creationId xmlns:a16="http://schemas.microsoft.com/office/drawing/2014/main" id="{83D05507-0F17-7A97-953B-7A823727D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2112"/>
              <a:ext cx="240" cy="192"/>
            </a:xfrm>
            <a:prstGeom prst="rect">
              <a:avLst/>
            </a:prstGeom>
            <a:noFill/>
            <a:ln w="19050">
              <a:solidFill>
                <a:srgbClr val="9900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350">
                <a:solidFill>
                  <a:schemeClr val="tx1"/>
                </a:solidFill>
                <a:latin typeface="Tahoma" panose="020B0604030504040204" pitchFamily="34" charset="0"/>
              </a:endParaRPr>
            </a:p>
          </p:txBody>
        </p:sp>
      </p:grpSp>
      <p:sp>
        <p:nvSpPr>
          <p:cNvPr id="22533" name="Text Box 8">
            <a:extLst>
              <a:ext uri="{FF2B5EF4-FFF2-40B4-BE49-F238E27FC236}">
                <a16:creationId xmlns:a16="http://schemas.microsoft.com/office/drawing/2014/main" id="{461C9910-5E14-ABBA-621A-E20A3E0E43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934" y="265926"/>
            <a:ext cx="494526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500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Figure 13-4 Examples of binary association relationships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500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a) University example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C16957A1-9E0F-93E8-81CD-B3B615611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E32DC2B-99A8-1442-8F07-5C7C8A760250}" type="slidenum">
              <a:rPr lang="en-US" altLang="en-US">
                <a:solidFill>
                  <a:srgbClr val="D38E27"/>
                </a:solidFill>
              </a:rPr>
              <a:pPr eaLnBrk="1" hangingPunct="1"/>
              <a:t>14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23555" name="Text Box 5">
            <a:extLst>
              <a:ext uri="{FF2B5EF4-FFF2-40B4-BE49-F238E27FC236}">
                <a16:creationId xmlns:a16="http://schemas.microsoft.com/office/drawing/2014/main" id="{F2240889-9AD7-9CBE-8363-90B0D06452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3101" y="388144"/>
            <a:ext cx="556588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500">
                <a:solidFill>
                  <a:srgbClr val="000000"/>
                </a:solidFill>
                <a:latin typeface="Tahoma" panose="020B0604030504040204" pitchFamily="34" charset="0"/>
              </a:rPr>
              <a:t>Figure 13-4 Examples of binary association relationships (cont.)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500">
                <a:solidFill>
                  <a:srgbClr val="000000"/>
                </a:solidFill>
                <a:latin typeface="Tahoma" panose="020B0604030504040204" pitchFamily="34" charset="0"/>
              </a:rPr>
              <a:t>		b) Customer order example</a:t>
            </a:r>
          </a:p>
        </p:txBody>
      </p:sp>
      <p:pic>
        <p:nvPicPr>
          <p:cNvPr id="23556" name="Picture 4" descr="Noname.gif">
            <a:extLst>
              <a:ext uri="{FF2B5EF4-FFF2-40B4-BE49-F238E27FC236}">
                <a16:creationId xmlns:a16="http://schemas.microsoft.com/office/drawing/2014/main" id="{A659E129-7738-8E0A-90E3-0E9C8D0220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914400"/>
            <a:ext cx="6426994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05BCC8B1-3926-5586-FA45-BA7C34D5F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1E68F57-37FD-9B48-824D-10F8912A4FD5}" type="slidenum">
              <a:rPr lang="en-US" altLang="en-US">
                <a:solidFill>
                  <a:srgbClr val="D38E27"/>
                </a:solidFill>
              </a:rPr>
              <a:pPr eaLnBrk="1" hangingPunct="1"/>
              <a:t>15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24579" name="Text Box 2">
            <a:extLst>
              <a:ext uri="{FF2B5EF4-FFF2-40B4-BE49-F238E27FC236}">
                <a16:creationId xmlns:a16="http://schemas.microsoft.com/office/drawing/2014/main" id="{D82B4947-A23C-583F-7B9F-48222BBA0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3994" y="365523"/>
            <a:ext cx="172640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Figure 13-5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Object diagram for customer order example</a:t>
            </a:r>
          </a:p>
        </p:txBody>
      </p:sp>
      <p:pic>
        <p:nvPicPr>
          <p:cNvPr id="24580" name="Picture 4" descr="Noname.gif">
            <a:extLst>
              <a:ext uri="{FF2B5EF4-FFF2-40B4-BE49-F238E27FC236}">
                <a16:creationId xmlns:a16="http://schemas.microsoft.com/office/drawing/2014/main" id="{75BAD907-8D4B-A7FA-5199-CE61591456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50" y="342900"/>
            <a:ext cx="4171950" cy="4285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Box 5">
            <a:extLst>
              <a:ext uri="{FF2B5EF4-FFF2-40B4-BE49-F238E27FC236}">
                <a16:creationId xmlns:a16="http://schemas.microsoft.com/office/drawing/2014/main" id="{B8C13FFD-946E-2318-D5E6-D52176FF45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3050" y="2571751"/>
            <a:ext cx="1600200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500">
                <a:solidFill>
                  <a:srgbClr val="C00000"/>
                </a:solidFill>
                <a:latin typeface="Tahoma" panose="020B0604030504040204" pitchFamily="34" charset="0"/>
              </a:rPr>
              <a:t>Object diagram shows associations between specific object instances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2" name="Rectangle 2">
            <a:extLst>
              <a:ext uri="{FF2B5EF4-FFF2-40B4-BE49-F238E27FC236}">
                <a16:creationId xmlns:a16="http://schemas.microsoft.com/office/drawing/2014/main" id="{A004D41A-52DE-7BCE-D134-49505C3765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85900" y="285750"/>
            <a:ext cx="6172200" cy="1028700"/>
          </a:xfrm>
        </p:spPr>
        <p:txBody>
          <a:bodyPr/>
          <a:lstStyle/>
          <a:p>
            <a:pPr eaLnBrk="1" hangingPunct="1">
              <a:defRPr/>
            </a:pPr>
            <a:r>
              <a:rPr dirty="0"/>
              <a:t>Association Class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8125E582-87B8-E420-E37B-35D20546AD9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85900" y="1143000"/>
            <a:ext cx="6172200" cy="3086100"/>
          </a:xfrm>
        </p:spPr>
        <p:txBody>
          <a:bodyPr/>
          <a:lstStyle/>
          <a:p>
            <a:pPr eaLnBrk="1" hangingPunct="1"/>
            <a:r>
              <a:rPr lang="en-US" altLang="en-US" sz="2700"/>
              <a:t>An association that has attributes or operations of its own or that participates in relationships with other classes</a:t>
            </a:r>
          </a:p>
          <a:p>
            <a:pPr eaLnBrk="1" hangingPunct="1">
              <a:buFont typeface="Wingdings" pitchFamily="2" charset="2"/>
              <a:buNone/>
            </a:pPr>
            <a:endParaRPr lang="en-US" altLang="en-US" sz="2700"/>
          </a:p>
          <a:p>
            <a:pPr eaLnBrk="1" hangingPunct="1"/>
            <a:r>
              <a:rPr lang="en-US" altLang="en-US" sz="2700"/>
              <a:t>Like an associative entity in E-R model</a:t>
            </a:r>
          </a:p>
          <a:p>
            <a:pPr eaLnBrk="1" hangingPunct="1"/>
            <a:endParaRPr lang="en-US" altLang="en-US" sz="27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F7D3BA-2C9B-8491-92F1-9A893A201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DD5DC72-32B1-AD43-826B-AFF05BE3E2E5}" type="slidenum">
              <a:rPr lang="en-US" altLang="en-US">
                <a:solidFill>
                  <a:srgbClr val="D38E27"/>
                </a:solidFill>
              </a:rPr>
              <a:pPr eaLnBrk="1" hangingPunct="1"/>
              <a:t>16</a:t>
            </a:fld>
            <a:endParaRPr lang="en-US" altLang="en-US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0" descr="Noname.gif">
            <a:extLst>
              <a:ext uri="{FF2B5EF4-FFF2-40B4-BE49-F238E27FC236}">
                <a16:creationId xmlns:a16="http://schemas.microsoft.com/office/drawing/2014/main" id="{6C45F3B7-71C7-6386-44AE-C57E0731E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914400"/>
            <a:ext cx="6229350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451B580A-62F1-FA17-D098-064B252F9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057900" y="4672012"/>
            <a:ext cx="1600200" cy="357188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12310B1-5833-0543-8B42-DE043BB9DC75}" type="slidenum">
              <a:rPr lang="en-US" altLang="en-US">
                <a:solidFill>
                  <a:srgbClr val="D38E27"/>
                </a:solidFill>
              </a:rPr>
              <a:pPr eaLnBrk="1" hangingPunct="1"/>
              <a:t>17</a:t>
            </a:fld>
            <a:endParaRPr lang="en-US" altLang="en-US">
              <a:solidFill>
                <a:srgbClr val="D38E27"/>
              </a:solidFill>
            </a:endParaRPr>
          </a:p>
        </p:txBody>
      </p:sp>
      <p:grpSp>
        <p:nvGrpSpPr>
          <p:cNvPr id="26628" name="Group 5">
            <a:extLst>
              <a:ext uri="{FF2B5EF4-FFF2-40B4-BE49-F238E27FC236}">
                <a16:creationId xmlns:a16="http://schemas.microsoft.com/office/drawing/2014/main" id="{6B25D453-021B-4BCB-6EF5-E19A734B1942}"/>
              </a:ext>
            </a:extLst>
          </p:cNvPr>
          <p:cNvGrpSpPr>
            <a:grpSpLocks/>
          </p:cNvGrpSpPr>
          <p:nvPr/>
        </p:nvGrpSpPr>
        <p:grpSpPr bwMode="auto">
          <a:xfrm>
            <a:off x="3543300" y="1543050"/>
            <a:ext cx="2057400" cy="2624138"/>
            <a:chOff x="2016" y="1540"/>
            <a:chExt cx="1728" cy="2204"/>
          </a:xfrm>
        </p:grpSpPr>
        <p:sp>
          <p:nvSpPr>
            <p:cNvPr id="26633" name="Oval 6">
              <a:extLst>
                <a:ext uri="{FF2B5EF4-FFF2-40B4-BE49-F238E27FC236}">
                  <a16:creationId xmlns:a16="http://schemas.microsoft.com/office/drawing/2014/main" id="{C44D8B84-D039-FC01-7DB2-E87E1B613C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068"/>
              <a:ext cx="1728" cy="1676"/>
            </a:xfrm>
            <a:prstGeom prst="ellipse">
              <a:avLst/>
            </a:prstGeom>
            <a:noFill/>
            <a:ln w="19050">
              <a:solidFill>
                <a:srgbClr val="99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6634" name="Text Box 7">
              <a:extLst>
                <a:ext uri="{FF2B5EF4-FFF2-40B4-BE49-F238E27FC236}">
                  <a16:creationId xmlns:a16="http://schemas.microsoft.com/office/drawing/2014/main" id="{2523720D-4125-3D91-D8EE-33590E4C94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94" y="1540"/>
              <a:ext cx="1306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99000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Binary association class with attributes and behavior</a:t>
              </a:r>
            </a:p>
          </p:txBody>
        </p:sp>
      </p:grpSp>
      <p:grpSp>
        <p:nvGrpSpPr>
          <p:cNvPr id="26629" name="Group 8">
            <a:extLst>
              <a:ext uri="{FF2B5EF4-FFF2-40B4-BE49-F238E27FC236}">
                <a16:creationId xmlns:a16="http://schemas.microsoft.com/office/drawing/2014/main" id="{70521F2B-1501-A801-07C3-C2D879DEC7A4}"/>
              </a:ext>
            </a:extLst>
          </p:cNvPr>
          <p:cNvGrpSpPr>
            <a:grpSpLocks/>
          </p:cNvGrpSpPr>
          <p:nvPr/>
        </p:nvGrpSpPr>
        <p:grpSpPr bwMode="auto">
          <a:xfrm>
            <a:off x="1257300" y="2114550"/>
            <a:ext cx="2197894" cy="2052638"/>
            <a:chOff x="96" y="1610"/>
            <a:chExt cx="1440" cy="2134"/>
          </a:xfrm>
        </p:grpSpPr>
        <p:sp>
          <p:nvSpPr>
            <p:cNvPr id="26631" name="Oval 9">
              <a:extLst>
                <a:ext uri="{FF2B5EF4-FFF2-40B4-BE49-F238E27FC236}">
                  <a16:creationId xmlns:a16="http://schemas.microsoft.com/office/drawing/2014/main" id="{A52CE4D9-2069-63DB-4355-38766D412C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1610"/>
              <a:ext cx="1440" cy="2134"/>
            </a:xfrm>
            <a:prstGeom prst="ellipse">
              <a:avLst/>
            </a:prstGeom>
            <a:noFill/>
            <a:ln w="19050">
              <a:solidFill>
                <a:srgbClr val="99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350">
                <a:solidFill>
                  <a:schemeClr val="tx1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26632" name="Text Box 10">
              <a:extLst>
                <a:ext uri="{FF2B5EF4-FFF2-40B4-BE49-F238E27FC236}">
                  <a16:creationId xmlns:a16="http://schemas.microsoft.com/office/drawing/2014/main" id="{D0178111-7CA0-3467-FFD7-44CB7E69D4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" y="1961"/>
              <a:ext cx="1306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99000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Unary association with attributes but no behavior</a:t>
              </a:r>
            </a:p>
          </p:txBody>
        </p:sp>
      </p:grpSp>
      <p:sp>
        <p:nvSpPr>
          <p:cNvPr id="26630" name="Text Box 13">
            <a:extLst>
              <a:ext uri="{FF2B5EF4-FFF2-40B4-BE49-F238E27FC236}">
                <a16:creationId xmlns:a16="http://schemas.microsoft.com/office/drawing/2014/main" id="{27E1CB4A-FC51-DD10-3D90-75B6468FDA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846" y="171450"/>
            <a:ext cx="400135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5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Figure 13-6 Association class and link object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5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a) Class diagram showing association classes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7" descr="Noname.gif">
            <a:extLst>
              <a:ext uri="{FF2B5EF4-FFF2-40B4-BE49-F238E27FC236}">
                <a16:creationId xmlns:a16="http://schemas.microsoft.com/office/drawing/2014/main" id="{4515EDB7-2A16-D2AD-E351-7C16CD088F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932" y="952500"/>
            <a:ext cx="5579269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585CEAF7-0297-2FB6-1FFA-9E7CC1DC1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CC96812-110D-E74D-BA55-479068840838}" type="slidenum">
              <a:rPr lang="en-US" altLang="en-US">
                <a:solidFill>
                  <a:srgbClr val="D38E27"/>
                </a:solidFill>
              </a:rPr>
              <a:pPr eaLnBrk="1" hangingPunct="1"/>
              <a:t>18</a:t>
            </a:fld>
            <a:endParaRPr lang="en-US" altLang="en-US">
              <a:solidFill>
                <a:srgbClr val="D38E27"/>
              </a:solidFill>
            </a:endParaRPr>
          </a:p>
        </p:txBody>
      </p:sp>
      <p:grpSp>
        <p:nvGrpSpPr>
          <p:cNvPr id="27652" name="Group 4">
            <a:extLst>
              <a:ext uri="{FF2B5EF4-FFF2-40B4-BE49-F238E27FC236}">
                <a16:creationId xmlns:a16="http://schemas.microsoft.com/office/drawing/2014/main" id="{1B71BD76-1E92-184B-F5D6-9F41FC527508}"/>
              </a:ext>
            </a:extLst>
          </p:cNvPr>
          <p:cNvGrpSpPr>
            <a:grpSpLocks/>
          </p:cNvGrpSpPr>
          <p:nvPr/>
        </p:nvGrpSpPr>
        <p:grpSpPr bwMode="auto">
          <a:xfrm>
            <a:off x="2743200" y="914400"/>
            <a:ext cx="2057400" cy="3257550"/>
            <a:chOff x="1392" y="397"/>
            <a:chExt cx="1728" cy="3558"/>
          </a:xfrm>
        </p:grpSpPr>
        <p:sp>
          <p:nvSpPr>
            <p:cNvPr id="27654" name="Oval 5">
              <a:extLst>
                <a:ext uri="{FF2B5EF4-FFF2-40B4-BE49-F238E27FC236}">
                  <a16:creationId xmlns:a16="http://schemas.microsoft.com/office/drawing/2014/main" id="{12E7A4EE-7CDA-70E0-C882-760AF648E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397"/>
              <a:ext cx="1728" cy="3558"/>
            </a:xfrm>
            <a:prstGeom prst="ellipse">
              <a:avLst/>
            </a:prstGeom>
            <a:noFill/>
            <a:ln w="19050">
              <a:solidFill>
                <a:srgbClr val="99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7655" name="Text Box 6">
              <a:extLst>
                <a:ext uri="{FF2B5EF4-FFF2-40B4-BE49-F238E27FC236}">
                  <a16:creationId xmlns:a16="http://schemas.microsoft.com/office/drawing/2014/main" id="{73EDDF7A-0CE3-4418-A8CC-68942919ED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1920"/>
              <a:ext cx="1306" cy="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99000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    Association class   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99000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       instances</a:t>
              </a:r>
            </a:p>
          </p:txBody>
        </p:sp>
      </p:grpSp>
      <p:sp>
        <p:nvSpPr>
          <p:cNvPr id="27653" name="Text Box 8">
            <a:extLst>
              <a:ext uri="{FF2B5EF4-FFF2-40B4-BE49-F238E27FC236}">
                <a16:creationId xmlns:a16="http://schemas.microsoft.com/office/drawing/2014/main" id="{3A0C8108-A93D-7C84-6A22-2259946F4F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6037" y="171450"/>
            <a:ext cx="455714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5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Figure 13-6 Association class and link object (cont.)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5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b) Object diagram showing link objects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E9CB7E0E-7188-DC88-6551-AE934CAD5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C2E64CC-803E-FE4E-BDE1-19FE5A9B6007}" type="slidenum">
              <a:rPr lang="en-US" altLang="en-US">
                <a:solidFill>
                  <a:srgbClr val="D38E27"/>
                </a:solidFill>
              </a:rPr>
              <a:pPr eaLnBrk="1" hangingPunct="1"/>
              <a:t>19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28675" name="Text Box 3">
            <a:extLst>
              <a:ext uri="{FF2B5EF4-FFF2-40B4-BE49-F238E27FC236}">
                <a16:creationId xmlns:a16="http://schemas.microsoft.com/office/drawing/2014/main" id="{2A7B3CA6-A4EF-55FD-94B3-9B1C3EBC2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0" y="285750"/>
            <a:ext cx="56848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Figure 13-7 Ternary relationship with association class</a:t>
            </a:r>
          </a:p>
        </p:txBody>
      </p:sp>
      <p:pic>
        <p:nvPicPr>
          <p:cNvPr id="28676" name="Picture 4" descr="Noname.gif">
            <a:extLst>
              <a:ext uri="{FF2B5EF4-FFF2-40B4-BE49-F238E27FC236}">
                <a16:creationId xmlns:a16="http://schemas.microsoft.com/office/drawing/2014/main" id="{F3225827-FF23-D601-194E-8E493FF9BB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685800"/>
            <a:ext cx="5829300" cy="377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954" name="Rectangle 2">
            <a:extLst>
              <a:ext uri="{FF2B5EF4-FFF2-40B4-BE49-F238E27FC236}">
                <a16:creationId xmlns:a16="http://schemas.microsoft.com/office/drawing/2014/main" id="{4775F26D-C8B4-DAEE-0B39-5C84E5233F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4835" y="308053"/>
            <a:ext cx="6172200" cy="1028700"/>
          </a:xfrm>
        </p:spPr>
        <p:txBody>
          <a:bodyPr/>
          <a:lstStyle/>
          <a:p>
            <a:pPr eaLnBrk="1" hangingPunct="1">
              <a:defRPr/>
            </a:pPr>
            <a:r>
              <a:rPr dirty="0"/>
              <a:t>Objectives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FD731326-3B14-311F-6837-E0AC8440401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88692" y="1164838"/>
            <a:ext cx="6343650" cy="35433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025" dirty="0"/>
              <a:t>Define terms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25" dirty="0"/>
              <a:t>Describe phases of object-oriented development life cycle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25" dirty="0"/>
              <a:t>State advantages of object-oriented modeling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25" dirty="0"/>
              <a:t>Compare object-oriented model with E-R and EER models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25" dirty="0"/>
              <a:t>Model real-world application using UML class diagram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25" dirty="0"/>
              <a:t>Provide UML snapshot of a system state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25" dirty="0"/>
              <a:t>Recognize when to use generalization, aggregation, and composition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25" dirty="0"/>
              <a:t>Specify types of business rules in a class diagram</a:t>
            </a:r>
          </a:p>
          <a:p>
            <a:pPr eaLnBrk="1" hangingPunct="1">
              <a:lnSpc>
                <a:spcPct val="90000"/>
              </a:lnSpc>
            </a:pPr>
            <a:endParaRPr lang="en-US" altLang="en-US" sz="2025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8D1285-03B2-6D2E-878A-52C286267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D17CBC9-4CDF-9D4A-851B-E7863D991A64}" type="slidenum">
              <a:rPr lang="en-US" altLang="en-US">
                <a:solidFill>
                  <a:srgbClr val="D38E27"/>
                </a:solidFill>
              </a:rPr>
              <a:pPr eaLnBrk="1" hangingPunct="1"/>
              <a:t>2</a:t>
            </a:fld>
            <a:endParaRPr lang="en-US" altLang="en-US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8" descr="Noname.gif">
            <a:extLst>
              <a:ext uri="{FF2B5EF4-FFF2-40B4-BE49-F238E27FC236}">
                <a16:creationId xmlns:a16="http://schemas.microsoft.com/office/drawing/2014/main" id="{6B4A1C3A-A36A-7EBD-839B-CCFEA68C94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085850"/>
            <a:ext cx="6465094" cy="2675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286FD421-0274-FBA1-099E-C86C235A7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0E578BD-B402-F249-B537-00517108C4B0}" type="slidenum">
              <a:rPr lang="en-US" altLang="en-US">
                <a:solidFill>
                  <a:srgbClr val="D38E27"/>
                </a:solidFill>
              </a:rPr>
              <a:pPr eaLnBrk="1" hangingPunct="1"/>
              <a:t>20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29700" name="Text Box 3">
            <a:extLst>
              <a:ext uri="{FF2B5EF4-FFF2-40B4-BE49-F238E27FC236}">
                <a16:creationId xmlns:a16="http://schemas.microsoft.com/office/drawing/2014/main" id="{8D2AFE0C-7731-B2B5-1FDA-9A77F8448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395288"/>
            <a:ext cx="5375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Figure 13-8 Derived attribute, association, and role</a:t>
            </a:r>
          </a:p>
        </p:txBody>
      </p:sp>
      <p:sp>
        <p:nvSpPr>
          <p:cNvPr id="490500" name="Text Box 4">
            <a:extLst>
              <a:ext uri="{FF2B5EF4-FFF2-40B4-BE49-F238E27FC236}">
                <a16:creationId xmlns:a16="http://schemas.microsoft.com/office/drawing/2014/main" id="{35910832-BAAF-D37A-29E7-94D64BCF7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3050" y="3818335"/>
            <a:ext cx="6229350" cy="41549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500" dirty="0">
                <a:solidFill>
                  <a:srgbClr val="990000"/>
                </a:solidFill>
                <a:cs typeface="Tahoma" pitchFamily="34" charset="0"/>
              </a:rPr>
              <a:t>Derived attributes and relationships shown with </a:t>
            </a:r>
            <a:r>
              <a:rPr lang="en-US" sz="21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/ </a:t>
            </a:r>
            <a:r>
              <a:rPr lang="en-US" sz="1500" dirty="0">
                <a:solidFill>
                  <a:srgbClr val="990000"/>
                </a:solidFill>
                <a:cs typeface="Tahoma" pitchFamily="34" charset="0"/>
              </a:rPr>
              <a:t>in front of the name</a:t>
            </a:r>
          </a:p>
        </p:txBody>
      </p:sp>
      <p:sp>
        <p:nvSpPr>
          <p:cNvPr id="29702" name="Text Box 5">
            <a:extLst>
              <a:ext uri="{FF2B5EF4-FFF2-40B4-BE49-F238E27FC236}">
                <a16:creationId xmlns:a16="http://schemas.microsoft.com/office/drawing/2014/main" id="{6CE524AA-9D60-16F8-9372-CEAFBDD31C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3496866"/>
            <a:ext cx="472078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50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Derived relationship (from Registers-for and Scheduled-for)</a:t>
            </a:r>
          </a:p>
        </p:txBody>
      </p:sp>
      <p:sp>
        <p:nvSpPr>
          <p:cNvPr id="29703" name="Text Box 6">
            <a:extLst>
              <a:ext uri="{FF2B5EF4-FFF2-40B4-BE49-F238E27FC236}">
                <a16:creationId xmlns:a16="http://schemas.microsoft.com/office/drawing/2014/main" id="{1EC74B2D-46D8-10AA-82E9-B68D6D886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2860" y="1028700"/>
            <a:ext cx="340978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50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Constraint expression for derived attribute</a:t>
            </a:r>
          </a:p>
        </p:txBody>
      </p:sp>
      <p:sp>
        <p:nvSpPr>
          <p:cNvPr id="29704" name="Text Box 7">
            <a:extLst>
              <a:ext uri="{FF2B5EF4-FFF2-40B4-BE49-F238E27FC236}">
                <a16:creationId xmlns:a16="http://schemas.microsoft.com/office/drawing/2014/main" id="{E2AA64FF-FBC9-D1F1-5EE3-FE3EC7947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0251" y="2571750"/>
            <a:ext cx="147239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50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Derived attribute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22" name="Rectangle 2">
            <a:extLst>
              <a:ext uri="{FF2B5EF4-FFF2-40B4-BE49-F238E27FC236}">
                <a16:creationId xmlns:a16="http://schemas.microsoft.com/office/drawing/2014/main" id="{B1E629F6-3048-F9E2-B03B-4C18902009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dirty="0"/>
              <a:t>Generalization/Specialization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2BA80032-5D04-6160-B391-D12D8035343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090031"/>
            <a:ext cx="6515100" cy="33147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en-US" sz="2250" dirty="0"/>
              <a:t>Subclass, Superclass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altLang="en-US" sz="1950" dirty="0"/>
              <a:t>similar to subtype/supertype in EER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2250" dirty="0"/>
              <a:t>Common attributes, relationships, and operations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2250" dirty="0"/>
              <a:t>Disjoint vs. Overlapping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2250" dirty="0"/>
              <a:t>Complete (total specialization) vs. incomplete (partial specialization)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2250" dirty="0"/>
              <a:t>Abstract Class: no direct instances possible, but subclasses may have direct instances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en-US" sz="2250" dirty="0"/>
              <a:t>Concrete Class: direct instances possible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7A9B8B-4C61-B6F1-4B15-83191245A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13DBC94-A190-5740-9DB4-955EAAB6C25A}" type="slidenum">
              <a:rPr lang="en-US" altLang="en-US">
                <a:solidFill>
                  <a:srgbClr val="D38E27"/>
                </a:solidFill>
              </a:rPr>
              <a:pPr eaLnBrk="1" hangingPunct="1"/>
              <a:t>21</a:t>
            </a:fld>
            <a:endParaRPr lang="en-US" altLang="en-US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6" descr="Noname.jpg">
            <a:extLst>
              <a:ext uri="{FF2B5EF4-FFF2-40B4-BE49-F238E27FC236}">
                <a16:creationId xmlns:a16="http://schemas.microsoft.com/office/drawing/2014/main" id="{C6D0C89E-007E-D625-7733-46CC344B22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344" y="613173"/>
            <a:ext cx="5879306" cy="3901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Slide Number Placeholder 1">
            <a:extLst>
              <a:ext uri="{FF2B5EF4-FFF2-40B4-BE49-F238E27FC236}">
                <a16:creationId xmlns:a16="http://schemas.microsoft.com/office/drawing/2014/main" id="{B32977B3-DD1B-D2C9-B539-F24A1E8FA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6C7F65F-0260-9C48-9BB1-C3F6BDC5DDFE}" type="slidenum">
              <a:rPr lang="en-US" altLang="en-US">
                <a:solidFill>
                  <a:srgbClr val="D38E27"/>
                </a:solidFill>
              </a:rPr>
              <a:pPr eaLnBrk="1" hangingPunct="1"/>
              <a:t>22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31748" name="Text Box 3">
            <a:extLst>
              <a:ext uri="{FF2B5EF4-FFF2-40B4-BE49-F238E27FC236}">
                <a16:creationId xmlns:a16="http://schemas.microsoft.com/office/drawing/2014/main" id="{94C2D919-FE3F-7824-BF4F-0E4941927B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57150"/>
            <a:ext cx="6457950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50">
                <a:solidFill>
                  <a:srgbClr val="000000"/>
                </a:solidFill>
                <a:latin typeface="Tahoma" panose="020B0604030504040204" pitchFamily="34" charset="0"/>
              </a:rPr>
              <a:t>Figure 13-9 Examples of generalization, inheritance, and constraints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50">
                <a:solidFill>
                  <a:srgbClr val="000000"/>
                </a:solidFill>
                <a:latin typeface="Tahoma" panose="020B0604030504040204" pitchFamily="34" charset="0"/>
              </a:rPr>
              <a:t>a) Employee superclass with three subclasses</a:t>
            </a:r>
          </a:p>
        </p:txBody>
      </p:sp>
      <p:grpSp>
        <p:nvGrpSpPr>
          <p:cNvPr id="31749" name="Group 4">
            <a:extLst>
              <a:ext uri="{FF2B5EF4-FFF2-40B4-BE49-F238E27FC236}">
                <a16:creationId xmlns:a16="http://schemas.microsoft.com/office/drawing/2014/main" id="{99187CCC-7118-FC76-7F10-B557927E92CD}"/>
              </a:ext>
            </a:extLst>
          </p:cNvPr>
          <p:cNvGrpSpPr>
            <a:grpSpLocks/>
          </p:cNvGrpSpPr>
          <p:nvPr/>
        </p:nvGrpSpPr>
        <p:grpSpPr bwMode="auto">
          <a:xfrm>
            <a:off x="2359819" y="1143000"/>
            <a:ext cx="1526381" cy="1028700"/>
            <a:chOff x="662" y="1056"/>
            <a:chExt cx="1282" cy="864"/>
          </a:xfrm>
        </p:grpSpPr>
        <p:sp>
          <p:nvSpPr>
            <p:cNvPr id="31759" name="Text Box 5">
              <a:extLst>
                <a:ext uri="{FF2B5EF4-FFF2-40B4-BE49-F238E27FC236}">
                  <a16:creationId xmlns:a16="http://schemas.microsoft.com/office/drawing/2014/main" id="{BB7425FE-4D07-04FB-5D62-38E77E8009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2" y="1224"/>
              <a:ext cx="1162" cy="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350">
                  <a:solidFill>
                    <a:srgbClr val="990000"/>
                  </a:solidFill>
                  <a:latin typeface="Tahoma" panose="020B0604030504040204" pitchFamily="34" charset="0"/>
                </a:rPr>
                <a:t>Shared attributes and operations</a:t>
              </a:r>
            </a:p>
          </p:txBody>
        </p:sp>
        <p:sp>
          <p:nvSpPr>
            <p:cNvPr id="31760" name="AutoShape 6">
              <a:extLst>
                <a:ext uri="{FF2B5EF4-FFF2-40B4-BE49-F238E27FC236}">
                  <a16:creationId xmlns:a16="http://schemas.microsoft.com/office/drawing/2014/main" id="{D9E27422-AA91-9D55-4712-21A7117E7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4" y="1056"/>
              <a:ext cx="240" cy="864"/>
            </a:xfrm>
            <a:prstGeom prst="leftBrace">
              <a:avLst>
                <a:gd name="adj1" fmla="val 30000"/>
                <a:gd name="adj2" fmla="val 50000"/>
              </a:avLst>
            </a:prstGeom>
            <a:noFill/>
            <a:ln w="19050">
              <a:solidFill>
                <a:srgbClr val="990000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350">
                <a:solidFill>
                  <a:schemeClr val="tx1"/>
                </a:solidFill>
                <a:latin typeface="Tahoma" panose="020B0604030504040204" pitchFamily="34" charset="0"/>
              </a:endParaRPr>
            </a:p>
          </p:txBody>
        </p:sp>
      </p:grpSp>
      <p:grpSp>
        <p:nvGrpSpPr>
          <p:cNvPr id="31750" name="Group 7">
            <a:extLst>
              <a:ext uri="{FF2B5EF4-FFF2-40B4-BE49-F238E27FC236}">
                <a16:creationId xmlns:a16="http://schemas.microsoft.com/office/drawing/2014/main" id="{70874201-BA2F-0C8E-E14C-2E7B9ECD1923}"/>
              </a:ext>
            </a:extLst>
          </p:cNvPr>
          <p:cNvGrpSpPr>
            <a:grpSpLocks/>
          </p:cNvGrpSpPr>
          <p:nvPr/>
        </p:nvGrpSpPr>
        <p:grpSpPr bwMode="auto">
          <a:xfrm>
            <a:off x="5176837" y="914400"/>
            <a:ext cx="1338263" cy="1828800"/>
            <a:chOff x="3436" y="1056"/>
            <a:chExt cx="1124" cy="1392"/>
          </a:xfrm>
        </p:grpSpPr>
        <p:sp>
          <p:nvSpPr>
            <p:cNvPr id="31757" name="Text Box 8">
              <a:extLst>
                <a:ext uri="{FF2B5EF4-FFF2-40B4-BE49-F238E27FC236}">
                  <a16:creationId xmlns:a16="http://schemas.microsoft.com/office/drawing/2014/main" id="{840408A0-2F15-CD92-9B80-0C8F607624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36" y="1056"/>
              <a:ext cx="1124" cy="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75">
                  <a:solidFill>
                    <a:srgbClr val="990000"/>
                  </a:solidFill>
                  <a:latin typeface="Tahoma" panose="020B0604030504040204" pitchFamily="34" charset="0"/>
                </a:rPr>
                <a:t>An employee can only be one of these subclasses</a:t>
              </a:r>
            </a:p>
          </p:txBody>
        </p:sp>
        <p:sp>
          <p:nvSpPr>
            <p:cNvPr id="31758" name="Line 9">
              <a:extLst>
                <a:ext uri="{FF2B5EF4-FFF2-40B4-BE49-F238E27FC236}">
                  <a16:creationId xmlns:a16="http://schemas.microsoft.com/office/drawing/2014/main" id="{3E0F6F4F-01CA-A123-3E09-AE62C8E73E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984" y="1665"/>
              <a:ext cx="576" cy="783"/>
            </a:xfrm>
            <a:prstGeom prst="line">
              <a:avLst/>
            </a:prstGeom>
            <a:noFill/>
            <a:ln w="19050">
              <a:solidFill>
                <a:srgbClr val="990000"/>
              </a:solidFill>
              <a:round/>
              <a:headEnd type="none" w="sm" len="sm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 sz="1350"/>
            </a:p>
          </p:txBody>
        </p:sp>
      </p:grpSp>
      <p:grpSp>
        <p:nvGrpSpPr>
          <p:cNvPr id="31751" name="Group 10">
            <a:extLst>
              <a:ext uri="{FF2B5EF4-FFF2-40B4-BE49-F238E27FC236}">
                <a16:creationId xmlns:a16="http://schemas.microsoft.com/office/drawing/2014/main" id="{0CA651BE-4405-7E7F-35E0-E2EB0FA3038A}"/>
              </a:ext>
            </a:extLst>
          </p:cNvPr>
          <p:cNvGrpSpPr>
            <a:grpSpLocks/>
          </p:cNvGrpSpPr>
          <p:nvPr/>
        </p:nvGrpSpPr>
        <p:grpSpPr bwMode="auto">
          <a:xfrm>
            <a:off x="6229350" y="1600200"/>
            <a:ext cx="1085850" cy="1144191"/>
            <a:chOff x="4560" y="1487"/>
            <a:chExt cx="912" cy="961"/>
          </a:xfrm>
        </p:grpSpPr>
        <p:sp>
          <p:nvSpPr>
            <p:cNvPr id="31755" name="Text Box 11">
              <a:extLst>
                <a:ext uri="{FF2B5EF4-FFF2-40B4-BE49-F238E27FC236}">
                  <a16:creationId xmlns:a16="http://schemas.microsoft.com/office/drawing/2014/main" id="{31E67F2A-C917-3EB3-4F52-2088D8C28C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60" y="1487"/>
              <a:ext cx="912" cy="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75">
                  <a:solidFill>
                    <a:srgbClr val="990000"/>
                  </a:solidFill>
                  <a:latin typeface="Tahoma" panose="020B0604030504040204" pitchFamily="34" charset="0"/>
                </a:rPr>
                <a:t>An employee may be none of them</a:t>
              </a:r>
            </a:p>
          </p:txBody>
        </p:sp>
        <p:sp>
          <p:nvSpPr>
            <p:cNvPr id="31756" name="Line 12">
              <a:extLst>
                <a:ext uri="{FF2B5EF4-FFF2-40B4-BE49-F238E27FC236}">
                  <a16:creationId xmlns:a16="http://schemas.microsoft.com/office/drawing/2014/main" id="{B0B08924-120E-3BFB-7AD4-7162CD9E842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088" y="2064"/>
              <a:ext cx="144" cy="384"/>
            </a:xfrm>
            <a:prstGeom prst="line">
              <a:avLst/>
            </a:prstGeom>
            <a:noFill/>
            <a:ln w="19050">
              <a:solidFill>
                <a:srgbClr val="990000"/>
              </a:solidFill>
              <a:round/>
              <a:headEnd type="none" w="sm" len="sm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 sz="1350"/>
            </a:p>
          </p:txBody>
        </p:sp>
      </p:grpSp>
      <p:grpSp>
        <p:nvGrpSpPr>
          <p:cNvPr id="31752" name="Group 13">
            <a:extLst>
              <a:ext uri="{FF2B5EF4-FFF2-40B4-BE49-F238E27FC236}">
                <a16:creationId xmlns:a16="http://schemas.microsoft.com/office/drawing/2014/main" id="{F44D8BDB-8D56-96E0-5C91-3DF435D35BBF}"/>
              </a:ext>
            </a:extLst>
          </p:cNvPr>
          <p:cNvGrpSpPr>
            <a:grpSpLocks/>
          </p:cNvGrpSpPr>
          <p:nvPr/>
        </p:nvGrpSpPr>
        <p:grpSpPr bwMode="auto">
          <a:xfrm>
            <a:off x="1943100" y="3543299"/>
            <a:ext cx="5200650" cy="1181100"/>
            <a:chOff x="672" y="3072"/>
            <a:chExt cx="4368" cy="992"/>
          </a:xfrm>
        </p:grpSpPr>
        <p:sp>
          <p:nvSpPr>
            <p:cNvPr id="31753" name="Rectangle 14">
              <a:extLst>
                <a:ext uri="{FF2B5EF4-FFF2-40B4-BE49-F238E27FC236}">
                  <a16:creationId xmlns:a16="http://schemas.microsoft.com/office/drawing/2014/main" id="{95769E43-1B2C-0B7D-C900-FA76B717EB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3072"/>
              <a:ext cx="4368" cy="768"/>
            </a:xfrm>
            <a:prstGeom prst="rect">
              <a:avLst/>
            </a:prstGeom>
            <a:noFill/>
            <a:ln w="19050">
              <a:solidFill>
                <a:srgbClr val="9900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350">
                <a:solidFill>
                  <a:schemeClr val="tx1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31754" name="Text Box 15">
              <a:extLst>
                <a:ext uri="{FF2B5EF4-FFF2-40B4-BE49-F238E27FC236}">
                  <a16:creationId xmlns:a16="http://schemas.microsoft.com/office/drawing/2014/main" id="{6D621BD3-9FC1-5F4D-C706-C935190287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3812"/>
              <a:ext cx="251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350">
                  <a:solidFill>
                    <a:srgbClr val="990000"/>
                  </a:solidFill>
                  <a:latin typeface="Tahoma" panose="020B0604030504040204" pitchFamily="34" charset="0"/>
                </a:rPr>
                <a:t>Specialized attributes and operations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1" descr="Noname.jpg">
            <a:extLst>
              <a:ext uri="{FF2B5EF4-FFF2-40B4-BE49-F238E27FC236}">
                <a16:creationId xmlns:a16="http://schemas.microsoft.com/office/drawing/2014/main" id="{D92B7D2C-8904-E512-EBF4-BB635B994A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1028700"/>
            <a:ext cx="6429375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BAF22793-F218-0EDD-66CC-ECCD9BE2E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BF86D08-FF58-554B-BC1B-8EEC985894BA}" type="slidenum">
              <a:rPr lang="en-US" altLang="en-US">
                <a:solidFill>
                  <a:srgbClr val="D38E27"/>
                </a:solidFill>
              </a:rPr>
              <a:pPr eaLnBrk="1" hangingPunct="1"/>
              <a:t>23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32772" name="Text Box 3">
            <a:extLst>
              <a:ext uri="{FF2B5EF4-FFF2-40B4-BE49-F238E27FC236}">
                <a16:creationId xmlns:a16="http://schemas.microsoft.com/office/drawing/2014/main" id="{BDA4BFEE-3AAD-C5E8-78C1-BFBCF2ABC2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7300" y="171450"/>
            <a:ext cx="674370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5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Figure 13-9 Examples of generalization, inheritance, and constraints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5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	b) Abstract Patient class with two concrete subclasses</a:t>
            </a:r>
          </a:p>
        </p:txBody>
      </p:sp>
      <p:sp>
        <p:nvSpPr>
          <p:cNvPr id="32773" name="Text Box 4">
            <a:extLst>
              <a:ext uri="{FF2B5EF4-FFF2-40B4-BE49-F238E27FC236}">
                <a16:creationId xmlns:a16="http://schemas.microsoft.com/office/drawing/2014/main" id="{4AC68D53-CB16-F2F5-6D55-F337408AD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0450" y="1265635"/>
            <a:ext cx="22288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50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Abstract indicated by </a:t>
            </a:r>
            <a:r>
              <a:rPr lang="en-US" altLang="en-US" sz="1350" i="1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italics</a:t>
            </a:r>
          </a:p>
        </p:txBody>
      </p:sp>
      <p:grpSp>
        <p:nvGrpSpPr>
          <p:cNvPr id="32774" name="Group 6">
            <a:extLst>
              <a:ext uri="{FF2B5EF4-FFF2-40B4-BE49-F238E27FC236}">
                <a16:creationId xmlns:a16="http://schemas.microsoft.com/office/drawing/2014/main" id="{CF18A788-8656-BE24-5670-7FCC0FB6302C}"/>
              </a:ext>
            </a:extLst>
          </p:cNvPr>
          <p:cNvGrpSpPr>
            <a:grpSpLocks/>
          </p:cNvGrpSpPr>
          <p:nvPr/>
        </p:nvGrpSpPr>
        <p:grpSpPr bwMode="auto">
          <a:xfrm>
            <a:off x="1543050" y="2481262"/>
            <a:ext cx="2800350" cy="831208"/>
            <a:chOff x="288" y="2026"/>
            <a:chExt cx="2352" cy="586"/>
          </a:xfrm>
        </p:grpSpPr>
        <p:sp>
          <p:nvSpPr>
            <p:cNvPr id="32778" name="Text Box 7">
              <a:extLst>
                <a:ext uri="{FF2B5EF4-FFF2-40B4-BE49-F238E27FC236}">
                  <a16:creationId xmlns:a16="http://schemas.microsoft.com/office/drawing/2014/main" id="{C179566F-9ECD-73B1-4C0B-A13CD02F73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2026"/>
              <a:ext cx="1056" cy="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200">
                  <a:solidFill>
                    <a:srgbClr val="99000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A patient MUST be EXACTLY one of the subtypes</a:t>
              </a:r>
              <a:endParaRPr lang="en-US" altLang="en-US" sz="1200" i="1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2779" name="Rectangle 8">
              <a:extLst>
                <a:ext uri="{FF2B5EF4-FFF2-40B4-BE49-F238E27FC236}">
                  <a16:creationId xmlns:a16="http://schemas.microsoft.com/office/drawing/2014/main" id="{6832CC4B-1E00-8E3D-E825-6E998D30EB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112"/>
              <a:ext cx="1152" cy="96"/>
            </a:xfrm>
            <a:prstGeom prst="rect">
              <a:avLst/>
            </a:prstGeom>
            <a:noFill/>
            <a:ln w="19050">
              <a:solidFill>
                <a:srgbClr val="9900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350">
                <a:solidFill>
                  <a:schemeClr val="tx1"/>
                </a:solidFill>
                <a:latin typeface="Tahoma" panose="020B0604030504040204" pitchFamily="34" charset="0"/>
              </a:endParaRPr>
            </a:p>
          </p:txBody>
        </p:sp>
      </p:grpSp>
      <p:grpSp>
        <p:nvGrpSpPr>
          <p:cNvPr id="32775" name="Group 11">
            <a:extLst>
              <a:ext uri="{FF2B5EF4-FFF2-40B4-BE49-F238E27FC236}">
                <a16:creationId xmlns:a16="http://schemas.microsoft.com/office/drawing/2014/main" id="{F5CAD81C-49E3-211B-E558-9E54E520CC65}"/>
              </a:ext>
            </a:extLst>
          </p:cNvPr>
          <p:cNvGrpSpPr>
            <a:grpSpLocks/>
          </p:cNvGrpSpPr>
          <p:nvPr/>
        </p:nvGrpSpPr>
        <p:grpSpPr bwMode="auto">
          <a:xfrm>
            <a:off x="3829050" y="2800353"/>
            <a:ext cx="3714750" cy="715566"/>
            <a:chOff x="2208" y="2238"/>
            <a:chExt cx="3120" cy="601"/>
          </a:xfrm>
        </p:grpSpPr>
        <p:sp>
          <p:nvSpPr>
            <p:cNvPr id="32776" name="Text Box 5">
              <a:extLst>
                <a:ext uri="{FF2B5EF4-FFF2-40B4-BE49-F238E27FC236}">
                  <a16:creationId xmlns:a16="http://schemas.microsoft.com/office/drawing/2014/main" id="{C02FEBD1-29A6-F4B7-E6AA-16A8DDEB28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4" y="2238"/>
              <a:ext cx="2784" cy="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350">
                  <a:solidFill>
                    <a:srgbClr val="99000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Dynamic means a 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350">
                  <a:solidFill>
                    <a:srgbClr val="99000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patient can change from one subclass to another over time.</a:t>
              </a:r>
              <a:endParaRPr lang="en-US" altLang="en-US" sz="1350" i="1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2777" name="Line 10">
              <a:extLst>
                <a:ext uri="{FF2B5EF4-FFF2-40B4-BE49-F238E27FC236}">
                  <a16:creationId xmlns:a16="http://schemas.microsoft.com/office/drawing/2014/main" id="{3826E43E-BB09-3ECB-0F8A-4A8A637649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08" y="2430"/>
              <a:ext cx="288" cy="0"/>
            </a:xfrm>
            <a:prstGeom prst="line">
              <a:avLst/>
            </a:prstGeom>
            <a:noFill/>
            <a:ln w="12700">
              <a:solidFill>
                <a:srgbClr val="80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 sz="1350"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4" name="Rectangle 2">
            <a:extLst>
              <a:ext uri="{FF2B5EF4-FFF2-40B4-BE49-F238E27FC236}">
                <a16:creationId xmlns:a16="http://schemas.microsoft.com/office/drawing/2014/main" id="{E2E5C728-38AF-DDE7-DA87-1167DA76DF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1500" y="400051"/>
            <a:ext cx="5886450" cy="628650"/>
          </a:xfrm>
        </p:spPr>
        <p:txBody>
          <a:bodyPr/>
          <a:lstStyle/>
          <a:p>
            <a:pPr eaLnBrk="1" hangingPunct="1">
              <a:defRPr/>
            </a:pPr>
            <a:r>
              <a:rPr dirty="0"/>
              <a:t>Class-Scope Attribute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CDF485FF-6829-9BFD-06A5-CF0449881C6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71500" y="1147647"/>
            <a:ext cx="6515100" cy="3394472"/>
          </a:xfrm>
        </p:spPr>
        <p:txBody>
          <a:bodyPr/>
          <a:lstStyle/>
          <a:p>
            <a:pPr eaLnBrk="1" hangingPunct="1"/>
            <a:r>
              <a:rPr lang="en-US" altLang="en-US" sz="2700" dirty="0"/>
              <a:t>Specifies a value common to an entire class, rather than a specific value for an instance</a:t>
            </a:r>
          </a:p>
          <a:p>
            <a:pPr eaLnBrk="1" hangingPunct="1"/>
            <a:endParaRPr lang="en-US" altLang="en-US" sz="2700" dirty="0"/>
          </a:p>
          <a:p>
            <a:pPr eaLnBrk="1" hangingPunct="1"/>
            <a:r>
              <a:rPr lang="en-US" altLang="en-US" sz="2700" dirty="0"/>
              <a:t>Represented by underlining</a:t>
            </a:r>
          </a:p>
          <a:p>
            <a:pPr eaLnBrk="1" hangingPunct="1"/>
            <a:endParaRPr lang="en-US" altLang="en-US" sz="2700" dirty="0"/>
          </a:p>
          <a:p>
            <a:pPr eaLnBrk="1" hangingPunct="1"/>
            <a:r>
              <a:rPr lang="en-US" altLang="en-US" sz="2700" dirty="0"/>
              <a:t>“=”is initial, default value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91318F-AB6F-F46B-60F9-31586507B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62E1ECE-AFA2-FB43-B77C-811276FBA9F7}" type="slidenum">
              <a:rPr lang="en-US" altLang="en-US">
                <a:solidFill>
                  <a:srgbClr val="D38E27"/>
                </a:solidFill>
              </a:rPr>
              <a:pPr eaLnBrk="1" hangingPunct="1"/>
              <a:t>24</a:t>
            </a:fld>
            <a:endParaRPr lang="en-US" altLang="en-US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618" name="Rectangle 2">
            <a:extLst>
              <a:ext uri="{FF2B5EF4-FFF2-40B4-BE49-F238E27FC236}">
                <a16:creationId xmlns:a16="http://schemas.microsoft.com/office/drawing/2014/main" id="{DF744BC2-6619-540B-F65E-791C5E9D7E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650" y="510777"/>
            <a:ext cx="5715000" cy="628650"/>
          </a:xfrm>
        </p:spPr>
        <p:txBody>
          <a:bodyPr/>
          <a:lstStyle/>
          <a:p>
            <a:pPr eaLnBrk="1" hangingPunct="1">
              <a:defRPr/>
            </a:pPr>
            <a:r>
              <a:rPr dirty="0"/>
              <a:t>Polymorphism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D2728772-8CD3-6A64-1B0C-6D0CD451CBC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700" b="1"/>
              <a:t>Abstract Operation</a:t>
            </a:r>
            <a:r>
              <a:rPr lang="en-US" altLang="en-US" sz="2700"/>
              <a:t>: Defines the form or protocol of the operation, but not its implementation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700" b="1"/>
              <a:t>Method</a:t>
            </a:r>
            <a:r>
              <a:rPr lang="en-US" altLang="en-US" sz="2700"/>
              <a:t>: The implementation of an operation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700" b="1"/>
              <a:t>Polymorphism</a:t>
            </a:r>
            <a:r>
              <a:rPr lang="en-US" altLang="en-US" sz="2700"/>
              <a:t>: The same operation may apply to two or more different classes in different ways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C67ECB-BA1E-1C1E-664A-DE0053679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AF09BDD-5DE8-D442-B18F-04F9A792D5F1}" type="slidenum">
              <a:rPr lang="en-US" altLang="en-US">
                <a:solidFill>
                  <a:srgbClr val="D38E27"/>
                </a:solidFill>
              </a:rPr>
              <a:pPr eaLnBrk="1" hangingPunct="1"/>
              <a:t>25</a:t>
            </a:fld>
            <a:endParaRPr lang="en-US" altLang="en-US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4" descr="Noname.gif">
            <a:extLst>
              <a:ext uri="{FF2B5EF4-FFF2-40B4-BE49-F238E27FC236}">
                <a16:creationId xmlns:a16="http://schemas.microsoft.com/office/drawing/2014/main" id="{B173F331-A527-901A-2399-520066FCD0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703" y="821532"/>
            <a:ext cx="5461397" cy="386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49460A79-A78E-18D2-956A-6BCCBC5E7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C34512B-81FA-9747-B3D2-FD233A55D486}" type="slidenum">
              <a:rPr lang="en-US" altLang="en-US">
                <a:solidFill>
                  <a:srgbClr val="D38E27"/>
                </a:solidFill>
              </a:rPr>
              <a:pPr eaLnBrk="1" hangingPunct="1"/>
              <a:t>26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35844" name="Text Box 3">
            <a:extLst>
              <a:ext uri="{FF2B5EF4-FFF2-40B4-BE49-F238E27FC236}">
                <a16:creationId xmlns:a16="http://schemas.microsoft.com/office/drawing/2014/main" id="{2ED4978C-6AD9-26B0-CE57-5950361610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3100" y="171451"/>
            <a:ext cx="5772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Figure 13-11 Polymorphism, abstract operation, class-scope attribute, and ordering</a:t>
            </a:r>
          </a:p>
        </p:txBody>
      </p:sp>
      <p:grpSp>
        <p:nvGrpSpPr>
          <p:cNvPr id="35845" name="Group 4">
            <a:extLst>
              <a:ext uri="{FF2B5EF4-FFF2-40B4-BE49-F238E27FC236}">
                <a16:creationId xmlns:a16="http://schemas.microsoft.com/office/drawing/2014/main" id="{743455B0-AC88-080C-AAA7-3EDB26403739}"/>
              </a:ext>
            </a:extLst>
          </p:cNvPr>
          <p:cNvGrpSpPr>
            <a:grpSpLocks/>
          </p:cNvGrpSpPr>
          <p:nvPr/>
        </p:nvGrpSpPr>
        <p:grpSpPr bwMode="auto">
          <a:xfrm>
            <a:off x="2414588" y="3119438"/>
            <a:ext cx="5070872" cy="1477152"/>
            <a:chOff x="925" y="2667"/>
            <a:chExt cx="4106" cy="1161"/>
          </a:xfrm>
        </p:grpSpPr>
        <p:sp>
          <p:nvSpPr>
            <p:cNvPr id="35854" name="Rectangle 5">
              <a:extLst>
                <a:ext uri="{FF2B5EF4-FFF2-40B4-BE49-F238E27FC236}">
                  <a16:creationId xmlns:a16="http://schemas.microsoft.com/office/drawing/2014/main" id="{B4584E76-59F5-5782-14BB-7163F7344D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" y="3395"/>
              <a:ext cx="1006" cy="189"/>
            </a:xfrm>
            <a:prstGeom prst="rect">
              <a:avLst/>
            </a:prstGeom>
            <a:noFill/>
            <a:ln w="19050">
              <a:solidFill>
                <a:srgbClr val="9900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350">
                <a:solidFill>
                  <a:schemeClr val="tx1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35855" name="Rectangle 6">
              <a:extLst>
                <a:ext uri="{FF2B5EF4-FFF2-40B4-BE49-F238E27FC236}">
                  <a16:creationId xmlns:a16="http://schemas.microsoft.com/office/drawing/2014/main" id="{F6C2C8D0-271A-4E3F-0F6C-F975612FAB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2" y="3284"/>
              <a:ext cx="952" cy="144"/>
            </a:xfrm>
            <a:prstGeom prst="rect">
              <a:avLst/>
            </a:prstGeom>
            <a:noFill/>
            <a:ln w="19050">
              <a:solidFill>
                <a:srgbClr val="9900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350">
                <a:solidFill>
                  <a:schemeClr val="tx1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35856" name="Text Box 7">
              <a:extLst>
                <a:ext uri="{FF2B5EF4-FFF2-40B4-BE49-F238E27FC236}">
                  <a16:creationId xmlns:a16="http://schemas.microsoft.com/office/drawing/2014/main" id="{76CBCF75-B13F-5D47-D0BA-BE8FFB2ED4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9" y="2667"/>
              <a:ext cx="1762" cy="1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500">
                  <a:solidFill>
                    <a:srgbClr val="99000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Class-scope attributes–only one value common to all instances of these classes (includes default values)</a:t>
              </a:r>
            </a:p>
          </p:txBody>
        </p:sp>
      </p:grpSp>
      <p:grpSp>
        <p:nvGrpSpPr>
          <p:cNvPr id="35846" name="Group 8">
            <a:extLst>
              <a:ext uri="{FF2B5EF4-FFF2-40B4-BE49-F238E27FC236}">
                <a16:creationId xmlns:a16="http://schemas.microsoft.com/office/drawing/2014/main" id="{B6AF7D84-4B54-EDA2-6329-4941DAD9BA0E}"/>
              </a:ext>
            </a:extLst>
          </p:cNvPr>
          <p:cNvGrpSpPr>
            <a:grpSpLocks/>
          </p:cNvGrpSpPr>
          <p:nvPr/>
        </p:nvGrpSpPr>
        <p:grpSpPr bwMode="auto">
          <a:xfrm>
            <a:off x="2347912" y="2286003"/>
            <a:ext cx="4852988" cy="553642"/>
            <a:chOff x="916" y="1920"/>
            <a:chExt cx="3929" cy="465"/>
          </a:xfrm>
        </p:grpSpPr>
        <p:sp>
          <p:nvSpPr>
            <p:cNvPr id="35852" name="Rectangle 9">
              <a:extLst>
                <a:ext uri="{FF2B5EF4-FFF2-40B4-BE49-F238E27FC236}">
                  <a16:creationId xmlns:a16="http://schemas.microsoft.com/office/drawing/2014/main" id="{52FBEFB2-2686-0737-62D7-92156B4505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" y="2101"/>
              <a:ext cx="912" cy="144"/>
            </a:xfrm>
            <a:prstGeom prst="rect">
              <a:avLst/>
            </a:prstGeom>
            <a:noFill/>
            <a:ln w="19050">
              <a:solidFill>
                <a:srgbClr val="9900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350">
                <a:solidFill>
                  <a:schemeClr val="tx1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35853" name="Text Box 10">
              <a:extLst>
                <a:ext uri="{FF2B5EF4-FFF2-40B4-BE49-F238E27FC236}">
                  <a16:creationId xmlns:a16="http://schemas.microsoft.com/office/drawing/2014/main" id="{48A13F02-19CE-8B10-A830-20A77E6B80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8" y="1920"/>
              <a:ext cx="2637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500">
                  <a:solidFill>
                    <a:srgbClr val="99000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This operation is abstract…it has no method at Student level.</a:t>
              </a:r>
            </a:p>
          </p:txBody>
        </p:sp>
      </p:grpSp>
      <p:grpSp>
        <p:nvGrpSpPr>
          <p:cNvPr id="35847" name="Group 11">
            <a:extLst>
              <a:ext uri="{FF2B5EF4-FFF2-40B4-BE49-F238E27FC236}">
                <a16:creationId xmlns:a16="http://schemas.microsoft.com/office/drawing/2014/main" id="{5328ED13-1160-6936-8D68-568FB96B9B79}"/>
              </a:ext>
            </a:extLst>
          </p:cNvPr>
          <p:cNvGrpSpPr>
            <a:grpSpLocks/>
          </p:cNvGrpSpPr>
          <p:nvPr/>
        </p:nvGrpSpPr>
        <p:grpSpPr bwMode="auto">
          <a:xfrm>
            <a:off x="1339454" y="3290886"/>
            <a:ext cx="3696890" cy="1477566"/>
            <a:chOff x="127" y="2744"/>
            <a:chExt cx="2993" cy="1241"/>
          </a:xfrm>
        </p:grpSpPr>
        <p:sp>
          <p:nvSpPr>
            <p:cNvPr id="35850" name="Rectangle 12">
              <a:extLst>
                <a:ext uri="{FF2B5EF4-FFF2-40B4-BE49-F238E27FC236}">
                  <a16:creationId xmlns:a16="http://schemas.microsoft.com/office/drawing/2014/main" id="{1493DF8E-25D2-205B-0803-8F2D2243A8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3580"/>
              <a:ext cx="2160" cy="192"/>
            </a:xfrm>
            <a:prstGeom prst="rect">
              <a:avLst/>
            </a:prstGeom>
            <a:noFill/>
            <a:ln w="19050">
              <a:solidFill>
                <a:srgbClr val="9900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350">
                <a:solidFill>
                  <a:schemeClr val="tx1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35851" name="Text Box 13">
              <a:extLst>
                <a:ext uri="{FF2B5EF4-FFF2-40B4-BE49-F238E27FC236}">
                  <a16:creationId xmlns:a16="http://schemas.microsoft.com/office/drawing/2014/main" id="{FD756F9C-266C-61AC-6C82-2777B34203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7" y="2744"/>
              <a:ext cx="694" cy="1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500">
                  <a:solidFill>
                    <a:srgbClr val="99000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Methods defined at subclass level</a:t>
              </a:r>
            </a:p>
          </p:txBody>
        </p:sp>
      </p:grpSp>
      <p:sp>
        <p:nvSpPr>
          <p:cNvPr id="35848" name="Line 10">
            <a:extLst>
              <a:ext uri="{FF2B5EF4-FFF2-40B4-BE49-F238E27FC236}">
                <a16:creationId xmlns:a16="http://schemas.microsoft.com/office/drawing/2014/main" id="{9CF890A7-B0D5-CA14-0D7A-78627B8A85CC}"/>
              </a:ext>
            </a:extLst>
          </p:cNvPr>
          <p:cNvSpPr>
            <a:spLocks noChangeShapeType="1"/>
          </p:cNvSpPr>
          <p:nvPr/>
        </p:nvSpPr>
        <p:spPr bwMode="auto">
          <a:xfrm>
            <a:off x="1910954" y="4400550"/>
            <a:ext cx="342900" cy="0"/>
          </a:xfrm>
          <a:prstGeom prst="line">
            <a:avLst/>
          </a:prstGeom>
          <a:noFill/>
          <a:ln w="12700">
            <a:solidFill>
              <a:srgbClr val="80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 sz="1350"/>
          </a:p>
        </p:txBody>
      </p:sp>
      <p:sp>
        <p:nvSpPr>
          <p:cNvPr id="35849" name="Line 10">
            <a:extLst>
              <a:ext uri="{FF2B5EF4-FFF2-40B4-BE49-F238E27FC236}">
                <a16:creationId xmlns:a16="http://schemas.microsoft.com/office/drawing/2014/main" id="{2344C62E-2727-1F72-7769-C5655F6881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71850" y="2571750"/>
            <a:ext cx="342900" cy="0"/>
          </a:xfrm>
          <a:prstGeom prst="line">
            <a:avLst/>
          </a:prstGeom>
          <a:noFill/>
          <a:ln w="12700">
            <a:solidFill>
              <a:srgbClr val="800000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 sz="135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Rectangle 2">
            <a:extLst>
              <a:ext uri="{FF2B5EF4-FFF2-40B4-BE49-F238E27FC236}">
                <a16:creationId xmlns:a16="http://schemas.microsoft.com/office/drawing/2014/main" id="{ABE127A7-C3DB-7549-2C94-22476206CE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65821" y="394939"/>
            <a:ext cx="6057900" cy="628650"/>
          </a:xfrm>
        </p:spPr>
        <p:txBody>
          <a:bodyPr/>
          <a:lstStyle/>
          <a:p>
            <a:pPr eaLnBrk="1" hangingPunct="1">
              <a:defRPr/>
            </a:pPr>
            <a:r>
              <a:rPr dirty="0"/>
              <a:t>Overriding Inheritance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8E760C3F-B3CA-3C2B-98CC-32A171777E8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8206" y="1157404"/>
            <a:ext cx="6515100" cy="3394472"/>
          </a:xfrm>
        </p:spPr>
        <p:txBody>
          <a:bodyPr/>
          <a:lstStyle/>
          <a:p>
            <a:pPr eaLnBrk="1" hangingPunct="1"/>
            <a:r>
              <a:rPr lang="en-US" altLang="en-US" sz="2700" b="1" dirty="0"/>
              <a:t>Overriding</a:t>
            </a:r>
            <a:r>
              <a:rPr lang="en-US" altLang="en-US" sz="2700" dirty="0"/>
              <a:t>: The process of replacing a method inherited from a superclass by a more specific implementation of that method in a subclass</a:t>
            </a:r>
          </a:p>
          <a:p>
            <a:pPr lvl="1" eaLnBrk="1" hangingPunct="1"/>
            <a:r>
              <a:rPr lang="en-US" altLang="en-US" sz="2400" dirty="0"/>
              <a:t>For Extension: add code</a:t>
            </a:r>
          </a:p>
          <a:p>
            <a:pPr lvl="1" eaLnBrk="1" hangingPunct="1"/>
            <a:r>
              <a:rPr lang="en-US" altLang="en-US" sz="2400" dirty="0"/>
              <a:t>For Restriction: limit the method</a:t>
            </a:r>
          </a:p>
          <a:p>
            <a:pPr lvl="1" eaLnBrk="1" hangingPunct="1"/>
            <a:r>
              <a:rPr lang="en-US" altLang="en-US" sz="2400" dirty="0"/>
              <a:t>For Optimization: improve code by exploiting restrictions imposed by the subclass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03D402-69D8-8171-A3BB-09B3F99E2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4B13453-0AB1-4C49-A8E1-535D8E321D22}" type="slidenum">
              <a:rPr lang="en-US" altLang="en-US">
                <a:solidFill>
                  <a:srgbClr val="D38E27"/>
                </a:solidFill>
              </a:rPr>
              <a:pPr eaLnBrk="1" hangingPunct="1"/>
              <a:t>27</a:t>
            </a:fld>
            <a:endParaRPr lang="en-US" altLang="en-US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9" descr="Noname.gif">
            <a:extLst>
              <a:ext uri="{FF2B5EF4-FFF2-40B4-BE49-F238E27FC236}">
                <a16:creationId xmlns:a16="http://schemas.microsoft.com/office/drawing/2014/main" id="{049D00DF-0BB7-B108-053E-229DAB4A2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685800"/>
            <a:ext cx="6398419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3A83ABCA-87BE-FC18-069D-4368AABBD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F1EA160-CB28-4C45-AAF5-D6E8EEBAE8E9}" type="slidenum">
              <a:rPr lang="en-US" altLang="en-US">
                <a:solidFill>
                  <a:srgbClr val="D38E27"/>
                </a:solidFill>
              </a:rPr>
              <a:pPr eaLnBrk="1" hangingPunct="1"/>
              <a:t>28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37892" name="Text Box 2">
            <a:extLst>
              <a:ext uri="{FF2B5EF4-FFF2-40B4-BE49-F238E27FC236}">
                <a16:creationId xmlns:a16="http://schemas.microsoft.com/office/drawing/2014/main" id="{54C4BA06-9C5C-A4E4-227D-EA11A45FF3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7248" y="223838"/>
            <a:ext cx="38033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Figure 13-12 Overriding inheritance</a:t>
            </a:r>
          </a:p>
        </p:txBody>
      </p:sp>
      <p:grpSp>
        <p:nvGrpSpPr>
          <p:cNvPr id="37893" name="Group 4">
            <a:extLst>
              <a:ext uri="{FF2B5EF4-FFF2-40B4-BE49-F238E27FC236}">
                <a16:creationId xmlns:a16="http://schemas.microsoft.com/office/drawing/2014/main" id="{1A1867D6-3CCE-374E-C348-3F13A0926B53}"/>
              </a:ext>
            </a:extLst>
          </p:cNvPr>
          <p:cNvGrpSpPr>
            <a:grpSpLocks/>
          </p:cNvGrpSpPr>
          <p:nvPr/>
        </p:nvGrpSpPr>
        <p:grpSpPr bwMode="auto">
          <a:xfrm>
            <a:off x="5829300" y="3886196"/>
            <a:ext cx="2057400" cy="595908"/>
            <a:chOff x="3963" y="3478"/>
            <a:chExt cx="1691" cy="462"/>
          </a:xfrm>
        </p:grpSpPr>
        <p:sp>
          <p:nvSpPr>
            <p:cNvPr id="37896" name="Rectangle 5">
              <a:extLst>
                <a:ext uri="{FF2B5EF4-FFF2-40B4-BE49-F238E27FC236}">
                  <a16:creationId xmlns:a16="http://schemas.microsoft.com/office/drawing/2014/main" id="{CCD25AF8-41FA-E766-3CF0-10D57266CC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4" y="3478"/>
              <a:ext cx="1152" cy="177"/>
            </a:xfrm>
            <a:prstGeom prst="rect">
              <a:avLst/>
            </a:prstGeom>
            <a:noFill/>
            <a:ln w="19050">
              <a:solidFill>
                <a:srgbClr val="9900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350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7897" name="Text Box 6">
              <a:extLst>
                <a:ext uri="{FF2B5EF4-FFF2-40B4-BE49-F238E27FC236}">
                  <a16:creationId xmlns:a16="http://schemas.microsoft.com/office/drawing/2014/main" id="{FE6FC998-85BE-D9CA-EBDD-CB4B948EF9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3" y="3689"/>
              <a:ext cx="1691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500">
                  <a:solidFill>
                    <a:srgbClr val="99000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Restrict job placement</a:t>
              </a:r>
            </a:p>
          </p:txBody>
        </p:sp>
      </p:grpSp>
      <p:sp>
        <p:nvSpPr>
          <p:cNvPr id="37894" name="Text Box 7">
            <a:extLst>
              <a:ext uri="{FF2B5EF4-FFF2-40B4-BE49-F238E27FC236}">
                <a16:creationId xmlns:a16="http://schemas.microsoft.com/office/drawing/2014/main" id="{8F69AAEA-734E-51BE-F715-C9B3D1FA09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5900" y="800100"/>
            <a:ext cx="14168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350">
              <a:solidFill>
                <a:schemeClr val="tx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895" name="Text Box 8">
            <a:extLst>
              <a:ext uri="{FF2B5EF4-FFF2-40B4-BE49-F238E27FC236}">
                <a16:creationId xmlns:a16="http://schemas.microsoft.com/office/drawing/2014/main" id="{6F5D81A2-74E3-8E67-A646-36AAEDF04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3044" y="685801"/>
            <a:ext cx="1364456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500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Subclasses that do not override </a:t>
            </a:r>
            <a:r>
              <a:rPr lang="en-US" altLang="en-US" sz="1500" i="1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placeStudent</a:t>
            </a:r>
            <a:r>
              <a:rPr lang="en-US" altLang="en-US" sz="1500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use the default behavior.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8" name="Rectangle 2">
            <a:extLst>
              <a:ext uri="{FF2B5EF4-FFF2-40B4-BE49-F238E27FC236}">
                <a16:creationId xmlns:a16="http://schemas.microsoft.com/office/drawing/2014/main" id="{228BFDEA-9D51-3ECA-92D6-16F8D634F2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4329" y="429838"/>
            <a:ext cx="5829300" cy="628650"/>
          </a:xfrm>
        </p:spPr>
        <p:txBody>
          <a:bodyPr/>
          <a:lstStyle/>
          <a:p>
            <a:pPr eaLnBrk="1" hangingPunct="1">
              <a:defRPr/>
            </a:pPr>
            <a:r>
              <a:rPr dirty="0"/>
              <a:t>Multiple Inheritance</a:t>
            </a: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id="{D82BD865-1A8E-8B2C-1445-5B3D369AEEF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4329" y="1319190"/>
            <a:ext cx="6515100" cy="3394472"/>
          </a:xfrm>
        </p:spPr>
        <p:txBody>
          <a:bodyPr/>
          <a:lstStyle/>
          <a:p>
            <a:pPr eaLnBrk="1" hangingPunct="1"/>
            <a:r>
              <a:rPr lang="en-US" altLang="en-US" sz="2700" b="1" dirty="0"/>
              <a:t>Multiple Classification</a:t>
            </a:r>
            <a:r>
              <a:rPr lang="en-US" altLang="en-US" sz="2700" dirty="0"/>
              <a:t>: An object is an instance of more than one class</a:t>
            </a:r>
          </a:p>
          <a:p>
            <a:pPr eaLnBrk="1" hangingPunct="1"/>
            <a:endParaRPr lang="en-US" altLang="en-US" sz="2700" dirty="0"/>
          </a:p>
          <a:p>
            <a:pPr eaLnBrk="1" hangingPunct="1"/>
            <a:r>
              <a:rPr lang="en-US" altLang="en-US" sz="2700" b="1" dirty="0"/>
              <a:t>Multiple Inheritance</a:t>
            </a:r>
            <a:r>
              <a:rPr lang="en-US" altLang="en-US" sz="2700" dirty="0"/>
              <a:t>: A class inherits features from more than one superclass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E3D88D-FA0D-A7FE-1AED-0BF32ECB1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81C0E89-AACB-C542-B1AC-F6FB67805625}" type="slidenum">
              <a:rPr lang="en-US" altLang="en-US">
                <a:solidFill>
                  <a:srgbClr val="D38E27"/>
                </a:solidFill>
              </a:rPr>
              <a:pPr eaLnBrk="1" hangingPunct="1"/>
              <a:t>29</a:t>
            </a:fld>
            <a:endParaRPr lang="en-US" altLang="en-US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90" name="Rectangle 2">
            <a:extLst>
              <a:ext uri="{FF2B5EF4-FFF2-40B4-BE49-F238E27FC236}">
                <a16:creationId xmlns:a16="http://schemas.microsoft.com/office/drawing/2014/main" id="{F8FA6717-E6FC-D5C9-B503-35C8B0CE61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5321" y="400050"/>
            <a:ext cx="5829300" cy="85725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dirty="0"/>
              <a:t>What Is Object-Oriented Data Modeling?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186C4A8D-F507-E42F-2C96-8229C4FB92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45945" y="1376246"/>
            <a:ext cx="6743700" cy="30861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175" dirty="0"/>
              <a:t>Centers around objects and classes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175" dirty="0"/>
              <a:t>Involves inheritance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175" dirty="0"/>
              <a:t>Encapsulates both data and behavior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175" dirty="0"/>
              <a:t>Benefits of Object-Oriented Modeling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Ability to tackle challenging problems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Improved communication between users, analysts, developers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Increased consistency in analysis, design, and programming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Explicitly represents commonality among system components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System robustness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Reusability of analysis, design, and programming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8198A4-0FDB-FDA7-B9EA-0B30D6EAB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3134673-57F2-9546-8678-4A6C1E7F0388}" type="slidenum">
              <a:rPr lang="en-US" altLang="en-US">
                <a:solidFill>
                  <a:srgbClr val="D38E27"/>
                </a:solidFill>
              </a:rPr>
              <a:pPr eaLnBrk="1" hangingPunct="1"/>
              <a:t>3</a:t>
            </a:fld>
            <a:endParaRPr lang="en-US" altLang="en-US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88CB1194-091F-3803-E143-4D804DB61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6AD88CA-4915-884A-8368-F0A747EC591C}" type="slidenum">
              <a:rPr lang="en-US" altLang="en-US">
                <a:solidFill>
                  <a:srgbClr val="D38E27"/>
                </a:solidFill>
              </a:rPr>
              <a:pPr eaLnBrk="1" hangingPunct="1"/>
              <a:t>30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39939" name="Text Box 2">
            <a:extLst>
              <a:ext uri="{FF2B5EF4-FFF2-40B4-BE49-F238E27FC236}">
                <a16:creationId xmlns:a16="http://schemas.microsoft.com/office/drawing/2014/main" id="{CC82189F-40A8-CF94-4A1A-4E3258CA69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71450"/>
            <a:ext cx="4686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Figure 13-13 Multiple inheritance</a:t>
            </a:r>
          </a:p>
        </p:txBody>
      </p:sp>
      <p:pic>
        <p:nvPicPr>
          <p:cNvPr id="39940" name="Picture 4" descr="Noname.gif">
            <a:extLst>
              <a:ext uri="{FF2B5EF4-FFF2-40B4-BE49-F238E27FC236}">
                <a16:creationId xmlns:a16="http://schemas.microsoft.com/office/drawing/2014/main" id="{E6AE3577-54BF-3F9B-3C03-6FDEB02C4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514351"/>
            <a:ext cx="5486400" cy="415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Text Box 8">
            <a:extLst>
              <a:ext uri="{FF2B5EF4-FFF2-40B4-BE49-F238E27FC236}">
                <a16:creationId xmlns:a16="http://schemas.microsoft.com/office/drawing/2014/main" id="{8F8A95F7-6CF9-4852-0FCE-5EF3BC51F4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4550" y="3867150"/>
            <a:ext cx="18859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500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An instance includes both researchHrs and teachingHrs.</a:t>
            </a:r>
          </a:p>
        </p:txBody>
      </p:sp>
      <p:sp>
        <p:nvSpPr>
          <p:cNvPr id="39942" name="Text Box 8">
            <a:extLst>
              <a:ext uri="{FF2B5EF4-FFF2-40B4-BE49-F238E27FC236}">
                <a16:creationId xmlns:a16="http://schemas.microsoft.com/office/drawing/2014/main" id="{AAE55F5D-5EFD-E744-711A-03C39AC148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9250" y="3886200"/>
            <a:ext cx="18859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500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An instance includes both assignProject and assignCourse.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6" name="Rectangle 2">
            <a:extLst>
              <a:ext uri="{FF2B5EF4-FFF2-40B4-BE49-F238E27FC236}">
                <a16:creationId xmlns:a16="http://schemas.microsoft.com/office/drawing/2014/main" id="{1F73ACF4-5540-900F-3AA0-372D264290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19925" y="360092"/>
            <a:ext cx="5829300" cy="685800"/>
          </a:xfrm>
        </p:spPr>
        <p:txBody>
          <a:bodyPr/>
          <a:lstStyle/>
          <a:p>
            <a:pPr eaLnBrk="1" hangingPunct="1">
              <a:defRPr/>
            </a:pPr>
            <a:r>
              <a:rPr dirty="0"/>
              <a:t>Aggregation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78D4091D-45AD-22DE-4F15-08876F6063A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79397" y="1147181"/>
            <a:ext cx="7189285" cy="3086100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550" b="1" dirty="0"/>
              <a:t>Aggregation</a:t>
            </a:r>
            <a:r>
              <a:rPr lang="en-US" altLang="en-US" sz="2550" dirty="0"/>
              <a:t>: A part-of relationship between a component object and an aggregate object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550" b="1" dirty="0"/>
              <a:t>Composition</a:t>
            </a:r>
            <a:r>
              <a:rPr lang="en-US" altLang="en-US" sz="2550" dirty="0"/>
              <a:t>: A stronger form of aggregation in which a part object belongs to only one whole object and exists only as part of the whole object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550" b="1" dirty="0"/>
              <a:t>Recursive Aggregation</a:t>
            </a:r>
            <a:r>
              <a:rPr lang="en-US" altLang="en-US" sz="2550" dirty="0"/>
              <a:t>: Composition where component object is an instance of the same class as the aggregate object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1ABB2-28A7-9687-00F8-82E314BD7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0DB6A51-C493-C84B-9C37-5A40332E2044}" type="slidenum">
              <a:rPr lang="en-US" altLang="en-US">
                <a:solidFill>
                  <a:srgbClr val="D38E27"/>
                </a:solidFill>
              </a:rPr>
              <a:pPr eaLnBrk="1" hangingPunct="1"/>
              <a:t>31</a:t>
            </a:fld>
            <a:endParaRPr lang="en-US" altLang="en-US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EE174D59-16E4-5B02-E3B5-44F9FD7BB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89E24FF-D2D8-2449-8221-8B049993E068}" type="slidenum">
              <a:rPr lang="en-US" altLang="en-US">
                <a:solidFill>
                  <a:srgbClr val="D38E27"/>
                </a:solidFill>
              </a:rPr>
              <a:pPr eaLnBrk="1" hangingPunct="1"/>
              <a:t>32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41987" name="Text Box 2">
            <a:extLst>
              <a:ext uri="{FF2B5EF4-FFF2-40B4-BE49-F238E27FC236}">
                <a16:creationId xmlns:a16="http://schemas.microsoft.com/office/drawing/2014/main" id="{B9096FCB-6C14-0377-46E4-28ECB0CF39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8900" y="395288"/>
            <a:ext cx="39734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Figure 13-14 Example of aggregation</a:t>
            </a:r>
          </a:p>
        </p:txBody>
      </p:sp>
      <p:sp>
        <p:nvSpPr>
          <p:cNvPr id="41988" name="Text Box 4">
            <a:extLst>
              <a:ext uri="{FF2B5EF4-FFF2-40B4-BE49-F238E27FC236}">
                <a16:creationId xmlns:a16="http://schemas.microsoft.com/office/drawing/2014/main" id="{8227050F-A8D4-CCDE-B229-7BBED98D0B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895" y="3829050"/>
            <a:ext cx="64008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500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 Personal Computer includes CPU, Hard Disk, Monitor, and Keyboard as parts. But, these parts can exist without being installed into a computer. The open diamond indicates </a:t>
            </a:r>
            <a:r>
              <a:rPr lang="en-US" altLang="en-US" sz="1500" b="1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aggregation</a:t>
            </a:r>
            <a:r>
              <a:rPr lang="en-US" altLang="en-US" sz="1500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, but not </a:t>
            </a:r>
            <a:r>
              <a:rPr lang="en-US" altLang="en-US" sz="1500" b="1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composition</a:t>
            </a:r>
            <a:r>
              <a:rPr lang="en-US" altLang="en-US" sz="1500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pic>
        <p:nvPicPr>
          <p:cNvPr id="41989" name="Picture 5" descr="Noname.jpg">
            <a:extLst>
              <a:ext uri="{FF2B5EF4-FFF2-40B4-BE49-F238E27FC236}">
                <a16:creationId xmlns:a16="http://schemas.microsoft.com/office/drawing/2014/main" id="{475C0E42-615F-9EE9-97AC-BF026ADB21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800100"/>
            <a:ext cx="5953125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8" descr="Noname.jpg">
            <a:extLst>
              <a:ext uri="{FF2B5EF4-FFF2-40B4-BE49-F238E27FC236}">
                <a16:creationId xmlns:a16="http://schemas.microsoft.com/office/drawing/2014/main" id="{DDD50DF2-55BA-992E-EA66-5B179C9053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733425"/>
            <a:ext cx="5772150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EC3537EC-8255-6787-5981-498F06DA4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90A483B-EAB7-434A-865E-2D8AB3404785}" type="slidenum">
              <a:rPr lang="en-US" altLang="en-US">
                <a:solidFill>
                  <a:srgbClr val="D38E27"/>
                </a:solidFill>
              </a:rPr>
              <a:pPr eaLnBrk="1" hangingPunct="1"/>
              <a:t>33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43012" name="Text Box 2">
            <a:extLst>
              <a:ext uri="{FF2B5EF4-FFF2-40B4-BE49-F238E27FC236}">
                <a16:creationId xmlns:a16="http://schemas.microsoft.com/office/drawing/2014/main" id="{7EF3B083-A7F8-2C16-703B-080AD2BD2D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0048" y="57150"/>
            <a:ext cx="45557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Figure 13-15 Aggregation and Composition</a:t>
            </a:r>
          </a:p>
        </p:txBody>
      </p:sp>
      <p:sp>
        <p:nvSpPr>
          <p:cNvPr id="43013" name="Text Box 5">
            <a:extLst>
              <a:ext uri="{FF2B5EF4-FFF2-40B4-BE49-F238E27FC236}">
                <a16:creationId xmlns:a16="http://schemas.microsoft.com/office/drawing/2014/main" id="{7F5F11D5-DFEB-4DFC-0854-A38365C577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347663"/>
            <a:ext cx="19712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(a) Class diagram</a:t>
            </a:r>
          </a:p>
        </p:txBody>
      </p:sp>
      <p:sp>
        <p:nvSpPr>
          <p:cNvPr id="43014" name="Text Box 7">
            <a:extLst>
              <a:ext uri="{FF2B5EF4-FFF2-40B4-BE49-F238E27FC236}">
                <a16:creationId xmlns:a16="http://schemas.microsoft.com/office/drawing/2014/main" id="{4203DED1-4A6D-102D-2758-ACABA439B6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2050" y="879872"/>
            <a:ext cx="26860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99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Closed diamond indicates composition. The room cannot exist without the building.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58B32741-9D10-7E47-C535-641320755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AB7762D-728C-6041-956F-D4B408B65BFB}" type="slidenum">
              <a:rPr lang="en-US" altLang="en-US">
                <a:solidFill>
                  <a:srgbClr val="D38E27"/>
                </a:solidFill>
              </a:rPr>
              <a:pPr eaLnBrk="1" hangingPunct="1"/>
              <a:t>34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44035" name="Text Box 2">
            <a:extLst>
              <a:ext uri="{FF2B5EF4-FFF2-40B4-BE49-F238E27FC236}">
                <a16:creationId xmlns:a16="http://schemas.microsoft.com/office/drawing/2014/main" id="{DA352239-061E-320C-19A0-0C542E38DC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6531" y="342900"/>
            <a:ext cx="3808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Figure 13-16 Recursive aggregation</a:t>
            </a:r>
          </a:p>
        </p:txBody>
      </p:sp>
      <p:pic>
        <p:nvPicPr>
          <p:cNvPr id="44036" name="Picture 4" descr="Noname.jpg">
            <a:extLst>
              <a:ext uri="{FF2B5EF4-FFF2-40B4-BE49-F238E27FC236}">
                <a16:creationId xmlns:a16="http://schemas.microsoft.com/office/drawing/2014/main" id="{27D7DD67-C7A5-6A32-984F-538BDEAB7B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763" y="796529"/>
            <a:ext cx="6086475" cy="3550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2" name="Rectangle 2">
            <a:extLst>
              <a:ext uri="{FF2B5EF4-FFF2-40B4-BE49-F238E27FC236}">
                <a16:creationId xmlns:a16="http://schemas.microsoft.com/office/drawing/2014/main" id="{C9B83424-7DFC-0D9E-C2C7-90649E8572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4025" y="434433"/>
            <a:ext cx="6172200" cy="1028700"/>
          </a:xfrm>
        </p:spPr>
        <p:txBody>
          <a:bodyPr/>
          <a:lstStyle/>
          <a:p>
            <a:pPr eaLnBrk="1" hangingPunct="1">
              <a:defRPr/>
            </a:pPr>
            <a:r>
              <a:rPr dirty="0"/>
              <a:t>Business Rules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6AA92C8D-002C-57BA-234E-DEB09A903E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46410" y="1314450"/>
            <a:ext cx="6515100" cy="30861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Implicit and explicit constraints on objects – for example: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cardinality constraints on association roles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ordering constraints on association roles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Business rules involving two graphical symbols: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labeled dashed arrow from one to the other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Business rules involving three or more graphical symbols: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note with dashed lines to each symbol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1E1F5A-E69D-D5F4-60F0-3748D47DF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843E51D-6278-9142-8723-5E1C3347F6E3}" type="slidenum">
              <a:rPr lang="en-US" altLang="en-US">
                <a:solidFill>
                  <a:srgbClr val="D38E27"/>
                </a:solidFill>
              </a:rPr>
              <a:pPr eaLnBrk="1" hangingPunct="1"/>
              <a:t>35</a:t>
            </a:fld>
            <a:endParaRPr lang="en-US" altLang="en-US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10" descr="Noname.gif">
            <a:extLst>
              <a:ext uri="{FF2B5EF4-FFF2-40B4-BE49-F238E27FC236}">
                <a16:creationId xmlns:a16="http://schemas.microsoft.com/office/drawing/2014/main" id="{BF1F500C-1E5C-40C2-78D0-93191FC72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469" y="457200"/>
            <a:ext cx="4364831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1296101A-6947-A6B3-1E34-0C6E678DB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BE54500-1EB5-C34B-A15A-93EB11D83200}" type="slidenum">
              <a:rPr lang="en-US" altLang="en-US">
                <a:solidFill>
                  <a:srgbClr val="D38E27"/>
                </a:solidFill>
              </a:rPr>
              <a:pPr eaLnBrk="1" hangingPunct="1"/>
              <a:t>36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46084" name="Text Box 3">
            <a:extLst>
              <a:ext uri="{FF2B5EF4-FFF2-40B4-BE49-F238E27FC236}">
                <a16:creationId xmlns:a16="http://schemas.microsoft.com/office/drawing/2014/main" id="{AABC2492-34B4-4165-4F51-08488769A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364" y="633842"/>
            <a:ext cx="174563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Figure 13-17 Representing business rules</a:t>
            </a:r>
          </a:p>
        </p:txBody>
      </p:sp>
      <p:grpSp>
        <p:nvGrpSpPr>
          <p:cNvPr id="46085" name="Group 4">
            <a:extLst>
              <a:ext uri="{FF2B5EF4-FFF2-40B4-BE49-F238E27FC236}">
                <a16:creationId xmlns:a16="http://schemas.microsoft.com/office/drawing/2014/main" id="{B7550027-4078-CA8D-6BC7-19F0EEA0925D}"/>
              </a:ext>
            </a:extLst>
          </p:cNvPr>
          <p:cNvGrpSpPr>
            <a:grpSpLocks/>
          </p:cNvGrpSpPr>
          <p:nvPr/>
        </p:nvGrpSpPr>
        <p:grpSpPr bwMode="auto">
          <a:xfrm>
            <a:off x="2622948" y="514350"/>
            <a:ext cx="3206353" cy="3028950"/>
            <a:chOff x="1243" y="528"/>
            <a:chExt cx="2693" cy="2544"/>
          </a:xfrm>
        </p:grpSpPr>
        <p:sp>
          <p:nvSpPr>
            <p:cNvPr id="46089" name="Rectangle 5">
              <a:extLst>
                <a:ext uri="{FF2B5EF4-FFF2-40B4-BE49-F238E27FC236}">
                  <a16:creationId xmlns:a16="http://schemas.microsoft.com/office/drawing/2014/main" id="{4A9FC162-B83A-9F29-091C-1898D0BD4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528"/>
              <a:ext cx="1680" cy="2544"/>
            </a:xfrm>
            <a:prstGeom prst="rect">
              <a:avLst/>
            </a:prstGeom>
            <a:noFill/>
            <a:ln w="22225">
              <a:solidFill>
                <a:srgbClr val="9900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350">
                <a:solidFill>
                  <a:schemeClr val="tx1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46090" name="Text Box 6">
              <a:extLst>
                <a:ext uri="{FF2B5EF4-FFF2-40B4-BE49-F238E27FC236}">
                  <a16:creationId xmlns:a16="http://schemas.microsoft.com/office/drawing/2014/main" id="{28A05043-C80D-E749-14A0-C3ECDB1FB4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43" y="924"/>
              <a:ext cx="1013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99000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Three-symbol constraint</a:t>
              </a:r>
            </a:p>
          </p:txBody>
        </p:sp>
      </p:grpSp>
      <p:grpSp>
        <p:nvGrpSpPr>
          <p:cNvPr id="46086" name="Group 7">
            <a:extLst>
              <a:ext uri="{FF2B5EF4-FFF2-40B4-BE49-F238E27FC236}">
                <a16:creationId xmlns:a16="http://schemas.microsoft.com/office/drawing/2014/main" id="{846796F0-623D-4665-AC3D-60200F1DE319}"/>
              </a:ext>
            </a:extLst>
          </p:cNvPr>
          <p:cNvGrpSpPr>
            <a:grpSpLocks/>
          </p:cNvGrpSpPr>
          <p:nvPr/>
        </p:nvGrpSpPr>
        <p:grpSpPr bwMode="auto">
          <a:xfrm>
            <a:off x="5543550" y="3355182"/>
            <a:ext cx="1714500" cy="816769"/>
            <a:chOff x="3744" y="2914"/>
            <a:chExt cx="1440" cy="686"/>
          </a:xfrm>
        </p:grpSpPr>
        <p:sp>
          <p:nvSpPr>
            <p:cNvPr id="46087" name="Text Box 8">
              <a:extLst>
                <a:ext uri="{FF2B5EF4-FFF2-40B4-BE49-F238E27FC236}">
                  <a16:creationId xmlns:a16="http://schemas.microsoft.com/office/drawing/2014/main" id="{7F71099E-C305-AB05-4F9E-EA76C20CEC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24" y="2914"/>
              <a:ext cx="960" cy="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500">
                  <a:solidFill>
                    <a:srgbClr val="990000"/>
                  </a:solidFill>
                  <a:latin typeface="Tahoma" panose="020B0604030504040204" pitchFamily="34" charset="0"/>
                  <a:cs typeface="Tahoma" panose="020B0604030504040204" pitchFamily="34" charset="0"/>
                </a:rPr>
                <a:t>Two-symbol constraint</a:t>
              </a:r>
            </a:p>
          </p:txBody>
        </p:sp>
        <p:sp>
          <p:nvSpPr>
            <p:cNvPr id="46088" name="Line 9">
              <a:extLst>
                <a:ext uri="{FF2B5EF4-FFF2-40B4-BE49-F238E27FC236}">
                  <a16:creationId xmlns:a16="http://schemas.microsoft.com/office/drawing/2014/main" id="{783748F4-A0FC-6EA8-7669-5170E510EE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744" y="3312"/>
              <a:ext cx="432" cy="288"/>
            </a:xfrm>
            <a:prstGeom prst="line">
              <a:avLst/>
            </a:prstGeom>
            <a:noFill/>
            <a:ln w="12700">
              <a:solidFill>
                <a:srgbClr val="990000"/>
              </a:solidFill>
              <a:round/>
              <a:headEnd type="none" w="sm" len="sm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 sz="1350"/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278D7E2B-96D6-CD39-BA57-71D3D5D32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0DD8CF7-858A-8549-AD4F-E40FA4CE3F9C}" type="slidenum">
              <a:rPr lang="en-US" altLang="en-US">
                <a:solidFill>
                  <a:srgbClr val="D38E27"/>
                </a:solidFill>
              </a:rPr>
              <a:pPr eaLnBrk="1" hangingPunct="1"/>
              <a:t>37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47107" name="Text Box 6">
            <a:extLst>
              <a:ext uri="{FF2B5EF4-FFF2-40B4-BE49-F238E27FC236}">
                <a16:creationId xmlns:a16="http://schemas.microsoft.com/office/drawing/2014/main" id="{0FCF87E7-BE74-70D6-3CB0-54D972D37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4450" y="171450"/>
            <a:ext cx="16002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Figure 13-18 Class diagram for Pine Valley Furniture Company</a:t>
            </a:r>
          </a:p>
        </p:txBody>
      </p:sp>
      <p:pic>
        <p:nvPicPr>
          <p:cNvPr id="47108" name="Picture 4" descr="Noname.gif">
            <a:extLst>
              <a:ext uri="{FF2B5EF4-FFF2-40B4-BE49-F238E27FC236}">
                <a16:creationId xmlns:a16="http://schemas.microsoft.com/office/drawing/2014/main" id="{B54D8FE1-AEC6-7A64-49B5-D7F493627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71450"/>
            <a:ext cx="3543300" cy="452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21BFEFB2-7B74-DA06-6D42-249F1E557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1B304C4-003B-2248-BEA7-DDC524E64B58}" type="slidenum">
              <a:rPr lang="en-US" altLang="en-US">
                <a:solidFill>
                  <a:srgbClr val="D38E27"/>
                </a:solidFill>
              </a:rPr>
              <a:pPr eaLnBrk="1" hangingPunct="1"/>
              <a:t>4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13315" name="Text Box 5">
            <a:extLst>
              <a:ext uri="{FF2B5EF4-FFF2-40B4-BE49-F238E27FC236}">
                <a16:creationId xmlns:a16="http://schemas.microsoft.com/office/drawing/2014/main" id="{51E92C62-4A27-83D8-F6F6-FC1A2423E1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259" y="4345356"/>
            <a:ext cx="569412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100" dirty="0">
                <a:solidFill>
                  <a:srgbClr val="000000"/>
                </a:solidFill>
                <a:latin typeface="Tahoma" panose="020B0604030504040204" pitchFamily="34" charset="0"/>
              </a:rPr>
              <a:t>Progressive and iterative development process</a:t>
            </a:r>
          </a:p>
        </p:txBody>
      </p:sp>
      <p:sp>
        <p:nvSpPr>
          <p:cNvPr id="13316" name="Text Box 7">
            <a:extLst>
              <a:ext uri="{FF2B5EF4-FFF2-40B4-BE49-F238E27FC236}">
                <a16:creationId xmlns:a16="http://schemas.microsoft.com/office/drawing/2014/main" id="{E47C467C-2E8E-C3DA-8EF2-3FEE695945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782" y="282964"/>
            <a:ext cx="605790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950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Figure 13-1 Phases of object-oriented systems development cycle</a:t>
            </a:r>
          </a:p>
        </p:txBody>
      </p:sp>
      <p:pic>
        <p:nvPicPr>
          <p:cNvPr id="13317" name="Picture 5" descr="Noname.gif">
            <a:extLst>
              <a:ext uri="{FF2B5EF4-FFF2-40B4-BE49-F238E27FC236}">
                <a16:creationId xmlns:a16="http://schemas.microsoft.com/office/drawing/2014/main" id="{1DBF4FD4-E4A1-A393-08F1-CA21F66BCE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39" y="916356"/>
            <a:ext cx="668536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138" name="Rectangle 2">
            <a:extLst>
              <a:ext uri="{FF2B5EF4-FFF2-40B4-BE49-F238E27FC236}">
                <a16:creationId xmlns:a16="http://schemas.microsoft.com/office/drawing/2014/main" id="{4A0E8FDD-D0EE-8009-6C85-15B52B77A7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85950" y="171450"/>
            <a:ext cx="5829300" cy="857250"/>
          </a:xfrm>
        </p:spPr>
        <p:txBody>
          <a:bodyPr/>
          <a:lstStyle/>
          <a:p>
            <a:pPr eaLnBrk="1" hangingPunct="1">
              <a:defRPr/>
            </a:pPr>
            <a:r>
              <a:rPr dirty="0"/>
              <a:t>OO vs. EER Data Modeling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C97FE7D0-D7BC-424A-A90C-5ED4931BE6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43050" y="857250"/>
            <a:ext cx="2857500" cy="457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en-US" b="1" u="sng"/>
              <a:t>Object Oriented (OO)</a:t>
            </a:r>
          </a:p>
        </p:txBody>
      </p:sp>
      <p:sp>
        <p:nvSpPr>
          <p:cNvPr id="18" name="Slide Number Placeholder 3">
            <a:extLst>
              <a:ext uri="{FF2B5EF4-FFF2-40B4-BE49-F238E27FC236}">
                <a16:creationId xmlns:a16="http://schemas.microsoft.com/office/drawing/2014/main" id="{9074EBBD-F71D-3BE7-0CF6-9174606C6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5E2BD7E-9388-B34C-A745-D55F124C7597}" type="slidenum">
              <a:rPr lang="en-US" altLang="en-US">
                <a:solidFill>
                  <a:srgbClr val="D38E27"/>
                </a:solidFill>
              </a:rPr>
              <a:pPr eaLnBrk="1" hangingPunct="1"/>
              <a:t>5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14341" name="Rectangle 4">
            <a:extLst>
              <a:ext uri="{FF2B5EF4-FFF2-40B4-BE49-F238E27FC236}">
                <a16:creationId xmlns:a16="http://schemas.microsoft.com/office/drawing/2014/main" id="{403144E0-2541-E171-5B4E-77E113BAE3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3450" y="857250"/>
            <a:ext cx="194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altLang="en-US" sz="2100" b="1" u="sng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EER</a:t>
            </a:r>
          </a:p>
        </p:txBody>
      </p:sp>
      <p:sp>
        <p:nvSpPr>
          <p:cNvPr id="14342" name="Rectangle 5">
            <a:extLst>
              <a:ext uri="{FF2B5EF4-FFF2-40B4-BE49-F238E27FC236}">
                <a16:creationId xmlns:a16="http://schemas.microsoft.com/office/drawing/2014/main" id="{442654AA-F143-16C7-6C47-6A31ED380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350" y="1371600"/>
            <a:ext cx="194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altLang="en-US" sz="21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Class</a:t>
            </a:r>
          </a:p>
        </p:txBody>
      </p:sp>
      <p:sp>
        <p:nvSpPr>
          <p:cNvPr id="14343" name="Rectangle 6">
            <a:extLst>
              <a:ext uri="{FF2B5EF4-FFF2-40B4-BE49-F238E27FC236}">
                <a16:creationId xmlns:a16="http://schemas.microsoft.com/office/drawing/2014/main" id="{DDE715CC-E1EA-1026-C267-76F56FC64F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6350" y="1371600"/>
            <a:ext cx="194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altLang="en-US" sz="21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Entity type</a:t>
            </a:r>
          </a:p>
        </p:txBody>
      </p:sp>
      <p:sp>
        <p:nvSpPr>
          <p:cNvPr id="14344" name="Rectangle 7">
            <a:extLst>
              <a:ext uri="{FF2B5EF4-FFF2-40B4-BE49-F238E27FC236}">
                <a16:creationId xmlns:a16="http://schemas.microsoft.com/office/drawing/2014/main" id="{9B877B94-555F-CD60-5233-F9D092D7D7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350" y="1700213"/>
            <a:ext cx="194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altLang="en-US" sz="21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Object</a:t>
            </a:r>
          </a:p>
        </p:txBody>
      </p:sp>
      <p:sp>
        <p:nvSpPr>
          <p:cNvPr id="14345" name="Rectangle 8">
            <a:extLst>
              <a:ext uri="{FF2B5EF4-FFF2-40B4-BE49-F238E27FC236}">
                <a16:creationId xmlns:a16="http://schemas.microsoft.com/office/drawing/2014/main" id="{60BC27BE-325C-E815-F7EC-C7FF5116E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6350" y="1700213"/>
            <a:ext cx="194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altLang="en-US" sz="21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Entity instance</a:t>
            </a:r>
          </a:p>
        </p:txBody>
      </p:sp>
      <p:sp>
        <p:nvSpPr>
          <p:cNvPr id="14346" name="Rectangle 9">
            <a:extLst>
              <a:ext uri="{FF2B5EF4-FFF2-40B4-BE49-F238E27FC236}">
                <a16:creationId xmlns:a16="http://schemas.microsoft.com/office/drawing/2014/main" id="{9311ECF5-8699-6F0D-B990-DF02E7FD8E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350" y="2028825"/>
            <a:ext cx="194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altLang="en-US" sz="21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Association</a:t>
            </a:r>
          </a:p>
        </p:txBody>
      </p:sp>
      <p:sp>
        <p:nvSpPr>
          <p:cNvPr id="14347" name="Rectangle 10">
            <a:extLst>
              <a:ext uri="{FF2B5EF4-FFF2-40B4-BE49-F238E27FC236}">
                <a16:creationId xmlns:a16="http://schemas.microsoft.com/office/drawing/2014/main" id="{6F437F66-214B-BC16-09CB-0699509999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6350" y="2028825"/>
            <a:ext cx="1943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altLang="en-US" sz="21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Relationship</a:t>
            </a:r>
          </a:p>
        </p:txBody>
      </p:sp>
      <p:sp>
        <p:nvSpPr>
          <p:cNvPr id="14348" name="Rectangle 11">
            <a:extLst>
              <a:ext uri="{FF2B5EF4-FFF2-40B4-BE49-F238E27FC236}">
                <a16:creationId xmlns:a16="http://schemas.microsoft.com/office/drawing/2014/main" id="{9F3C35C1-8A7C-BDF8-5DBD-283DC237A8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350" y="2357438"/>
            <a:ext cx="2800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altLang="en-US" sz="21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Inheritance of attributes</a:t>
            </a:r>
          </a:p>
        </p:txBody>
      </p:sp>
      <p:sp>
        <p:nvSpPr>
          <p:cNvPr id="14349" name="Rectangle 12">
            <a:extLst>
              <a:ext uri="{FF2B5EF4-FFF2-40B4-BE49-F238E27FC236}">
                <a16:creationId xmlns:a16="http://schemas.microsoft.com/office/drawing/2014/main" id="{327165A4-CDEA-9FE0-8D72-3E5A85D175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6350" y="2357438"/>
            <a:ext cx="2800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altLang="en-US" sz="210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Inheritance of attributes</a:t>
            </a:r>
          </a:p>
        </p:txBody>
      </p:sp>
      <p:sp>
        <p:nvSpPr>
          <p:cNvPr id="14350" name="Rectangle 13">
            <a:extLst>
              <a:ext uri="{FF2B5EF4-FFF2-40B4-BE49-F238E27FC236}">
                <a16:creationId xmlns:a16="http://schemas.microsoft.com/office/drawing/2014/main" id="{B17C17E7-8CBB-3E09-7938-DFFA31B337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3050" y="3086100"/>
            <a:ext cx="2800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altLang="en-US" sz="2100" i="1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Inheritance of behavior</a:t>
            </a:r>
          </a:p>
        </p:txBody>
      </p:sp>
      <p:sp>
        <p:nvSpPr>
          <p:cNvPr id="14351" name="Rectangle 14">
            <a:extLst>
              <a:ext uri="{FF2B5EF4-FFF2-40B4-BE49-F238E27FC236}">
                <a16:creationId xmlns:a16="http://schemas.microsoft.com/office/drawing/2014/main" id="{311B72D7-035F-E3E9-2FA0-259D134532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4900" y="3028950"/>
            <a:ext cx="2800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en-US" altLang="en-US" sz="2100" i="1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No representation of behavior</a:t>
            </a:r>
          </a:p>
        </p:txBody>
      </p:sp>
      <p:sp>
        <p:nvSpPr>
          <p:cNvPr id="14352" name="Rectangle 15">
            <a:extLst>
              <a:ext uri="{FF2B5EF4-FFF2-40B4-BE49-F238E27FC236}">
                <a16:creationId xmlns:a16="http://schemas.microsoft.com/office/drawing/2014/main" id="{CE8E2438-E5D6-4670-EF6E-152F503DF8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742950"/>
            <a:ext cx="3143250" cy="3200400"/>
          </a:xfrm>
          <a:prstGeom prst="rect">
            <a:avLst/>
          </a:prstGeom>
          <a:noFill/>
          <a:ln w="12700">
            <a:solidFill>
              <a:srgbClr val="99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35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14353" name="Rectangle 16">
            <a:extLst>
              <a:ext uri="{FF2B5EF4-FFF2-40B4-BE49-F238E27FC236}">
                <a16:creationId xmlns:a16="http://schemas.microsoft.com/office/drawing/2014/main" id="{398A69C4-4208-CE9D-5B61-1A2EC18791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3450" y="742950"/>
            <a:ext cx="3143250" cy="3143250"/>
          </a:xfrm>
          <a:prstGeom prst="rect">
            <a:avLst/>
          </a:prstGeom>
          <a:noFill/>
          <a:ln w="12700">
            <a:solidFill>
              <a:srgbClr val="99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350">
              <a:solidFill>
                <a:schemeClr val="tx1"/>
              </a:solidFill>
              <a:latin typeface="Tahoma" panose="020B0604030504040204" pitchFamily="34" charset="0"/>
            </a:endParaRPr>
          </a:p>
        </p:txBody>
      </p:sp>
      <p:sp>
        <p:nvSpPr>
          <p:cNvPr id="475153" name="Text Box 17">
            <a:extLst>
              <a:ext uri="{FF2B5EF4-FFF2-40B4-BE49-F238E27FC236}">
                <a16:creationId xmlns:a16="http://schemas.microsoft.com/office/drawing/2014/main" id="{E39680D2-ADFA-DCFB-4EEB-A41D09DD28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1" y="3955257"/>
            <a:ext cx="6298406" cy="6463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rgbClr val="990000"/>
                </a:solidFill>
                <a:cs typeface="Tahoma" pitchFamily="34" charset="0"/>
              </a:rPr>
              <a:t>Object-oriented modeling is typically represented using </a:t>
            </a:r>
            <a:r>
              <a:rPr lang="en-US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Unified Modeling Language (UML)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2" name="Rectangle 2">
            <a:extLst>
              <a:ext uri="{FF2B5EF4-FFF2-40B4-BE49-F238E27FC236}">
                <a16:creationId xmlns:a16="http://schemas.microsoft.com/office/drawing/2014/main" id="{80335548-12CF-B325-715A-1E2D0031F0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8150" y="314325"/>
            <a:ext cx="5829300" cy="857250"/>
          </a:xfrm>
        </p:spPr>
        <p:txBody>
          <a:bodyPr/>
          <a:lstStyle/>
          <a:p>
            <a:pPr eaLnBrk="1" hangingPunct="1">
              <a:defRPr/>
            </a:pPr>
            <a:r>
              <a:rPr dirty="0"/>
              <a:t>Classes and Objects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B60E32B4-C576-8EA6-16D5-B0ABE66AD14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99482" y="1028700"/>
            <a:ext cx="6286500" cy="30861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b="1" dirty="0"/>
              <a:t>Class</a:t>
            </a:r>
            <a:r>
              <a:rPr lang="en-US" altLang="en-US" dirty="0"/>
              <a:t>: An entity that has a well-defined role in the application domain, as well as state, behavior, and identity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950" dirty="0"/>
              <a:t>Tangible: person, place or thing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950" dirty="0"/>
              <a:t>Concept or Event: department, performance, marriage, registration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950" dirty="0"/>
              <a:t>Artifact of the Design Process: user interface, controller, scheduler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b="1" dirty="0"/>
              <a:t>Object</a:t>
            </a:r>
            <a:r>
              <a:rPr lang="en-US" altLang="en-US" dirty="0"/>
              <a:t>: a particular instance of a class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A5745A58-C76F-039A-859A-EF032A519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324771E-569C-9145-9D7B-8D9E7D614FAD}" type="slidenum">
              <a:rPr lang="en-US" altLang="en-US">
                <a:solidFill>
                  <a:srgbClr val="D38E27"/>
                </a:solidFill>
              </a:rPr>
              <a:pPr eaLnBrk="1" hangingPunct="1"/>
              <a:t>6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476164" name="Text Box 4">
            <a:extLst>
              <a:ext uri="{FF2B5EF4-FFF2-40B4-BE49-F238E27FC236}">
                <a16:creationId xmlns:a16="http://schemas.microsoft.com/office/drawing/2014/main" id="{FA4A8598-9615-1B9C-BE80-EDA0D2CBF6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332" y="3958218"/>
            <a:ext cx="5906618" cy="73866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1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Objects</a:t>
            </a:r>
            <a:r>
              <a:rPr lang="en-US" sz="2100" dirty="0">
                <a:solidFill>
                  <a:srgbClr val="990000"/>
                </a:solidFill>
                <a:cs typeface="Tahoma" pitchFamily="34" charset="0"/>
              </a:rPr>
              <a:t> exhibit BEHAVIOR as well as attributes</a:t>
            </a:r>
          </a:p>
          <a:p>
            <a:pPr algn="ctr">
              <a:defRPr/>
            </a:pPr>
            <a:r>
              <a:rPr lang="en-US" sz="2100" dirty="0">
                <a:solidFill>
                  <a:srgbClr val="990000"/>
                </a:solidFill>
                <a:cs typeface="Tahoma" pitchFamily="34" charset="0"/>
                <a:sym typeface="Wingdings" pitchFamily="2" charset="2"/>
              </a:rPr>
              <a:t> Different from </a:t>
            </a:r>
            <a:r>
              <a:rPr lang="en-US" sz="21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  <a:sym typeface="Wingdings" pitchFamily="2" charset="2"/>
              </a:rPr>
              <a:t>entities</a:t>
            </a:r>
            <a:endParaRPr lang="en-US" sz="2100" b="1" dirty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86" name="Rectangle 2">
            <a:extLst>
              <a:ext uri="{FF2B5EF4-FFF2-40B4-BE49-F238E27FC236}">
                <a16:creationId xmlns:a16="http://schemas.microsoft.com/office/drawing/2014/main" id="{D4D3F8FE-0205-39EE-68FB-91B448CA49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04593" y="434578"/>
            <a:ext cx="6515100" cy="628650"/>
          </a:xfrm>
        </p:spPr>
        <p:txBody>
          <a:bodyPr/>
          <a:lstStyle/>
          <a:p>
            <a:pPr eaLnBrk="1" hangingPunct="1">
              <a:defRPr/>
            </a:pPr>
            <a:r>
              <a:rPr dirty="0"/>
              <a:t>State, Behavior, Identity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1A2D53F3-FC42-5CDA-D085-216CA28EA7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04593" y="1137569"/>
            <a:ext cx="6515100" cy="3394472"/>
          </a:xfrm>
        </p:spPr>
        <p:txBody>
          <a:bodyPr/>
          <a:lstStyle/>
          <a:p>
            <a:pPr eaLnBrk="1" hangingPunct="1"/>
            <a:r>
              <a:rPr lang="en-US" altLang="en-US" sz="2700" b="1" dirty="0"/>
              <a:t>State</a:t>
            </a:r>
            <a:r>
              <a:rPr lang="en-US" altLang="en-US" sz="2700" dirty="0"/>
              <a:t>: attribute types and values</a:t>
            </a:r>
          </a:p>
          <a:p>
            <a:pPr eaLnBrk="1" hangingPunct="1"/>
            <a:r>
              <a:rPr lang="en-US" altLang="en-US" sz="2700" b="1" dirty="0"/>
              <a:t>Behavior</a:t>
            </a:r>
            <a:r>
              <a:rPr lang="en-US" altLang="en-US" sz="2700" dirty="0"/>
              <a:t>: how an object acts and reacts</a:t>
            </a:r>
          </a:p>
          <a:p>
            <a:pPr lvl="1" eaLnBrk="1" hangingPunct="1"/>
            <a:r>
              <a:rPr lang="en-US" altLang="en-US" sz="2700" dirty="0"/>
              <a:t>Behavior is expressed through operations that can be performed on it</a:t>
            </a:r>
          </a:p>
          <a:p>
            <a:pPr eaLnBrk="1" hangingPunct="1"/>
            <a:r>
              <a:rPr lang="en-US" altLang="en-US" sz="2700" b="1" dirty="0"/>
              <a:t>Identity</a:t>
            </a:r>
            <a:r>
              <a:rPr lang="en-US" altLang="en-US" sz="2700" dirty="0"/>
              <a:t>: every object has a unique identity, even if all of its attribute values are the same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28F14B-B911-369E-D2E5-52374BD26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13EC07A-2614-1241-8CE1-1516512747AB}" type="slidenum">
              <a:rPr lang="en-US" altLang="en-US">
                <a:solidFill>
                  <a:srgbClr val="D38E27"/>
                </a:solidFill>
              </a:rPr>
              <a:pPr eaLnBrk="1" hangingPunct="1"/>
              <a:t>7</a:t>
            </a:fld>
            <a:endParaRPr lang="en-US" altLang="en-US">
              <a:solidFill>
                <a:srgbClr val="D38E27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F881F755-4825-8880-FD3D-49D6B9E88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50C3178-CB7E-214C-94A2-72257B118CEC}" type="slidenum">
              <a:rPr lang="en-US" altLang="en-US">
                <a:solidFill>
                  <a:srgbClr val="D38E27"/>
                </a:solidFill>
              </a:rPr>
              <a:pPr eaLnBrk="1" hangingPunct="1"/>
              <a:t>8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478212" name="Text Box 4">
            <a:extLst>
              <a:ext uri="{FF2B5EF4-FFF2-40B4-BE49-F238E27FC236}">
                <a16:creationId xmlns:a16="http://schemas.microsoft.com/office/drawing/2014/main" id="{7D6C1684-EAB7-F2F0-2E5A-B7FAE33F6C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327" y="3767435"/>
            <a:ext cx="6126956" cy="92333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Class diagram</a:t>
            </a:r>
            <a:r>
              <a:rPr lang="en-US" dirty="0">
                <a:solidFill>
                  <a:srgbClr val="990000"/>
                </a:solidFill>
                <a:cs typeface="Tahoma" pitchFamily="34" charset="0"/>
              </a:rPr>
              <a:t> shows the static structure of an object-oriented model: object classes, internal structure, relationships</a:t>
            </a:r>
          </a:p>
        </p:txBody>
      </p:sp>
      <p:sp>
        <p:nvSpPr>
          <p:cNvPr id="17412" name="Text Box 7">
            <a:extLst>
              <a:ext uri="{FF2B5EF4-FFF2-40B4-BE49-F238E27FC236}">
                <a16:creationId xmlns:a16="http://schemas.microsoft.com/office/drawing/2014/main" id="{A7761301-61C2-19AE-DC84-0363DA0504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027" y="260660"/>
            <a:ext cx="6342256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950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Figure 13-2 UML class and object diagram</a:t>
            </a:r>
            <a:r>
              <a:rPr lang="en-US" altLang="en-US" sz="1950" dirty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altLang="en-US" sz="1950" dirty="0">
              <a:solidFill>
                <a:srgbClr val="0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950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a) Class diagram showing two classes</a:t>
            </a:r>
          </a:p>
        </p:txBody>
      </p:sp>
      <p:pic>
        <p:nvPicPr>
          <p:cNvPr id="17413" name="Picture 5" descr="Noname.gif">
            <a:extLst>
              <a:ext uri="{FF2B5EF4-FFF2-40B4-BE49-F238E27FC236}">
                <a16:creationId xmlns:a16="http://schemas.microsoft.com/office/drawing/2014/main" id="{A678F656-A2AF-08C5-301B-FCE0EFE80F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1" y="914400"/>
            <a:ext cx="6271022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E91AD1D7-CEA5-A1A4-4A3D-0A4F7493A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1937F2-5AA9-3E40-B03F-975B9D3E47FE}" type="slidenum">
              <a:rPr lang="en-US" altLang="en-US">
                <a:solidFill>
                  <a:srgbClr val="D38E27"/>
                </a:solidFill>
              </a:rPr>
              <a:pPr eaLnBrk="1" hangingPunct="1"/>
              <a:t>9</a:t>
            </a:fld>
            <a:endParaRPr lang="en-US" altLang="en-US">
              <a:solidFill>
                <a:srgbClr val="D38E27"/>
              </a:solidFill>
            </a:endParaRPr>
          </a:p>
        </p:txBody>
      </p:sp>
      <p:sp>
        <p:nvSpPr>
          <p:cNvPr id="479236" name="Text Box 4">
            <a:extLst>
              <a:ext uri="{FF2B5EF4-FFF2-40B4-BE49-F238E27FC236}">
                <a16:creationId xmlns:a16="http://schemas.microsoft.com/office/drawing/2014/main" id="{CEF80C45-321E-186F-DF7D-B93D3F8D5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5444" y="3802857"/>
            <a:ext cx="6126956" cy="6463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ahoma" pitchFamily="34" charset="0"/>
              </a:rPr>
              <a:t>Object diagram</a:t>
            </a:r>
            <a:r>
              <a:rPr lang="en-US" dirty="0">
                <a:solidFill>
                  <a:srgbClr val="990000"/>
                </a:solidFill>
                <a:cs typeface="Tahoma" pitchFamily="34" charset="0"/>
              </a:rPr>
              <a:t> shows instances that are compatible with a given class diagram</a:t>
            </a:r>
          </a:p>
        </p:txBody>
      </p:sp>
      <p:sp>
        <p:nvSpPr>
          <p:cNvPr id="18436" name="Text Box 8">
            <a:extLst>
              <a:ext uri="{FF2B5EF4-FFF2-40B4-BE49-F238E27FC236}">
                <a16:creationId xmlns:a16="http://schemas.microsoft.com/office/drawing/2014/main" id="{7A3BB9C8-3185-3328-0D34-5FBD17FB3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285750"/>
            <a:ext cx="560070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950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Figure 13-2 UML class and object diagram (cont.)</a:t>
            </a:r>
            <a:r>
              <a:rPr lang="en-US" altLang="en-US" sz="1950" dirty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altLang="en-US" sz="1950" dirty="0">
              <a:solidFill>
                <a:srgbClr val="0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950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b) Object diagram with two instances</a:t>
            </a:r>
          </a:p>
        </p:txBody>
      </p:sp>
      <p:pic>
        <p:nvPicPr>
          <p:cNvPr id="18437" name="Picture 5" descr="Noname.gif">
            <a:extLst>
              <a:ext uri="{FF2B5EF4-FFF2-40B4-BE49-F238E27FC236}">
                <a16:creationId xmlns:a16="http://schemas.microsoft.com/office/drawing/2014/main" id="{36315696-0440-7EEE-B787-281E8F8ECF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1085850"/>
            <a:ext cx="6562725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EE4C49-9E55-4953-B3E5-ECF27DA3BEF6}"/>
</file>

<file path=customXml/itemProps2.xml><?xml version="1.0" encoding="utf-8"?>
<ds:datastoreItem xmlns:ds="http://schemas.openxmlformats.org/officeDocument/2006/customXml" ds:itemID="{F00887F9-2408-406A-9017-EA280676A28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1304</Words>
  <Application>Microsoft Macintosh PowerPoint</Application>
  <PresentationFormat>On-screen Show (16:9)</PresentationFormat>
  <Paragraphs>218</Paragraphs>
  <Slides>37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Arial</vt:lpstr>
      <vt:lpstr>Calibri</vt:lpstr>
      <vt:lpstr>Tahoma</vt:lpstr>
      <vt:lpstr>Wingdings</vt:lpstr>
      <vt:lpstr>Office Theme</vt:lpstr>
      <vt:lpstr>IT 5433 Module 13</vt:lpstr>
      <vt:lpstr>Objectives</vt:lpstr>
      <vt:lpstr>What Is Object-Oriented Data Modeling?</vt:lpstr>
      <vt:lpstr>PowerPoint Presentation</vt:lpstr>
      <vt:lpstr>OO vs. EER Data Modeling</vt:lpstr>
      <vt:lpstr>Classes and Objects</vt:lpstr>
      <vt:lpstr>State, Behavior, Identity</vt:lpstr>
      <vt:lpstr>PowerPoint Presentation</vt:lpstr>
      <vt:lpstr>PowerPoint Presentation</vt:lpstr>
      <vt:lpstr>Operation</vt:lpstr>
      <vt:lpstr>Associations</vt:lpstr>
      <vt:lpstr>PowerPoint Presentation</vt:lpstr>
      <vt:lpstr>PowerPoint Presentation</vt:lpstr>
      <vt:lpstr>PowerPoint Presentation</vt:lpstr>
      <vt:lpstr>PowerPoint Presentation</vt:lpstr>
      <vt:lpstr>Association Class</vt:lpstr>
      <vt:lpstr>PowerPoint Presentation</vt:lpstr>
      <vt:lpstr>PowerPoint Presentation</vt:lpstr>
      <vt:lpstr>PowerPoint Presentation</vt:lpstr>
      <vt:lpstr>PowerPoint Presentation</vt:lpstr>
      <vt:lpstr>Generalization/Specialization</vt:lpstr>
      <vt:lpstr>PowerPoint Presentation</vt:lpstr>
      <vt:lpstr>PowerPoint Presentation</vt:lpstr>
      <vt:lpstr>Class-Scope Attribute</vt:lpstr>
      <vt:lpstr>Polymorphism</vt:lpstr>
      <vt:lpstr>PowerPoint Presentation</vt:lpstr>
      <vt:lpstr>Overriding Inheritance</vt:lpstr>
      <vt:lpstr>PowerPoint Presentation</vt:lpstr>
      <vt:lpstr>Multiple Inheritance</vt:lpstr>
      <vt:lpstr>PowerPoint Presentation</vt:lpstr>
      <vt:lpstr>Aggregation</vt:lpstr>
      <vt:lpstr>PowerPoint Presentation</vt:lpstr>
      <vt:lpstr>PowerPoint Presentation</vt:lpstr>
      <vt:lpstr>PowerPoint Presentation</vt:lpstr>
      <vt:lpstr>Business Rules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Shirley Tian</cp:lastModifiedBy>
  <cp:revision>5</cp:revision>
  <dcterms:created xsi:type="dcterms:W3CDTF">2019-08-16T16:55:48Z</dcterms:created>
  <dcterms:modified xsi:type="dcterms:W3CDTF">2022-12-29T23:53:17Z</dcterms:modified>
</cp:coreProperties>
</file>