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7" r:id="rId9"/>
    <p:sldId id="295" r:id="rId10"/>
    <p:sldId id="296" r:id="rId11"/>
    <p:sldId id="297" r:id="rId12"/>
    <p:sldId id="298" r:id="rId13"/>
    <p:sldId id="263" r:id="rId14"/>
    <p:sldId id="264" r:id="rId15"/>
    <p:sldId id="266" r:id="rId16"/>
    <p:sldId id="265"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93"/>
    <p:restoredTop sz="94694"/>
  </p:normalViewPr>
  <p:slideViewPr>
    <p:cSldViewPr snapToGrid="0" snapToObjects="1" showGuides="1">
      <p:cViewPr varScale="1">
        <p:scale>
          <a:sx n="171" d="100"/>
          <a:sy n="171" d="100"/>
        </p:scale>
        <p:origin x="576"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11/2/22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11/2/22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11/2/22</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lstStyle/>
          <a:p>
            <a:r>
              <a:rPr lang="en-US" dirty="0"/>
              <a:t>IT 5433 Module 2</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Business Function and ERD</a:t>
            </a:r>
          </a:p>
        </p:txBody>
      </p:sp>
    </p:spTree>
    <p:extLst>
      <p:ext uri="{BB962C8B-B14F-4D97-AF65-F5344CB8AC3E}">
        <p14:creationId xmlns:p14="http://schemas.microsoft.com/office/powerpoint/2010/main" val="2503590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AD4F7-D813-F8F8-F6DB-E075FB20915C}"/>
              </a:ext>
            </a:extLst>
          </p:cNvPr>
          <p:cNvSpPr>
            <a:spLocks noGrp="1"/>
          </p:cNvSpPr>
          <p:nvPr>
            <p:ph type="title"/>
          </p:nvPr>
        </p:nvSpPr>
        <p:spPr/>
        <p:txBody>
          <a:bodyPr/>
          <a:lstStyle/>
          <a:p>
            <a:r>
              <a:rPr lang="en-US" dirty="0"/>
              <a:t>Conceptual Data Model</a:t>
            </a:r>
          </a:p>
        </p:txBody>
      </p:sp>
      <p:sp>
        <p:nvSpPr>
          <p:cNvPr id="3" name="Content Placeholder 2">
            <a:extLst>
              <a:ext uri="{FF2B5EF4-FFF2-40B4-BE49-F238E27FC236}">
                <a16:creationId xmlns:a16="http://schemas.microsoft.com/office/drawing/2014/main" id="{88CA4424-F46F-7AB0-4409-6657749B3FC8}"/>
              </a:ext>
            </a:extLst>
          </p:cNvPr>
          <p:cNvSpPr>
            <a:spLocks noGrp="1"/>
          </p:cNvSpPr>
          <p:nvPr>
            <p:ph idx="1"/>
          </p:nvPr>
        </p:nvSpPr>
        <p:spPr/>
        <p:txBody>
          <a:bodyPr>
            <a:normAutofit fontScale="92500" lnSpcReduction="10000"/>
          </a:bodyPr>
          <a:lstStyle/>
          <a:p>
            <a:r>
              <a:rPr lang="en-US" dirty="0"/>
              <a:t>This is the highest level ER model in that it contains the least granular detail but establishes the overall scope of what is to be included within the model set. The conceptual ER model normally defines master reference data entities that are commonly used by the organization. Developing an enterprise-wide conceptual ER model is useful to support documenting the data architecture for an organization.</a:t>
            </a:r>
          </a:p>
          <a:p>
            <a:r>
              <a:rPr lang="en-US" dirty="0"/>
              <a:t> A conceptual ER model may be used as the foundation for one or more </a:t>
            </a:r>
            <a:r>
              <a:rPr lang="en-US" i="1" dirty="0"/>
              <a:t>logical data models</a:t>
            </a:r>
            <a:r>
              <a:rPr lang="en-US" dirty="0"/>
              <a:t> (see below). The purpose of the conceptual ER model is then to establish structural metadata commonality for the master data entities between the set of logical ER models. The conceptual data model may be used to form commonality relationships between ER models as a basis for data model integration</a:t>
            </a:r>
          </a:p>
        </p:txBody>
      </p:sp>
    </p:spTree>
    <p:extLst>
      <p:ext uri="{BB962C8B-B14F-4D97-AF65-F5344CB8AC3E}">
        <p14:creationId xmlns:p14="http://schemas.microsoft.com/office/powerpoint/2010/main" val="5246298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89374-3430-5BB1-9CC2-C3B7C7E1089F}"/>
              </a:ext>
            </a:extLst>
          </p:cNvPr>
          <p:cNvSpPr>
            <a:spLocks noGrp="1"/>
          </p:cNvSpPr>
          <p:nvPr>
            <p:ph type="title"/>
          </p:nvPr>
        </p:nvSpPr>
        <p:spPr/>
        <p:txBody>
          <a:bodyPr/>
          <a:lstStyle/>
          <a:p>
            <a:r>
              <a:rPr lang="en-US" dirty="0"/>
              <a:t>Logical Data Model</a:t>
            </a:r>
          </a:p>
        </p:txBody>
      </p:sp>
      <p:sp>
        <p:nvSpPr>
          <p:cNvPr id="3" name="Content Placeholder 2">
            <a:extLst>
              <a:ext uri="{FF2B5EF4-FFF2-40B4-BE49-F238E27FC236}">
                <a16:creationId xmlns:a16="http://schemas.microsoft.com/office/drawing/2014/main" id="{0271881F-A9AF-35C6-4C7D-27A4FDCDAD28}"/>
              </a:ext>
            </a:extLst>
          </p:cNvPr>
          <p:cNvSpPr>
            <a:spLocks noGrp="1"/>
          </p:cNvSpPr>
          <p:nvPr>
            <p:ph idx="1"/>
          </p:nvPr>
        </p:nvSpPr>
        <p:spPr/>
        <p:txBody>
          <a:bodyPr/>
          <a:lstStyle/>
          <a:p>
            <a:r>
              <a:rPr lang="en-US" dirty="0"/>
              <a:t>A logical ER model does not require a conceptual ER model, especially if the scope of the logical ER model includes only the development of a distinct information system. The logical ER model contains more detail than the conceptual ER model. In addition to master data entities, operational and transactional data entities are now defined. The details of each data entity are developed and the relationships between these data entities are established. The logical ER model is however developed independently of the specific database management system into which it can be implemented.</a:t>
            </a:r>
          </a:p>
        </p:txBody>
      </p:sp>
    </p:spTree>
    <p:extLst>
      <p:ext uri="{BB962C8B-B14F-4D97-AF65-F5344CB8AC3E}">
        <p14:creationId xmlns:p14="http://schemas.microsoft.com/office/powerpoint/2010/main" val="541584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73CA3-0967-3428-7DB1-EDFA33783174}"/>
              </a:ext>
            </a:extLst>
          </p:cNvPr>
          <p:cNvSpPr>
            <a:spLocks noGrp="1"/>
          </p:cNvSpPr>
          <p:nvPr>
            <p:ph type="title"/>
          </p:nvPr>
        </p:nvSpPr>
        <p:spPr/>
        <p:txBody>
          <a:bodyPr/>
          <a:lstStyle/>
          <a:p>
            <a:r>
              <a:rPr lang="en-US" dirty="0"/>
              <a:t>Physical Data Model</a:t>
            </a:r>
          </a:p>
        </p:txBody>
      </p:sp>
      <p:sp>
        <p:nvSpPr>
          <p:cNvPr id="3" name="Content Placeholder 2">
            <a:extLst>
              <a:ext uri="{FF2B5EF4-FFF2-40B4-BE49-F238E27FC236}">
                <a16:creationId xmlns:a16="http://schemas.microsoft.com/office/drawing/2014/main" id="{AAAD42F5-568B-E527-8458-2EE6A6B37428}"/>
              </a:ext>
            </a:extLst>
          </p:cNvPr>
          <p:cNvSpPr>
            <a:spLocks noGrp="1"/>
          </p:cNvSpPr>
          <p:nvPr>
            <p:ph idx="1"/>
          </p:nvPr>
        </p:nvSpPr>
        <p:spPr/>
        <p:txBody>
          <a:bodyPr>
            <a:normAutofit fontScale="92500" lnSpcReduction="10000"/>
          </a:bodyPr>
          <a:lstStyle/>
          <a:p>
            <a:r>
              <a:rPr lang="en-US" dirty="0"/>
              <a:t>One or more physical ER models may be developed from each logical ER model. The physical ER model is normally developed to be instantiated as a database. Therefore, each physical ER model must contain enough detail to produce a database and each physical ER model is technology dependent since each database management system is somewhat different. The physical model is normally instantiated in the structural metadata of a database management system as relational database objects such as database tables, database indexes such as unique key indexes, and database constraints such as a foreign key constraint or a commonality constraint. The ER model is also normally used to design modifications to the relational database objects and to maintain the structural metadata of the database.</a:t>
            </a:r>
          </a:p>
        </p:txBody>
      </p:sp>
    </p:spTree>
    <p:extLst>
      <p:ext uri="{BB962C8B-B14F-4D97-AF65-F5344CB8AC3E}">
        <p14:creationId xmlns:p14="http://schemas.microsoft.com/office/powerpoint/2010/main" val="3648858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94BB5-4845-4B29-A702-B0946B08C16B}"/>
              </a:ext>
            </a:extLst>
          </p:cNvPr>
          <p:cNvSpPr>
            <a:spLocks noGrp="1"/>
          </p:cNvSpPr>
          <p:nvPr>
            <p:ph type="title"/>
          </p:nvPr>
        </p:nvSpPr>
        <p:spPr/>
        <p:txBody>
          <a:bodyPr/>
          <a:lstStyle/>
          <a:p>
            <a:r>
              <a:rPr lang="en-US" dirty="0"/>
              <a:t>Pieces of E/R Model</a:t>
            </a:r>
          </a:p>
        </p:txBody>
      </p:sp>
      <p:sp>
        <p:nvSpPr>
          <p:cNvPr id="3" name="Content Placeholder 2">
            <a:extLst>
              <a:ext uri="{FF2B5EF4-FFF2-40B4-BE49-F238E27FC236}">
                <a16:creationId xmlns:a16="http://schemas.microsoft.com/office/drawing/2014/main" id="{661AE2CA-8FA1-C730-4D09-1C21A6F41643}"/>
              </a:ext>
            </a:extLst>
          </p:cNvPr>
          <p:cNvSpPr>
            <a:spLocks noGrp="1"/>
          </p:cNvSpPr>
          <p:nvPr>
            <p:ph idx="1"/>
          </p:nvPr>
        </p:nvSpPr>
        <p:spPr/>
        <p:txBody>
          <a:bodyPr/>
          <a:lstStyle/>
          <a:p>
            <a:r>
              <a:rPr lang="en-US" dirty="0"/>
              <a:t>Entities – these are the nouns – a set of person, place, thing, object, event, etc. that represent WHAT an enterprise DOES; examples – CUSTOMER (set of all customers), PRODUCT (set of all products) and about which the enterprise wants to maintain data</a:t>
            </a:r>
          </a:p>
          <a:p>
            <a:r>
              <a:rPr lang="en-US" dirty="0"/>
              <a:t>Entity instance – an individual instance of a particular ENTITY – customer John Smith, customer Mary Jones (this is the record)</a:t>
            </a:r>
          </a:p>
          <a:p>
            <a:r>
              <a:rPr lang="en-US" dirty="0"/>
              <a:t>Attributes – these are nouns – that describe the characteristics of an entity, </a:t>
            </a:r>
            <a:r>
              <a:rPr lang="en-US" dirty="0" err="1"/>
              <a:t>customer_lastname</a:t>
            </a:r>
            <a:r>
              <a:rPr lang="en-US" dirty="0"/>
              <a:t>, </a:t>
            </a:r>
            <a:r>
              <a:rPr lang="en-US" dirty="0" err="1"/>
              <a:t>customer_firstname</a:t>
            </a:r>
            <a:r>
              <a:rPr lang="en-US" dirty="0"/>
              <a:t>, etc. (this is a field – piece of data that describes the entity)</a:t>
            </a:r>
          </a:p>
          <a:p>
            <a:endParaRPr lang="en-US" dirty="0"/>
          </a:p>
        </p:txBody>
      </p:sp>
    </p:spTree>
    <p:extLst>
      <p:ext uri="{BB962C8B-B14F-4D97-AF65-F5344CB8AC3E}">
        <p14:creationId xmlns:p14="http://schemas.microsoft.com/office/powerpoint/2010/main" val="836441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F3E00-99A6-C174-C116-9FE333DD9DD8}"/>
              </a:ext>
            </a:extLst>
          </p:cNvPr>
          <p:cNvSpPr>
            <a:spLocks noGrp="1"/>
          </p:cNvSpPr>
          <p:nvPr>
            <p:ph type="title"/>
          </p:nvPr>
        </p:nvSpPr>
        <p:spPr/>
        <p:txBody>
          <a:bodyPr/>
          <a:lstStyle/>
          <a:p>
            <a:r>
              <a:rPr lang="en-US" dirty="0"/>
              <a:t>E/R Pieces Continued</a:t>
            </a:r>
          </a:p>
        </p:txBody>
      </p:sp>
      <p:sp>
        <p:nvSpPr>
          <p:cNvPr id="3" name="Content Placeholder 2">
            <a:extLst>
              <a:ext uri="{FF2B5EF4-FFF2-40B4-BE49-F238E27FC236}">
                <a16:creationId xmlns:a16="http://schemas.microsoft.com/office/drawing/2014/main" id="{C5A6EC80-EC43-E7D9-F530-C7A15617A8CE}"/>
              </a:ext>
            </a:extLst>
          </p:cNvPr>
          <p:cNvSpPr>
            <a:spLocks noGrp="1"/>
          </p:cNvSpPr>
          <p:nvPr>
            <p:ph idx="1"/>
          </p:nvPr>
        </p:nvSpPr>
        <p:spPr/>
        <p:txBody>
          <a:bodyPr/>
          <a:lstStyle/>
          <a:p>
            <a:r>
              <a:rPr lang="en-US" dirty="0"/>
              <a:t>Relationships – these are relationships between entities – for instance a given Customer buys a given Product(s)</a:t>
            </a:r>
          </a:p>
          <a:p>
            <a:endParaRPr lang="en-US" dirty="0"/>
          </a:p>
        </p:txBody>
      </p:sp>
    </p:spTree>
    <p:extLst>
      <p:ext uri="{BB962C8B-B14F-4D97-AF65-F5344CB8AC3E}">
        <p14:creationId xmlns:p14="http://schemas.microsoft.com/office/powerpoint/2010/main" val="4247059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6CB23-A348-AD12-43EA-8301CB2A10DB}"/>
              </a:ext>
            </a:extLst>
          </p:cNvPr>
          <p:cNvSpPr>
            <a:spLocks noGrp="1"/>
          </p:cNvSpPr>
          <p:nvPr>
            <p:ph type="title"/>
          </p:nvPr>
        </p:nvSpPr>
        <p:spPr/>
        <p:txBody>
          <a:bodyPr/>
          <a:lstStyle/>
          <a:p>
            <a:r>
              <a:rPr lang="en-US" dirty="0"/>
              <a:t>Business Rules</a:t>
            </a:r>
          </a:p>
        </p:txBody>
      </p:sp>
      <p:sp>
        <p:nvSpPr>
          <p:cNvPr id="3" name="Content Placeholder 2">
            <a:extLst>
              <a:ext uri="{FF2B5EF4-FFF2-40B4-BE49-F238E27FC236}">
                <a16:creationId xmlns:a16="http://schemas.microsoft.com/office/drawing/2014/main" id="{0460AB33-2CB2-874C-C052-E1EB6369DA36}"/>
              </a:ext>
            </a:extLst>
          </p:cNvPr>
          <p:cNvSpPr>
            <a:spLocks noGrp="1"/>
          </p:cNvSpPr>
          <p:nvPr>
            <p:ph idx="1"/>
          </p:nvPr>
        </p:nvSpPr>
        <p:spPr/>
        <p:txBody>
          <a:bodyPr/>
          <a:lstStyle/>
          <a:p>
            <a:r>
              <a:rPr lang="en-US" dirty="0"/>
              <a:t>These are statements about the enterprise (enterprise unit) – derived from policies, procedures, events, functions of units</a:t>
            </a:r>
          </a:p>
          <a:p>
            <a:r>
              <a:rPr lang="en-US" dirty="0"/>
              <a:t>These control/influence business behavior</a:t>
            </a:r>
          </a:p>
          <a:p>
            <a:r>
              <a:rPr lang="en-US" dirty="0"/>
              <a:t>These are written in familiar terms to end use</a:t>
            </a:r>
          </a:p>
          <a:p>
            <a:r>
              <a:rPr lang="en-US" dirty="0"/>
              <a:t>These can be written into the DBMS</a:t>
            </a:r>
          </a:p>
          <a:p>
            <a:endParaRPr lang="en-US" dirty="0"/>
          </a:p>
        </p:txBody>
      </p:sp>
    </p:spTree>
    <p:extLst>
      <p:ext uri="{BB962C8B-B14F-4D97-AF65-F5344CB8AC3E}">
        <p14:creationId xmlns:p14="http://schemas.microsoft.com/office/powerpoint/2010/main" val="2668673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Attributes of Business Rules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Declarative – WHAT NOT HOW</a:t>
            </a:r>
          </a:p>
          <a:p>
            <a:r>
              <a:rPr lang="en-US" dirty="0"/>
              <a:t>Precise – clear and written as only one statement</a:t>
            </a:r>
          </a:p>
          <a:p>
            <a:r>
              <a:rPr lang="en-US" dirty="0"/>
              <a:t>Consistent</a:t>
            </a:r>
          </a:p>
          <a:p>
            <a:r>
              <a:rPr lang="en-US" dirty="0"/>
              <a:t>Expressible – natural language</a:t>
            </a:r>
            <a:endParaRPr lang="en-US" b="1" dirty="0"/>
          </a:p>
        </p:txBody>
      </p:sp>
    </p:spTree>
    <p:extLst>
      <p:ext uri="{BB962C8B-B14F-4D97-AF65-F5344CB8AC3E}">
        <p14:creationId xmlns:p14="http://schemas.microsoft.com/office/powerpoint/2010/main" val="154936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Types of Entities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Strong Entity – exists independently of other entities, has own unique identifier (attribute value that is different from others – such as SSN (social security number is unique to only ONE person)</a:t>
            </a:r>
          </a:p>
          <a:p>
            <a:r>
              <a:rPr lang="en-US" dirty="0"/>
              <a:t>Weak Entity – dependent on a strong entity and cannot exist without a strong entity; will have a partial identifier</a:t>
            </a:r>
          </a:p>
          <a:p>
            <a:endParaRPr lang="en-US" dirty="0"/>
          </a:p>
        </p:txBody>
      </p:sp>
    </p:spTree>
    <p:extLst>
      <p:ext uri="{BB962C8B-B14F-4D97-AF65-F5344CB8AC3E}">
        <p14:creationId xmlns:p14="http://schemas.microsoft.com/office/powerpoint/2010/main" val="35258775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Classification of Attributes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Required vs optional</a:t>
            </a:r>
          </a:p>
          <a:p>
            <a:r>
              <a:rPr lang="en-US" dirty="0"/>
              <a:t>Simple verses composite (made up of several attributes combined)</a:t>
            </a:r>
          </a:p>
          <a:p>
            <a:r>
              <a:rPr lang="en-US" dirty="0"/>
              <a:t>Single value vs multi-valued</a:t>
            </a:r>
          </a:p>
          <a:p>
            <a:r>
              <a:rPr lang="en-US" dirty="0"/>
              <a:t>Stored vs derived</a:t>
            </a:r>
          </a:p>
          <a:p>
            <a:r>
              <a:rPr lang="en-US" dirty="0"/>
              <a:t>Identifier attributes – also call a KEY</a:t>
            </a:r>
          </a:p>
          <a:p>
            <a:endParaRPr lang="en-US" dirty="0"/>
          </a:p>
        </p:txBody>
      </p:sp>
    </p:spTree>
    <p:extLst>
      <p:ext uri="{BB962C8B-B14F-4D97-AF65-F5344CB8AC3E}">
        <p14:creationId xmlns:p14="http://schemas.microsoft.com/office/powerpoint/2010/main" val="36759443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Keys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Identifier (KEY) – an attribute of combination of attributes used together that uniquely identifies an individual instance of an entity type (SSN)</a:t>
            </a:r>
          </a:p>
          <a:p>
            <a:r>
              <a:rPr lang="en-US" dirty="0"/>
              <a:t>Candidate Identifier – an attribute (field) that COULD be chosen to be a key</a:t>
            </a:r>
          </a:p>
          <a:p>
            <a:pPr lvl="1"/>
            <a:r>
              <a:rPr lang="en-US" dirty="0"/>
              <a:t>Not change in value</a:t>
            </a:r>
          </a:p>
          <a:p>
            <a:pPr lvl="1"/>
            <a:r>
              <a:rPr lang="en-US" dirty="0"/>
              <a:t>Not null</a:t>
            </a:r>
          </a:p>
          <a:p>
            <a:endParaRPr lang="en-US" dirty="0"/>
          </a:p>
        </p:txBody>
      </p:sp>
    </p:spTree>
    <p:extLst>
      <p:ext uri="{BB962C8B-B14F-4D97-AF65-F5344CB8AC3E}">
        <p14:creationId xmlns:p14="http://schemas.microsoft.com/office/powerpoint/2010/main" val="4049686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9ECC7-329B-B415-073F-EC9FAE88EADB}"/>
              </a:ext>
            </a:extLst>
          </p:cNvPr>
          <p:cNvSpPr>
            <a:spLocks noGrp="1"/>
          </p:cNvSpPr>
          <p:nvPr>
            <p:ph type="title"/>
          </p:nvPr>
        </p:nvSpPr>
        <p:spPr/>
        <p:txBody>
          <a:bodyPr/>
          <a:lstStyle/>
          <a:p>
            <a:r>
              <a:rPr lang="en-US" dirty="0"/>
              <a:t>Systems Development Life cycle (SDLC)</a:t>
            </a:r>
          </a:p>
        </p:txBody>
      </p:sp>
      <p:sp>
        <p:nvSpPr>
          <p:cNvPr id="3" name="Content Placeholder 2">
            <a:extLst>
              <a:ext uri="{FF2B5EF4-FFF2-40B4-BE49-F238E27FC236}">
                <a16:creationId xmlns:a16="http://schemas.microsoft.com/office/drawing/2014/main" id="{4AD03C0D-15E1-E177-DC43-6A802A25D4C0}"/>
              </a:ext>
            </a:extLst>
          </p:cNvPr>
          <p:cNvSpPr>
            <a:spLocks noGrp="1"/>
          </p:cNvSpPr>
          <p:nvPr>
            <p:ph idx="1"/>
          </p:nvPr>
        </p:nvSpPr>
        <p:spPr>
          <a:xfrm>
            <a:off x="628650" y="1496592"/>
            <a:ext cx="4396728" cy="1768247"/>
          </a:xfrm>
        </p:spPr>
        <p:txBody>
          <a:bodyPr>
            <a:normAutofit fontScale="92500" lnSpcReduction="10000"/>
          </a:bodyPr>
          <a:lstStyle/>
          <a:p>
            <a:r>
              <a:rPr lang="en-US" dirty="0"/>
              <a:t>1.  Planning phase</a:t>
            </a:r>
          </a:p>
          <a:p>
            <a:r>
              <a:rPr lang="en-US" dirty="0"/>
              <a:t>2.  Analysis phase</a:t>
            </a:r>
          </a:p>
          <a:p>
            <a:r>
              <a:rPr lang="en-US" dirty="0"/>
              <a:t>3.  Design/requirements phase</a:t>
            </a:r>
          </a:p>
          <a:p>
            <a:r>
              <a:rPr lang="en-US" dirty="0"/>
              <a:t>4.  Building/Development phase</a:t>
            </a:r>
          </a:p>
          <a:p>
            <a:r>
              <a:rPr lang="en-US" dirty="0"/>
              <a:t>5.  testing/implementation phase</a:t>
            </a:r>
          </a:p>
          <a:p>
            <a:endParaRPr lang="en-US" dirty="0"/>
          </a:p>
        </p:txBody>
      </p:sp>
      <p:pic>
        <p:nvPicPr>
          <p:cNvPr id="1026" name="Picture 2" descr="SDLC - Overview">
            <a:extLst>
              <a:ext uri="{FF2B5EF4-FFF2-40B4-BE49-F238E27FC236}">
                <a16:creationId xmlns:a16="http://schemas.microsoft.com/office/drawing/2014/main" id="{46396936-F346-69F8-DFB6-88FFFB27FF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9051" y="1268016"/>
            <a:ext cx="3748901" cy="2867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6400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How to Name Attributes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Singular nouns or noun phrase</a:t>
            </a:r>
          </a:p>
          <a:p>
            <a:r>
              <a:rPr lang="en-US" dirty="0"/>
              <a:t>Should be unique</a:t>
            </a:r>
          </a:p>
          <a:p>
            <a:r>
              <a:rPr lang="en-US" dirty="0"/>
              <a:t>Follow standard format set up by enterprise</a:t>
            </a:r>
          </a:p>
        </p:txBody>
      </p:sp>
    </p:spTree>
    <p:extLst>
      <p:ext uri="{BB962C8B-B14F-4D97-AF65-F5344CB8AC3E}">
        <p14:creationId xmlns:p14="http://schemas.microsoft.com/office/powerpoint/2010/main" val="16010330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Degree of Relationships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This is how one entity is related to another</a:t>
            </a:r>
          </a:p>
          <a:p>
            <a:pPr lvl="1"/>
            <a:r>
              <a:rPr lang="en-US" dirty="0"/>
              <a:t>Unary relationships – an entity is related to itself</a:t>
            </a:r>
          </a:p>
          <a:p>
            <a:pPr lvl="1"/>
            <a:r>
              <a:rPr lang="en-US" dirty="0"/>
              <a:t>Binary relationships – an entity is related to another entity</a:t>
            </a:r>
          </a:p>
          <a:p>
            <a:pPr lvl="1"/>
            <a:r>
              <a:rPr lang="en-US" dirty="0"/>
              <a:t>Ternary relationship – three different entities are related</a:t>
            </a:r>
          </a:p>
        </p:txBody>
      </p:sp>
    </p:spTree>
    <p:extLst>
      <p:ext uri="{BB962C8B-B14F-4D97-AF65-F5344CB8AC3E}">
        <p14:creationId xmlns:p14="http://schemas.microsoft.com/office/powerpoint/2010/main" val="15018393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3D63-EC08-F667-1386-03A38FB9F7A3}"/>
              </a:ext>
            </a:extLst>
          </p:cNvPr>
          <p:cNvSpPr>
            <a:spLocks noGrp="1"/>
          </p:cNvSpPr>
          <p:nvPr>
            <p:ph type="title"/>
          </p:nvPr>
        </p:nvSpPr>
        <p:spPr/>
        <p:txBody>
          <a:bodyPr/>
          <a:lstStyle/>
          <a:p>
            <a:r>
              <a:rPr lang="en-US" dirty="0"/>
              <a:t>Cardinalities of Relationships</a:t>
            </a:r>
          </a:p>
        </p:txBody>
      </p:sp>
      <p:sp>
        <p:nvSpPr>
          <p:cNvPr id="3" name="Content Placeholder 2">
            <a:extLst>
              <a:ext uri="{FF2B5EF4-FFF2-40B4-BE49-F238E27FC236}">
                <a16:creationId xmlns:a16="http://schemas.microsoft.com/office/drawing/2014/main" id="{4011EAFD-4513-273C-CC4C-FE8A7E61EB64}"/>
              </a:ext>
            </a:extLst>
          </p:cNvPr>
          <p:cNvSpPr>
            <a:spLocks noGrp="1"/>
          </p:cNvSpPr>
          <p:nvPr>
            <p:ph idx="1"/>
          </p:nvPr>
        </p:nvSpPr>
        <p:spPr/>
        <p:txBody>
          <a:bodyPr/>
          <a:lstStyle/>
          <a:p>
            <a:r>
              <a:rPr lang="en-US" dirty="0"/>
              <a:t>Relationships need to be categorized by the following statement:</a:t>
            </a:r>
          </a:p>
          <a:p>
            <a:pPr lvl="1"/>
            <a:r>
              <a:rPr lang="en-US" dirty="0"/>
              <a:t>Given entity A – how many of entity B MUST or COULD I have</a:t>
            </a:r>
          </a:p>
          <a:p>
            <a:pPr lvl="2"/>
            <a:r>
              <a:rPr lang="en-US" dirty="0"/>
              <a:t>One-to-one relationships – given an instance of entity A – it will have EXACTLY one instance of entity B</a:t>
            </a:r>
          </a:p>
          <a:p>
            <a:pPr lvl="2"/>
            <a:r>
              <a:rPr lang="en-US" dirty="0"/>
              <a:t>One-to-many relationships – given an instance of entity A – it will have one OR many instances of entity B and given entity B (an instance) it will only have one instance of entity A</a:t>
            </a:r>
          </a:p>
          <a:p>
            <a:pPr lvl="2"/>
            <a:r>
              <a:rPr lang="en-US" dirty="0"/>
              <a:t>Many-to-many relationships – given entity B – it will have one or many instances of entity B and given entity B it will have one or many instances of entity A</a:t>
            </a:r>
          </a:p>
          <a:p>
            <a:endParaRPr lang="en-US" dirty="0"/>
          </a:p>
        </p:txBody>
      </p:sp>
    </p:spTree>
    <p:extLst>
      <p:ext uri="{BB962C8B-B14F-4D97-AF65-F5344CB8AC3E}">
        <p14:creationId xmlns:p14="http://schemas.microsoft.com/office/powerpoint/2010/main" val="36121639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lstStyle/>
          <a:p>
            <a:r>
              <a:rPr lang="en-US" dirty="0"/>
              <a:t>How do we Diagram all of this??</a:t>
            </a:r>
          </a:p>
        </p:txBody>
      </p:sp>
      <p:sp>
        <p:nvSpPr>
          <p:cNvPr id="3" name="Content Placeholder 2">
            <a:extLst>
              <a:ext uri="{FF2B5EF4-FFF2-40B4-BE49-F238E27FC236}">
                <a16:creationId xmlns:a16="http://schemas.microsoft.com/office/drawing/2014/main" id="{2FDC0907-9502-6958-4F80-6BE68CD6D662}"/>
              </a:ext>
            </a:extLst>
          </p:cNvPr>
          <p:cNvSpPr>
            <a:spLocks noGrp="1"/>
          </p:cNvSpPr>
          <p:nvPr>
            <p:ph idx="1"/>
          </p:nvPr>
        </p:nvSpPr>
        <p:spPr/>
        <p:txBody>
          <a:bodyPr/>
          <a:lstStyle/>
          <a:p>
            <a:r>
              <a:rPr lang="en-US" dirty="0"/>
              <a:t>An entity is drawn as a rectangle and is given it’s noun name:  CUSTOMER (remember it’s the whole set – so we DON’T use the plural CUSTOMERS)</a:t>
            </a:r>
          </a:p>
          <a:p>
            <a:r>
              <a:rPr lang="en-US" dirty="0"/>
              <a:t>An attribute (individual) is drawn as an oval and is given it’s noun name: CUSTOMER_LASTNAME,  and is connected to the Entity (rectangle) through a line connecting the two</a:t>
            </a:r>
          </a:p>
          <a:p>
            <a:r>
              <a:rPr lang="en-US" dirty="0"/>
              <a:t>Relationship – drawn as lines between entities; you write the verb phrase on the line (or with a possible diamond in the center of the line connecting the entities with the same verb phrase)</a:t>
            </a:r>
          </a:p>
          <a:p>
            <a:endParaRPr lang="en-US" dirty="0"/>
          </a:p>
        </p:txBody>
      </p:sp>
    </p:spTree>
    <p:extLst>
      <p:ext uri="{BB962C8B-B14F-4D97-AF65-F5344CB8AC3E}">
        <p14:creationId xmlns:p14="http://schemas.microsoft.com/office/powerpoint/2010/main" val="2171423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lstStyle/>
          <a:p>
            <a:r>
              <a:rPr lang="en-US" dirty="0"/>
              <a:t>Example of Entity and Attributes</a:t>
            </a:r>
          </a:p>
        </p:txBody>
      </p:sp>
      <p:sp>
        <p:nvSpPr>
          <p:cNvPr id="4" name="Rectangle 3">
            <a:extLst>
              <a:ext uri="{FF2B5EF4-FFF2-40B4-BE49-F238E27FC236}">
                <a16:creationId xmlns:a16="http://schemas.microsoft.com/office/drawing/2014/main" id="{0618E330-DA39-5AFB-C5D1-5FFBDB84563E}"/>
              </a:ext>
            </a:extLst>
          </p:cNvPr>
          <p:cNvSpPr/>
          <p:nvPr/>
        </p:nvSpPr>
        <p:spPr>
          <a:xfrm>
            <a:off x="1487178" y="1173256"/>
            <a:ext cx="1731981" cy="13984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CUSTOMER</a:t>
            </a:r>
          </a:p>
        </p:txBody>
      </p:sp>
      <p:sp>
        <p:nvSpPr>
          <p:cNvPr id="5" name="Oval 4">
            <a:extLst>
              <a:ext uri="{FF2B5EF4-FFF2-40B4-BE49-F238E27FC236}">
                <a16:creationId xmlns:a16="http://schemas.microsoft.com/office/drawing/2014/main" id="{E0D4FC97-37D9-CA66-6C40-3C4F5042DC1E}"/>
              </a:ext>
            </a:extLst>
          </p:cNvPr>
          <p:cNvSpPr/>
          <p:nvPr/>
        </p:nvSpPr>
        <p:spPr>
          <a:xfrm>
            <a:off x="1024600" y="3400089"/>
            <a:ext cx="2054709"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CUSTOMER_LASTNAME</a:t>
            </a:r>
          </a:p>
        </p:txBody>
      </p:sp>
      <p:sp>
        <p:nvSpPr>
          <p:cNvPr id="6" name="Oval 5">
            <a:extLst>
              <a:ext uri="{FF2B5EF4-FFF2-40B4-BE49-F238E27FC236}">
                <a16:creationId xmlns:a16="http://schemas.microsoft.com/office/drawing/2014/main" id="{9338D04D-DDE9-FC13-8BF6-6D9E2ABDA2FA}"/>
              </a:ext>
            </a:extLst>
          </p:cNvPr>
          <p:cNvSpPr/>
          <p:nvPr/>
        </p:nvSpPr>
        <p:spPr>
          <a:xfrm>
            <a:off x="4015227" y="2969783"/>
            <a:ext cx="195789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CUSTOMER_FIRSTNAME</a:t>
            </a:r>
          </a:p>
        </p:txBody>
      </p:sp>
      <p:cxnSp>
        <p:nvCxnSpPr>
          <p:cNvPr id="7" name="Straight Connector 6">
            <a:extLst>
              <a:ext uri="{FF2B5EF4-FFF2-40B4-BE49-F238E27FC236}">
                <a16:creationId xmlns:a16="http://schemas.microsoft.com/office/drawing/2014/main" id="{12E215C2-FC6E-34FF-4AFF-6F0A97CC2BA0}"/>
              </a:ext>
            </a:extLst>
          </p:cNvPr>
          <p:cNvCxnSpPr>
            <a:stCxn id="4" idx="2"/>
            <a:endCxn id="5" idx="0"/>
          </p:cNvCxnSpPr>
          <p:nvPr/>
        </p:nvCxnSpPr>
        <p:spPr>
          <a:xfrm flipH="1">
            <a:off x="2051955" y="2571750"/>
            <a:ext cx="301214" cy="828339"/>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1D57EDFC-599F-2E16-ED47-048E456A318E}"/>
              </a:ext>
            </a:extLst>
          </p:cNvPr>
          <p:cNvCxnSpPr>
            <a:endCxn id="4" idx="2"/>
          </p:cNvCxnSpPr>
          <p:nvPr/>
        </p:nvCxnSpPr>
        <p:spPr>
          <a:xfrm flipH="1" flipV="1">
            <a:off x="2353169" y="2571750"/>
            <a:ext cx="1801908" cy="58091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666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lstStyle/>
          <a:p>
            <a:r>
              <a:rPr lang="en-US" dirty="0"/>
              <a:t>Example of Unary Relationships</a:t>
            </a:r>
          </a:p>
        </p:txBody>
      </p:sp>
      <p:sp>
        <p:nvSpPr>
          <p:cNvPr id="6" name="Rectangle 5">
            <a:extLst>
              <a:ext uri="{FF2B5EF4-FFF2-40B4-BE49-F238E27FC236}">
                <a16:creationId xmlns:a16="http://schemas.microsoft.com/office/drawing/2014/main" id="{DE11B8FB-B154-2310-AB4E-4FB1A08CF410}"/>
              </a:ext>
            </a:extLst>
          </p:cNvPr>
          <p:cNvSpPr/>
          <p:nvPr/>
        </p:nvSpPr>
        <p:spPr>
          <a:xfrm>
            <a:off x="2224821" y="2033196"/>
            <a:ext cx="2441986" cy="18072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A6FA3355-A1F5-630B-3E12-4DF5B4D3064D}"/>
              </a:ext>
            </a:extLst>
          </p:cNvPr>
          <p:cNvCxnSpPr/>
          <p:nvPr/>
        </p:nvCxnSpPr>
        <p:spPr>
          <a:xfrm flipH="1" flipV="1">
            <a:off x="6021659" y="1538344"/>
            <a:ext cx="21515" cy="1398494"/>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F3513EF-01B1-4010-3310-598729690655}"/>
              </a:ext>
            </a:extLst>
          </p:cNvPr>
          <p:cNvCxnSpPr>
            <a:cxnSpLocks/>
          </p:cNvCxnSpPr>
          <p:nvPr/>
        </p:nvCxnSpPr>
        <p:spPr>
          <a:xfrm flipH="1" flipV="1">
            <a:off x="3747072" y="1542498"/>
            <a:ext cx="2274587" cy="660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2F7E3D6-AF5A-9020-9536-3250BEF015C2}"/>
              </a:ext>
            </a:extLst>
          </p:cNvPr>
          <p:cNvCxnSpPr/>
          <p:nvPr/>
        </p:nvCxnSpPr>
        <p:spPr>
          <a:xfrm>
            <a:off x="3747072" y="1549102"/>
            <a:ext cx="0" cy="484094"/>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3E6C91A-2ACB-19B2-17A0-C8AAD17AE0FB}"/>
              </a:ext>
            </a:extLst>
          </p:cNvPr>
          <p:cNvCxnSpPr/>
          <p:nvPr/>
        </p:nvCxnSpPr>
        <p:spPr>
          <a:xfrm flipV="1">
            <a:off x="4515588" y="2926080"/>
            <a:ext cx="1527586" cy="1075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1105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lstStyle/>
          <a:p>
            <a:r>
              <a:rPr lang="en-US" dirty="0"/>
              <a:t>Example of Binary Relationship</a:t>
            </a:r>
          </a:p>
        </p:txBody>
      </p:sp>
      <p:sp>
        <p:nvSpPr>
          <p:cNvPr id="4" name="Rectangle 3">
            <a:extLst>
              <a:ext uri="{FF2B5EF4-FFF2-40B4-BE49-F238E27FC236}">
                <a16:creationId xmlns:a16="http://schemas.microsoft.com/office/drawing/2014/main" id="{82CC9EB0-19F8-9B46-B67B-AA1E950A5597}"/>
              </a:ext>
            </a:extLst>
          </p:cNvPr>
          <p:cNvSpPr/>
          <p:nvPr/>
        </p:nvSpPr>
        <p:spPr>
          <a:xfrm>
            <a:off x="1052413" y="1931670"/>
            <a:ext cx="1613647" cy="12801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CUSTOMER</a:t>
            </a:r>
          </a:p>
        </p:txBody>
      </p:sp>
      <p:sp>
        <p:nvSpPr>
          <p:cNvPr id="5" name="Rectangle 4">
            <a:extLst>
              <a:ext uri="{FF2B5EF4-FFF2-40B4-BE49-F238E27FC236}">
                <a16:creationId xmlns:a16="http://schemas.microsoft.com/office/drawing/2014/main" id="{7E5E113F-2CDE-5D63-D988-9FFE7E8C6AA0}"/>
              </a:ext>
            </a:extLst>
          </p:cNvPr>
          <p:cNvSpPr/>
          <p:nvPr/>
        </p:nvSpPr>
        <p:spPr>
          <a:xfrm>
            <a:off x="6009325" y="1974701"/>
            <a:ext cx="1871831" cy="13554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PRODUCT</a:t>
            </a:r>
          </a:p>
        </p:txBody>
      </p:sp>
      <p:cxnSp>
        <p:nvCxnSpPr>
          <p:cNvPr id="6" name="Straight Connector 5">
            <a:extLst>
              <a:ext uri="{FF2B5EF4-FFF2-40B4-BE49-F238E27FC236}">
                <a16:creationId xmlns:a16="http://schemas.microsoft.com/office/drawing/2014/main" id="{F5E792A1-A76B-5EC9-5094-A6984563819A}"/>
              </a:ext>
            </a:extLst>
          </p:cNvPr>
          <p:cNvCxnSpPr/>
          <p:nvPr/>
        </p:nvCxnSpPr>
        <p:spPr>
          <a:xfrm>
            <a:off x="2676817" y="2587887"/>
            <a:ext cx="3399416" cy="645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4313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lstStyle/>
          <a:p>
            <a:r>
              <a:rPr lang="en-US" dirty="0"/>
              <a:t>Example of Ternary Relationship</a:t>
            </a:r>
          </a:p>
        </p:txBody>
      </p:sp>
      <p:sp>
        <p:nvSpPr>
          <p:cNvPr id="4" name="Rectangle 3">
            <a:extLst>
              <a:ext uri="{FF2B5EF4-FFF2-40B4-BE49-F238E27FC236}">
                <a16:creationId xmlns:a16="http://schemas.microsoft.com/office/drawing/2014/main" id="{3BB40C5B-BD26-E46B-83AA-0E5224E6BDF8}"/>
              </a:ext>
            </a:extLst>
          </p:cNvPr>
          <p:cNvSpPr/>
          <p:nvPr/>
        </p:nvSpPr>
        <p:spPr>
          <a:xfrm>
            <a:off x="2806390" y="1268016"/>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06EAF9F-29CB-99FA-13FA-B07D1E871DD8}"/>
              </a:ext>
            </a:extLst>
          </p:cNvPr>
          <p:cNvSpPr/>
          <p:nvPr/>
        </p:nvSpPr>
        <p:spPr>
          <a:xfrm>
            <a:off x="1230395" y="3421739"/>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8CC46D4-F9E3-0B96-4F31-FC13E26B3914}"/>
              </a:ext>
            </a:extLst>
          </p:cNvPr>
          <p:cNvSpPr/>
          <p:nvPr/>
        </p:nvSpPr>
        <p:spPr>
          <a:xfrm>
            <a:off x="4651326" y="331416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AEC2CD9E-E4E9-081A-5277-70DA4A5DC1CE}"/>
              </a:ext>
            </a:extLst>
          </p:cNvPr>
          <p:cNvCxnSpPr/>
          <p:nvPr/>
        </p:nvCxnSpPr>
        <p:spPr>
          <a:xfrm flipV="1">
            <a:off x="1671458" y="3034463"/>
            <a:ext cx="1592132" cy="387276"/>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A6ED6C7-1844-AC3D-A97A-F98B836D73A9}"/>
              </a:ext>
            </a:extLst>
          </p:cNvPr>
          <p:cNvCxnSpPr/>
          <p:nvPr/>
        </p:nvCxnSpPr>
        <p:spPr>
          <a:xfrm flipH="1" flipV="1">
            <a:off x="3295863" y="3066736"/>
            <a:ext cx="1753496" cy="247426"/>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EDCB056-490D-E9BF-C880-6FCC2EE29E04}"/>
              </a:ext>
            </a:extLst>
          </p:cNvPr>
          <p:cNvCxnSpPr/>
          <p:nvPr/>
        </p:nvCxnSpPr>
        <p:spPr>
          <a:xfrm>
            <a:off x="3263590" y="2214689"/>
            <a:ext cx="0" cy="85204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3306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83C91-D89B-7F06-A417-CB49EB57FDC2}"/>
              </a:ext>
            </a:extLst>
          </p:cNvPr>
          <p:cNvSpPr>
            <a:spLocks noGrp="1"/>
          </p:cNvSpPr>
          <p:nvPr>
            <p:ph type="title"/>
          </p:nvPr>
        </p:nvSpPr>
        <p:spPr/>
        <p:txBody>
          <a:bodyPr>
            <a:normAutofit fontScale="90000"/>
          </a:bodyPr>
          <a:lstStyle/>
          <a:p>
            <a:r>
              <a:rPr lang="en-US" altLang="en-US" dirty="0"/>
              <a:t>Relationships within the Relational Database</a:t>
            </a:r>
            <a:endParaRPr lang="en-US" dirty="0"/>
          </a:p>
        </p:txBody>
      </p:sp>
      <p:sp>
        <p:nvSpPr>
          <p:cNvPr id="3" name="Content Placeholder 2">
            <a:extLst>
              <a:ext uri="{FF2B5EF4-FFF2-40B4-BE49-F238E27FC236}">
                <a16:creationId xmlns:a16="http://schemas.microsoft.com/office/drawing/2014/main" id="{2FDC0907-9502-6958-4F80-6BE68CD6D662}"/>
              </a:ext>
            </a:extLst>
          </p:cNvPr>
          <p:cNvSpPr>
            <a:spLocks noGrp="1"/>
          </p:cNvSpPr>
          <p:nvPr>
            <p:ph idx="1"/>
          </p:nvPr>
        </p:nvSpPr>
        <p:spPr/>
        <p:txBody>
          <a:bodyPr>
            <a:normAutofit fontScale="92500" lnSpcReduction="10000"/>
          </a:bodyPr>
          <a:lstStyle/>
          <a:p>
            <a:pPr eaLnBrk="1" hangingPunct="1"/>
            <a:r>
              <a:rPr lang="en-US" altLang="en-US" sz="2800" dirty="0"/>
              <a:t>1:M relationship </a:t>
            </a:r>
          </a:p>
          <a:p>
            <a:pPr lvl="1" eaLnBrk="1" hangingPunct="1"/>
            <a:r>
              <a:rPr lang="en-US" altLang="en-US" sz="2400" dirty="0"/>
              <a:t>Relational modeling ideal</a:t>
            </a:r>
          </a:p>
          <a:p>
            <a:pPr lvl="1" eaLnBrk="1" hangingPunct="1"/>
            <a:r>
              <a:rPr lang="en-US" altLang="en-US" sz="2400" dirty="0"/>
              <a:t>Should be the norm in any relational database design</a:t>
            </a:r>
          </a:p>
          <a:p>
            <a:pPr eaLnBrk="1" hangingPunct="1"/>
            <a:r>
              <a:rPr lang="en-US" altLang="en-US" sz="2800" dirty="0"/>
              <a:t>1:1 relationship	</a:t>
            </a:r>
          </a:p>
          <a:p>
            <a:pPr lvl="1" eaLnBrk="1" hangingPunct="1"/>
            <a:r>
              <a:rPr lang="en-US" altLang="en-US" sz="2400" dirty="0"/>
              <a:t>Should be rare in any relational database design</a:t>
            </a:r>
          </a:p>
          <a:p>
            <a:pPr eaLnBrk="1" hangingPunct="1"/>
            <a:r>
              <a:rPr lang="en-US" altLang="en-US" sz="2800" dirty="0"/>
              <a:t>M:N relationships </a:t>
            </a:r>
          </a:p>
          <a:p>
            <a:pPr lvl="1" eaLnBrk="1" hangingPunct="1"/>
            <a:r>
              <a:rPr lang="en-US" altLang="en-US" sz="2400" dirty="0"/>
              <a:t>Cannot be implemented as such in the relational model</a:t>
            </a:r>
          </a:p>
          <a:p>
            <a:pPr lvl="1" eaLnBrk="1" hangingPunct="1"/>
            <a:r>
              <a:rPr lang="en-US" altLang="en-US" sz="2400" dirty="0"/>
              <a:t>M:N relationships can be changed into two 1:M relationships</a:t>
            </a:r>
            <a:endParaRPr lang="en-US" dirty="0"/>
          </a:p>
        </p:txBody>
      </p:sp>
    </p:spTree>
    <p:extLst>
      <p:ext uri="{BB962C8B-B14F-4D97-AF65-F5344CB8AC3E}">
        <p14:creationId xmlns:p14="http://schemas.microsoft.com/office/powerpoint/2010/main" val="20527960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1:1 Relationship</a:t>
            </a:r>
            <a:endParaRPr lang="en-US" dirty="0"/>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pPr eaLnBrk="1" hangingPunct="1">
              <a:lnSpc>
                <a:spcPct val="90000"/>
              </a:lnSpc>
            </a:pPr>
            <a:r>
              <a:rPr lang="en-US" altLang="en-US" dirty="0"/>
              <a:t>One entity can be related to only one other entity, and vice versa</a:t>
            </a:r>
          </a:p>
          <a:p>
            <a:pPr eaLnBrk="1" hangingPunct="1">
              <a:lnSpc>
                <a:spcPct val="90000"/>
              </a:lnSpc>
            </a:pPr>
            <a:r>
              <a:rPr lang="en-US" altLang="en-US" dirty="0"/>
              <a:t>Sometimes means that entity components were not defined properly</a:t>
            </a:r>
          </a:p>
          <a:p>
            <a:pPr eaLnBrk="1" hangingPunct="1">
              <a:lnSpc>
                <a:spcPct val="90000"/>
              </a:lnSpc>
            </a:pPr>
            <a:r>
              <a:rPr lang="en-US" altLang="en-US" dirty="0"/>
              <a:t>Could indicate that two entities actually belong in the same table</a:t>
            </a:r>
          </a:p>
          <a:p>
            <a:pPr eaLnBrk="1" hangingPunct="1">
              <a:lnSpc>
                <a:spcPct val="90000"/>
              </a:lnSpc>
            </a:pPr>
            <a:r>
              <a:rPr lang="en-US" altLang="en-US" dirty="0"/>
              <a:t>As rare as 1:1 relationships should be, certain conditions absolutely require their use</a:t>
            </a:r>
          </a:p>
          <a:p>
            <a:endParaRPr lang="en-US" dirty="0"/>
          </a:p>
        </p:txBody>
      </p:sp>
    </p:spTree>
    <p:extLst>
      <p:ext uri="{BB962C8B-B14F-4D97-AF65-F5344CB8AC3E}">
        <p14:creationId xmlns:p14="http://schemas.microsoft.com/office/powerpoint/2010/main" val="364107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AF952-E2C7-8DC3-AA2E-155D89F3B2C0}"/>
              </a:ext>
            </a:extLst>
          </p:cNvPr>
          <p:cNvSpPr>
            <a:spLocks noGrp="1"/>
          </p:cNvSpPr>
          <p:nvPr>
            <p:ph type="title"/>
          </p:nvPr>
        </p:nvSpPr>
        <p:spPr/>
        <p:txBody>
          <a:bodyPr/>
          <a:lstStyle/>
          <a:p>
            <a:r>
              <a:rPr lang="en-US" dirty="0"/>
              <a:t>Business Function</a:t>
            </a:r>
          </a:p>
        </p:txBody>
      </p:sp>
      <p:sp>
        <p:nvSpPr>
          <p:cNvPr id="3" name="Content Placeholder 2">
            <a:extLst>
              <a:ext uri="{FF2B5EF4-FFF2-40B4-BE49-F238E27FC236}">
                <a16:creationId xmlns:a16="http://schemas.microsoft.com/office/drawing/2014/main" id="{D5A48E96-9AAD-EEDD-1411-DD05C7ECCB23}"/>
              </a:ext>
            </a:extLst>
          </p:cNvPr>
          <p:cNvSpPr>
            <a:spLocks noGrp="1"/>
          </p:cNvSpPr>
          <p:nvPr>
            <p:ph idx="1"/>
          </p:nvPr>
        </p:nvSpPr>
        <p:spPr/>
        <p:txBody>
          <a:bodyPr/>
          <a:lstStyle/>
          <a:p>
            <a:r>
              <a:rPr lang="en-US" dirty="0"/>
              <a:t>Business functions are </a:t>
            </a:r>
            <a:r>
              <a:rPr lang="en-US" b="1" dirty="0"/>
              <a:t>the activities carried out by an enterprise</a:t>
            </a:r>
            <a:r>
              <a:rPr lang="en-US" dirty="0"/>
              <a:t>; they can be divided into core functions and support functions. Core business functions are activities of an enterprise yielding income: the production of final goods or services intended for the market or for third parties.</a:t>
            </a:r>
          </a:p>
        </p:txBody>
      </p:sp>
    </p:spTree>
    <p:extLst>
      <p:ext uri="{BB962C8B-B14F-4D97-AF65-F5344CB8AC3E}">
        <p14:creationId xmlns:p14="http://schemas.microsoft.com/office/powerpoint/2010/main" val="31069458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1:1 Relationship (continued)</a:t>
            </a:r>
            <a:endParaRPr lang="en-US" dirty="0"/>
          </a:p>
        </p:txBody>
      </p:sp>
      <p:pic>
        <p:nvPicPr>
          <p:cNvPr id="4" name="Content Placeholder 3" descr="Fig03-22">
            <a:extLst>
              <a:ext uri="{FF2B5EF4-FFF2-40B4-BE49-F238E27FC236}">
                <a16:creationId xmlns:a16="http://schemas.microsoft.com/office/drawing/2014/main" id="{18F37934-C701-1FC5-1FAC-78A4401345A5}"/>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8901"/>
          <a:stretch/>
        </p:blipFill>
        <p:spPr>
          <a:xfrm>
            <a:off x="1292768" y="1567879"/>
            <a:ext cx="4587104" cy="1435516"/>
          </a:xfrm>
        </p:spPr>
      </p:pic>
    </p:spTree>
    <p:extLst>
      <p:ext uri="{BB962C8B-B14F-4D97-AF65-F5344CB8AC3E}">
        <p14:creationId xmlns:p14="http://schemas.microsoft.com/office/powerpoint/2010/main" val="392539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1:M Relationship</a:t>
            </a:r>
            <a:endParaRPr lang="en-US" dirty="0"/>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pPr eaLnBrk="1" hangingPunct="1"/>
            <a:r>
              <a:rPr lang="en-US" altLang="en-US" dirty="0"/>
              <a:t>Relational database norm</a:t>
            </a:r>
          </a:p>
          <a:p>
            <a:pPr eaLnBrk="1" hangingPunct="1"/>
            <a:r>
              <a:rPr lang="en-US" altLang="en-US" dirty="0"/>
              <a:t>Found in any database environment </a:t>
            </a:r>
          </a:p>
          <a:p>
            <a:endParaRPr lang="en-US" dirty="0"/>
          </a:p>
        </p:txBody>
      </p:sp>
    </p:spTree>
    <p:extLst>
      <p:ext uri="{BB962C8B-B14F-4D97-AF65-F5344CB8AC3E}">
        <p14:creationId xmlns:p14="http://schemas.microsoft.com/office/powerpoint/2010/main" val="20181776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1:M Relationship (continued)</a:t>
            </a:r>
            <a:endParaRPr lang="en-US" dirty="0"/>
          </a:p>
        </p:txBody>
      </p:sp>
      <p:pic>
        <p:nvPicPr>
          <p:cNvPr id="4" name="Content Placeholder 3" descr="Fig03-18">
            <a:extLst>
              <a:ext uri="{FF2B5EF4-FFF2-40B4-BE49-F238E27FC236}">
                <a16:creationId xmlns:a16="http://schemas.microsoft.com/office/drawing/2014/main" id="{20CDE979-49E0-2FFD-1DDE-1EBC9A82CE78}"/>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33598"/>
          <a:stretch/>
        </p:blipFill>
        <p:spPr>
          <a:xfrm>
            <a:off x="1002835" y="1558821"/>
            <a:ext cx="5096700" cy="1733428"/>
          </a:xfrm>
        </p:spPr>
      </p:pic>
    </p:spTree>
    <p:extLst>
      <p:ext uri="{BB962C8B-B14F-4D97-AF65-F5344CB8AC3E}">
        <p14:creationId xmlns:p14="http://schemas.microsoft.com/office/powerpoint/2010/main" val="33459780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1:M Relationship (continued)</a:t>
            </a:r>
            <a:endParaRPr lang="en-US" dirty="0"/>
          </a:p>
        </p:txBody>
      </p:sp>
      <p:pic>
        <p:nvPicPr>
          <p:cNvPr id="4" name="Picture 3" descr="Fig03-20">
            <a:extLst>
              <a:ext uri="{FF2B5EF4-FFF2-40B4-BE49-F238E27FC236}">
                <a16:creationId xmlns:a16="http://schemas.microsoft.com/office/drawing/2014/main" id="{05E90423-3CDC-7609-608F-E04B3B9C403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5711"/>
          <a:stretch/>
        </p:blipFill>
        <p:spPr>
          <a:xfrm>
            <a:off x="1038186" y="1367883"/>
            <a:ext cx="5481560" cy="2173749"/>
          </a:xfrm>
          <a:prstGeom prst="rect">
            <a:avLst/>
          </a:prstGeom>
        </p:spPr>
      </p:pic>
    </p:spTree>
    <p:extLst>
      <p:ext uri="{BB962C8B-B14F-4D97-AF65-F5344CB8AC3E}">
        <p14:creationId xmlns:p14="http://schemas.microsoft.com/office/powerpoint/2010/main" val="8912639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M:N Relationship</a:t>
            </a:r>
            <a:endParaRPr lang="en-US" dirty="0"/>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pPr eaLnBrk="1" hangingPunct="1"/>
            <a:r>
              <a:rPr lang="en-US" altLang="en-US" dirty="0"/>
              <a:t>Can be implemented by breaking it up to produce a set of 1:M relationships</a:t>
            </a:r>
          </a:p>
          <a:p>
            <a:pPr eaLnBrk="1" hangingPunct="1"/>
            <a:r>
              <a:rPr lang="en-US" altLang="en-US" dirty="0"/>
              <a:t>Can avoid problems inherent to M:N relationship by creating a composite entity or bridge entity</a:t>
            </a:r>
          </a:p>
          <a:p>
            <a:endParaRPr lang="en-US" dirty="0"/>
          </a:p>
        </p:txBody>
      </p:sp>
    </p:spTree>
    <p:extLst>
      <p:ext uri="{BB962C8B-B14F-4D97-AF65-F5344CB8AC3E}">
        <p14:creationId xmlns:p14="http://schemas.microsoft.com/office/powerpoint/2010/main" val="572361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altLang="en-US" dirty="0"/>
              <a:t>The M:N Relationship (continued)</a:t>
            </a:r>
            <a:endParaRPr lang="en-US" dirty="0"/>
          </a:p>
        </p:txBody>
      </p:sp>
      <p:pic>
        <p:nvPicPr>
          <p:cNvPr id="4" name="Content Placeholder 3" descr="Fig03-24">
            <a:extLst>
              <a:ext uri="{FF2B5EF4-FFF2-40B4-BE49-F238E27FC236}">
                <a16:creationId xmlns:a16="http://schemas.microsoft.com/office/drawing/2014/main" id="{33EAF733-F85C-BCA3-5664-59786EFACECF}"/>
              </a:ext>
            </a:extLst>
          </p:cNvPr>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0771"/>
          <a:stretch/>
        </p:blipFill>
        <p:spPr>
          <a:xfrm>
            <a:off x="854153" y="1714161"/>
            <a:ext cx="4739842" cy="1437917"/>
          </a:xfrm>
        </p:spPr>
      </p:pic>
    </p:spTree>
    <p:extLst>
      <p:ext uri="{BB962C8B-B14F-4D97-AF65-F5344CB8AC3E}">
        <p14:creationId xmlns:p14="http://schemas.microsoft.com/office/powerpoint/2010/main" val="3347025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dirty="0"/>
              <a:t>Diagramming Cardinality</a:t>
            </a:r>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r>
              <a:rPr lang="en-US" dirty="0"/>
              <a:t>Cardinality constraints – the number of instances of one entity that can or must be associated with each instance of another entity</a:t>
            </a:r>
          </a:p>
          <a:p>
            <a:pPr lvl="1"/>
            <a:r>
              <a:rPr lang="en-US" dirty="0"/>
              <a:t>Optional – use a “0” on the relationship line right before how many next to the entity</a:t>
            </a:r>
          </a:p>
          <a:p>
            <a:pPr lvl="1"/>
            <a:r>
              <a:rPr lang="en-US" dirty="0"/>
              <a:t>Mandatory – use a “1” on the relationships line right before how many next to the entity</a:t>
            </a:r>
          </a:p>
          <a:p>
            <a:pPr lvl="1"/>
            <a:r>
              <a:rPr lang="en-US" dirty="0"/>
              <a:t>One – use a “1” on the relationship line next to the entity</a:t>
            </a:r>
          </a:p>
          <a:p>
            <a:pPr lvl="1"/>
            <a:r>
              <a:rPr lang="en-US" dirty="0"/>
              <a:t>Many – use a greater than/less than “&lt;“ or “&gt;” next to the entity</a:t>
            </a:r>
          </a:p>
          <a:p>
            <a:endParaRPr lang="en-US" dirty="0"/>
          </a:p>
        </p:txBody>
      </p:sp>
    </p:spTree>
    <p:extLst>
      <p:ext uri="{BB962C8B-B14F-4D97-AF65-F5344CB8AC3E}">
        <p14:creationId xmlns:p14="http://schemas.microsoft.com/office/powerpoint/2010/main" val="28800884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normAutofit fontScale="90000"/>
          </a:bodyPr>
          <a:lstStyle/>
          <a:p>
            <a:r>
              <a:rPr lang="en-US" dirty="0"/>
              <a:t>Diagramming Degree of Cardinality</a:t>
            </a:r>
            <a:r>
              <a:rPr lang="zh-CN" altLang="en-US" dirty="0"/>
              <a:t> </a:t>
            </a:r>
            <a:r>
              <a:rPr lang="en-US" dirty="0"/>
              <a:t>(constraints)</a:t>
            </a:r>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r>
              <a:rPr lang="en-US" dirty="0"/>
              <a:t>Mandatory one =        ___1___1  </a:t>
            </a:r>
          </a:p>
          <a:p>
            <a:r>
              <a:rPr lang="en-US" dirty="0"/>
              <a:t>Optional one =           ___0___1   </a:t>
            </a:r>
          </a:p>
          <a:p>
            <a:r>
              <a:rPr lang="en-US" dirty="0"/>
              <a:t>Mandatory many  =    ___1___&lt;</a:t>
            </a:r>
          </a:p>
          <a:p>
            <a:r>
              <a:rPr lang="en-US" dirty="0"/>
              <a:t>Optional Many =        ___0___&lt;</a:t>
            </a:r>
          </a:p>
        </p:txBody>
      </p:sp>
    </p:spTree>
    <p:extLst>
      <p:ext uri="{BB962C8B-B14F-4D97-AF65-F5344CB8AC3E}">
        <p14:creationId xmlns:p14="http://schemas.microsoft.com/office/powerpoint/2010/main" val="1990555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r>
              <a:rPr lang="en-US" dirty="0"/>
              <a:t>Relationships with Attributes</a:t>
            </a:r>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r>
              <a:rPr lang="en-US" dirty="0"/>
              <a:t>If you find yourself having attributes with relationships – you need to create a new entity (associate entity) for those attributes (you will need to then create relationships between the new entity and other entities</a:t>
            </a:r>
          </a:p>
          <a:p>
            <a:r>
              <a:rPr lang="en-US" dirty="0"/>
              <a:t>Ternary relationships should automatically create a new entity so that you will have binary relationships</a:t>
            </a:r>
          </a:p>
          <a:p>
            <a:endParaRPr lang="en-US" dirty="0"/>
          </a:p>
        </p:txBody>
      </p:sp>
    </p:spTree>
    <p:extLst>
      <p:ext uri="{BB962C8B-B14F-4D97-AF65-F5344CB8AC3E}">
        <p14:creationId xmlns:p14="http://schemas.microsoft.com/office/powerpoint/2010/main" val="16350392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716331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92FDB-00C8-C22D-BFFA-BC53BEEE9C1C}"/>
              </a:ext>
            </a:extLst>
          </p:cNvPr>
          <p:cNvSpPr>
            <a:spLocks noGrp="1"/>
          </p:cNvSpPr>
          <p:nvPr>
            <p:ph type="title"/>
          </p:nvPr>
        </p:nvSpPr>
        <p:spPr/>
        <p:txBody>
          <a:bodyPr/>
          <a:lstStyle/>
          <a:p>
            <a:r>
              <a:rPr lang="en-US" dirty="0"/>
              <a:t>Business Function Examples</a:t>
            </a:r>
          </a:p>
        </p:txBody>
      </p:sp>
      <p:sp>
        <p:nvSpPr>
          <p:cNvPr id="3" name="Content Placeholder 2">
            <a:extLst>
              <a:ext uri="{FF2B5EF4-FFF2-40B4-BE49-F238E27FC236}">
                <a16:creationId xmlns:a16="http://schemas.microsoft.com/office/drawing/2014/main" id="{045A29A0-BA91-F805-2428-73B4B8033F78}"/>
              </a:ext>
            </a:extLst>
          </p:cNvPr>
          <p:cNvSpPr>
            <a:spLocks noGrp="1"/>
          </p:cNvSpPr>
          <p:nvPr>
            <p:ph idx="1"/>
          </p:nvPr>
        </p:nvSpPr>
        <p:spPr/>
        <p:txBody>
          <a:bodyPr/>
          <a:lstStyle/>
          <a:p>
            <a:r>
              <a:rPr lang="en-US" dirty="0"/>
              <a:t>Sales</a:t>
            </a:r>
          </a:p>
          <a:p>
            <a:r>
              <a:rPr lang="en-US" dirty="0"/>
              <a:t>Customer Management</a:t>
            </a:r>
          </a:p>
          <a:p>
            <a:r>
              <a:rPr lang="en-US" dirty="0"/>
              <a:t>Accounting</a:t>
            </a:r>
          </a:p>
          <a:p>
            <a:r>
              <a:rPr lang="en-US" dirty="0"/>
              <a:t>Marketing</a:t>
            </a:r>
          </a:p>
          <a:p>
            <a:r>
              <a:rPr lang="en-US" dirty="0"/>
              <a:t>Human Resources</a:t>
            </a:r>
          </a:p>
        </p:txBody>
      </p:sp>
    </p:spTree>
    <p:extLst>
      <p:ext uri="{BB962C8B-B14F-4D97-AF65-F5344CB8AC3E}">
        <p14:creationId xmlns:p14="http://schemas.microsoft.com/office/powerpoint/2010/main" val="205472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8509175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6622869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814979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A5E36-366E-201E-5DBB-49DFD65A5DF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B7FB34B-52C5-C335-6AEC-E868BCCF9189}"/>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1392768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AD791-BE4C-B926-B3A0-2A8071A5E2A6}"/>
              </a:ext>
            </a:extLst>
          </p:cNvPr>
          <p:cNvSpPr>
            <a:spLocks noGrp="1"/>
          </p:cNvSpPr>
          <p:nvPr>
            <p:ph type="title"/>
          </p:nvPr>
        </p:nvSpPr>
        <p:spPr/>
        <p:txBody>
          <a:bodyPr/>
          <a:lstStyle/>
          <a:p>
            <a:r>
              <a:rPr lang="en-US" dirty="0"/>
              <a:t>Business Functions and Entities</a:t>
            </a:r>
          </a:p>
        </p:txBody>
      </p:sp>
      <p:sp>
        <p:nvSpPr>
          <p:cNvPr id="3" name="Content Placeholder 2">
            <a:extLst>
              <a:ext uri="{FF2B5EF4-FFF2-40B4-BE49-F238E27FC236}">
                <a16:creationId xmlns:a16="http://schemas.microsoft.com/office/drawing/2014/main" id="{B451F628-55ED-3939-1679-E3796A7FF32A}"/>
              </a:ext>
            </a:extLst>
          </p:cNvPr>
          <p:cNvSpPr>
            <a:spLocks noGrp="1"/>
          </p:cNvSpPr>
          <p:nvPr>
            <p:ph idx="1"/>
          </p:nvPr>
        </p:nvSpPr>
        <p:spPr/>
        <p:txBody>
          <a:bodyPr/>
          <a:lstStyle/>
          <a:p>
            <a:r>
              <a:rPr lang="en-US" dirty="0"/>
              <a:t>Example:</a:t>
            </a:r>
          </a:p>
          <a:p>
            <a:r>
              <a:rPr lang="en-US" dirty="0"/>
              <a:t>Business Function - Sales</a:t>
            </a:r>
          </a:p>
          <a:p>
            <a:r>
              <a:rPr lang="en-US" dirty="0"/>
              <a:t> Entity 1: Customer</a:t>
            </a:r>
          </a:p>
          <a:p>
            <a:r>
              <a:rPr lang="en-US" dirty="0"/>
              <a:t> Entity 2: Vendor</a:t>
            </a:r>
          </a:p>
          <a:p>
            <a:r>
              <a:rPr lang="en-US" dirty="0"/>
              <a:t> Entity 3: Part</a:t>
            </a:r>
          </a:p>
          <a:p>
            <a:r>
              <a:rPr lang="en-US" dirty="0"/>
              <a:t> Entity 4: Employee</a:t>
            </a:r>
          </a:p>
          <a:p>
            <a:endParaRPr lang="en-US" dirty="0"/>
          </a:p>
        </p:txBody>
      </p:sp>
      <p:sp>
        <p:nvSpPr>
          <p:cNvPr id="5" name="TextBox 4">
            <a:extLst>
              <a:ext uri="{FF2B5EF4-FFF2-40B4-BE49-F238E27FC236}">
                <a16:creationId xmlns:a16="http://schemas.microsoft.com/office/drawing/2014/main" id="{1C094B8F-6100-4843-0BF7-C3999F7477FF}"/>
              </a:ext>
            </a:extLst>
          </p:cNvPr>
          <p:cNvSpPr txBox="1"/>
          <p:nvPr/>
        </p:nvSpPr>
        <p:spPr>
          <a:xfrm>
            <a:off x="628650" y="3709393"/>
            <a:ext cx="5883662" cy="923330"/>
          </a:xfrm>
          <a:prstGeom prst="rect">
            <a:avLst/>
          </a:prstGeom>
          <a:noFill/>
        </p:spPr>
        <p:txBody>
          <a:bodyPr wrap="square">
            <a:spAutoFit/>
          </a:bodyPr>
          <a:lstStyle/>
          <a:p>
            <a:r>
              <a:rPr lang="en-US" dirty="0"/>
              <a:t>Be careful to use the exact same entity name - such as CUSTOMER - if you use an entity in various business functions.</a:t>
            </a:r>
          </a:p>
        </p:txBody>
      </p:sp>
    </p:spTree>
    <p:extLst>
      <p:ext uri="{BB962C8B-B14F-4D97-AF65-F5344CB8AC3E}">
        <p14:creationId xmlns:p14="http://schemas.microsoft.com/office/powerpoint/2010/main" val="458994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9B274A-C4F8-8DFD-1EE1-C8DC1CDE007E}"/>
              </a:ext>
            </a:extLst>
          </p:cNvPr>
          <p:cNvSpPr>
            <a:spLocks noGrp="1"/>
          </p:cNvSpPr>
          <p:nvPr>
            <p:ph type="title"/>
          </p:nvPr>
        </p:nvSpPr>
        <p:spPr/>
        <p:txBody>
          <a:bodyPr>
            <a:normAutofit fontScale="90000"/>
          </a:bodyPr>
          <a:lstStyle/>
          <a:p>
            <a:r>
              <a:rPr lang="en-US" dirty="0"/>
              <a:t>Business Function  - Entity Relationship Diagram</a:t>
            </a:r>
          </a:p>
        </p:txBody>
      </p:sp>
      <p:sp>
        <p:nvSpPr>
          <p:cNvPr id="3" name="Content Placeholder 2">
            <a:extLst>
              <a:ext uri="{FF2B5EF4-FFF2-40B4-BE49-F238E27FC236}">
                <a16:creationId xmlns:a16="http://schemas.microsoft.com/office/drawing/2014/main" id="{19DBFCC5-5131-B451-84B2-258FD95BE5A1}"/>
              </a:ext>
            </a:extLst>
          </p:cNvPr>
          <p:cNvSpPr>
            <a:spLocks noGrp="1"/>
          </p:cNvSpPr>
          <p:nvPr>
            <p:ph idx="1"/>
          </p:nvPr>
        </p:nvSpPr>
        <p:spPr/>
        <p:txBody>
          <a:bodyPr/>
          <a:lstStyle/>
          <a:p>
            <a:r>
              <a:rPr lang="en-US" dirty="0"/>
              <a:t>When you finish with your list of business functions and entities - we are then ready to "diagram" the enterprise.  We do this with our Entity/Relationship Diagram (notice the word Entity).  Entity/relationship diagrams take the various entities that you have identified, and these become the basis of the data (entities) that we will need for the company.  The relationship portion of the diagram explains how different entities are related to each other.  We will examine this in module 3.</a:t>
            </a:r>
          </a:p>
        </p:txBody>
      </p:sp>
    </p:spTree>
    <p:extLst>
      <p:ext uri="{BB962C8B-B14F-4D97-AF65-F5344CB8AC3E}">
        <p14:creationId xmlns:p14="http://schemas.microsoft.com/office/powerpoint/2010/main" val="825819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C66B3-24E1-5AF9-E9CA-1702ED397677}"/>
              </a:ext>
            </a:extLst>
          </p:cNvPr>
          <p:cNvSpPr>
            <a:spLocks noGrp="1"/>
          </p:cNvSpPr>
          <p:nvPr>
            <p:ph type="title"/>
          </p:nvPr>
        </p:nvSpPr>
        <p:spPr/>
        <p:txBody>
          <a:bodyPr/>
          <a:lstStyle/>
          <a:p>
            <a:r>
              <a:rPr lang="en-US" dirty="0"/>
              <a:t>What About Data?</a:t>
            </a:r>
          </a:p>
        </p:txBody>
      </p:sp>
      <p:sp>
        <p:nvSpPr>
          <p:cNvPr id="3" name="Content Placeholder 2">
            <a:extLst>
              <a:ext uri="{FF2B5EF4-FFF2-40B4-BE49-F238E27FC236}">
                <a16:creationId xmlns:a16="http://schemas.microsoft.com/office/drawing/2014/main" id="{BD8FA405-6D50-28AE-3BDF-F8816C2EABDC}"/>
              </a:ext>
            </a:extLst>
          </p:cNvPr>
          <p:cNvSpPr>
            <a:spLocks noGrp="1"/>
          </p:cNvSpPr>
          <p:nvPr>
            <p:ph idx="1"/>
          </p:nvPr>
        </p:nvSpPr>
        <p:spPr/>
        <p:txBody>
          <a:bodyPr/>
          <a:lstStyle/>
          <a:p>
            <a:r>
              <a:rPr lang="en-US" dirty="0"/>
              <a:t>Good name</a:t>
            </a:r>
          </a:p>
          <a:p>
            <a:pPr lvl="1"/>
            <a:r>
              <a:rPr lang="en-US" dirty="0"/>
              <a:t>Meaningful – related to business</a:t>
            </a:r>
          </a:p>
          <a:p>
            <a:pPr lvl="1"/>
            <a:r>
              <a:rPr lang="en-US" dirty="0"/>
              <a:t>Should be unique</a:t>
            </a:r>
          </a:p>
          <a:p>
            <a:pPr lvl="1"/>
            <a:r>
              <a:rPr lang="en-US" dirty="0"/>
              <a:t>Readable/understandable</a:t>
            </a:r>
          </a:p>
          <a:p>
            <a:pPr lvl="1"/>
            <a:r>
              <a:rPr lang="en-US" dirty="0"/>
              <a:t>Composed of words from approved list</a:t>
            </a:r>
          </a:p>
          <a:p>
            <a:pPr lvl="1"/>
            <a:r>
              <a:rPr lang="en-US" dirty="0"/>
              <a:t>Written in standard syntax approved by enterprise</a:t>
            </a:r>
          </a:p>
          <a:p>
            <a:endParaRPr lang="en-US" dirty="0"/>
          </a:p>
        </p:txBody>
      </p:sp>
    </p:spTree>
    <p:extLst>
      <p:ext uri="{BB962C8B-B14F-4D97-AF65-F5344CB8AC3E}">
        <p14:creationId xmlns:p14="http://schemas.microsoft.com/office/powerpoint/2010/main" val="4266804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4E09D5-476F-E1D0-BB12-A7FFCD274EE9}"/>
              </a:ext>
            </a:extLst>
          </p:cNvPr>
          <p:cNvSpPr>
            <a:spLocks noGrp="1"/>
          </p:cNvSpPr>
          <p:nvPr>
            <p:ph type="title"/>
          </p:nvPr>
        </p:nvSpPr>
        <p:spPr/>
        <p:txBody>
          <a:bodyPr/>
          <a:lstStyle/>
          <a:p>
            <a:r>
              <a:rPr lang="en-US" dirty="0"/>
              <a:t>First Step to Analyze Requirements</a:t>
            </a:r>
          </a:p>
        </p:txBody>
      </p:sp>
      <p:sp>
        <p:nvSpPr>
          <p:cNvPr id="3" name="Content Placeholder 2">
            <a:extLst>
              <a:ext uri="{FF2B5EF4-FFF2-40B4-BE49-F238E27FC236}">
                <a16:creationId xmlns:a16="http://schemas.microsoft.com/office/drawing/2014/main" id="{443BC0A4-E4D0-2215-8F0F-96A674153D5E}"/>
              </a:ext>
            </a:extLst>
          </p:cNvPr>
          <p:cNvSpPr>
            <a:spLocks noGrp="1"/>
          </p:cNvSpPr>
          <p:nvPr>
            <p:ph idx="1"/>
          </p:nvPr>
        </p:nvSpPr>
        <p:spPr/>
        <p:txBody>
          <a:bodyPr/>
          <a:lstStyle/>
          <a:p>
            <a:r>
              <a:rPr lang="en-US" dirty="0"/>
              <a:t>First – to design a database, you must understand the data requirements needed for the enterprise (or area of the enterprise) where you need a new database developed</a:t>
            </a:r>
          </a:p>
          <a:p>
            <a:r>
              <a:rPr lang="en-US" dirty="0"/>
              <a:t>This is done using an E/R diagram – entity-relationship diagram</a:t>
            </a:r>
          </a:p>
          <a:p>
            <a:endParaRPr lang="en-US" dirty="0"/>
          </a:p>
        </p:txBody>
      </p:sp>
    </p:spTree>
    <p:extLst>
      <p:ext uri="{BB962C8B-B14F-4D97-AF65-F5344CB8AC3E}">
        <p14:creationId xmlns:p14="http://schemas.microsoft.com/office/powerpoint/2010/main" val="2479549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91ED6-6B92-1D46-ADE9-236CF8AB6CBB}"/>
              </a:ext>
            </a:extLst>
          </p:cNvPr>
          <p:cNvSpPr>
            <a:spLocks noGrp="1"/>
          </p:cNvSpPr>
          <p:nvPr>
            <p:ph type="title"/>
          </p:nvPr>
        </p:nvSpPr>
        <p:spPr/>
        <p:txBody>
          <a:bodyPr>
            <a:normAutofit/>
          </a:bodyPr>
          <a:lstStyle/>
          <a:p>
            <a:r>
              <a:rPr lang="en-US" b="1" dirty="0"/>
              <a:t>Entity–relationship model</a:t>
            </a:r>
            <a:endParaRPr lang="en-US" dirty="0"/>
          </a:p>
        </p:txBody>
      </p:sp>
      <p:sp>
        <p:nvSpPr>
          <p:cNvPr id="3" name="Content Placeholder 2">
            <a:extLst>
              <a:ext uri="{FF2B5EF4-FFF2-40B4-BE49-F238E27FC236}">
                <a16:creationId xmlns:a16="http://schemas.microsoft.com/office/drawing/2014/main" id="{1DEBBFB6-CEC3-21FE-50E9-E718718A319E}"/>
              </a:ext>
            </a:extLst>
          </p:cNvPr>
          <p:cNvSpPr>
            <a:spLocks noGrp="1"/>
          </p:cNvSpPr>
          <p:nvPr>
            <p:ph idx="1"/>
          </p:nvPr>
        </p:nvSpPr>
        <p:spPr/>
        <p:txBody>
          <a:bodyPr/>
          <a:lstStyle/>
          <a:p>
            <a:r>
              <a:rPr lang="en-US" dirty="0"/>
              <a:t>An </a:t>
            </a:r>
            <a:r>
              <a:rPr lang="en-US" b="1" dirty="0"/>
              <a:t>entity–relationship model</a:t>
            </a:r>
            <a:r>
              <a:rPr lang="en-US" dirty="0"/>
              <a:t> (or </a:t>
            </a:r>
            <a:r>
              <a:rPr lang="en-US" b="1" dirty="0"/>
              <a:t>ER model</a:t>
            </a:r>
            <a:r>
              <a:rPr lang="en-US" dirty="0"/>
              <a:t>) describes interrelated things of interest in a specific domain of knowledge. A basic ER model is composed of entity types (which classify the things of interest) and specifies relationships that can exist between entities</a:t>
            </a:r>
            <a:r>
              <a:rPr lang="zh-CN" altLang="en-US" dirty="0"/>
              <a:t> </a:t>
            </a:r>
            <a:r>
              <a:rPr lang="en-US" dirty="0"/>
              <a:t>(instances of those entity types). </a:t>
            </a:r>
          </a:p>
        </p:txBody>
      </p:sp>
    </p:spTree>
    <p:extLst>
      <p:ext uri="{BB962C8B-B14F-4D97-AF65-F5344CB8AC3E}">
        <p14:creationId xmlns:p14="http://schemas.microsoft.com/office/powerpoint/2010/main" val="7738062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226AF6-7ED3-41D0-9910-E3C846E25203}"/>
</file>

<file path=customXml/itemProps2.xml><?xml version="1.0" encoding="utf-8"?>
<ds:datastoreItem xmlns:ds="http://schemas.openxmlformats.org/officeDocument/2006/customXml" ds:itemID="{6CD330B1-9525-4028-8DB5-731408B1CCA4}"/>
</file>

<file path=docProps/app.xml><?xml version="1.0" encoding="utf-8"?>
<Properties xmlns="http://schemas.openxmlformats.org/officeDocument/2006/extended-properties" xmlns:vt="http://schemas.openxmlformats.org/officeDocument/2006/docPropsVTypes">
  <Template>Office Theme</Template>
  <TotalTime>87</TotalTime>
  <Words>1805</Words>
  <Application>Microsoft Macintosh PowerPoint</Application>
  <PresentationFormat>On-screen Show (16:9)</PresentationFormat>
  <Paragraphs>141</Paragraphs>
  <Slides>43</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43</vt:i4>
      </vt:variant>
    </vt:vector>
  </HeadingPairs>
  <TitlesOfParts>
    <vt:vector size="45" baseType="lpstr">
      <vt:lpstr>Arial</vt:lpstr>
      <vt:lpstr>Office Theme</vt:lpstr>
      <vt:lpstr>IT 5433 Module 2</vt:lpstr>
      <vt:lpstr>Systems Development Life cycle (SDLC)</vt:lpstr>
      <vt:lpstr>Business Function</vt:lpstr>
      <vt:lpstr>Business Function Examples</vt:lpstr>
      <vt:lpstr>Business Functions and Entities</vt:lpstr>
      <vt:lpstr>Business Function  - Entity Relationship Diagram</vt:lpstr>
      <vt:lpstr>What About Data?</vt:lpstr>
      <vt:lpstr>First Step to Analyze Requirements</vt:lpstr>
      <vt:lpstr>Entity–relationship model</vt:lpstr>
      <vt:lpstr>Conceptual Data Model</vt:lpstr>
      <vt:lpstr>Logical Data Model</vt:lpstr>
      <vt:lpstr>Physical Data Model</vt:lpstr>
      <vt:lpstr>Pieces of E/R Model</vt:lpstr>
      <vt:lpstr>E/R Pieces Continued</vt:lpstr>
      <vt:lpstr>Business Rules</vt:lpstr>
      <vt:lpstr>Attributes of Business Rules</vt:lpstr>
      <vt:lpstr>Types of Entities</vt:lpstr>
      <vt:lpstr>Classification of Attributes</vt:lpstr>
      <vt:lpstr>Keys</vt:lpstr>
      <vt:lpstr>How to Name Attributes</vt:lpstr>
      <vt:lpstr>Degree of Relationships</vt:lpstr>
      <vt:lpstr>Cardinalities of Relationships</vt:lpstr>
      <vt:lpstr>How do we Diagram all of this??</vt:lpstr>
      <vt:lpstr>Example of Entity and Attributes</vt:lpstr>
      <vt:lpstr>Example of Unary Relationships</vt:lpstr>
      <vt:lpstr>Example of Binary Relationship</vt:lpstr>
      <vt:lpstr>Example of Ternary Relationship</vt:lpstr>
      <vt:lpstr>Relationships within the Relational Database</vt:lpstr>
      <vt:lpstr>The 1:1 Relationship</vt:lpstr>
      <vt:lpstr>The 1:1 Relationship (continued)</vt:lpstr>
      <vt:lpstr>The 1:M Relationship</vt:lpstr>
      <vt:lpstr>The 1:M Relationship (continued)</vt:lpstr>
      <vt:lpstr>The 1:M Relationship (continued)</vt:lpstr>
      <vt:lpstr>The M:N Relationship</vt:lpstr>
      <vt:lpstr>The M:N Relationship (continued)</vt:lpstr>
      <vt:lpstr>Diagramming Cardinality</vt:lpstr>
      <vt:lpstr>Diagramming Degree of Cardinality (constraints)</vt:lpstr>
      <vt:lpstr>Relationships with Attributes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Shirley Tian</cp:lastModifiedBy>
  <cp:revision>15</cp:revision>
  <dcterms:created xsi:type="dcterms:W3CDTF">2019-08-16T16:55:48Z</dcterms:created>
  <dcterms:modified xsi:type="dcterms:W3CDTF">2022-11-02T20:29:33Z</dcterms:modified>
</cp:coreProperties>
</file>