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Data and Database Administration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Server for Web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52" y="1994972"/>
            <a:ext cx="7200897" cy="2489202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dirty="0"/>
              <a:t>Static HTML files are easy to secure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Standard database access controls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Place Web files in protected directories on server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Dynamic pages are harder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User authentication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Session security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SSL for encryption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Restrict number of users and open ports</a:t>
            </a:r>
          </a:p>
          <a:p>
            <a:pPr lvl="1">
              <a:lnSpc>
                <a:spcPct val="80000"/>
              </a:lnSpc>
            </a:pPr>
            <a:r>
              <a:rPr lang="en-US" altLang="en-US" dirty="0"/>
              <a:t>Remove unnecessary programs </a:t>
            </a:r>
          </a:p>
        </p:txBody>
      </p:sp>
    </p:spTree>
    <p:extLst>
      <p:ext uri="{BB962C8B-B14F-4D97-AF65-F5344CB8AC3E}">
        <p14:creationId xmlns:p14="http://schemas.microsoft.com/office/powerpoint/2010/main" val="2714216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W3C and Privacy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Platform for Privacy Protection (P3P) </a:t>
            </a:r>
          </a:p>
          <a:p>
            <a:r>
              <a:rPr lang="en-US" altLang="en-US" dirty="0"/>
              <a:t>Addresses the following:</a:t>
            </a:r>
          </a:p>
          <a:p>
            <a:pPr lvl="1"/>
            <a:r>
              <a:rPr lang="en-US" altLang="en-US" dirty="0"/>
              <a:t>Who collects data</a:t>
            </a:r>
          </a:p>
          <a:p>
            <a:pPr lvl="1"/>
            <a:r>
              <a:rPr lang="en-US" altLang="en-US" dirty="0"/>
              <a:t>What data is collected and for what purpose</a:t>
            </a:r>
          </a:p>
          <a:p>
            <a:pPr lvl="1"/>
            <a:r>
              <a:rPr lang="en-US" altLang="en-US" dirty="0"/>
              <a:t>Who is data shared with</a:t>
            </a:r>
          </a:p>
          <a:p>
            <a:pPr lvl="1"/>
            <a:r>
              <a:rPr lang="en-US" altLang="en-US" dirty="0"/>
              <a:t>Can users control access to their data</a:t>
            </a:r>
          </a:p>
          <a:p>
            <a:pPr lvl="1"/>
            <a:r>
              <a:rPr lang="en-US" altLang="en-US" dirty="0"/>
              <a:t>How are disputes resolved</a:t>
            </a:r>
          </a:p>
          <a:p>
            <a:pPr lvl="1"/>
            <a:r>
              <a:rPr lang="en-US" altLang="en-US" dirty="0"/>
              <a:t>Policies for retaining data</a:t>
            </a:r>
          </a:p>
          <a:p>
            <a:pPr lvl="1"/>
            <a:r>
              <a:rPr lang="en-US" altLang="en-US" dirty="0"/>
              <a:t>Where are policies kept and how can they be accessed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6211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Secure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altLang="en-US" dirty="0"/>
              <a:t>Views or subschemas</a:t>
            </a:r>
          </a:p>
          <a:p>
            <a:pPr>
              <a:buFontTx/>
              <a:buChar char="•"/>
            </a:pPr>
            <a:r>
              <a:rPr lang="en-US" altLang="en-US" dirty="0"/>
              <a:t>Integrity controls</a:t>
            </a:r>
          </a:p>
          <a:p>
            <a:pPr>
              <a:buFontTx/>
              <a:buChar char="•"/>
            </a:pPr>
            <a:r>
              <a:rPr lang="en-US" altLang="en-US" dirty="0"/>
              <a:t>Authorization rules</a:t>
            </a:r>
          </a:p>
          <a:p>
            <a:pPr>
              <a:buFontTx/>
              <a:buChar char="•"/>
            </a:pPr>
            <a:r>
              <a:rPr lang="en-US" altLang="en-US" dirty="0"/>
              <a:t>User-defined procedures</a:t>
            </a:r>
          </a:p>
          <a:p>
            <a:pPr>
              <a:buFontTx/>
              <a:buChar char="•"/>
            </a:pPr>
            <a:r>
              <a:rPr lang="en-US" altLang="en-US" dirty="0"/>
              <a:t>Encryption</a:t>
            </a:r>
          </a:p>
          <a:p>
            <a:pPr>
              <a:buFontTx/>
              <a:buChar char="•"/>
            </a:pPr>
            <a:r>
              <a:rPr lang="en-US" altLang="en-US" dirty="0"/>
              <a:t>Authentication schemes</a:t>
            </a:r>
          </a:p>
          <a:p>
            <a:pPr>
              <a:buFontTx/>
              <a:buChar char="•"/>
            </a:pPr>
            <a:r>
              <a:rPr lang="en-US" altLang="en-US" dirty="0"/>
              <a:t>Backup, journalizing, and </a:t>
            </a:r>
            <a:r>
              <a:rPr lang="en-US" altLang="en-US" dirty="0" err="1"/>
              <a:t>checkpointing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266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Securing Views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Views</a:t>
            </a:r>
          </a:p>
          <a:p>
            <a:pPr lvl="1"/>
            <a:r>
              <a:rPr lang="en-US" altLang="en-US" dirty="0"/>
              <a:t>Subset of the database that is presented to one or more users</a:t>
            </a:r>
          </a:p>
          <a:p>
            <a:pPr lvl="1"/>
            <a:r>
              <a:rPr lang="en-US" altLang="en-US" dirty="0"/>
              <a:t>User can be given access privilege to view without allowing access privilege to underlying tables</a:t>
            </a:r>
          </a:p>
        </p:txBody>
      </p:sp>
    </p:spTree>
    <p:extLst>
      <p:ext uri="{BB962C8B-B14F-4D97-AF65-F5344CB8AC3E}">
        <p14:creationId xmlns:p14="http://schemas.microsoft.com/office/powerpoint/2010/main" val="2784211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Integrity Controls for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12057"/>
            <a:ext cx="7200897" cy="2489202"/>
          </a:xfrm>
        </p:spPr>
        <p:txBody>
          <a:bodyPr/>
          <a:lstStyle/>
          <a:p>
            <a:r>
              <a:rPr lang="en-US" altLang="en-US" dirty="0"/>
              <a:t>Integrity Controls</a:t>
            </a:r>
          </a:p>
          <a:p>
            <a:pPr lvl="1"/>
            <a:r>
              <a:rPr lang="en-US" altLang="en-US" dirty="0"/>
              <a:t>Protect data from unauthorized use</a:t>
            </a:r>
          </a:p>
          <a:p>
            <a:pPr lvl="1"/>
            <a:r>
              <a:rPr lang="en-US" altLang="en-US" dirty="0"/>
              <a:t>Domains–set allowable values</a:t>
            </a:r>
          </a:p>
          <a:p>
            <a:pPr lvl="1"/>
            <a:r>
              <a:rPr lang="en-US" altLang="en-US" dirty="0"/>
              <a:t>Assertions–enforce database conditions</a:t>
            </a:r>
          </a:p>
          <a:p>
            <a:pPr lvl="1"/>
            <a:r>
              <a:rPr lang="en-US" altLang="en-US" dirty="0"/>
              <a:t>Triggers – prevent inappropriate actions, invoke special handling procedures, write to log files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978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Authorization Rules for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Controls incorporated in the data management system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Restrict: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access to data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actions that people can take on data</a:t>
            </a:r>
          </a:p>
        </p:txBody>
      </p:sp>
    </p:spTree>
    <p:extLst>
      <p:ext uri="{BB962C8B-B14F-4D97-AF65-F5344CB8AC3E}">
        <p14:creationId xmlns:p14="http://schemas.microsoft.com/office/powerpoint/2010/main" val="542719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Authenication</a:t>
            </a:r>
            <a:r>
              <a:rPr lang="en-US" dirty="0"/>
              <a:t> Schemas (processes)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Goal – obtain a </a:t>
            </a:r>
            <a:r>
              <a:rPr lang="en-US" altLang="en-US" sz="2400" i="1" dirty="0"/>
              <a:t>positive</a:t>
            </a:r>
            <a:r>
              <a:rPr lang="en-US" altLang="en-US" sz="2400" dirty="0"/>
              <a:t> identification of the user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Passwords: First line of defense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Should be at least 8 characters long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Should combine alphabetic and numeric data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Should not be complete words or personal information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Should be changed frequently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5382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Ways to Security Changes – Change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process by which changes to operational systems and databases are authorized</a:t>
            </a:r>
          </a:p>
          <a:p>
            <a:r>
              <a:rPr lang="en-US" altLang="en-US" dirty="0"/>
              <a:t>For database, changes to: schema, database configuration, updates to DBMS software</a:t>
            </a:r>
          </a:p>
          <a:p>
            <a:r>
              <a:rPr lang="en-US" altLang="en-US" dirty="0"/>
              <a:t>Segregation of duties: development, test, production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63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Protecting Access to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3000" dirty="0"/>
              <a:t>Personnel controls</a:t>
            </a:r>
          </a:p>
          <a:p>
            <a:pPr lvl="1"/>
            <a:r>
              <a:rPr lang="en-US" altLang="en-US" sz="2700" dirty="0"/>
              <a:t>Hiring practices, employee monitoring, security training, separation of duties</a:t>
            </a:r>
          </a:p>
          <a:p>
            <a:r>
              <a:rPr lang="en-US" altLang="en-US" sz="3000" dirty="0"/>
              <a:t>Physical access controls</a:t>
            </a:r>
          </a:p>
          <a:p>
            <a:pPr marL="557213" lvl="2" indent="-257175">
              <a:buFont typeface="Wingdings 2" panose="05020102010507070707" pitchFamily="18" charset="2"/>
              <a:buChar char=""/>
            </a:pPr>
            <a:r>
              <a:rPr lang="en-US" altLang="en-US" sz="2400" dirty="0"/>
              <a:t>Swipe cards, equipment locking, check-out procedures, screen placement, laptop protection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170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2700" dirty="0"/>
              <a:t>The process for restoring a database quickly and accurately after loss or damage</a:t>
            </a:r>
          </a:p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2700" dirty="0"/>
              <a:t>Recovery facilities:</a:t>
            </a:r>
          </a:p>
          <a:p>
            <a:pPr lvl="1">
              <a:buFontTx/>
              <a:buChar char="•"/>
            </a:pPr>
            <a:r>
              <a:rPr lang="en-US" altLang="en-US" sz="2400" dirty="0"/>
              <a:t>Backup Facilities</a:t>
            </a:r>
          </a:p>
          <a:p>
            <a:pPr lvl="1">
              <a:buFontTx/>
              <a:buChar char="•"/>
            </a:pPr>
            <a:r>
              <a:rPr lang="en-US" altLang="en-US" sz="2400" dirty="0"/>
              <a:t>Journalizing Facilities</a:t>
            </a:r>
          </a:p>
          <a:p>
            <a:pPr lvl="1">
              <a:buFontTx/>
              <a:buChar char="•"/>
            </a:pPr>
            <a:r>
              <a:rPr lang="en-US" altLang="en-US" sz="2400" dirty="0"/>
              <a:t>Checkpoint Facility</a:t>
            </a:r>
          </a:p>
          <a:p>
            <a:pPr lvl="1">
              <a:buFontTx/>
              <a:buChar char="•"/>
            </a:pPr>
            <a:r>
              <a:rPr lang="en-US" altLang="en-US" sz="2400" dirty="0"/>
              <a:t>Recovery Manager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7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we Have Poor Data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/>
              <a:t>Multiple data definitions, causing data integration problems</a:t>
            </a:r>
          </a:p>
          <a:p>
            <a:pPr marL="0" indent="0">
              <a:buNone/>
              <a:defRPr/>
            </a:pPr>
            <a:r>
              <a:rPr lang="en-US" dirty="0"/>
              <a:t>Missing data elements, causing reduction in data value</a:t>
            </a:r>
          </a:p>
          <a:p>
            <a:pPr marL="0" indent="0">
              <a:buNone/>
              <a:defRPr/>
            </a:pPr>
            <a:r>
              <a:rPr lang="en-US" dirty="0"/>
              <a:t>Inappropriate data sources and timing, causing lowered reliability</a:t>
            </a:r>
          </a:p>
          <a:p>
            <a:pPr marL="0" indent="0">
              <a:buNone/>
              <a:defRPr/>
            </a:pPr>
            <a:r>
              <a:rPr lang="en-US" dirty="0"/>
              <a:t>Inadequate familiarity, causing ineffective use of data for planning and strategy</a:t>
            </a:r>
          </a:p>
          <a:p>
            <a:pPr marL="0" indent="0">
              <a:buNone/>
              <a:defRPr/>
            </a:pPr>
            <a:r>
              <a:rPr lang="en-US" dirty="0"/>
              <a:t>Poor response time and excessive downtime</a:t>
            </a:r>
          </a:p>
          <a:p>
            <a:pPr marL="0" indent="0">
              <a:buNone/>
              <a:defRPr/>
            </a:pPr>
            <a:r>
              <a:rPr lang="en-US" dirty="0"/>
              <a:t>Damaged, sabotaged, and stolen data</a:t>
            </a:r>
          </a:p>
          <a:p>
            <a:pPr marL="0" indent="0">
              <a:buNone/>
              <a:defRPr/>
            </a:pPr>
            <a:r>
              <a:rPr lang="en-US" dirty="0"/>
              <a:t>Unauthorized access, leading to embarrassment to organization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0575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Facilities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DBMS copy utility that produces backup copy of the entire database or subset</a:t>
            </a:r>
          </a:p>
          <a:p>
            <a:r>
              <a:rPr lang="en-US" altLang="en-US" dirty="0"/>
              <a:t>Periodic backup (e.g. nightly, weekly)</a:t>
            </a:r>
          </a:p>
          <a:p>
            <a:r>
              <a:rPr lang="en-US" altLang="en-US" dirty="0"/>
              <a:t>Cold backup–database is shut down during backup</a:t>
            </a:r>
          </a:p>
          <a:p>
            <a:r>
              <a:rPr lang="en-US" altLang="en-US" dirty="0"/>
              <a:t>Hot backup–selected portion is shut down and backed up at a given time</a:t>
            </a:r>
          </a:p>
          <a:p>
            <a:r>
              <a:rPr lang="en-US" altLang="en-US" dirty="0"/>
              <a:t>Backups stored in secure, off-site location</a:t>
            </a:r>
          </a:p>
        </p:txBody>
      </p:sp>
    </p:spTree>
    <p:extLst>
      <p:ext uri="{BB962C8B-B14F-4D97-AF65-F5344CB8AC3E}">
        <p14:creationId xmlns:p14="http://schemas.microsoft.com/office/powerpoint/2010/main" val="38064408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Journalizing Facilities – Audit Trail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updates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Transaction log–record of essential data for each transaction processed against the database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Database change log–images of updated data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Before-image–copy before modification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After-image–copy after modification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590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Checkpoint Facilities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DBMS periodically refuses to accept new transactions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 system is in a </a:t>
            </a:r>
            <a:r>
              <a:rPr lang="en-US" altLang="en-US" i="1" dirty="0">
                <a:sym typeface="Wingdings" panose="05000000000000000000" pitchFamily="2" charset="2"/>
              </a:rPr>
              <a:t>quiet</a:t>
            </a:r>
            <a:r>
              <a:rPr lang="en-US" altLang="en-US" dirty="0">
                <a:sym typeface="Wingdings" panose="05000000000000000000" pitchFamily="2" charset="2"/>
              </a:rPr>
              <a:t> state</a:t>
            </a:r>
          </a:p>
          <a:p>
            <a:r>
              <a:rPr lang="en-US" altLang="en-US" dirty="0">
                <a:sym typeface="Wingdings" panose="05000000000000000000" pitchFamily="2" charset="2"/>
              </a:rPr>
              <a:t>Database and transaction logs are synchronized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5303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Restart After Failure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Disk Mirroring–switch between identical copies of databases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Restore/Rerun–reprocess transactions against the backup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Transaction Integrity–commit or abort all transaction changes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Backward Recovery (Rollback)–apply before images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Forward Recovery (Roll Forward)–apply after images (preferable to restore/rerun)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549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 Against the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altLang="en-US" sz="2700" dirty="0"/>
              <a:t>Atomic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Transaction cannot be subdivided</a:t>
            </a:r>
          </a:p>
          <a:p>
            <a:pPr>
              <a:lnSpc>
                <a:spcPct val="80000"/>
              </a:lnSpc>
            </a:pPr>
            <a:r>
              <a:rPr lang="en-US" altLang="en-US" sz="2700" dirty="0"/>
              <a:t>Consistent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Constraints don’t change from before transaction to after transaction</a:t>
            </a:r>
          </a:p>
          <a:p>
            <a:pPr>
              <a:lnSpc>
                <a:spcPct val="80000"/>
              </a:lnSpc>
            </a:pPr>
            <a:r>
              <a:rPr lang="en-US" altLang="en-US" sz="2700" dirty="0"/>
              <a:t>Isolated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Database changes not revealed to users until after transaction has completed</a:t>
            </a:r>
          </a:p>
          <a:p>
            <a:pPr>
              <a:lnSpc>
                <a:spcPct val="80000"/>
              </a:lnSpc>
            </a:pPr>
            <a:r>
              <a:rPr lang="en-US" altLang="en-US" sz="2700" dirty="0"/>
              <a:t>Durable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Database changes are permanent</a:t>
            </a:r>
          </a:p>
        </p:txBody>
      </p:sp>
    </p:spTree>
    <p:extLst>
      <p:ext uri="{BB962C8B-B14F-4D97-AF65-F5344CB8AC3E}">
        <p14:creationId xmlns:p14="http://schemas.microsoft.com/office/powerpoint/2010/main" val="25185461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 We Control When More than One Transaction Wants to Use the Same Data?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sz="2400" i="1" dirty="0"/>
              <a:t>Problem</a:t>
            </a:r>
            <a:r>
              <a:rPr lang="en-US" sz="2400" dirty="0"/>
              <a:t>–in a multi-user environment, simultaneous access to data can result in interference and data loss (lost update problem)</a:t>
            </a:r>
          </a:p>
          <a:p>
            <a:pPr marL="0" indent="0">
              <a:buNone/>
              <a:defRPr/>
            </a:pPr>
            <a:r>
              <a:rPr lang="en-US" sz="2400" b="1" i="1" dirty="0"/>
              <a:t>Solution</a:t>
            </a:r>
            <a:r>
              <a:rPr lang="en-US" sz="2400" dirty="0"/>
              <a:t>–</a:t>
            </a:r>
            <a:r>
              <a:rPr lang="en-US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Concurrency Control</a:t>
            </a:r>
          </a:p>
          <a:p>
            <a:pPr marL="342900" lvl="1" indent="0">
              <a:buNone/>
              <a:defRPr/>
            </a:pPr>
            <a:r>
              <a:rPr lang="en-US" sz="2400" dirty="0"/>
              <a:t>The process of managing simultaneous operations against a database so that data integrity is maintained and the operations do not interfere with each other in a multi-user environment</a:t>
            </a:r>
          </a:p>
        </p:txBody>
      </p:sp>
    </p:spTree>
    <p:extLst>
      <p:ext uri="{BB962C8B-B14F-4D97-AF65-F5344CB8AC3E}">
        <p14:creationId xmlns:p14="http://schemas.microsoft.com/office/powerpoint/2010/main" val="28078550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Concurrency Control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Serializability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 Finish one transaction before starting another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Locking Mechanisms 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The most  common way of achieving serialization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Data that is retrieved for the purpose of updating is locked for the updater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No other user can perform update until unlocked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3938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We Lock Data – Locking Mechanisms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Locking level: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Database–used during database updates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Table–used for bulk updates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Block or page–very commonly used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Record–only requested row; fairly commonly used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Field–requires significant overhead; impractical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Types of locks: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Shared lock–Read but no update permitted.  Used when just reading to prevent another user from placing an exclusive lock on the record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Exclusive lock–No access permitted.  Used when preparing to update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0580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Deadlock – the Problem – The 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An impasse that results when two or more transactions have locked common resources, and each waits for the other to unlock their resources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Deadlock prevention: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Lock all records required at the beginning of a transaction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Two-phase locking protocol</a:t>
            </a:r>
          </a:p>
          <a:p>
            <a:pPr lvl="2">
              <a:lnSpc>
                <a:spcPct val="90000"/>
              </a:lnSpc>
            </a:pPr>
            <a:r>
              <a:rPr lang="en-US" altLang="en-US" sz="1725" dirty="0"/>
              <a:t>Growing phase</a:t>
            </a:r>
          </a:p>
          <a:p>
            <a:pPr lvl="2">
              <a:lnSpc>
                <a:spcPct val="90000"/>
              </a:lnSpc>
            </a:pPr>
            <a:r>
              <a:rPr lang="en-US" altLang="en-US" sz="1725" dirty="0"/>
              <a:t>Shrinking phase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May be difficult to determine all needed resources in advance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Deadlock Resolution: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Allow deadlocks to occur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Mechanisms for detecting and breaking them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636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Another Way to Solve Deadlock - Versioning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Deadlock prevention: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Lock all records required at the beginning of a transaction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Two-phase locking protocol</a:t>
            </a:r>
          </a:p>
          <a:p>
            <a:pPr lvl="2">
              <a:lnSpc>
                <a:spcPct val="90000"/>
              </a:lnSpc>
            </a:pPr>
            <a:r>
              <a:rPr lang="en-US" altLang="en-US" sz="1725" dirty="0"/>
              <a:t>Growing phase</a:t>
            </a:r>
          </a:p>
          <a:p>
            <a:pPr lvl="2">
              <a:lnSpc>
                <a:spcPct val="90000"/>
              </a:lnSpc>
            </a:pPr>
            <a:r>
              <a:rPr lang="en-US" altLang="en-US" sz="1725" dirty="0"/>
              <a:t>Shrinking phase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May be difficult to determine all needed resources in advance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Deadlock Resolution: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Allow deadlocks to occur</a:t>
            </a:r>
          </a:p>
          <a:p>
            <a:pPr lvl="1">
              <a:lnSpc>
                <a:spcPct val="90000"/>
              </a:lnSpc>
            </a:pPr>
            <a:r>
              <a:rPr lang="en-US" altLang="en-US" sz="2025" dirty="0"/>
              <a:t>Mechanisms for detecting and breaking them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644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US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Data Administration</a:t>
            </a:r>
            <a:r>
              <a:rPr lang="en-US" i="1" dirty="0"/>
              <a:t>:</a:t>
            </a:r>
            <a:r>
              <a:rPr lang="en-US" dirty="0"/>
              <a:t> A high-level function that is responsible for the overall management of data resources in an organization, including maintaining corporate-wide definitions and standards</a:t>
            </a:r>
          </a:p>
          <a:p>
            <a:pPr marL="0" indent="0">
              <a:buNone/>
              <a:defRPr/>
            </a:pPr>
            <a:r>
              <a:rPr lang="en-US" b="1" i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Database Administration</a:t>
            </a:r>
            <a:r>
              <a:rPr lang="en-US" i="1" dirty="0"/>
              <a:t>:</a:t>
            </a:r>
            <a:r>
              <a:rPr lang="en-US" dirty="0"/>
              <a:t> A technical function that is responsible for physical database design and for dealing with technical issues such as security enforcement, database performance, and backup and recovery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2381310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Repositories and Data Dictionaries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Data dictionary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Documents data elements of a database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System catalog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System-created database that describes all database objects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Information Repository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Stores metadata describing data and data processing resources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Information Repository Dictionary System (IRDS)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Software tool managing/controlling access to information repository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76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of Tuning a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en-US" dirty="0"/>
              <a:t>DBMS Installation</a:t>
            </a:r>
          </a:p>
          <a:p>
            <a:pPr marL="342900" lvl="1" indent="0">
              <a:buNone/>
              <a:defRPr/>
            </a:pPr>
            <a:r>
              <a:rPr lang="en-US" dirty="0"/>
              <a:t>Setting installation parameters</a:t>
            </a:r>
          </a:p>
          <a:p>
            <a:pPr marL="0" indent="0">
              <a:buNone/>
              <a:defRPr/>
            </a:pPr>
            <a:r>
              <a:rPr lang="en-US" dirty="0"/>
              <a:t>Memory and Storage Space Usage </a:t>
            </a:r>
          </a:p>
          <a:p>
            <a:pPr marL="342900" lvl="1" indent="0">
              <a:buNone/>
              <a:defRPr/>
            </a:pPr>
            <a:r>
              <a:rPr lang="en-US" dirty="0"/>
              <a:t>Set cache levels</a:t>
            </a:r>
          </a:p>
          <a:p>
            <a:pPr marL="342900" lvl="1" indent="0">
              <a:buNone/>
              <a:defRPr/>
            </a:pPr>
            <a:r>
              <a:rPr lang="en-US" dirty="0"/>
              <a:t>Choose background processes</a:t>
            </a:r>
          </a:p>
          <a:p>
            <a:pPr marL="342900" lvl="1" indent="0">
              <a:buNone/>
              <a:defRPr/>
            </a:pPr>
            <a:r>
              <a:rPr lang="en-US" dirty="0"/>
              <a:t>Data archiving</a:t>
            </a:r>
          </a:p>
          <a:p>
            <a:pPr marL="0" indent="0">
              <a:buNone/>
              <a:defRPr/>
            </a:pPr>
            <a:r>
              <a:rPr lang="en-US" dirty="0"/>
              <a:t>Input/output (I/O) Contention</a:t>
            </a:r>
          </a:p>
          <a:p>
            <a:pPr marL="342900" lvl="1" indent="0">
              <a:buNone/>
              <a:defRPr/>
            </a:pPr>
            <a:r>
              <a:rPr lang="en-US" dirty="0"/>
              <a:t>Use striping</a:t>
            </a:r>
          </a:p>
          <a:p>
            <a:pPr marL="342900" lvl="1" indent="0">
              <a:buNone/>
              <a:defRPr/>
            </a:pPr>
            <a:r>
              <a:rPr lang="en-US" dirty="0"/>
              <a:t>Distribution of heavily accessed files</a:t>
            </a:r>
          </a:p>
          <a:p>
            <a:pPr marL="0" indent="0">
              <a:buNone/>
              <a:defRPr/>
            </a:pPr>
            <a:r>
              <a:rPr lang="en-US" dirty="0"/>
              <a:t>CPU Usage –  Monitor CPU load</a:t>
            </a:r>
          </a:p>
          <a:p>
            <a:pPr marL="0" indent="0">
              <a:buNone/>
              <a:defRPr/>
            </a:pPr>
            <a:r>
              <a:rPr lang="en-US" dirty="0"/>
              <a:t>Application tuning</a:t>
            </a:r>
          </a:p>
          <a:p>
            <a:pPr marL="342900" lvl="1" indent="0">
              <a:buNone/>
              <a:defRPr/>
            </a:pPr>
            <a:r>
              <a:rPr lang="en-US" dirty="0"/>
              <a:t>Modification of SQL code in applications</a:t>
            </a:r>
          </a:p>
          <a:p>
            <a:pPr marL="342900" lvl="1" indent="0">
              <a:buNone/>
              <a:defRPr/>
            </a:pPr>
            <a:r>
              <a:rPr lang="en-US" dirty="0"/>
              <a:t>Use of heartbeat queries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8559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Ensure Data </a:t>
            </a:r>
            <a:r>
              <a:rPr lang="en-US"/>
              <a:t>is Available to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How to ensure availability</a:t>
            </a:r>
          </a:p>
          <a:p>
            <a:pPr lvl="1"/>
            <a:r>
              <a:rPr lang="en-US" altLang="en-US" dirty="0"/>
              <a:t>Hardware failures–provide redundancy for fault tolerance</a:t>
            </a:r>
          </a:p>
          <a:p>
            <a:pPr lvl="1"/>
            <a:r>
              <a:rPr lang="en-US" altLang="en-US" dirty="0"/>
              <a:t>Loss of data–database mirroring</a:t>
            </a:r>
          </a:p>
          <a:p>
            <a:pPr lvl="1"/>
            <a:r>
              <a:rPr lang="en-US" altLang="en-US" dirty="0"/>
              <a:t>Human error–standard operating procedures, training, documentation</a:t>
            </a:r>
          </a:p>
          <a:p>
            <a:pPr lvl="1"/>
            <a:r>
              <a:rPr lang="en-US" altLang="en-US" dirty="0"/>
              <a:t>Maintenance downtime–automated and non-disruptive maintenance utilities</a:t>
            </a:r>
          </a:p>
          <a:p>
            <a:pPr lvl="1"/>
            <a:r>
              <a:rPr lang="en-US" altLang="en-US" dirty="0"/>
              <a:t>Network problems–careful traffic monitoring, firewalls, and routers</a:t>
            </a:r>
          </a:p>
        </p:txBody>
      </p:sp>
    </p:spTree>
    <p:extLst>
      <p:ext uri="{BB962C8B-B14F-4D97-AF65-F5344CB8AC3E}">
        <p14:creationId xmlns:p14="http://schemas.microsoft.com/office/powerpoint/2010/main" val="328469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for Administering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Data policies, procedures, standards</a:t>
            </a:r>
          </a:p>
          <a:p>
            <a:r>
              <a:rPr lang="en-US" altLang="en-US" dirty="0"/>
              <a:t>Planning</a:t>
            </a:r>
          </a:p>
          <a:p>
            <a:r>
              <a:rPr lang="en-US" altLang="en-US" dirty="0"/>
              <a:t>Data conflict (ownership) resolution</a:t>
            </a:r>
          </a:p>
          <a:p>
            <a:r>
              <a:rPr lang="en-US" altLang="en-US" dirty="0"/>
              <a:t>Managing the information repository</a:t>
            </a:r>
          </a:p>
          <a:p>
            <a:r>
              <a:rPr lang="en-US" altLang="en-US" dirty="0"/>
              <a:t>Internal marketing of DA concepts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382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for Administering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Analyzing and designing databases</a:t>
            </a:r>
          </a:p>
          <a:p>
            <a:r>
              <a:rPr lang="en-US" altLang="en-US" dirty="0"/>
              <a:t>Selecting DBMS and software tools</a:t>
            </a:r>
          </a:p>
          <a:p>
            <a:r>
              <a:rPr lang="en-US" altLang="en-US" dirty="0"/>
              <a:t>Installing/upgrading DBMS</a:t>
            </a:r>
          </a:p>
          <a:p>
            <a:r>
              <a:rPr lang="en-US" altLang="en-US" dirty="0"/>
              <a:t>Tuning database performance</a:t>
            </a:r>
          </a:p>
          <a:p>
            <a:r>
              <a:rPr lang="en-US" altLang="en-US" dirty="0"/>
              <a:t>Improving query processing performance</a:t>
            </a:r>
          </a:p>
          <a:p>
            <a:r>
              <a:rPr lang="en-US" altLang="en-US" dirty="0"/>
              <a:t>Managing data security, privacy, and integrity</a:t>
            </a:r>
          </a:p>
          <a:p>
            <a:r>
              <a:rPr lang="en-US" altLang="en-US" dirty="0"/>
              <a:t>Data backup and recovery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553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Functions for Administering Data Warehouses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New role, coming with growth in data warehouses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Similar to DA/DBA roles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Emphasis on integration and coordination of metadata/data across many data sources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Specific roles: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Support decision support applications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Manage data warehouse growth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Establish service level agreements regarding data warehouses and data marts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18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We Need to Know About Open Source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An alternative to proprietary packages such as Oracle, Microsoft SQL Server, or Microsoft Access</a:t>
            </a:r>
          </a:p>
          <a:p>
            <a:r>
              <a:rPr lang="en-US" altLang="en-US" dirty="0"/>
              <a:t>MySQL is an example of an open-source DBMS</a:t>
            </a:r>
          </a:p>
          <a:p>
            <a:r>
              <a:rPr lang="en-US" altLang="en-US" dirty="0"/>
              <a:t>Less expensive than proprietary packages</a:t>
            </a:r>
          </a:p>
          <a:p>
            <a:r>
              <a:rPr lang="en-US" altLang="en-US" dirty="0"/>
              <a:t>Source code available, for modification</a:t>
            </a:r>
          </a:p>
          <a:p>
            <a:r>
              <a:rPr lang="en-US" altLang="en-US" dirty="0"/>
              <a:t>Absence of complete documentation</a:t>
            </a:r>
          </a:p>
          <a:p>
            <a:r>
              <a:rPr lang="en-US" altLang="en-US" dirty="0"/>
              <a:t>Ambiguous licensing concerns</a:t>
            </a:r>
          </a:p>
          <a:p>
            <a:r>
              <a:rPr lang="en-US" altLang="en-US" dirty="0"/>
              <a:t>Not as feature-rich as proprietary DBMSs</a:t>
            </a:r>
          </a:p>
          <a:p>
            <a:r>
              <a:rPr lang="en-US" altLang="en-US" dirty="0"/>
              <a:t>Vendors may not have certification programs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599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Securing Data and Data Warehouse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Database Security:</a:t>
            </a:r>
            <a:r>
              <a:rPr lang="en-US" dirty="0"/>
              <a:t> Protection of the data against accidental or intentional loss, destruction, or misuse</a:t>
            </a:r>
          </a:p>
          <a:p>
            <a:pPr marL="0" indent="0">
              <a:buNone/>
              <a:defRPr/>
            </a:pPr>
            <a:r>
              <a:rPr lang="en-US" dirty="0"/>
              <a:t>Increased difficulty due to Internet access and client/server technologies</a:t>
            </a:r>
          </a:p>
        </p:txBody>
      </p:sp>
    </p:spTree>
    <p:extLst>
      <p:ext uri="{BB962C8B-B14F-4D97-AF65-F5344CB8AC3E}">
        <p14:creationId xmlns:p14="http://schemas.microsoft.com/office/powerpoint/2010/main" val="4052219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Threats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Accidental losses attributable to: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Human error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Software failure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Hardware failure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Theft and fraud</a:t>
            </a:r>
            <a:endParaRPr lang="en-US" altLang="en-US" sz="2700" dirty="0"/>
          </a:p>
          <a:p>
            <a:pPr>
              <a:lnSpc>
                <a:spcPct val="90000"/>
              </a:lnSpc>
            </a:pPr>
            <a:r>
              <a:rPr lang="en-US" altLang="en-US" dirty="0"/>
              <a:t>Loss of privacy or confidentiality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Loss of privacy (personal data)</a:t>
            </a:r>
          </a:p>
          <a:p>
            <a:pPr lvl="1">
              <a:lnSpc>
                <a:spcPct val="90000"/>
              </a:lnSpc>
            </a:pPr>
            <a:r>
              <a:rPr lang="en-US" altLang="en-US" dirty="0"/>
              <a:t>Loss of confidentiality (corporate data)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Loss of data integrity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Loss of availability (e.g., through sabotage)</a:t>
            </a:r>
            <a:endParaRPr lang="en-US" altLang="en-US" sz="2700" dirty="0"/>
          </a:p>
        </p:txBody>
      </p:sp>
    </p:spTree>
    <p:extLst>
      <p:ext uri="{BB962C8B-B14F-4D97-AF65-F5344CB8AC3E}">
        <p14:creationId xmlns:p14="http://schemas.microsoft.com/office/powerpoint/2010/main" val="983537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40B398F-680E-4AA9-9ABA-3F69385F6842}"/>
</file>

<file path=customXml/itemProps2.xml><?xml version="1.0" encoding="utf-8"?>
<ds:datastoreItem xmlns:ds="http://schemas.openxmlformats.org/officeDocument/2006/customXml" ds:itemID="{EEAD4088-3CE8-4D26-AC3C-AD38AE7D72F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1447</Words>
  <Application>Microsoft Macintosh PowerPoint</Application>
  <PresentationFormat>On-screen Show (16:9)</PresentationFormat>
  <Paragraphs>227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Wingdings</vt:lpstr>
      <vt:lpstr>Wingdings 2</vt:lpstr>
      <vt:lpstr>Office Theme</vt:lpstr>
      <vt:lpstr>IT 5433 Module 11</vt:lpstr>
      <vt:lpstr>Why we Have Poor Data Quality</vt:lpstr>
      <vt:lpstr>Definitions</vt:lpstr>
      <vt:lpstr>Functions for Administering Data</vt:lpstr>
      <vt:lpstr>Functions for Administering Databases</vt:lpstr>
      <vt:lpstr>Functions for Administering Data Warehouses</vt:lpstr>
      <vt:lpstr>What We Need to Know About Open Source Databases</vt:lpstr>
      <vt:lpstr>Securing Data and Data Warehouse</vt:lpstr>
      <vt:lpstr>Types of Threats</vt:lpstr>
      <vt:lpstr>Client Server for Web Applications</vt:lpstr>
      <vt:lpstr>W3C and Privacy Standards</vt:lpstr>
      <vt:lpstr>Ways to Secure Software</vt:lpstr>
      <vt:lpstr>Securing Views</vt:lpstr>
      <vt:lpstr>Integrity Controls for Security</vt:lpstr>
      <vt:lpstr>Using Authorization Rules for Security</vt:lpstr>
      <vt:lpstr>Authenication Schemas (processes)</vt:lpstr>
      <vt:lpstr>Ways to Security Changes – Change Management</vt:lpstr>
      <vt:lpstr>Protecting Access to Data</vt:lpstr>
      <vt:lpstr>Database Recovery</vt:lpstr>
      <vt:lpstr>Backup Facilities</vt:lpstr>
      <vt:lpstr>Journalizing Facilities – Audit Trail</vt:lpstr>
      <vt:lpstr>Checkpoint Facilities</vt:lpstr>
      <vt:lpstr>How to Restart After Failure</vt:lpstr>
      <vt:lpstr>Transaction Against the Database</vt:lpstr>
      <vt:lpstr>How do We Control When More than One Transaction Wants to Use the Same Data?</vt:lpstr>
      <vt:lpstr>Concurrency Control Techniques</vt:lpstr>
      <vt:lpstr>How We Lock Data – Locking Mechanisms</vt:lpstr>
      <vt:lpstr>Deadlock – the Problem – The Solution</vt:lpstr>
      <vt:lpstr>Another Way to Solve Deadlock - Versioning</vt:lpstr>
      <vt:lpstr>Repositories and Data Dictionaries</vt:lpstr>
      <vt:lpstr>Ways of Tuning a Database</vt:lpstr>
      <vt:lpstr>Ways to Ensure Data is Available to Use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7</cp:revision>
  <dcterms:created xsi:type="dcterms:W3CDTF">2019-08-16T16:55:48Z</dcterms:created>
  <dcterms:modified xsi:type="dcterms:W3CDTF">2022-12-29T23:15:41Z</dcterms:modified>
</cp:coreProperties>
</file>