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8" r:id="rId12"/>
    <p:sldId id="267" r:id="rId13"/>
    <p:sldId id="266" r:id="rId14"/>
    <p:sldId id="271" r:id="rId15"/>
    <p:sldId id="269" r:id="rId16"/>
    <p:sldId id="270" r:id="rId17"/>
    <p:sldId id="272" r:id="rId18"/>
    <p:sldId id="273" r:id="rId19"/>
    <p:sldId id="277" r:id="rId20"/>
    <p:sldId id="276" r:id="rId21"/>
    <p:sldId id="279" r:id="rId22"/>
    <p:sldId id="275" r:id="rId23"/>
    <p:sldId id="278" r:id="rId24"/>
    <p:sldId id="274" r:id="rId25"/>
    <p:sldId id="280" r:id="rId26"/>
    <p:sldId id="281" r:id="rId27"/>
    <p:sldId id="284" r:id="rId2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02"/>
    <p:restoredTop sz="94694"/>
  </p:normalViewPr>
  <p:slideViewPr>
    <p:cSldViewPr snapToGrid="0" snapToObjects="1" showGuides="1">
      <p:cViewPr varScale="1">
        <p:scale>
          <a:sx n="143" d="100"/>
          <a:sy n="143" d="100"/>
        </p:scale>
        <p:origin x="216" y="64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12/28/22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12/28/22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12/28/22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12/28/22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12/28/22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12/28/22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12/28/22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lstStyle/>
          <a:p>
            <a:r>
              <a:rPr lang="en-US" dirty="0"/>
              <a:t>IT 5433 Module 9</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SQL Aggregate Functions and SQL Advanced Practice</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B29A8-1842-3877-0E87-FE8E644F906C}"/>
              </a:ext>
            </a:extLst>
          </p:cNvPr>
          <p:cNvSpPr>
            <a:spLocks noGrp="1"/>
          </p:cNvSpPr>
          <p:nvPr>
            <p:ph type="title"/>
          </p:nvPr>
        </p:nvSpPr>
        <p:spPr/>
        <p:txBody>
          <a:bodyPr/>
          <a:lstStyle/>
          <a:p>
            <a:r>
              <a:rPr lang="en-US" b="1" dirty="0"/>
              <a:t>MAX() function</a:t>
            </a:r>
            <a:endParaRPr lang="en-US" dirty="0"/>
          </a:p>
        </p:txBody>
      </p:sp>
      <p:sp>
        <p:nvSpPr>
          <p:cNvPr id="3" name="Content Placeholder 2">
            <a:extLst>
              <a:ext uri="{FF2B5EF4-FFF2-40B4-BE49-F238E27FC236}">
                <a16:creationId xmlns:a16="http://schemas.microsoft.com/office/drawing/2014/main" id="{6CE49EBC-FEC4-885B-FFD2-A7A01FD8E5B8}"/>
              </a:ext>
            </a:extLst>
          </p:cNvPr>
          <p:cNvSpPr>
            <a:spLocks noGrp="1"/>
          </p:cNvSpPr>
          <p:nvPr>
            <p:ph idx="1"/>
          </p:nvPr>
        </p:nvSpPr>
        <p:spPr/>
        <p:txBody>
          <a:bodyPr/>
          <a:lstStyle/>
          <a:p>
            <a:r>
              <a:rPr lang="en-US" dirty="0"/>
              <a:t>The aggregate function SQL MAX() is used to find the maximum value or highest value of a certain column or expression. This function is useful to determine the largest of all selected values of a column.</a:t>
            </a:r>
            <a:br>
              <a:rPr lang="en-US" dirty="0"/>
            </a:br>
            <a:r>
              <a:rPr lang="en-US" dirty="0"/>
              <a:t>SQL Syntax : MAX ([ALL | DISTINCT] expression )</a:t>
            </a:r>
            <a:br>
              <a:rPr lang="en-US" dirty="0"/>
            </a:br>
            <a:r>
              <a:rPr lang="en-US" dirty="0"/>
              <a:t>MySQL, PostgreSQL, and SQL Server supports the SQL Syntax</a:t>
            </a:r>
            <a:br>
              <a:rPr lang="en-US" dirty="0"/>
            </a:br>
            <a:r>
              <a:rPr lang="en-US" dirty="0"/>
              <a:t>DB2 and Oracle Syntax :</a:t>
            </a:r>
            <a:br>
              <a:rPr lang="en-US" dirty="0"/>
            </a:br>
            <a:r>
              <a:rPr lang="en-US" dirty="0"/>
              <a:t>MAX ([ALL | DISTINCT] expression ) OVER (</a:t>
            </a:r>
            <a:r>
              <a:rPr lang="en-US" dirty="0" err="1"/>
              <a:t>window_clause</a:t>
            </a:r>
            <a:r>
              <a:rPr lang="en-US" dirty="0"/>
              <a:t>)</a:t>
            </a:r>
          </a:p>
          <a:p>
            <a:endParaRPr lang="en-US" dirty="0"/>
          </a:p>
        </p:txBody>
      </p:sp>
    </p:spTree>
    <p:extLst>
      <p:ext uri="{BB962C8B-B14F-4D97-AF65-F5344CB8AC3E}">
        <p14:creationId xmlns:p14="http://schemas.microsoft.com/office/powerpoint/2010/main" val="1413592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A99B9-EE30-5979-912C-94331DB861ED}"/>
              </a:ext>
            </a:extLst>
          </p:cNvPr>
          <p:cNvSpPr>
            <a:spLocks noGrp="1"/>
          </p:cNvSpPr>
          <p:nvPr>
            <p:ph type="title"/>
          </p:nvPr>
        </p:nvSpPr>
        <p:spPr/>
        <p:txBody>
          <a:bodyPr>
            <a:normAutofit/>
          </a:bodyPr>
          <a:lstStyle/>
          <a:p>
            <a:r>
              <a:rPr lang="en-US" b="1" dirty="0"/>
              <a:t>Example : MAX()</a:t>
            </a:r>
            <a:endParaRPr lang="en-US" dirty="0"/>
          </a:p>
        </p:txBody>
      </p:sp>
      <p:sp>
        <p:nvSpPr>
          <p:cNvPr id="3" name="Content Placeholder 2">
            <a:extLst>
              <a:ext uri="{FF2B5EF4-FFF2-40B4-BE49-F238E27FC236}">
                <a16:creationId xmlns:a16="http://schemas.microsoft.com/office/drawing/2014/main" id="{927D608F-577F-DBE8-68A3-8FFCAFF824C3}"/>
              </a:ext>
            </a:extLst>
          </p:cNvPr>
          <p:cNvSpPr>
            <a:spLocks noGrp="1"/>
          </p:cNvSpPr>
          <p:nvPr>
            <p:ph idx="1"/>
          </p:nvPr>
        </p:nvSpPr>
        <p:spPr/>
        <p:txBody>
          <a:bodyPr/>
          <a:lstStyle/>
          <a:p>
            <a:r>
              <a:rPr lang="en-US" b="1" dirty="0"/>
              <a:t>Example : MAX()</a:t>
            </a:r>
            <a:endParaRPr lang="en-US" dirty="0"/>
          </a:p>
          <a:p>
            <a:r>
              <a:rPr lang="en-US" dirty="0"/>
              <a:t>Example : SELECT MAX(rate)</a:t>
            </a:r>
            <a:br>
              <a:rPr lang="en-US" dirty="0"/>
            </a:br>
            <a:r>
              <a:rPr lang="en-US" dirty="0"/>
              <a:t>FROM </a:t>
            </a:r>
            <a:r>
              <a:rPr lang="en-US" dirty="0" err="1"/>
              <a:t>product_mast</a:t>
            </a:r>
            <a:r>
              <a:rPr lang="en-US" dirty="0"/>
              <a:t>;</a:t>
            </a:r>
          </a:p>
          <a:p>
            <a:r>
              <a:rPr lang="en-US" b="1" dirty="0"/>
              <a:t>Example : MAX() with HAVING</a:t>
            </a:r>
            <a:endParaRPr lang="en-US" dirty="0"/>
          </a:p>
          <a:p>
            <a:r>
              <a:rPr lang="en-US" dirty="0"/>
              <a:t>Example : SELECT company, MAX(rate)</a:t>
            </a:r>
            <a:br>
              <a:rPr lang="en-US" dirty="0"/>
            </a:br>
            <a:r>
              <a:rPr lang="en-US" dirty="0"/>
              <a:t>FROM </a:t>
            </a:r>
            <a:r>
              <a:rPr lang="en-US" dirty="0" err="1"/>
              <a:t>product_mast</a:t>
            </a:r>
            <a:br>
              <a:rPr lang="en-US" dirty="0"/>
            </a:br>
            <a:r>
              <a:rPr lang="en-US" dirty="0"/>
              <a:t>GROUP BY company</a:t>
            </a:r>
            <a:br>
              <a:rPr lang="en-US" dirty="0"/>
            </a:br>
            <a:r>
              <a:rPr lang="en-US" dirty="0"/>
              <a:t>HAVING MAX(rate)=30;</a:t>
            </a:r>
          </a:p>
          <a:p>
            <a:endParaRPr lang="en-US" dirty="0"/>
          </a:p>
        </p:txBody>
      </p:sp>
    </p:spTree>
    <p:extLst>
      <p:ext uri="{BB962C8B-B14F-4D97-AF65-F5344CB8AC3E}">
        <p14:creationId xmlns:p14="http://schemas.microsoft.com/office/powerpoint/2010/main" val="2379855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806E5-750F-F193-76C6-4E4A87ADB8DB}"/>
              </a:ext>
            </a:extLst>
          </p:cNvPr>
          <p:cNvSpPr>
            <a:spLocks noGrp="1"/>
          </p:cNvSpPr>
          <p:nvPr>
            <p:ph type="title"/>
          </p:nvPr>
        </p:nvSpPr>
        <p:spPr/>
        <p:txBody>
          <a:bodyPr/>
          <a:lstStyle/>
          <a:p>
            <a:r>
              <a:rPr lang="en-US" b="1" dirty="0"/>
              <a:t>MIN() function</a:t>
            </a:r>
            <a:endParaRPr lang="en-US" dirty="0"/>
          </a:p>
        </p:txBody>
      </p:sp>
      <p:sp>
        <p:nvSpPr>
          <p:cNvPr id="3" name="Content Placeholder 2">
            <a:extLst>
              <a:ext uri="{FF2B5EF4-FFF2-40B4-BE49-F238E27FC236}">
                <a16:creationId xmlns:a16="http://schemas.microsoft.com/office/drawing/2014/main" id="{A65FF97D-396E-2A34-F3BD-36430D66A6B4}"/>
              </a:ext>
            </a:extLst>
          </p:cNvPr>
          <p:cNvSpPr>
            <a:spLocks noGrp="1"/>
          </p:cNvSpPr>
          <p:nvPr>
            <p:ph idx="1"/>
          </p:nvPr>
        </p:nvSpPr>
        <p:spPr/>
        <p:txBody>
          <a:bodyPr/>
          <a:lstStyle/>
          <a:p>
            <a:r>
              <a:rPr lang="en-US" dirty="0"/>
              <a:t>The aggregate function SQL MIN() is used to find the minimum value or lowest value of a column or expression. This function is useful to determine the smallest of all selected values of a column.</a:t>
            </a:r>
            <a:br>
              <a:rPr lang="en-US" dirty="0"/>
            </a:br>
            <a:r>
              <a:rPr lang="en-US" dirty="0"/>
              <a:t>Syntax : MIN([ALL | DISTINCT] expression )</a:t>
            </a:r>
            <a:br>
              <a:rPr lang="en-US" dirty="0"/>
            </a:br>
            <a:r>
              <a:rPr lang="en-US" dirty="0"/>
              <a:t>MySQL, PostgreSQL, and SQL Server supports the SQL Syntax</a:t>
            </a:r>
            <a:br>
              <a:rPr lang="en-US" dirty="0"/>
            </a:br>
            <a:r>
              <a:rPr lang="en-US" dirty="0"/>
              <a:t>DB2 and Oracle Syntax :</a:t>
            </a:r>
            <a:br>
              <a:rPr lang="en-US" dirty="0"/>
            </a:br>
            <a:r>
              <a:rPr lang="en-US" dirty="0"/>
              <a:t>MIN ([ALL | DISTINCT] expression ) OVER (</a:t>
            </a:r>
            <a:r>
              <a:rPr lang="en-US" dirty="0" err="1"/>
              <a:t>window_clause</a:t>
            </a:r>
            <a:r>
              <a:rPr lang="en-US" dirty="0"/>
              <a:t>)</a:t>
            </a:r>
          </a:p>
        </p:txBody>
      </p:sp>
    </p:spTree>
    <p:extLst>
      <p:ext uri="{BB962C8B-B14F-4D97-AF65-F5344CB8AC3E}">
        <p14:creationId xmlns:p14="http://schemas.microsoft.com/office/powerpoint/2010/main" val="2654765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27A59-E87F-11F4-760B-BD8CEFA8B99D}"/>
              </a:ext>
            </a:extLst>
          </p:cNvPr>
          <p:cNvSpPr>
            <a:spLocks noGrp="1"/>
          </p:cNvSpPr>
          <p:nvPr>
            <p:ph type="title"/>
          </p:nvPr>
        </p:nvSpPr>
        <p:spPr/>
        <p:txBody>
          <a:bodyPr>
            <a:normAutofit/>
          </a:bodyPr>
          <a:lstStyle/>
          <a:p>
            <a:r>
              <a:rPr lang="en-US" b="1" dirty="0"/>
              <a:t>Example : MIN()</a:t>
            </a:r>
            <a:endParaRPr lang="en-US" dirty="0"/>
          </a:p>
        </p:txBody>
      </p:sp>
      <p:sp>
        <p:nvSpPr>
          <p:cNvPr id="3" name="Content Placeholder 2">
            <a:extLst>
              <a:ext uri="{FF2B5EF4-FFF2-40B4-BE49-F238E27FC236}">
                <a16:creationId xmlns:a16="http://schemas.microsoft.com/office/drawing/2014/main" id="{6627CD07-341F-5A97-3573-EC145ECEB604}"/>
              </a:ext>
            </a:extLst>
          </p:cNvPr>
          <p:cNvSpPr>
            <a:spLocks noGrp="1"/>
          </p:cNvSpPr>
          <p:nvPr>
            <p:ph idx="1"/>
          </p:nvPr>
        </p:nvSpPr>
        <p:spPr/>
        <p:txBody>
          <a:bodyPr/>
          <a:lstStyle/>
          <a:p>
            <a:r>
              <a:rPr lang="en-US" b="1" dirty="0"/>
              <a:t>Example : MIN()</a:t>
            </a:r>
            <a:endParaRPr lang="en-US" dirty="0"/>
          </a:p>
          <a:p>
            <a:r>
              <a:rPr lang="en-US" dirty="0"/>
              <a:t>Example : SELECT MAX(rate)</a:t>
            </a:r>
            <a:br>
              <a:rPr lang="en-US" dirty="0"/>
            </a:br>
            <a:r>
              <a:rPr lang="en-US" dirty="0"/>
              <a:t>FROM </a:t>
            </a:r>
            <a:r>
              <a:rPr lang="en-US" dirty="0" err="1"/>
              <a:t>product_mast</a:t>
            </a:r>
            <a:r>
              <a:rPr lang="en-US" dirty="0"/>
              <a:t>;</a:t>
            </a:r>
          </a:p>
          <a:p>
            <a:r>
              <a:rPr lang="en-US" b="1" dirty="0"/>
              <a:t>Example : MIN() with HAVING</a:t>
            </a:r>
            <a:endParaRPr lang="en-US" dirty="0"/>
          </a:p>
          <a:p>
            <a:r>
              <a:rPr lang="en-US" dirty="0"/>
              <a:t>Example : SELECT company, MIN(rate)</a:t>
            </a:r>
            <a:br>
              <a:rPr lang="en-US" dirty="0"/>
            </a:br>
            <a:r>
              <a:rPr lang="en-US" dirty="0"/>
              <a:t>FROM </a:t>
            </a:r>
            <a:r>
              <a:rPr lang="en-US" dirty="0" err="1"/>
              <a:t>product_mast</a:t>
            </a:r>
            <a:br>
              <a:rPr lang="en-US" dirty="0"/>
            </a:br>
            <a:r>
              <a:rPr lang="en-US" dirty="0"/>
              <a:t>GROUP BY company</a:t>
            </a:r>
            <a:br>
              <a:rPr lang="en-US" dirty="0"/>
            </a:br>
            <a:r>
              <a:rPr lang="en-US" dirty="0"/>
              <a:t>HAVING MIN(rate)&lt;20;</a:t>
            </a:r>
          </a:p>
          <a:p>
            <a:endParaRPr lang="en-US" dirty="0"/>
          </a:p>
        </p:txBody>
      </p:sp>
    </p:spTree>
    <p:extLst>
      <p:ext uri="{BB962C8B-B14F-4D97-AF65-F5344CB8AC3E}">
        <p14:creationId xmlns:p14="http://schemas.microsoft.com/office/powerpoint/2010/main" val="894897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33608-7E23-7569-EDCA-5353B1E37746}"/>
              </a:ext>
            </a:extLst>
          </p:cNvPr>
          <p:cNvSpPr>
            <a:spLocks noGrp="1"/>
          </p:cNvSpPr>
          <p:nvPr>
            <p:ph type="title"/>
          </p:nvPr>
        </p:nvSpPr>
        <p:spPr/>
        <p:txBody>
          <a:bodyPr/>
          <a:lstStyle/>
          <a:p>
            <a:r>
              <a:rPr lang="en-US" dirty="0"/>
              <a:t>Examples</a:t>
            </a:r>
          </a:p>
        </p:txBody>
      </p:sp>
      <p:sp>
        <p:nvSpPr>
          <p:cNvPr id="3" name="Content Placeholder 2">
            <a:extLst>
              <a:ext uri="{FF2B5EF4-FFF2-40B4-BE49-F238E27FC236}">
                <a16:creationId xmlns:a16="http://schemas.microsoft.com/office/drawing/2014/main" id="{DFAB310E-535B-9A6E-CEEF-65EE2A79BE57}"/>
              </a:ext>
            </a:extLst>
          </p:cNvPr>
          <p:cNvSpPr>
            <a:spLocks noGrp="1"/>
          </p:cNvSpPr>
          <p:nvPr>
            <p:ph idx="1"/>
          </p:nvPr>
        </p:nvSpPr>
        <p:spPr>
          <a:xfrm>
            <a:off x="628650" y="1131327"/>
            <a:ext cx="7886700" cy="3263504"/>
          </a:xfrm>
        </p:spPr>
        <p:txBody>
          <a:bodyPr>
            <a:normAutofit fontScale="92500" lnSpcReduction="10000"/>
          </a:bodyPr>
          <a:lstStyle/>
          <a:p>
            <a:r>
              <a:rPr lang="en-US" dirty="0"/>
              <a:t>Consider the following Employee table:</a:t>
            </a:r>
          </a:p>
          <a:p>
            <a:endParaRPr lang="en-US" dirty="0"/>
          </a:p>
          <a:p>
            <a:pPr marL="0" indent="0">
              <a:buNone/>
            </a:pPr>
            <a:r>
              <a:rPr lang="en-US" dirty="0"/>
              <a:t>EMPLOYEE (EMP_ID, NAME, DEPT_NAME, SALARY)</a:t>
            </a:r>
          </a:p>
          <a:p>
            <a:pPr marL="0" indent="0">
              <a:buNone/>
            </a:pPr>
            <a:r>
              <a:rPr lang="en-US" dirty="0"/>
              <a:t>CREAT TABLE EMPLOYEE</a:t>
            </a:r>
          </a:p>
          <a:p>
            <a:pPr marL="0" indent="0">
              <a:buNone/>
            </a:pPr>
            <a:r>
              <a:rPr lang="en-US" dirty="0"/>
              <a:t>(</a:t>
            </a:r>
          </a:p>
          <a:p>
            <a:pPr marL="0" indent="0">
              <a:buNone/>
            </a:pPr>
            <a:r>
              <a:rPr lang="en-US" dirty="0"/>
              <a:t>      EMP_ID NUMBER,</a:t>
            </a:r>
            <a:br>
              <a:rPr lang="en-US" dirty="0"/>
            </a:br>
            <a:r>
              <a:rPr lang="en-US" dirty="0"/>
              <a:t>      NAME VARCHAR2(50),</a:t>
            </a:r>
          </a:p>
          <a:p>
            <a:pPr marL="0" indent="0">
              <a:buNone/>
            </a:pPr>
            <a:r>
              <a:rPr lang="en-US" dirty="0"/>
              <a:t>      DEPT_NAME VARCHAR2(50),</a:t>
            </a:r>
          </a:p>
          <a:p>
            <a:pPr marL="0" indent="0">
              <a:buNone/>
            </a:pPr>
            <a:r>
              <a:rPr lang="en-US" dirty="0"/>
              <a:t>      SALARY NUMBER</a:t>
            </a:r>
          </a:p>
          <a:p>
            <a:pPr marL="0" indent="0">
              <a:buNone/>
            </a:pPr>
            <a:r>
              <a:rPr lang="en-US" dirty="0"/>
              <a:t>);</a:t>
            </a:r>
          </a:p>
        </p:txBody>
      </p:sp>
    </p:spTree>
    <p:extLst>
      <p:ext uri="{BB962C8B-B14F-4D97-AF65-F5344CB8AC3E}">
        <p14:creationId xmlns:p14="http://schemas.microsoft.com/office/powerpoint/2010/main" val="2318151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2ABB4-6E7A-F8AB-DA6E-F111645E74DC}"/>
              </a:ext>
            </a:extLst>
          </p:cNvPr>
          <p:cNvSpPr>
            <a:spLocks noGrp="1"/>
          </p:cNvSpPr>
          <p:nvPr>
            <p:ph type="title"/>
          </p:nvPr>
        </p:nvSpPr>
        <p:spPr/>
        <p:txBody>
          <a:bodyPr/>
          <a:lstStyle/>
          <a:p>
            <a:r>
              <a:rPr lang="en-US" dirty="0"/>
              <a:t>EMPLOYEE Table (continued)</a:t>
            </a:r>
          </a:p>
        </p:txBody>
      </p:sp>
      <p:sp>
        <p:nvSpPr>
          <p:cNvPr id="3" name="Content Placeholder 2">
            <a:extLst>
              <a:ext uri="{FF2B5EF4-FFF2-40B4-BE49-F238E27FC236}">
                <a16:creationId xmlns:a16="http://schemas.microsoft.com/office/drawing/2014/main" id="{DFF4A406-AD9B-68B3-C748-528BD6DD7CA0}"/>
              </a:ext>
            </a:extLst>
          </p:cNvPr>
          <p:cNvSpPr>
            <a:spLocks noGrp="1"/>
          </p:cNvSpPr>
          <p:nvPr>
            <p:ph idx="1"/>
          </p:nvPr>
        </p:nvSpPr>
        <p:spPr/>
        <p:txBody>
          <a:bodyPr>
            <a:normAutofit fontScale="92500" lnSpcReduction="20000"/>
          </a:bodyPr>
          <a:lstStyle/>
          <a:p>
            <a:r>
              <a:rPr lang="en-US" dirty="0"/>
              <a:t>Run the following script to insert the records in the table.</a:t>
            </a:r>
          </a:p>
          <a:p>
            <a:pPr marL="0" indent="0">
              <a:buNone/>
            </a:pPr>
            <a:endParaRPr lang="en-US" dirty="0"/>
          </a:p>
          <a:p>
            <a:pPr marL="0" indent="0">
              <a:buNone/>
            </a:pPr>
            <a:r>
              <a:rPr lang="en-US" dirty="0"/>
              <a:t>INSERT INTO EMPLOYEE VALUES(100, ‘ABC’,’ENG’,50000);</a:t>
            </a:r>
          </a:p>
          <a:p>
            <a:pPr marL="0" indent="0">
              <a:buNone/>
            </a:pPr>
            <a:r>
              <a:rPr lang="en-US" dirty="0"/>
              <a:t>INSERT INTO EMPLOYEE VALUES(101, ‘DEF’,’ENG’,60000);</a:t>
            </a:r>
          </a:p>
          <a:p>
            <a:pPr marL="0" indent="0">
              <a:buNone/>
            </a:pPr>
            <a:r>
              <a:rPr lang="en-US" dirty="0"/>
              <a:t>INSERT INTO EMPLOYEE VALUES(102, ‘GHI’,’PS’,50000);</a:t>
            </a:r>
          </a:p>
          <a:p>
            <a:pPr marL="0" indent="0">
              <a:buNone/>
            </a:pPr>
            <a:r>
              <a:rPr lang="en-US" dirty="0"/>
              <a:t>INSERT INTO EMPLOYEE VALUES(103, ‘JKL’,’PS’,70000);</a:t>
            </a:r>
          </a:p>
          <a:p>
            <a:pPr marL="0" indent="0">
              <a:buNone/>
            </a:pPr>
            <a:r>
              <a:rPr lang="en-US" dirty="0"/>
              <a:t>INSERT INTO EMPLOYEE VALUES(104, ‘MNO’,’SALES’,75000);</a:t>
            </a:r>
          </a:p>
          <a:p>
            <a:pPr marL="0" indent="0">
              <a:buNone/>
            </a:pPr>
            <a:r>
              <a:rPr lang="en-US" dirty="0"/>
              <a:t>INSERT INTO EMPLOYEE VALUES(105, ‘PQR’,’MKTG’,70000);</a:t>
            </a:r>
          </a:p>
          <a:p>
            <a:pPr marL="0" indent="0">
              <a:buNone/>
            </a:pPr>
            <a:r>
              <a:rPr lang="en-US" dirty="0"/>
              <a:t>INSERT INTO EMPLOYEE VALUES(106, ‘STU’,’SALES’,NULL);</a:t>
            </a:r>
          </a:p>
          <a:p>
            <a:pPr marL="0" indent="0">
              <a:buNone/>
            </a:pPr>
            <a:r>
              <a:rPr lang="en-US" dirty="0"/>
              <a:t>COMMIT;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978633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2ABB4-6E7A-F8AB-DA6E-F111645E74DC}"/>
              </a:ext>
            </a:extLst>
          </p:cNvPr>
          <p:cNvSpPr>
            <a:spLocks noGrp="1"/>
          </p:cNvSpPr>
          <p:nvPr>
            <p:ph type="title"/>
          </p:nvPr>
        </p:nvSpPr>
        <p:spPr/>
        <p:txBody>
          <a:bodyPr/>
          <a:lstStyle/>
          <a:p>
            <a:r>
              <a:rPr lang="en-US" dirty="0"/>
              <a:t>Select on Employee Table</a:t>
            </a:r>
          </a:p>
        </p:txBody>
      </p:sp>
      <p:sp>
        <p:nvSpPr>
          <p:cNvPr id="3" name="Content Placeholder 2">
            <a:extLst>
              <a:ext uri="{FF2B5EF4-FFF2-40B4-BE49-F238E27FC236}">
                <a16:creationId xmlns:a16="http://schemas.microsoft.com/office/drawing/2014/main" id="{DFF4A406-AD9B-68B3-C748-528BD6DD7CA0}"/>
              </a:ext>
            </a:extLst>
          </p:cNvPr>
          <p:cNvSpPr>
            <a:spLocks noGrp="1"/>
          </p:cNvSpPr>
          <p:nvPr>
            <p:ph idx="1"/>
          </p:nvPr>
        </p:nvSpPr>
        <p:spPr/>
        <p:txBody>
          <a:bodyPr/>
          <a:lstStyle/>
          <a:p>
            <a:r>
              <a:rPr lang="en-US" dirty="0"/>
              <a:t>After the insert when we query the Employee table, we get the following results:</a:t>
            </a:r>
          </a:p>
          <a:p>
            <a:pPr marL="0" indent="0">
              <a:buNone/>
            </a:pPr>
            <a:r>
              <a:rPr lang="en-US" dirty="0"/>
              <a:t>  Select * from Employee;</a:t>
            </a:r>
          </a:p>
          <a:p>
            <a:endParaRPr lang="en-US" dirty="0"/>
          </a:p>
        </p:txBody>
      </p:sp>
      <p:pic>
        <p:nvPicPr>
          <p:cNvPr id="5" name="Picture 4" descr="Employee table">
            <a:extLst>
              <a:ext uri="{FF2B5EF4-FFF2-40B4-BE49-F238E27FC236}">
                <a16:creationId xmlns:a16="http://schemas.microsoft.com/office/drawing/2014/main" id="{780DBE41-FFF8-66AA-A334-DDA3A3A75767}"/>
              </a:ext>
            </a:extLst>
          </p:cNvPr>
          <p:cNvPicPr>
            <a:picLocks noChangeAspect="1"/>
          </p:cNvPicPr>
          <p:nvPr/>
        </p:nvPicPr>
        <p:blipFill>
          <a:blip r:embed="rId2"/>
          <a:stretch>
            <a:fillRect/>
          </a:stretch>
        </p:blipFill>
        <p:spPr>
          <a:xfrm>
            <a:off x="770964" y="2417992"/>
            <a:ext cx="5041163" cy="2073325"/>
          </a:xfrm>
          <a:prstGeom prst="rect">
            <a:avLst/>
          </a:prstGeom>
        </p:spPr>
      </p:pic>
    </p:spTree>
    <p:extLst>
      <p:ext uri="{BB962C8B-B14F-4D97-AF65-F5344CB8AC3E}">
        <p14:creationId xmlns:p14="http://schemas.microsoft.com/office/powerpoint/2010/main" val="1477905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6D87E-7A58-6A2C-5E78-21A62D12E24D}"/>
              </a:ext>
            </a:extLst>
          </p:cNvPr>
          <p:cNvSpPr>
            <a:spLocks noGrp="1"/>
          </p:cNvSpPr>
          <p:nvPr>
            <p:ph type="title"/>
          </p:nvPr>
        </p:nvSpPr>
        <p:spPr/>
        <p:txBody>
          <a:bodyPr/>
          <a:lstStyle/>
          <a:p>
            <a:r>
              <a:rPr lang="en-US" dirty="0"/>
              <a:t>Performing SUM</a:t>
            </a:r>
          </a:p>
        </p:txBody>
      </p:sp>
      <p:sp>
        <p:nvSpPr>
          <p:cNvPr id="3" name="Content Placeholder 2">
            <a:extLst>
              <a:ext uri="{FF2B5EF4-FFF2-40B4-BE49-F238E27FC236}">
                <a16:creationId xmlns:a16="http://schemas.microsoft.com/office/drawing/2014/main" id="{F90B6140-1FEE-344B-065F-6516F327C249}"/>
              </a:ext>
            </a:extLst>
          </p:cNvPr>
          <p:cNvSpPr>
            <a:spLocks noGrp="1"/>
          </p:cNvSpPr>
          <p:nvPr>
            <p:ph idx="1"/>
          </p:nvPr>
        </p:nvSpPr>
        <p:spPr>
          <a:xfrm>
            <a:off x="628650" y="1049242"/>
            <a:ext cx="7886700" cy="3263504"/>
          </a:xfrm>
        </p:spPr>
        <p:txBody>
          <a:bodyPr/>
          <a:lstStyle/>
          <a:p>
            <a:r>
              <a:rPr lang="en-US" dirty="0"/>
              <a:t>Query 1: To find the sum of all salaries in the organization:</a:t>
            </a:r>
          </a:p>
          <a:p>
            <a:pPr marL="0" indent="0">
              <a:buNone/>
            </a:pPr>
            <a:r>
              <a:rPr lang="en-US" dirty="0"/>
              <a:t>SELECT SUM(SALARY) FROM EMPLOYEE;</a:t>
            </a:r>
          </a:p>
          <a:p>
            <a:pPr marL="0" indent="0">
              <a:buNone/>
            </a:pPr>
            <a:r>
              <a:rPr lang="en-US" dirty="0"/>
              <a:t>375000</a:t>
            </a:r>
          </a:p>
          <a:p>
            <a:pPr marL="0" indent="0">
              <a:buNone/>
            </a:pPr>
            <a:endParaRPr lang="en-US" dirty="0"/>
          </a:p>
          <a:p>
            <a:r>
              <a:rPr lang="en-US" dirty="0"/>
              <a:t>Query 2: To find the sum of the salaries grouped by dept:</a:t>
            </a:r>
          </a:p>
          <a:p>
            <a:pPr marL="0" indent="0">
              <a:buNone/>
            </a:pPr>
            <a:r>
              <a:rPr lang="en-US" dirty="0"/>
              <a:t>SELECT SUM(SALARY) FROM EMPLOYEE GROUP BY DEPT_NAME;</a:t>
            </a:r>
          </a:p>
          <a:p>
            <a:pPr marL="0" indent="0">
              <a:buNone/>
            </a:pPr>
            <a:endParaRPr lang="en-US" dirty="0"/>
          </a:p>
        </p:txBody>
      </p:sp>
      <p:pic>
        <p:nvPicPr>
          <p:cNvPr id="5" name="Picture 4" descr="Results of the query">
            <a:extLst>
              <a:ext uri="{FF2B5EF4-FFF2-40B4-BE49-F238E27FC236}">
                <a16:creationId xmlns:a16="http://schemas.microsoft.com/office/drawing/2014/main" id="{BFFEAE8D-86F0-5BA5-26AA-DA85221578F8}"/>
              </a:ext>
            </a:extLst>
          </p:cNvPr>
          <p:cNvPicPr>
            <a:picLocks noChangeAspect="1"/>
          </p:cNvPicPr>
          <p:nvPr/>
        </p:nvPicPr>
        <p:blipFill>
          <a:blip r:embed="rId2"/>
          <a:stretch>
            <a:fillRect/>
          </a:stretch>
        </p:blipFill>
        <p:spPr>
          <a:xfrm>
            <a:off x="2511237" y="3268407"/>
            <a:ext cx="2334222" cy="1439884"/>
          </a:xfrm>
          <a:prstGeom prst="rect">
            <a:avLst/>
          </a:prstGeom>
        </p:spPr>
      </p:pic>
    </p:spTree>
    <p:extLst>
      <p:ext uri="{BB962C8B-B14F-4D97-AF65-F5344CB8AC3E}">
        <p14:creationId xmlns:p14="http://schemas.microsoft.com/office/powerpoint/2010/main" val="30206434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1016D-453C-F942-61E9-25628FA029DA}"/>
              </a:ext>
            </a:extLst>
          </p:cNvPr>
          <p:cNvSpPr>
            <a:spLocks noGrp="1"/>
          </p:cNvSpPr>
          <p:nvPr>
            <p:ph type="title"/>
          </p:nvPr>
        </p:nvSpPr>
        <p:spPr/>
        <p:txBody>
          <a:bodyPr/>
          <a:lstStyle/>
          <a:p>
            <a:r>
              <a:rPr lang="en-US" dirty="0"/>
              <a:t>SUM (Continued)</a:t>
            </a:r>
          </a:p>
        </p:txBody>
      </p:sp>
      <p:sp>
        <p:nvSpPr>
          <p:cNvPr id="3" name="Content Placeholder 2">
            <a:extLst>
              <a:ext uri="{FF2B5EF4-FFF2-40B4-BE49-F238E27FC236}">
                <a16:creationId xmlns:a16="http://schemas.microsoft.com/office/drawing/2014/main" id="{5DE2677C-CC4D-0646-C70C-B3077695FA47}"/>
              </a:ext>
            </a:extLst>
          </p:cNvPr>
          <p:cNvSpPr>
            <a:spLocks noGrp="1"/>
          </p:cNvSpPr>
          <p:nvPr>
            <p:ph idx="1"/>
          </p:nvPr>
        </p:nvSpPr>
        <p:spPr/>
        <p:txBody>
          <a:bodyPr/>
          <a:lstStyle/>
          <a:p>
            <a:r>
              <a:rPr lang="en-US" dirty="0"/>
              <a:t>If we take a look at the previous query the information won’t tell us what’s the sum for a particular department. So to include that information we add DEPT_NAME in the SELECT</a:t>
            </a:r>
          </a:p>
          <a:p>
            <a:pPr marL="0" indent="0">
              <a:buNone/>
            </a:pPr>
            <a:endParaRPr lang="en-US" dirty="0"/>
          </a:p>
          <a:p>
            <a:pPr marL="0" indent="0">
              <a:buNone/>
            </a:pPr>
            <a:r>
              <a:rPr lang="en-US" dirty="0"/>
              <a:t>SELECT DEPT_NAME, SUM(SALARY) FROM EMPLOYEE</a:t>
            </a:r>
          </a:p>
          <a:p>
            <a:pPr marL="0" indent="0">
              <a:buNone/>
            </a:pPr>
            <a:r>
              <a:rPr lang="en-US" dirty="0"/>
              <a:t>GROUP BY DEPT_NAME;</a:t>
            </a:r>
          </a:p>
        </p:txBody>
      </p:sp>
      <p:pic>
        <p:nvPicPr>
          <p:cNvPr id="5" name="Picture 4" descr="Table&#10;&#10;Description automatically generated">
            <a:extLst>
              <a:ext uri="{FF2B5EF4-FFF2-40B4-BE49-F238E27FC236}">
                <a16:creationId xmlns:a16="http://schemas.microsoft.com/office/drawing/2014/main" id="{0D192689-808B-EB49-92D5-C0900A6CE820}"/>
              </a:ext>
            </a:extLst>
          </p:cNvPr>
          <p:cNvPicPr>
            <a:picLocks noChangeAspect="1"/>
          </p:cNvPicPr>
          <p:nvPr/>
        </p:nvPicPr>
        <p:blipFill>
          <a:blip r:embed="rId2"/>
          <a:stretch>
            <a:fillRect/>
          </a:stretch>
        </p:blipFill>
        <p:spPr>
          <a:xfrm>
            <a:off x="713442" y="3449358"/>
            <a:ext cx="2698771" cy="1284568"/>
          </a:xfrm>
          <a:prstGeom prst="rect">
            <a:avLst/>
          </a:prstGeom>
        </p:spPr>
      </p:pic>
    </p:spTree>
    <p:extLst>
      <p:ext uri="{BB962C8B-B14F-4D97-AF65-F5344CB8AC3E}">
        <p14:creationId xmlns:p14="http://schemas.microsoft.com/office/powerpoint/2010/main" val="1637407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95875-5682-EB9A-AE00-906A4A2B5360}"/>
              </a:ext>
            </a:extLst>
          </p:cNvPr>
          <p:cNvSpPr>
            <a:spLocks noGrp="1"/>
          </p:cNvSpPr>
          <p:nvPr>
            <p:ph type="title"/>
          </p:nvPr>
        </p:nvSpPr>
        <p:spPr/>
        <p:txBody>
          <a:bodyPr/>
          <a:lstStyle/>
          <a:p>
            <a:r>
              <a:rPr lang="en-US" dirty="0"/>
              <a:t>SUM (Continued…)</a:t>
            </a:r>
          </a:p>
        </p:txBody>
      </p:sp>
      <p:sp>
        <p:nvSpPr>
          <p:cNvPr id="3" name="Content Placeholder 2">
            <a:extLst>
              <a:ext uri="{FF2B5EF4-FFF2-40B4-BE49-F238E27FC236}">
                <a16:creationId xmlns:a16="http://schemas.microsoft.com/office/drawing/2014/main" id="{B3C6ADB0-CADF-5F63-4188-E0CFA653A5C6}"/>
              </a:ext>
            </a:extLst>
          </p:cNvPr>
          <p:cNvSpPr>
            <a:spLocks noGrp="1"/>
          </p:cNvSpPr>
          <p:nvPr>
            <p:ph idx="1"/>
          </p:nvPr>
        </p:nvSpPr>
        <p:spPr/>
        <p:txBody>
          <a:bodyPr/>
          <a:lstStyle/>
          <a:p>
            <a:r>
              <a:rPr lang="en-US" dirty="0"/>
              <a:t>The query in the pervious slide lists the information for all the departments. What if we want the information to be restricted only for a particular department like </a:t>
            </a:r>
            <a:r>
              <a:rPr lang="en-US" dirty="0" err="1"/>
              <a:t>Eng</a:t>
            </a:r>
            <a:endParaRPr lang="en-US" dirty="0"/>
          </a:p>
          <a:p>
            <a:r>
              <a:rPr lang="en-US" dirty="0"/>
              <a:t>Is this query correct? </a:t>
            </a:r>
          </a:p>
          <a:p>
            <a:endParaRPr lang="en-US" dirty="0"/>
          </a:p>
          <a:p>
            <a:pPr marL="0" indent="0">
              <a:buNone/>
            </a:pPr>
            <a:r>
              <a:rPr lang="en-US" dirty="0"/>
              <a:t>SELECT DEPT_NAME, SUM(SALARY) FROM EMPLOYEE</a:t>
            </a:r>
          </a:p>
          <a:p>
            <a:pPr marL="0" indent="0">
              <a:buNone/>
            </a:pPr>
            <a:r>
              <a:rPr lang="en-US" dirty="0"/>
              <a:t>GROUP BY DEPT_NAME</a:t>
            </a:r>
          </a:p>
          <a:p>
            <a:pPr marL="0" indent="0">
              <a:buNone/>
            </a:pPr>
            <a:r>
              <a:rPr lang="en-US" dirty="0"/>
              <a:t>WHERE DEPT_NAME=‘ENG’;</a:t>
            </a:r>
          </a:p>
        </p:txBody>
      </p:sp>
    </p:spTree>
    <p:extLst>
      <p:ext uri="{BB962C8B-B14F-4D97-AF65-F5344CB8AC3E}">
        <p14:creationId xmlns:p14="http://schemas.microsoft.com/office/powerpoint/2010/main" val="1428083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ECC7-329B-B415-073F-EC9FAE88EADB}"/>
              </a:ext>
            </a:extLst>
          </p:cNvPr>
          <p:cNvSpPr>
            <a:spLocks noGrp="1"/>
          </p:cNvSpPr>
          <p:nvPr>
            <p:ph type="title"/>
          </p:nvPr>
        </p:nvSpPr>
        <p:spPr/>
        <p:txBody>
          <a:bodyPr/>
          <a:lstStyle/>
          <a:p>
            <a:r>
              <a:rPr lang="en-US" b="1" dirty="0"/>
              <a:t>What is Aggregate function in SQL?</a:t>
            </a:r>
            <a:endParaRPr lang="en-US" dirty="0"/>
          </a:p>
        </p:txBody>
      </p:sp>
      <p:sp>
        <p:nvSpPr>
          <p:cNvPr id="3" name="Content Placeholder 2">
            <a:extLst>
              <a:ext uri="{FF2B5EF4-FFF2-40B4-BE49-F238E27FC236}">
                <a16:creationId xmlns:a16="http://schemas.microsoft.com/office/drawing/2014/main" id="{4AD03C0D-15E1-E177-DC43-6A802A25D4C0}"/>
              </a:ext>
            </a:extLst>
          </p:cNvPr>
          <p:cNvSpPr>
            <a:spLocks noGrp="1"/>
          </p:cNvSpPr>
          <p:nvPr>
            <p:ph idx="1"/>
          </p:nvPr>
        </p:nvSpPr>
        <p:spPr/>
        <p:txBody>
          <a:bodyPr/>
          <a:lstStyle/>
          <a:p>
            <a:pPr marL="0" indent="0">
              <a:buNone/>
            </a:pPr>
            <a:r>
              <a:rPr lang="en-US" dirty="0"/>
              <a:t>★ Aggregate functions helps to summarize the large volumes of data.</a:t>
            </a:r>
            <a:br>
              <a:rPr lang="en-US" dirty="0"/>
            </a:br>
            <a:r>
              <a:rPr lang="en-US" dirty="0"/>
              <a:t>★ This function can produce a single value for an entire group or table.</a:t>
            </a:r>
            <a:br>
              <a:rPr lang="en-US" dirty="0"/>
            </a:br>
            <a:r>
              <a:rPr lang="en-US" dirty="0"/>
              <a:t>★ They operate on sets of rows and return results based on groups of rows.</a:t>
            </a:r>
          </a:p>
        </p:txBody>
      </p:sp>
    </p:spTree>
    <p:extLst>
      <p:ext uri="{BB962C8B-B14F-4D97-AF65-F5344CB8AC3E}">
        <p14:creationId xmlns:p14="http://schemas.microsoft.com/office/powerpoint/2010/main" val="2661640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E4A06-B634-8D28-B920-B9C3D132523A}"/>
              </a:ext>
            </a:extLst>
          </p:cNvPr>
          <p:cNvSpPr>
            <a:spLocks noGrp="1"/>
          </p:cNvSpPr>
          <p:nvPr>
            <p:ph type="title"/>
          </p:nvPr>
        </p:nvSpPr>
        <p:spPr/>
        <p:txBody>
          <a:bodyPr/>
          <a:lstStyle/>
          <a:p>
            <a:r>
              <a:rPr lang="en-US" dirty="0"/>
              <a:t>SUM(Continued…)</a:t>
            </a:r>
          </a:p>
        </p:txBody>
      </p:sp>
      <p:sp>
        <p:nvSpPr>
          <p:cNvPr id="3" name="Content Placeholder 2">
            <a:extLst>
              <a:ext uri="{FF2B5EF4-FFF2-40B4-BE49-F238E27FC236}">
                <a16:creationId xmlns:a16="http://schemas.microsoft.com/office/drawing/2014/main" id="{4FAF7847-FD85-AF92-D4F9-B3C8D7AD8FBA}"/>
              </a:ext>
            </a:extLst>
          </p:cNvPr>
          <p:cNvSpPr>
            <a:spLocks noGrp="1"/>
          </p:cNvSpPr>
          <p:nvPr>
            <p:ph idx="1"/>
          </p:nvPr>
        </p:nvSpPr>
        <p:spPr/>
        <p:txBody>
          <a:bodyPr/>
          <a:lstStyle/>
          <a:p>
            <a:r>
              <a:rPr lang="en-US" dirty="0"/>
              <a:t>No, the query would result in the SQL error in oracle</a:t>
            </a:r>
          </a:p>
          <a:p>
            <a:r>
              <a:rPr lang="en-US" dirty="0"/>
              <a:t>ORA-00933: SQL Command not properly ended</a:t>
            </a:r>
          </a:p>
          <a:p>
            <a:r>
              <a:rPr lang="en-US" dirty="0"/>
              <a:t>Remember: If we use the aggregate functions then you cannot use the WHERE clause. In order to get the results what we need to use is the HAVING clause. So the query would be </a:t>
            </a:r>
          </a:p>
          <a:p>
            <a:pPr marL="0" indent="0">
              <a:buNone/>
            </a:pPr>
            <a:r>
              <a:rPr lang="en-US" dirty="0"/>
              <a:t>SELECT DEPT_NAME, SUM(SALARY) FROM EMPLOYEE</a:t>
            </a:r>
          </a:p>
          <a:p>
            <a:pPr marL="0" indent="0">
              <a:buNone/>
            </a:pPr>
            <a:r>
              <a:rPr lang="en-US" dirty="0"/>
              <a:t>GROUP BY DEPT_NAME</a:t>
            </a:r>
          </a:p>
          <a:p>
            <a:pPr marL="0" indent="0">
              <a:buNone/>
            </a:pPr>
            <a:r>
              <a:rPr lang="en-US" dirty="0"/>
              <a:t>HAVING DEPT_NAME = ‘ENG’</a:t>
            </a:r>
          </a:p>
        </p:txBody>
      </p:sp>
    </p:spTree>
    <p:extLst>
      <p:ext uri="{BB962C8B-B14F-4D97-AF65-F5344CB8AC3E}">
        <p14:creationId xmlns:p14="http://schemas.microsoft.com/office/powerpoint/2010/main" val="2871591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B3D4C-B997-8A07-374E-E86452425A19}"/>
              </a:ext>
            </a:extLst>
          </p:cNvPr>
          <p:cNvSpPr>
            <a:spLocks noGrp="1"/>
          </p:cNvSpPr>
          <p:nvPr>
            <p:ph type="title"/>
          </p:nvPr>
        </p:nvSpPr>
        <p:spPr/>
        <p:txBody>
          <a:bodyPr/>
          <a:lstStyle/>
          <a:p>
            <a:r>
              <a:rPr lang="en-US" dirty="0"/>
              <a:t>AVG Function</a:t>
            </a:r>
          </a:p>
        </p:txBody>
      </p:sp>
      <p:sp>
        <p:nvSpPr>
          <p:cNvPr id="3" name="Content Placeholder 2">
            <a:extLst>
              <a:ext uri="{FF2B5EF4-FFF2-40B4-BE49-F238E27FC236}">
                <a16:creationId xmlns:a16="http://schemas.microsoft.com/office/drawing/2014/main" id="{59A91C6E-2245-5D40-3D74-03DAB0695FC9}"/>
              </a:ext>
            </a:extLst>
          </p:cNvPr>
          <p:cNvSpPr>
            <a:spLocks noGrp="1"/>
          </p:cNvSpPr>
          <p:nvPr>
            <p:ph idx="1"/>
          </p:nvPr>
        </p:nvSpPr>
        <p:spPr/>
        <p:txBody>
          <a:bodyPr>
            <a:normAutofit fontScale="92500" lnSpcReduction="10000"/>
          </a:bodyPr>
          <a:lstStyle/>
          <a:p>
            <a:r>
              <a:rPr lang="en-US" dirty="0"/>
              <a:t>Query 1: If we want to calculate the AVG of all the salaries in the organization the SQL would be</a:t>
            </a:r>
          </a:p>
          <a:p>
            <a:r>
              <a:rPr lang="en-US" dirty="0"/>
              <a:t>SELECT AVG(SALARY) FROM EMPLOYEE;</a:t>
            </a:r>
          </a:p>
          <a:p>
            <a:pPr marL="0" indent="0">
              <a:buNone/>
            </a:pPr>
            <a:r>
              <a:rPr lang="en-US" dirty="0"/>
              <a:t>62,500</a:t>
            </a:r>
          </a:p>
          <a:p>
            <a:pPr marL="0" indent="0">
              <a:buNone/>
            </a:pPr>
            <a:endParaRPr lang="en-US" dirty="0"/>
          </a:p>
          <a:p>
            <a:pPr marL="0" indent="0">
              <a:buNone/>
            </a:pPr>
            <a:r>
              <a:rPr lang="en-US" dirty="0"/>
              <a:t>Is this what we expect? ?</a:t>
            </a:r>
          </a:p>
          <a:p>
            <a:pPr marL="0" indent="0">
              <a:buNone/>
            </a:pPr>
            <a:r>
              <a:rPr lang="en-US" dirty="0"/>
              <a:t>Employee table has 7 records and the salaries are</a:t>
            </a:r>
          </a:p>
          <a:p>
            <a:pPr marL="0" indent="0">
              <a:buNone/>
            </a:pPr>
            <a:r>
              <a:rPr lang="en-US" dirty="0"/>
              <a:t>(50,000+60,000+50,000+70,000+75,000+70,000+null)/7 = 53571</a:t>
            </a:r>
          </a:p>
          <a:p>
            <a:pPr marL="0" indent="0">
              <a:buNone/>
            </a:pPr>
            <a:endParaRPr lang="en-US" dirty="0"/>
          </a:p>
          <a:p>
            <a:pPr marL="0" indent="0">
              <a:buNone/>
            </a:pPr>
            <a:r>
              <a:rPr lang="en-US" dirty="0"/>
              <a:t>But we obtained 62500 from the query, why?</a:t>
            </a:r>
          </a:p>
        </p:txBody>
      </p:sp>
    </p:spTree>
    <p:extLst>
      <p:ext uri="{BB962C8B-B14F-4D97-AF65-F5344CB8AC3E}">
        <p14:creationId xmlns:p14="http://schemas.microsoft.com/office/powerpoint/2010/main" val="5037883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0491A-9862-3646-F1C4-FCF2ED353B2C}"/>
              </a:ext>
            </a:extLst>
          </p:cNvPr>
          <p:cNvSpPr>
            <a:spLocks noGrp="1"/>
          </p:cNvSpPr>
          <p:nvPr>
            <p:ph type="title"/>
          </p:nvPr>
        </p:nvSpPr>
        <p:spPr/>
        <p:txBody>
          <a:bodyPr/>
          <a:lstStyle/>
          <a:p>
            <a:r>
              <a:rPr lang="en-US" dirty="0"/>
              <a:t>AVG (Continued…)</a:t>
            </a:r>
          </a:p>
        </p:txBody>
      </p:sp>
      <p:sp>
        <p:nvSpPr>
          <p:cNvPr id="3" name="Content Placeholder 2">
            <a:extLst>
              <a:ext uri="{FF2B5EF4-FFF2-40B4-BE49-F238E27FC236}">
                <a16:creationId xmlns:a16="http://schemas.microsoft.com/office/drawing/2014/main" id="{223D5A46-D66B-68B6-E5AD-5996F0C37118}"/>
              </a:ext>
            </a:extLst>
          </p:cNvPr>
          <p:cNvSpPr>
            <a:spLocks noGrp="1"/>
          </p:cNvSpPr>
          <p:nvPr>
            <p:ph idx="1"/>
          </p:nvPr>
        </p:nvSpPr>
        <p:spPr>
          <a:xfrm>
            <a:off x="628650" y="1163031"/>
            <a:ext cx="7886700" cy="3263504"/>
          </a:xfrm>
        </p:spPr>
        <p:txBody>
          <a:bodyPr/>
          <a:lstStyle/>
          <a:p>
            <a:r>
              <a:rPr lang="en-US" dirty="0"/>
              <a:t>Remember: COUNT(*) is the only function which won’t ignore Nulls. Other functions like SUM, AVG, MIN, MAX, they ignore Nulls. What it means is in the previous query the salary value for a particular employee was NULL. So the query should be</a:t>
            </a:r>
          </a:p>
          <a:p>
            <a:pPr marL="0" indent="0">
              <a:buNone/>
            </a:pPr>
            <a:endParaRPr lang="en-US" dirty="0"/>
          </a:p>
          <a:p>
            <a:pPr marL="0" indent="0">
              <a:buNone/>
            </a:pPr>
            <a:r>
              <a:rPr lang="en-US" dirty="0"/>
              <a:t>SELECT AVG(SALARY) FROM EMPLOYEE</a:t>
            </a:r>
          </a:p>
          <a:p>
            <a:pPr marL="0" indent="0">
              <a:buNone/>
            </a:pPr>
            <a:r>
              <a:rPr lang="en-US" dirty="0"/>
              <a:t>Would ignore nulls and the way the average is calculated then would be </a:t>
            </a:r>
          </a:p>
          <a:p>
            <a:pPr marL="0" indent="0">
              <a:buNone/>
            </a:pPr>
            <a:r>
              <a:rPr lang="en-US" dirty="0"/>
              <a:t>(50,000+60,000+50,000+70,000+75,000+70,000)/6 = 62500</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265209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0491A-9862-3646-F1C4-FCF2ED353B2C}"/>
              </a:ext>
            </a:extLst>
          </p:cNvPr>
          <p:cNvSpPr>
            <a:spLocks noGrp="1"/>
          </p:cNvSpPr>
          <p:nvPr>
            <p:ph type="title"/>
          </p:nvPr>
        </p:nvSpPr>
        <p:spPr/>
        <p:txBody>
          <a:bodyPr/>
          <a:lstStyle/>
          <a:p>
            <a:r>
              <a:rPr lang="en-US" dirty="0"/>
              <a:t>AVG (Continued…)</a:t>
            </a:r>
          </a:p>
        </p:txBody>
      </p:sp>
      <p:sp>
        <p:nvSpPr>
          <p:cNvPr id="3" name="Content Placeholder 2">
            <a:extLst>
              <a:ext uri="{FF2B5EF4-FFF2-40B4-BE49-F238E27FC236}">
                <a16:creationId xmlns:a16="http://schemas.microsoft.com/office/drawing/2014/main" id="{223D5A46-D66B-68B6-E5AD-5996F0C37118}"/>
              </a:ext>
            </a:extLst>
          </p:cNvPr>
          <p:cNvSpPr>
            <a:spLocks noGrp="1"/>
          </p:cNvSpPr>
          <p:nvPr>
            <p:ph idx="1"/>
          </p:nvPr>
        </p:nvSpPr>
        <p:spPr>
          <a:xfrm>
            <a:off x="628650" y="1268016"/>
            <a:ext cx="7886700" cy="3263504"/>
          </a:xfrm>
        </p:spPr>
        <p:txBody>
          <a:bodyPr>
            <a:normAutofit lnSpcReduction="10000"/>
          </a:bodyPr>
          <a:lstStyle/>
          <a:p>
            <a:r>
              <a:rPr lang="en-US" dirty="0"/>
              <a:t>From the information given in the previous slide what do you think would be the output of the following query</a:t>
            </a:r>
          </a:p>
          <a:p>
            <a:endParaRPr lang="en-US" dirty="0"/>
          </a:p>
          <a:p>
            <a:pPr marL="0" indent="0">
              <a:buNone/>
            </a:pPr>
            <a:r>
              <a:rPr lang="en-US" dirty="0"/>
              <a:t>SELECT COUNT(*), COUNT(SALARY) FROM EMPLOYEE;</a:t>
            </a:r>
          </a:p>
          <a:p>
            <a:pPr marL="0" indent="0">
              <a:buNone/>
            </a:pPr>
            <a:r>
              <a:rPr lang="en-US" dirty="0"/>
              <a:t>It would be </a:t>
            </a:r>
          </a:p>
          <a:p>
            <a:pPr marL="0" indent="0">
              <a:buNone/>
            </a:pPr>
            <a:r>
              <a:rPr lang="en-US" dirty="0"/>
              <a:t>COUNT(*)   COUNT(SALARY)</a:t>
            </a:r>
          </a:p>
          <a:p>
            <a:pPr marL="0" indent="0">
              <a:buNone/>
            </a:pPr>
            <a:r>
              <a:rPr lang="en-US" dirty="0"/>
              <a:t>     7                     6</a:t>
            </a:r>
          </a:p>
          <a:p>
            <a:pPr marL="0" indent="0">
              <a:buNone/>
            </a:pPr>
            <a:r>
              <a:rPr lang="en-US" dirty="0"/>
              <a:t>Because COUNT(*) is not going to ignore the Nulls in the result whereas COUNT(SALARY) is going to ignore the Nulls.</a:t>
            </a:r>
          </a:p>
        </p:txBody>
      </p:sp>
    </p:spTree>
    <p:extLst>
      <p:ext uri="{BB962C8B-B14F-4D97-AF65-F5344CB8AC3E}">
        <p14:creationId xmlns:p14="http://schemas.microsoft.com/office/powerpoint/2010/main" val="2644849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7A757-2DBE-6A25-DF8F-5A8BBC4362A7}"/>
              </a:ext>
            </a:extLst>
          </p:cNvPr>
          <p:cNvSpPr>
            <a:spLocks noGrp="1"/>
          </p:cNvSpPr>
          <p:nvPr>
            <p:ph type="title"/>
          </p:nvPr>
        </p:nvSpPr>
        <p:spPr/>
        <p:txBody>
          <a:bodyPr/>
          <a:lstStyle/>
          <a:p>
            <a:r>
              <a:rPr lang="en-US" dirty="0"/>
              <a:t>AVG (Continued…)</a:t>
            </a:r>
          </a:p>
        </p:txBody>
      </p:sp>
      <p:sp>
        <p:nvSpPr>
          <p:cNvPr id="3" name="Content Placeholder 2">
            <a:extLst>
              <a:ext uri="{FF2B5EF4-FFF2-40B4-BE49-F238E27FC236}">
                <a16:creationId xmlns:a16="http://schemas.microsoft.com/office/drawing/2014/main" id="{04124793-7414-B482-5F00-04FAE0DEEFDE}"/>
              </a:ext>
            </a:extLst>
          </p:cNvPr>
          <p:cNvSpPr>
            <a:spLocks noGrp="1"/>
          </p:cNvSpPr>
          <p:nvPr>
            <p:ph idx="1"/>
          </p:nvPr>
        </p:nvSpPr>
        <p:spPr/>
        <p:txBody>
          <a:bodyPr>
            <a:normAutofit fontScale="92500" lnSpcReduction="20000"/>
          </a:bodyPr>
          <a:lstStyle/>
          <a:p>
            <a:pPr marL="0" indent="0">
              <a:buNone/>
            </a:pPr>
            <a:r>
              <a:rPr lang="en-US" dirty="0"/>
              <a:t>SELECT </a:t>
            </a:r>
            <a:r>
              <a:rPr lang="en-US" dirty="0" err="1"/>
              <a:t>student_name</a:t>
            </a:r>
            <a:r>
              <a:rPr lang="en-US" dirty="0"/>
              <a:t>, avg(mark) FROM student, enrollment</a:t>
            </a:r>
          </a:p>
          <a:p>
            <a:pPr marL="0" indent="0">
              <a:buNone/>
            </a:pPr>
            <a:r>
              <a:rPr lang="en-US" dirty="0"/>
              <a:t>WHERE </a:t>
            </a:r>
            <a:r>
              <a:rPr lang="en-US" dirty="0" err="1"/>
              <a:t>student.student_id</a:t>
            </a:r>
            <a:r>
              <a:rPr lang="en-US" dirty="0"/>
              <a:t> = </a:t>
            </a:r>
            <a:r>
              <a:rPr lang="en-US" dirty="0" err="1"/>
              <a:t>enrollment.student.id</a:t>
            </a:r>
            <a:r>
              <a:rPr lang="en-US" dirty="0"/>
              <a:t>;</a:t>
            </a:r>
          </a:p>
          <a:p>
            <a:pPr marL="0" indent="0">
              <a:buNone/>
            </a:pPr>
            <a:endParaRPr lang="en-US" dirty="0"/>
          </a:p>
          <a:p>
            <a:pPr marL="0" indent="0">
              <a:buNone/>
            </a:pPr>
            <a:r>
              <a:rPr lang="en-US" dirty="0"/>
              <a:t>Which one of the following is correct for the query?</a:t>
            </a:r>
          </a:p>
          <a:p>
            <a:pPr marL="0" indent="0">
              <a:buNone/>
            </a:pPr>
            <a:r>
              <a:rPr lang="en-US" dirty="0"/>
              <a:t>(a) The query is not legal</a:t>
            </a:r>
          </a:p>
          <a:p>
            <a:pPr marL="0" indent="0">
              <a:buNone/>
            </a:pPr>
            <a:r>
              <a:rPr lang="en-US" dirty="0"/>
              <a:t>(b) The query retrieves for each student enrolled, his/her name and the average mark</a:t>
            </a:r>
          </a:p>
          <a:p>
            <a:pPr marL="0" indent="0">
              <a:buNone/>
            </a:pPr>
            <a:r>
              <a:rPr lang="en-US" dirty="0"/>
              <a:t>(c) The query retrieves for each student enrolled, his/her name and the class average mark</a:t>
            </a:r>
          </a:p>
          <a:p>
            <a:pPr marL="0" indent="0">
              <a:buNone/>
            </a:pPr>
            <a:r>
              <a:rPr lang="en-US" dirty="0"/>
              <a:t>(d) The query retrieves for each student enrolled, his</a:t>
            </a:r>
            <a:r>
              <a:rPr lang="en-US" altLang="zh-CN" dirty="0"/>
              <a:t>/her name and the mark in each subject </a:t>
            </a:r>
            <a:endParaRPr lang="en-US" dirty="0"/>
          </a:p>
        </p:txBody>
      </p:sp>
      <p:sp>
        <p:nvSpPr>
          <p:cNvPr id="4" name="TextBox 3">
            <a:extLst>
              <a:ext uri="{FF2B5EF4-FFF2-40B4-BE49-F238E27FC236}">
                <a16:creationId xmlns:a16="http://schemas.microsoft.com/office/drawing/2014/main" id="{3EE8F6DA-9197-7717-12F9-495F40E7996C}"/>
              </a:ext>
            </a:extLst>
          </p:cNvPr>
          <p:cNvSpPr txBox="1"/>
          <p:nvPr/>
        </p:nvSpPr>
        <p:spPr>
          <a:xfrm>
            <a:off x="2958354" y="4263391"/>
            <a:ext cx="2839239" cy="369332"/>
          </a:xfrm>
          <a:prstGeom prst="rect">
            <a:avLst/>
          </a:prstGeom>
          <a:noFill/>
        </p:spPr>
        <p:txBody>
          <a:bodyPr wrap="none" rtlCol="0">
            <a:spAutoFit/>
          </a:bodyPr>
          <a:lstStyle/>
          <a:p>
            <a:r>
              <a:rPr lang="en-US" dirty="0">
                <a:solidFill>
                  <a:schemeClr val="accent1"/>
                </a:solidFill>
              </a:rPr>
              <a:t>Is the answer (a) or (b) ??</a:t>
            </a:r>
          </a:p>
        </p:txBody>
      </p:sp>
    </p:spTree>
    <p:extLst>
      <p:ext uri="{BB962C8B-B14F-4D97-AF65-F5344CB8AC3E}">
        <p14:creationId xmlns:p14="http://schemas.microsoft.com/office/powerpoint/2010/main" val="40107431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6ED4C-E0B4-A965-12FD-09AF20EFF1E3}"/>
              </a:ext>
            </a:extLst>
          </p:cNvPr>
          <p:cNvSpPr>
            <a:spLocks noGrp="1"/>
          </p:cNvSpPr>
          <p:nvPr>
            <p:ph type="title"/>
          </p:nvPr>
        </p:nvSpPr>
        <p:spPr/>
        <p:txBody>
          <a:bodyPr/>
          <a:lstStyle/>
          <a:p>
            <a:r>
              <a:rPr lang="en-US" dirty="0"/>
              <a:t>AVG (Continued…)</a:t>
            </a:r>
          </a:p>
        </p:txBody>
      </p:sp>
      <p:sp>
        <p:nvSpPr>
          <p:cNvPr id="3" name="Content Placeholder 2">
            <a:extLst>
              <a:ext uri="{FF2B5EF4-FFF2-40B4-BE49-F238E27FC236}">
                <a16:creationId xmlns:a16="http://schemas.microsoft.com/office/drawing/2014/main" id="{55679A99-DD40-BF5F-06EF-3D9802F9D105}"/>
              </a:ext>
            </a:extLst>
          </p:cNvPr>
          <p:cNvSpPr>
            <a:spLocks noGrp="1"/>
          </p:cNvSpPr>
          <p:nvPr>
            <p:ph idx="1"/>
          </p:nvPr>
        </p:nvSpPr>
        <p:spPr/>
        <p:txBody>
          <a:bodyPr>
            <a:normAutofit fontScale="92500"/>
          </a:bodyPr>
          <a:lstStyle/>
          <a:p>
            <a:r>
              <a:rPr lang="en-US" dirty="0"/>
              <a:t>If option 1 is not given then the correct answer would be option 2</a:t>
            </a:r>
          </a:p>
          <a:p>
            <a:r>
              <a:rPr lang="en-US" dirty="0"/>
              <a:t>Remember: When we use any of the aggregate functions in SQL, all the columns listed in the SELECT need to be part of the GROUP BY clause. In the previous SQL</a:t>
            </a:r>
          </a:p>
          <a:p>
            <a:pPr marL="0" indent="0">
              <a:buNone/>
            </a:pPr>
            <a:r>
              <a:rPr lang="en-US" dirty="0"/>
              <a:t>SELECT </a:t>
            </a:r>
            <a:r>
              <a:rPr lang="en-US" dirty="0" err="1"/>
              <a:t>student_name</a:t>
            </a:r>
            <a:r>
              <a:rPr lang="en-US" dirty="0"/>
              <a:t>, avg(mark) FROM student, enrollment</a:t>
            </a:r>
          </a:p>
          <a:p>
            <a:pPr marL="0" indent="0">
              <a:buNone/>
            </a:pPr>
            <a:r>
              <a:rPr lang="en-US" dirty="0"/>
              <a:t>WHERE </a:t>
            </a:r>
            <a:r>
              <a:rPr lang="en-US" dirty="0" err="1"/>
              <a:t>student.student_id</a:t>
            </a:r>
            <a:r>
              <a:rPr lang="en-US" dirty="0"/>
              <a:t> = </a:t>
            </a:r>
            <a:r>
              <a:rPr lang="en-US" dirty="0" err="1"/>
              <a:t>enrollment.student.id</a:t>
            </a:r>
            <a:r>
              <a:rPr lang="en-US" dirty="0"/>
              <a:t>;</a:t>
            </a:r>
          </a:p>
          <a:p>
            <a:r>
              <a:rPr lang="en-US" dirty="0" err="1"/>
              <a:t>Student_name</a:t>
            </a:r>
            <a:r>
              <a:rPr lang="en-US" dirty="0"/>
              <a:t>, avg(mark) are the columns included in the select. Avg is the aggregate function. So if we leave that one out then the column which needs to part of the group by clause would be </a:t>
            </a:r>
            <a:r>
              <a:rPr lang="en-US" dirty="0" err="1"/>
              <a:t>student_name</a:t>
            </a:r>
            <a:r>
              <a:rPr lang="en-US" dirty="0"/>
              <a:t>. </a:t>
            </a:r>
          </a:p>
        </p:txBody>
      </p:sp>
    </p:spTree>
    <p:extLst>
      <p:ext uri="{BB962C8B-B14F-4D97-AF65-F5344CB8AC3E}">
        <p14:creationId xmlns:p14="http://schemas.microsoft.com/office/powerpoint/2010/main" val="1687879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7BB99-45B5-246C-F385-75B90E897A3C}"/>
              </a:ext>
            </a:extLst>
          </p:cNvPr>
          <p:cNvSpPr>
            <a:spLocks noGrp="1"/>
          </p:cNvSpPr>
          <p:nvPr>
            <p:ph type="title"/>
          </p:nvPr>
        </p:nvSpPr>
        <p:spPr/>
        <p:txBody>
          <a:bodyPr/>
          <a:lstStyle/>
          <a:p>
            <a:r>
              <a:rPr lang="en-US" dirty="0"/>
              <a:t>AVG (Final SQL)</a:t>
            </a:r>
          </a:p>
        </p:txBody>
      </p:sp>
      <p:sp>
        <p:nvSpPr>
          <p:cNvPr id="3" name="Content Placeholder 2">
            <a:extLst>
              <a:ext uri="{FF2B5EF4-FFF2-40B4-BE49-F238E27FC236}">
                <a16:creationId xmlns:a16="http://schemas.microsoft.com/office/drawing/2014/main" id="{010EBB43-D15E-6657-96F2-A9B1F759CB21}"/>
              </a:ext>
            </a:extLst>
          </p:cNvPr>
          <p:cNvSpPr>
            <a:spLocks noGrp="1"/>
          </p:cNvSpPr>
          <p:nvPr>
            <p:ph idx="1"/>
          </p:nvPr>
        </p:nvSpPr>
        <p:spPr>
          <a:xfrm>
            <a:off x="628650" y="1369219"/>
            <a:ext cx="6829985" cy="2351134"/>
          </a:xfrm>
        </p:spPr>
        <p:txBody>
          <a:bodyPr>
            <a:normAutofit fontScale="85000" lnSpcReduction="20000"/>
          </a:bodyPr>
          <a:lstStyle/>
          <a:p>
            <a:r>
              <a:rPr lang="en-US" dirty="0"/>
              <a:t>The final SQL then would be </a:t>
            </a:r>
          </a:p>
          <a:p>
            <a:endParaRPr lang="en-US" dirty="0"/>
          </a:p>
          <a:p>
            <a:pPr marL="0" indent="0">
              <a:buNone/>
            </a:pPr>
            <a:r>
              <a:rPr lang="en-US" dirty="0"/>
              <a:t>SELECT </a:t>
            </a:r>
            <a:r>
              <a:rPr lang="en-US" dirty="0" err="1"/>
              <a:t>student_name</a:t>
            </a:r>
            <a:r>
              <a:rPr lang="en-US" dirty="0"/>
              <a:t>, avg(mark)</a:t>
            </a:r>
          </a:p>
          <a:p>
            <a:pPr marL="0" indent="0">
              <a:buNone/>
            </a:pPr>
            <a:r>
              <a:rPr lang="en-US" dirty="0"/>
              <a:t>FROM student, enrollment</a:t>
            </a:r>
          </a:p>
          <a:p>
            <a:pPr marL="0" indent="0">
              <a:buNone/>
            </a:pPr>
            <a:r>
              <a:rPr lang="en-US" dirty="0"/>
              <a:t>WHERE </a:t>
            </a:r>
            <a:r>
              <a:rPr lang="en-US" dirty="0" err="1"/>
              <a:t>student.student_id</a:t>
            </a:r>
            <a:r>
              <a:rPr lang="en-US" dirty="0"/>
              <a:t> = </a:t>
            </a:r>
            <a:r>
              <a:rPr lang="en-US" dirty="0" err="1"/>
              <a:t>enrollment.student_id</a:t>
            </a:r>
            <a:endParaRPr lang="en-US" dirty="0"/>
          </a:p>
          <a:p>
            <a:pPr marL="0" indent="0">
              <a:buNone/>
            </a:pPr>
            <a:r>
              <a:rPr lang="en-US" dirty="0"/>
              <a:t>GROUP BY </a:t>
            </a:r>
            <a:r>
              <a:rPr lang="en-US" dirty="0" err="1"/>
              <a:t>student_name</a:t>
            </a:r>
            <a:r>
              <a:rPr lang="en-US" dirty="0"/>
              <a:t>;</a:t>
            </a:r>
          </a:p>
          <a:p>
            <a:pPr marL="0" indent="0">
              <a:buNone/>
            </a:pPr>
            <a:endParaRPr lang="en-US" dirty="0"/>
          </a:p>
          <a:p>
            <a:pPr marL="0" indent="0">
              <a:buNone/>
            </a:pPr>
            <a:r>
              <a:rPr lang="en-US" dirty="0"/>
              <a:t>Which would give out the desired output</a:t>
            </a:r>
          </a:p>
          <a:p>
            <a:pPr marL="0" indent="0">
              <a:buNone/>
            </a:pPr>
            <a:endParaRPr lang="en-US" dirty="0"/>
          </a:p>
        </p:txBody>
      </p:sp>
      <p:pic>
        <p:nvPicPr>
          <p:cNvPr id="5" name="Picture 4" descr="A picture containing timeline&#10;&#10;Description automatically generated">
            <a:extLst>
              <a:ext uri="{FF2B5EF4-FFF2-40B4-BE49-F238E27FC236}">
                <a16:creationId xmlns:a16="http://schemas.microsoft.com/office/drawing/2014/main" id="{50BF0002-E2C8-179E-B9A1-F0B48BB91803}"/>
              </a:ext>
            </a:extLst>
          </p:cNvPr>
          <p:cNvPicPr>
            <a:picLocks noChangeAspect="1"/>
          </p:cNvPicPr>
          <p:nvPr/>
        </p:nvPicPr>
        <p:blipFill>
          <a:blip r:embed="rId2"/>
          <a:stretch>
            <a:fillRect/>
          </a:stretch>
        </p:blipFill>
        <p:spPr>
          <a:xfrm>
            <a:off x="758265" y="3720353"/>
            <a:ext cx="3365500" cy="946150"/>
          </a:xfrm>
          <a:prstGeom prst="rect">
            <a:avLst/>
          </a:prstGeom>
        </p:spPr>
      </p:pic>
    </p:spTree>
    <p:extLst>
      <p:ext uri="{BB962C8B-B14F-4D97-AF65-F5344CB8AC3E}">
        <p14:creationId xmlns:p14="http://schemas.microsoft.com/office/powerpoint/2010/main" val="7908677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3E53B-EEB6-DD2E-2579-FEED41C17EC8}"/>
              </a:ext>
            </a:extLst>
          </p:cNvPr>
          <p:cNvSpPr>
            <a:spLocks noGrp="1"/>
          </p:cNvSpPr>
          <p:nvPr>
            <p:ph type="title"/>
          </p:nvPr>
        </p:nvSpPr>
        <p:spPr/>
        <p:txBody>
          <a:bodyPr/>
          <a:lstStyle/>
          <a:p>
            <a:r>
              <a:rPr lang="en-US" dirty="0"/>
              <a:t>Using MIN and MAX</a:t>
            </a:r>
          </a:p>
        </p:txBody>
      </p:sp>
      <p:sp>
        <p:nvSpPr>
          <p:cNvPr id="3" name="Content Placeholder 2">
            <a:extLst>
              <a:ext uri="{FF2B5EF4-FFF2-40B4-BE49-F238E27FC236}">
                <a16:creationId xmlns:a16="http://schemas.microsoft.com/office/drawing/2014/main" id="{5FEB40CD-44E8-6550-9217-7B7189C6A113}"/>
              </a:ext>
            </a:extLst>
          </p:cNvPr>
          <p:cNvSpPr>
            <a:spLocks noGrp="1"/>
          </p:cNvSpPr>
          <p:nvPr>
            <p:ph idx="1"/>
          </p:nvPr>
        </p:nvSpPr>
        <p:spPr/>
        <p:txBody>
          <a:bodyPr>
            <a:normAutofit fontScale="92500"/>
          </a:bodyPr>
          <a:lstStyle/>
          <a:p>
            <a:pPr marL="0" indent="0">
              <a:buNone/>
            </a:pPr>
            <a:r>
              <a:rPr lang="en-US" dirty="0"/>
              <a:t>Query 1: To find the minimum salary within a particular department</a:t>
            </a:r>
          </a:p>
          <a:p>
            <a:pPr marL="0" indent="0">
              <a:buNone/>
            </a:pPr>
            <a:r>
              <a:rPr lang="en-US" dirty="0"/>
              <a:t>SELECT MIN(SALARY), NAME FROM EMPLOYEE</a:t>
            </a:r>
          </a:p>
          <a:p>
            <a:pPr marL="0" indent="0">
              <a:buNone/>
            </a:pPr>
            <a:endParaRPr lang="en-US" dirty="0"/>
          </a:p>
          <a:p>
            <a:pPr marL="0" indent="0">
              <a:buNone/>
            </a:pPr>
            <a:endParaRPr lang="en-US" dirty="0"/>
          </a:p>
          <a:p>
            <a:pPr marL="0" indent="0">
              <a:buNone/>
            </a:pPr>
            <a:endParaRPr lang="en-US" dirty="0"/>
          </a:p>
          <a:p>
            <a:pPr marL="0" indent="0">
              <a:buNone/>
            </a:pPr>
            <a:r>
              <a:rPr lang="en-US" dirty="0"/>
              <a:t>Query 2: To find the maximum salary within a particular department</a:t>
            </a:r>
          </a:p>
          <a:p>
            <a:pPr marL="0" indent="0">
              <a:buNone/>
            </a:pPr>
            <a:r>
              <a:rPr lang="en-US" dirty="0"/>
              <a:t>SELECT MAX(SALARY), NAME FROM EMPLOYEE</a:t>
            </a:r>
          </a:p>
          <a:p>
            <a:pPr marL="0" indent="0">
              <a:buNone/>
            </a:pPr>
            <a:r>
              <a:rPr lang="en-US" dirty="0"/>
              <a:t>GROUP BY NAME;</a:t>
            </a:r>
          </a:p>
          <a:p>
            <a:pPr marL="0" indent="0">
              <a:buNone/>
            </a:pPr>
            <a:endParaRPr lang="en-US" dirty="0"/>
          </a:p>
        </p:txBody>
      </p:sp>
      <p:pic>
        <p:nvPicPr>
          <p:cNvPr id="5" name="Picture 4" descr="Table&#10;&#10;Description automatically generated">
            <a:extLst>
              <a:ext uri="{FF2B5EF4-FFF2-40B4-BE49-F238E27FC236}">
                <a16:creationId xmlns:a16="http://schemas.microsoft.com/office/drawing/2014/main" id="{968C82FA-E5C3-8CC6-96F7-FFDC0AFA8921}"/>
              </a:ext>
            </a:extLst>
          </p:cNvPr>
          <p:cNvPicPr>
            <a:picLocks noChangeAspect="1"/>
          </p:cNvPicPr>
          <p:nvPr/>
        </p:nvPicPr>
        <p:blipFill>
          <a:blip r:embed="rId2"/>
          <a:stretch>
            <a:fillRect/>
          </a:stretch>
        </p:blipFill>
        <p:spPr>
          <a:xfrm>
            <a:off x="958850" y="2155638"/>
            <a:ext cx="3613150" cy="1003084"/>
          </a:xfrm>
          <a:prstGeom prst="rect">
            <a:avLst/>
          </a:prstGeom>
        </p:spPr>
      </p:pic>
    </p:spTree>
    <p:extLst>
      <p:ext uri="{BB962C8B-B14F-4D97-AF65-F5344CB8AC3E}">
        <p14:creationId xmlns:p14="http://schemas.microsoft.com/office/powerpoint/2010/main" val="19107311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0B778-7066-F1E3-A536-964229DDDFF9}"/>
              </a:ext>
            </a:extLst>
          </p:cNvPr>
          <p:cNvSpPr>
            <a:spLocks noGrp="1"/>
          </p:cNvSpPr>
          <p:nvPr>
            <p:ph type="title"/>
          </p:nvPr>
        </p:nvSpPr>
        <p:spPr/>
        <p:txBody>
          <a:bodyPr>
            <a:normAutofit/>
          </a:bodyPr>
          <a:lstStyle/>
          <a:p>
            <a:r>
              <a:rPr lang="en-US" b="1" dirty="0"/>
              <a:t>List of Aggregate Functions</a:t>
            </a:r>
            <a:endParaRPr lang="en-US" dirty="0"/>
          </a:p>
        </p:txBody>
      </p:sp>
      <p:sp>
        <p:nvSpPr>
          <p:cNvPr id="3" name="Content Placeholder 2">
            <a:extLst>
              <a:ext uri="{FF2B5EF4-FFF2-40B4-BE49-F238E27FC236}">
                <a16:creationId xmlns:a16="http://schemas.microsoft.com/office/drawing/2014/main" id="{4B626370-6CE8-35E7-F43B-0296B74CFE70}"/>
              </a:ext>
            </a:extLst>
          </p:cNvPr>
          <p:cNvSpPr>
            <a:spLocks noGrp="1"/>
          </p:cNvSpPr>
          <p:nvPr>
            <p:ph idx="1"/>
          </p:nvPr>
        </p:nvSpPr>
        <p:spPr/>
        <p:txBody>
          <a:bodyPr/>
          <a:lstStyle/>
          <a:p>
            <a:pPr marL="0" indent="0">
              <a:buNone/>
            </a:pPr>
            <a:r>
              <a:rPr lang="en-US" dirty="0"/>
              <a:t>★ COUNT</a:t>
            </a:r>
            <a:br>
              <a:rPr lang="en-US" dirty="0"/>
            </a:br>
            <a:r>
              <a:rPr lang="en-US" dirty="0"/>
              <a:t>★ SUM</a:t>
            </a:r>
            <a:br>
              <a:rPr lang="en-US" dirty="0"/>
            </a:br>
            <a:r>
              <a:rPr lang="en-US" dirty="0"/>
              <a:t>★ AVERAGE</a:t>
            </a:r>
            <a:br>
              <a:rPr lang="en-US" dirty="0"/>
            </a:br>
            <a:r>
              <a:rPr lang="en-US" dirty="0"/>
              <a:t>★ MAX</a:t>
            </a:r>
            <a:br>
              <a:rPr lang="en-US" dirty="0"/>
            </a:br>
            <a:r>
              <a:rPr lang="en-US" dirty="0"/>
              <a:t>★ MIN</a:t>
            </a:r>
          </a:p>
        </p:txBody>
      </p:sp>
    </p:spTree>
    <p:extLst>
      <p:ext uri="{BB962C8B-B14F-4D97-AF65-F5344CB8AC3E}">
        <p14:creationId xmlns:p14="http://schemas.microsoft.com/office/powerpoint/2010/main" val="3726149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CE97B-D6C3-B9AF-2598-89839AA90B33}"/>
              </a:ext>
            </a:extLst>
          </p:cNvPr>
          <p:cNvSpPr>
            <a:spLocks noGrp="1"/>
          </p:cNvSpPr>
          <p:nvPr>
            <p:ph type="title"/>
          </p:nvPr>
        </p:nvSpPr>
        <p:spPr/>
        <p:txBody>
          <a:bodyPr/>
          <a:lstStyle/>
          <a:p>
            <a:r>
              <a:rPr lang="en-US" b="1" dirty="0"/>
              <a:t>COUNT() function</a:t>
            </a:r>
            <a:endParaRPr lang="en-US" dirty="0"/>
          </a:p>
        </p:txBody>
      </p:sp>
      <p:sp>
        <p:nvSpPr>
          <p:cNvPr id="3" name="Content Placeholder 2">
            <a:extLst>
              <a:ext uri="{FF2B5EF4-FFF2-40B4-BE49-F238E27FC236}">
                <a16:creationId xmlns:a16="http://schemas.microsoft.com/office/drawing/2014/main" id="{D094ADC9-029E-A96B-444A-DB3FEAB44B0D}"/>
              </a:ext>
            </a:extLst>
          </p:cNvPr>
          <p:cNvSpPr>
            <a:spLocks noGrp="1"/>
          </p:cNvSpPr>
          <p:nvPr>
            <p:ph idx="1"/>
          </p:nvPr>
        </p:nvSpPr>
        <p:spPr/>
        <p:txBody>
          <a:bodyPr/>
          <a:lstStyle/>
          <a:p>
            <a:r>
              <a:rPr lang="en-US" dirty="0"/>
              <a:t>The SQL COUNT function returns the number of rows in a table satisfying the criteria specified in the WHERE clause. It sets on the number of rows or non NULL column values.</a:t>
            </a:r>
          </a:p>
          <a:p>
            <a:r>
              <a:rPr lang="en-US" dirty="0"/>
              <a:t>SQL Syntax : COUNT(*) , COUNT( [ALL|DISTINCT] expression )</a:t>
            </a:r>
            <a:br>
              <a:rPr lang="en-US" dirty="0"/>
            </a:br>
            <a:r>
              <a:rPr lang="en-US" dirty="0"/>
              <a:t>MySQL, PostgreSQL, and SQL Server supports the SQL Syntax</a:t>
            </a:r>
            <a:br>
              <a:rPr lang="en-US" dirty="0"/>
            </a:br>
            <a:r>
              <a:rPr lang="en-US" dirty="0"/>
              <a:t>DB2 and Oracle Syntax :</a:t>
            </a:r>
            <a:br>
              <a:rPr lang="en-US" dirty="0"/>
            </a:br>
            <a:r>
              <a:rPr lang="en-US" dirty="0"/>
              <a:t>COUNT ({*|[DISTINCT] expression}) OVER (</a:t>
            </a:r>
            <a:r>
              <a:rPr lang="en-US" dirty="0" err="1"/>
              <a:t>window_clause</a:t>
            </a:r>
            <a:r>
              <a:rPr lang="en-US" dirty="0"/>
              <a:t>)</a:t>
            </a:r>
          </a:p>
        </p:txBody>
      </p:sp>
    </p:spTree>
    <p:extLst>
      <p:ext uri="{BB962C8B-B14F-4D97-AF65-F5344CB8AC3E}">
        <p14:creationId xmlns:p14="http://schemas.microsoft.com/office/powerpoint/2010/main" val="2878006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3F5B7-1FDD-4997-9533-A4059E174893}"/>
              </a:ext>
            </a:extLst>
          </p:cNvPr>
          <p:cNvSpPr>
            <a:spLocks noGrp="1"/>
          </p:cNvSpPr>
          <p:nvPr>
            <p:ph type="title"/>
          </p:nvPr>
        </p:nvSpPr>
        <p:spPr/>
        <p:txBody>
          <a:bodyPr/>
          <a:lstStyle/>
          <a:p>
            <a:r>
              <a:rPr lang="en-US" dirty="0"/>
              <a:t>COUNT() Examples</a:t>
            </a:r>
          </a:p>
        </p:txBody>
      </p:sp>
      <p:sp>
        <p:nvSpPr>
          <p:cNvPr id="3" name="Content Placeholder 2">
            <a:extLst>
              <a:ext uri="{FF2B5EF4-FFF2-40B4-BE49-F238E27FC236}">
                <a16:creationId xmlns:a16="http://schemas.microsoft.com/office/drawing/2014/main" id="{CD060C9E-7883-F47F-222A-3E03BE95599E}"/>
              </a:ext>
            </a:extLst>
          </p:cNvPr>
          <p:cNvSpPr>
            <a:spLocks noGrp="1"/>
          </p:cNvSpPr>
          <p:nvPr>
            <p:ph idx="1"/>
          </p:nvPr>
        </p:nvSpPr>
        <p:spPr>
          <a:xfrm>
            <a:off x="628650" y="1205667"/>
            <a:ext cx="7886700" cy="3462977"/>
          </a:xfrm>
        </p:spPr>
        <p:txBody>
          <a:bodyPr>
            <a:normAutofit fontScale="55000" lnSpcReduction="20000"/>
          </a:bodyPr>
          <a:lstStyle/>
          <a:p>
            <a:r>
              <a:rPr lang="en-US" b="1" dirty="0"/>
              <a:t>Example : COUNT()</a:t>
            </a:r>
            <a:endParaRPr lang="en-US" dirty="0"/>
          </a:p>
          <a:p>
            <a:r>
              <a:rPr lang="en-US" dirty="0"/>
              <a:t>Example : SELECT COUNT(*)</a:t>
            </a:r>
            <a:br>
              <a:rPr lang="en-US" dirty="0"/>
            </a:br>
            <a:r>
              <a:rPr lang="en-US" dirty="0"/>
              <a:t>FROM </a:t>
            </a:r>
            <a:r>
              <a:rPr lang="en-US" dirty="0" err="1"/>
              <a:t>product_mast</a:t>
            </a:r>
            <a:r>
              <a:rPr lang="en-US" dirty="0"/>
              <a:t>;</a:t>
            </a:r>
          </a:p>
          <a:p>
            <a:r>
              <a:rPr lang="en-US" b="1" dirty="0"/>
              <a:t>Example : COUNT() with WHERE</a:t>
            </a:r>
            <a:endParaRPr lang="en-US" dirty="0"/>
          </a:p>
          <a:p>
            <a:r>
              <a:rPr lang="en-US" dirty="0"/>
              <a:t>Example : SELECT COUNT(*)</a:t>
            </a:r>
            <a:br>
              <a:rPr lang="en-US" dirty="0"/>
            </a:br>
            <a:r>
              <a:rPr lang="en-US" dirty="0"/>
              <a:t>FROM </a:t>
            </a:r>
            <a:r>
              <a:rPr lang="en-US" dirty="0" err="1"/>
              <a:t>product_mast</a:t>
            </a:r>
            <a:br>
              <a:rPr lang="en-US" dirty="0"/>
            </a:br>
            <a:r>
              <a:rPr lang="en-US" dirty="0"/>
              <a:t>WHERE rate&gt;=20;</a:t>
            </a:r>
          </a:p>
          <a:p>
            <a:r>
              <a:rPr lang="en-US" b="1" dirty="0"/>
              <a:t>Example : COUNT() with DISTINCT</a:t>
            </a:r>
            <a:endParaRPr lang="en-US" dirty="0"/>
          </a:p>
          <a:p>
            <a:r>
              <a:rPr lang="en-US" dirty="0"/>
              <a:t>Example : SELECT</a:t>
            </a:r>
            <a:br>
              <a:rPr lang="en-US" dirty="0"/>
            </a:br>
            <a:r>
              <a:rPr lang="en-US" dirty="0"/>
              <a:t>COUNT(DISTINCT company)</a:t>
            </a:r>
            <a:br>
              <a:rPr lang="en-US" dirty="0"/>
            </a:br>
            <a:r>
              <a:rPr lang="en-US" dirty="0"/>
              <a:t>FROM </a:t>
            </a:r>
            <a:r>
              <a:rPr lang="en-US" dirty="0" err="1"/>
              <a:t>product_mast</a:t>
            </a:r>
            <a:r>
              <a:rPr lang="en-US" dirty="0"/>
              <a:t>;</a:t>
            </a:r>
          </a:p>
          <a:p>
            <a:r>
              <a:rPr lang="en-US" b="1" dirty="0"/>
              <a:t>Example : COUNT() with GROUP BY</a:t>
            </a:r>
            <a:endParaRPr lang="en-US" dirty="0"/>
          </a:p>
          <a:p>
            <a:r>
              <a:rPr lang="en-US" dirty="0"/>
              <a:t>Example : SELECT company, COUNT(*)</a:t>
            </a:r>
            <a:br>
              <a:rPr lang="en-US" dirty="0"/>
            </a:br>
            <a:r>
              <a:rPr lang="en-US" dirty="0"/>
              <a:t>FROM </a:t>
            </a:r>
            <a:r>
              <a:rPr lang="en-US" dirty="0" err="1"/>
              <a:t>product_mast</a:t>
            </a:r>
            <a:r>
              <a:rPr lang="en-US" dirty="0"/>
              <a:t> GROUP BY company;</a:t>
            </a:r>
          </a:p>
          <a:p>
            <a:r>
              <a:rPr lang="en-US" b="1" dirty="0"/>
              <a:t>Example : COUNT() with HAVING</a:t>
            </a:r>
            <a:endParaRPr lang="en-US" dirty="0"/>
          </a:p>
          <a:p>
            <a:r>
              <a:rPr lang="en-US" dirty="0"/>
              <a:t>Example : SELECT company, COUNT(*) FROM</a:t>
            </a:r>
            <a:br>
              <a:rPr lang="en-US" dirty="0"/>
            </a:br>
            <a:r>
              <a:rPr lang="en-US" dirty="0" err="1"/>
              <a:t>product_mast</a:t>
            </a:r>
            <a:r>
              <a:rPr lang="en-US" dirty="0"/>
              <a:t> GROUP BY company</a:t>
            </a:r>
            <a:br>
              <a:rPr lang="en-US" dirty="0"/>
            </a:br>
            <a:r>
              <a:rPr lang="en-US" dirty="0"/>
              <a:t>HAVING COUNT(*)&gt;2;</a:t>
            </a:r>
          </a:p>
          <a:p>
            <a:endParaRPr lang="en-US" dirty="0"/>
          </a:p>
        </p:txBody>
      </p:sp>
    </p:spTree>
    <p:extLst>
      <p:ext uri="{BB962C8B-B14F-4D97-AF65-F5344CB8AC3E}">
        <p14:creationId xmlns:p14="http://schemas.microsoft.com/office/powerpoint/2010/main" val="2716755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55C35-FD86-3F81-87D6-E4343759F06F}"/>
              </a:ext>
            </a:extLst>
          </p:cNvPr>
          <p:cNvSpPr>
            <a:spLocks noGrp="1"/>
          </p:cNvSpPr>
          <p:nvPr>
            <p:ph type="title"/>
          </p:nvPr>
        </p:nvSpPr>
        <p:spPr/>
        <p:txBody>
          <a:bodyPr/>
          <a:lstStyle/>
          <a:p>
            <a:r>
              <a:rPr lang="en-US" b="1" dirty="0"/>
              <a:t>SUM() function</a:t>
            </a:r>
            <a:endParaRPr lang="en-US" dirty="0"/>
          </a:p>
        </p:txBody>
      </p:sp>
      <p:sp>
        <p:nvSpPr>
          <p:cNvPr id="3" name="Content Placeholder 2">
            <a:extLst>
              <a:ext uri="{FF2B5EF4-FFF2-40B4-BE49-F238E27FC236}">
                <a16:creationId xmlns:a16="http://schemas.microsoft.com/office/drawing/2014/main" id="{603AE40A-4921-84DC-E84F-E11261E535E1}"/>
              </a:ext>
            </a:extLst>
          </p:cNvPr>
          <p:cNvSpPr>
            <a:spLocks noGrp="1"/>
          </p:cNvSpPr>
          <p:nvPr>
            <p:ph idx="1"/>
          </p:nvPr>
        </p:nvSpPr>
        <p:spPr/>
        <p:txBody>
          <a:bodyPr/>
          <a:lstStyle/>
          <a:p>
            <a:r>
              <a:rPr lang="en-US" dirty="0"/>
              <a:t>The SQL AGGREGATE SUM() function returns the sum of all selected column.</a:t>
            </a:r>
            <a:br>
              <a:rPr lang="en-US" dirty="0"/>
            </a:br>
            <a:r>
              <a:rPr lang="en-US" dirty="0"/>
              <a:t>SQL Syntax : SUM ([ALL | DISTINCT] expression )</a:t>
            </a:r>
            <a:br>
              <a:rPr lang="en-US" dirty="0"/>
            </a:br>
            <a:r>
              <a:rPr lang="en-US" dirty="0"/>
              <a:t>MySQL, PostgreSQL, and SQL Server supports the SQL Syntax</a:t>
            </a:r>
            <a:br>
              <a:rPr lang="en-US" dirty="0"/>
            </a:br>
            <a:r>
              <a:rPr lang="en-US" dirty="0"/>
              <a:t>DB2 and Oracle Syntax :</a:t>
            </a:r>
            <a:br>
              <a:rPr lang="en-US" dirty="0"/>
            </a:br>
            <a:r>
              <a:rPr lang="en-US" dirty="0"/>
              <a:t>SUM ([ALL | DISTINCT] expression ) OVER (</a:t>
            </a:r>
            <a:r>
              <a:rPr lang="en-US" dirty="0" err="1"/>
              <a:t>window_clause</a:t>
            </a:r>
            <a:r>
              <a:rPr lang="en-US" dirty="0"/>
              <a:t>)</a:t>
            </a:r>
          </a:p>
        </p:txBody>
      </p:sp>
    </p:spTree>
    <p:extLst>
      <p:ext uri="{BB962C8B-B14F-4D97-AF65-F5344CB8AC3E}">
        <p14:creationId xmlns:p14="http://schemas.microsoft.com/office/powerpoint/2010/main" val="529790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39F8F-D3C4-B828-33F4-73F9FF97B22E}"/>
              </a:ext>
            </a:extLst>
          </p:cNvPr>
          <p:cNvSpPr>
            <a:spLocks noGrp="1"/>
          </p:cNvSpPr>
          <p:nvPr>
            <p:ph type="title"/>
          </p:nvPr>
        </p:nvSpPr>
        <p:spPr/>
        <p:txBody>
          <a:bodyPr/>
          <a:lstStyle/>
          <a:p>
            <a:r>
              <a:rPr lang="en-US" b="1" dirty="0"/>
              <a:t>Example : SUM()</a:t>
            </a:r>
            <a:endParaRPr lang="en-US" dirty="0"/>
          </a:p>
        </p:txBody>
      </p:sp>
      <p:sp>
        <p:nvSpPr>
          <p:cNvPr id="3" name="Content Placeholder 2">
            <a:extLst>
              <a:ext uri="{FF2B5EF4-FFF2-40B4-BE49-F238E27FC236}">
                <a16:creationId xmlns:a16="http://schemas.microsoft.com/office/drawing/2014/main" id="{368685DC-8BD1-E72F-EC23-548816B21F67}"/>
              </a:ext>
            </a:extLst>
          </p:cNvPr>
          <p:cNvSpPr>
            <a:spLocks noGrp="1"/>
          </p:cNvSpPr>
          <p:nvPr>
            <p:ph idx="1"/>
          </p:nvPr>
        </p:nvSpPr>
        <p:spPr>
          <a:xfrm>
            <a:off x="628650" y="1085385"/>
            <a:ext cx="7886700" cy="3547338"/>
          </a:xfrm>
        </p:spPr>
        <p:txBody>
          <a:bodyPr>
            <a:normAutofit fontScale="62500" lnSpcReduction="20000"/>
          </a:bodyPr>
          <a:lstStyle/>
          <a:p>
            <a:r>
              <a:rPr lang="en-US" b="1" dirty="0"/>
              <a:t>Example : SUM()</a:t>
            </a:r>
            <a:endParaRPr lang="en-US" dirty="0"/>
          </a:p>
          <a:p>
            <a:r>
              <a:rPr lang="en-US" dirty="0"/>
              <a:t>Example : SELECT SUM(cost)</a:t>
            </a:r>
            <a:br>
              <a:rPr lang="en-US" dirty="0"/>
            </a:br>
            <a:r>
              <a:rPr lang="en-US" dirty="0"/>
              <a:t>FROM </a:t>
            </a:r>
            <a:r>
              <a:rPr lang="en-US" dirty="0" err="1"/>
              <a:t>product_mast</a:t>
            </a:r>
            <a:r>
              <a:rPr lang="en-US" dirty="0"/>
              <a:t>;</a:t>
            </a:r>
          </a:p>
          <a:p>
            <a:r>
              <a:rPr lang="en-US" b="1" dirty="0"/>
              <a:t>Example : SUM() with WHERE</a:t>
            </a:r>
            <a:endParaRPr lang="en-US" dirty="0"/>
          </a:p>
          <a:p>
            <a:r>
              <a:rPr lang="en-US" dirty="0"/>
              <a:t>Example : SELECT SUM(cost)</a:t>
            </a:r>
            <a:br>
              <a:rPr lang="en-US" dirty="0"/>
            </a:br>
            <a:r>
              <a:rPr lang="en-US" dirty="0"/>
              <a:t>FROM </a:t>
            </a:r>
            <a:r>
              <a:rPr lang="en-US" dirty="0" err="1"/>
              <a:t>product_mast</a:t>
            </a:r>
            <a:br>
              <a:rPr lang="en-US" dirty="0"/>
            </a:br>
            <a:r>
              <a:rPr lang="en-US" dirty="0"/>
              <a:t>WHERE qty&gt;3;</a:t>
            </a:r>
          </a:p>
          <a:p>
            <a:r>
              <a:rPr lang="en-US" b="1" dirty="0"/>
              <a:t>Example : SUM() with GROUP BY</a:t>
            </a:r>
            <a:endParaRPr lang="en-US" dirty="0"/>
          </a:p>
          <a:p>
            <a:r>
              <a:rPr lang="en-US" dirty="0"/>
              <a:t>Example : SELECT SUM(cost)</a:t>
            </a:r>
            <a:br>
              <a:rPr lang="en-US" dirty="0"/>
            </a:br>
            <a:r>
              <a:rPr lang="en-US" dirty="0"/>
              <a:t>FROM </a:t>
            </a:r>
            <a:r>
              <a:rPr lang="en-US" dirty="0" err="1"/>
              <a:t>product_mast</a:t>
            </a:r>
            <a:br>
              <a:rPr lang="en-US" dirty="0"/>
            </a:br>
            <a:r>
              <a:rPr lang="en-US" dirty="0"/>
              <a:t>WHERE qty&gt;3</a:t>
            </a:r>
            <a:br>
              <a:rPr lang="en-US" dirty="0"/>
            </a:br>
            <a:r>
              <a:rPr lang="en-US" dirty="0"/>
              <a:t>GROUP BY</a:t>
            </a:r>
            <a:br>
              <a:rPr lang="en-US" dirty="0"/>
            </a:br>
            <a:r>
              <a:rPr lang="en-US" dirty="0"/>
              <a:t>company;</a:t>
            </a:r>
          </a:p>
          <a:p>
            <a:r>
              <a:rPr lang="en-US" b="1" dirty="0"/>
              <a:t>Example : SUM() with HAVING</a:t>
            </a:r>
            <a:endParaRPr lang="en-US" dirty="0"/>
          </a:p>
          <a:p>
            <a:r>
              <a:rPr lang="en-US" dirty="0"/>
              <a:t>Example : SELECT company, SUM(cost)</a:t>
            </a:r>
            <a:br>
              <a:rPr lang="en-US" dirty="0"/>
            </a:br>
            <a:r>
              <a:rPr lang="en-US" dirty="0"/>
              <a:t>FROM </a:t>
            </a:r>
            <a:r>
              <a:rPr lang="en-US" dirty="0" err="1"/>
              <a:t>product_mast</a:t>
            </a:r>
            <a:br>
              <a:rPr lang="en-US" dirty="0"/>
            </a:br>
            <a:r>
              <a:rPr lang="en-US" dirty="0"/>
              <a:t>GROUP BY company</a:t>
            </a:r>
            <a:br>
              <a:rPr lang="en-US" dirty="0"/>
            </a:br>
            <a:r>
              <a:rPr lang="en-US" dirty="0"/>
              <a:t>HAVING SUM(cost)&gt;=170;</a:t>
            </a:r>
          </a:p>
        </p:txBody>
      </p:sp>
    </p:spTree>
    <p:extLst>
      <p:ext uri="{BB962C8B-B14F-4D97-AF65-F5344CB8AC3E}">
        <p14:creationId xmlns:p14="http://schemas.microsoft.com/office/powerpoint/2010/main" val="3025723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FB0D6-8061-9E6C-B128-AFDB947DE58C}"/>
              </a:ext>
            </a:extLst>
          </p:cNvPr>
          <p:cNvSpPr>
            <a:spLocks noGrp="1"/>
          </p:cNvSpPr>
          <p:nvPr>
            <p:ph type="title"/>
          </p:nvPr>
        </p:nvSpPr>
        <p:spPr/>
        <p:txBody>
          <a:bodyPr/>
          <a:lstStyle/>
          <a:p>
            <a:r>
              <a:rPr lang="en-US" b="1" dirty="0"/>
              <a:t>AVG() function</a:t>
            </a:r>
            <a:endParaRPr lang="en-US" dirty="0"/>
          </a:p>
        </p:txBody>
      </p:sp>
      <p:sp>
        <p:nvSpPr>
          <p:cNvPr id="3" name="Content Placeholder 2">
            <a:extLst>
              <a:ext uri="{FF2B5EF4-FFF2-40B4-BE49-F238E27FC236}">
                <a16:creationId xmlns:a16="http://schemas.microsoft.com/office/drawing/2014/main" id="{1B2C4386-9062-6A92-88F8-144751A4A9F8}"/>
              </a:ext>
            </a:extLst>
          </p:cNvPr>
          <p:cNvSpPr>
            <a:spLocks noGrp="1"/>
          </p:cNvSpPr>
          <p:nvPr>
            <p:ph idx="1"/>
          </p:nvPr>
        </p:nvSpPr>
        <p:spPr/>
        <p:txBody>
          <a:bodyPr/>
          <a:lstStyle/>
          <a:p>
            <a:r>
              <a:rPr lang="en-US" dirty="0"/>
              <a:t>The SQL AVG function calculates the average value of a column of numeric type.</a:t>
            </a:r>
          </a:p>
          <a:p>
            <a:r>
              <a:rPr lang="en-US" dirty="0"/>
              <a:t>It returns the average of all non NULL values.</a:t>
            </a:r>
            <a:br>
              <a:rPr lang="en-US" dirty="0"/>
            </a:br>
            <a:r>
              <a:rPr lang="en-US" dirty="0"/>
              <a:t>SQL Syntax : AVG ([ALL | DISTINCT] expression )</a:t>
            </a:r>
            <a:br>
              <a:rPr lang="en-US" dirty="0"/>
            </a:br>
            <a:r>
              <a:rPr lang="en-US" dirty="0"/>
              <a:t>MySQL, PostgreSQL, and SQL Server supports the SQL Syntax</a:t>
            </a:r>
            <a:br>
              <a:rPr lang="en-US" dirty="0"/>
            </a:br>
            <a:r>
              <a:rPr lang="en-US" dirty="0"/>
              <a:t>DB2 and Oracle Syntax :</a:t>
            </a:r>
            <a:br>
              <a:rPr lang="en-US" dirty="0"/>
            </a:br>
            <a:r>
              <a:rPr lang="en-US" dirty="0"/>
              <a:t>AVG ([ALL | DISTINCT] expression ) OVER (</a:t>
            </a:r>
            <a:r>
              <a:rPr lang="en-US" dirty="0" err="1"/>
              <a:t>window_clause</a:t>
            </a:r>
            <a:r>
              <a:rPr lang="en-US" dirty="0"/>
              <a:t>)</a:t>
            </a:r>
          </a:p>
        </p:txBody>
      </p:sp>
    </p:spTree>
    <p:extLst>
      <p:ext uri="{BB962C8B-B14F-4D97-AF65-F5344CB8AC3E}">
        <p14:creationId xmlns:p14="http://schemas.microsoft.com/office/powerpoint/2010/main" val="712888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882D2-F0F5-8D77-9527-29B320C91A65}"/>
              </a:ext>
            </a:extLst>
          </p:cNvPr>
          <p:cNvSpPr>
            <a:spLocks noGrp="1"/>
          </p:cNvSpPr>
          <p:nvPr>
            <p:ph type="title"/>
          </p:nvPr>
        </p:nvSpPr>
        <p:spPr/>
        <p:txBody>
          <a:bodyPr/>
          <a:lstStyle/>
          <a:p>
            <a:r>
              <a:rPr lang="en-US" b="1" dirty="0"/>
              <a:t>Example : AVG()</a:t>
            </a:r>
            <a:endParaRPr lang="en-US" dirty="0"/>
          </a:p>
        </p:txBody>
      </p:sp>
      <p:sp>
        <p:nvSpPr>
          <p:cNvPr id="3" name="Content Placeholder 2">
            <a:extLst>
              <a:ext uri="{FF2B5EF4-FFF2-40B4-BE49-F238E27FC236}">
                <a16:creationId xmlns:a16="http://schemas.microsoft.com/office/drawing/2014/main" id="{EA9A59FD-26D6-9B11-8721-D4CCD19A8C64}"/>
              </a:ext>
            </a:extLst>
          </p:cNvPr>
          <p:cNvSpPr>
            <a:spLocks noGrp="1"/>
          </p:cNvSpPr>
          <p:nvPr>
            <p:ph idx="1"/>
          </p:nvPr>
        </p:nvSpPr>
        <p:spPr/>
        <p:txBody>
          <a:bodyPr/>
          <a:lstStyle/>
          <a:p>
            <a:r>
              <a:rPr lang="en-US" b="1" dirty="0"/>
              <a:t>Example : AVG()</a:t>
            </a:r>
            <a:endParaRPr lang="en-US" dirty="0"/>
          </a:p>
          <a:p>
            <a:r>
              <a:rPr lang="en-US" dirty="0"/>
              <a:t>Example : SELECT AVG(cost)</a:t>
            </a:r>
            <a:br>
              <a:rPr lang="en-US" dirty="0"/>
            </a:br>
            <a:r>
              <a:rPr lang="en-US" dirty="0"/>
              <a:t>FROM </a:t>
            </a:r>
            <a:r>
              <a:rPr lang="en-US" dirty="0" err="1"/>
              <a:t>product_mast</a:t>
            </a:r>
            <a:r>
              <a:rPr lang="en-US" dirty="0"/>
              <a:t>;</a:t>
            </a:r>
          </a:p>
          <a:p>
            <a:r>
              <a:rPr lang="en-US" b="1" dirty="0"/>
              <a:t>Example : AVG() with HAVING</a:t>
            </a:r>
            <a:endParaRPr lang="en-US" dirty="0"/>
          </a:p>
          <a:p>
            <a:r>
              <a:rPr lang="en-US" dirty="0"/>
              <a:t>Example : SELECT company, AVG(cost)</a:t>
            </a:r>
            <a:br>
              <a:rPr lang="en-US" dirty="0"/>
            </a:br>
            <a:r>
              <a:rPr lang="en-US" dirty="0"/>
              <a:t>FROM </a:t>
            </a:r>
            <a:r>
              <a:rPr lang="en-US" dirty="0" err="1"/>
              <a:t>product_mast</a:t>
            </a:r>
            <a:br>
              <a:rPr lang="en-US" dirty="0"/>
            </a:br>
            <a:r>
              <a:rPr lang="en-US" dirty="0"/>
              <a:t>GROUP BY company</a:t>
            </a:r>
            <a:br>
              <a:rPr lang="en-US" dirty="0"/>
            </a:br>
            <a:r>
              <a:rPr lang="en-US" dirty="0"/>
              <a:t>HAVING AVG(cost)&gt;=65;</a:t>
            </a:r>
          </a:p>
          <a:p>
            <a:endParaRPr lang="en-US" dirty="0"/>
          </a:p>
        </p:txBody>
      </p:sp>
    </p:spTree>
    <p:extLst>
      <p:ext uri="{BB962C8B-B14F-4D97-AF65-F5344CB8AC3E}">
        <p14:creationId xmlns:p14="http://schemas.microsoft.com/office/powerpoint/2010/main" val="4851657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B2713B-73C0-4326-8133-80DAA59408F8}"/>
</file>

<file path=customXml/itemProps2.xml><?xml version="1.0" encoding="utf-8"?>
<ds:datastoreItem xmlns:ds="http://schemas.openxmlformats.org/officeDocument/2006/customXml" ds:itemID="{DEA44544-D1B6-440E-B0CB-0F231AE20604}"/>
</file>

<file path=docProps/app.xml><?xml version="1.0" encoding="utf-8"?>
<Properties xmlns="http://schemas.openxmlformats.org/officeDocument/2006/extended-properties" xmlns:vt="http://schemas.openxmlformats.org/officeDocument/2006/docPropsVTypes">
  <Template>Office Theme</Template>
  <TotalTime>53</TotalTime>
  <Words>1851</Words>
  <Application>Microsoft Macintosh PowerPoint</Application>
  <PresentationFormat>On-screen Show (16:9)</PresentationFormat>
  <Paragraphs>164</Paragraphs>
  <Slides>27</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27</vt:i4>
      </vt:variant>
    </vt:vector>
  </HeadingPairs>
  <TitlesOfParts>
    <vt:vector size="29" baseType="lpstr">
      <vt:lpstr>Arial</vt:lpstr>
      <vt:lpstr>Office Theme</vt:lpstr>
      <vt:lpstr>IT 5433 Module 9</vt:lpstr>
      <vt:lpstr>What is Aggregate function in SQL?</vt:lpstr>
      <vt:lpstr>List of Aggregate Functions</vt:lpstr>
      <vt:lpstr>COUNT() function</vt:lpstr>
      <vt:lpstr>COUNT() Examples</vt:lpstr>
      <vt:lpstr>SUM() function</vt:lpstr>
      <vt:lpstr>Example : SUM()</vt:lpstr>
      <vt:lpstr>AVG() function</vt:lpstr>
      <vt:lpstr>Example : AVG()</vt:lpstr>
      <vt:lpstr>MAX() function</vt:lpstr>
      <vt:lpstr>Example : MAX()</vt:lpstr>
      <vt:lpstr>MIN() function</vt:lpstr>
      <vt:lpstr>Example : MIN()</vt:lpstr>
      <vt:lpstr>Examples</vt:lpstr>
      <vt:lpstr>EMPLOYEE Table (continued)</vt:lpstr>
      <vt:lpstr>Select on Employee Table</vt:lpstr>
      <vt:lpstr>Performing SUM</vt:lpstr>
      <vt:lpstr>SUM (Continued)</vt:lpstr>
      <vt:lpstr>SUM (Continued…)</vt:lpstr>
      <vt:lpstr>SUM(Continued…)</vt:lpstr>
      <vt:lpstr>AVG Function</vt:lpstr>
      <vt:lpstr>AVG (Continued…)</vt:lpstr>
      <vt:lpstr>AVG (Continued…)</vt:lpstr>
      <vt:lpstr>AVG (Continued…)</vt:lpstr>
      <vt:lpstr>AVG (Continued…)</vt:lpstr>
      <vt:lpstr>AVG (Final SQL)</vt:lpstr>
      <vt:lpstr>Using MIN and MAX</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Shirley Tian</cp:lastModifiedBy>
  <cp:revision>39</cp:revision>
  <dcterms:created xsi:type="dcterms:W3CDTF">2019-08-16T16:55:48Z</dcterms:created>
  <dcterms:modified xsi:type="dcterms:W3CDTF">2022-12-29T03:58:43Z</dcterms:modified>
</cp:coreProperties>
</file>