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 Warehousing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Surrogate Keys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sz="2475" dirty="0"/>
              <a:t>Dimension table keys should be </a:t>
            </a:r>
            <a:r>
              <a:rPr lang="en-US" altLang="en-US" sz="2475" b="1" i="1" dirty="0"/>
              <a:t>surrogate</a:t>
            </a:r>
            <a:r>
              <a:rPr lang="en-US" altLang="en-US" sz="2475" dirty="0"/>
              <a:t> (non-intelligent and non-business related), because:</a:t>
            </a:r>
          </a:p>
          <a:p>
            <a:pPr>
              <a:lnSpc>
                <a:spcPct val="80000"/>
              </a:lnSpc>
            </a:pPr>
            <a:endParaRPr lang="en-US" altLang="en-US" sz="2475" dirty="0"/>
          </a:p>
          <a:p>
            <a:pPr lvl="1">
              <a:lnSpc>
                <a:spcPct val="80000"/>
              </a:lnSpc>
            </a:pPr>
            <a:r>
              <a:rPr lang="en-US" altLang="en-US" sz="2475" dirty="0"/>
              <a:t>Business keys may change over time</a:t>
            </a:r>
          </a:p>
          <a:p>
            <a:pPr lvl="1">
              <a:lnSpc>
                <a:spcPct val="80000"/>
              </a:lnSpc>
            </a:pPr>
            <a:r>
              <a:rPr lang="en-US" altLang="en-US" sz="2475" dirty="0"/>
              <a:t>Helps keep track of non</a:t>
            </a:r>
            <a:r>
              <a:rPr lang="en-US" altLang="zh-CN" sz="2475" dirty="0"/>
              <a:t>-</a:t>
            </a:r>
            <a:r>
              <a:rPr lang="en-US" altLang="en-US" sz="2475" dirty="0"/>
              <a:t>key attribute values for a given production key</a:t>
            </a:r>
          </a:p>
          <a:p>
            <a:pPr lvl="1">
              <a:lnSpc>
                <a:spcPct val="80000"/>
              </a:lnSpc>
            </a:pPr>
            <a:r>
              <a:rPr lang="en-US" altLang="en-US" sz="2475" dirty="0"/>
              <a:t>Surrogate keys are simpler and shorter</a:t>
            </a:r>
          </a:p>
          <a:p>
            <a:pPr lvl="1">
              <a:lnSpc>
                <a:spcPct val="80000"/>
              </a:lnSpc>
            </a:pPr>
            <a:r>
              <a:rPr lang="en-US" altLang="en-US" sz="2475" dirty="0"/>
              <a:t>Surrogate keys can be same length and format for all key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512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Duration of Keeping a Data Warehouse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80000"/>
              </a:lnSpc>
            </a:pPr>
            <a:r>
              <a:rPr lang="en-US" altLang="en-US" dirty="0"/>
              <a:t>Natural duration–13 months or 5 quarters</a:t>
            </a:r>
          </a:p>
          <a:p>
            <a:pPr lvl="1">
              <a:lnSpc>
                <a:spcPct val="80000"/>
              </a:lnSpc>
              <a:buNone/>
            </a:pPr>
            <a:endParaRPr lang="en-US" altLang="en-US" dirty="0"/>
          </a:p>
          <a:p>
            <a:pPr lvl="1">
              <a:lnSpc>
                <a:spcPct val="80000"/>
              </a:lnSpc>
            </a:pPr>
            <a:r>
              <a:rPr lang="en-US" altLang="en-US" dirty="0"/>
              <a:t>Financial institutions may need longer duration</a:t>
            </a:r>
          </a:p>
          <a:p>
            <a:pPr lvl="1">
              <a:lnSpc>
                <a:spcPct val="80000"/>
              </a:lnSpc>
              <a:buNone/>
            </a:pPr>
            <a:endParaRPr lang="en-US" altLang="en-US" dirty="0"/>
          </a:p>
          <a:p>
            <a:pPr lvl="1">
              <a:lnSpc>
                <a:spcPct val="80000"/>
              </a:lnSpc>
            </a:pPr>
            <a:r>
              <a:rPr lang="en-US" altLang="en-US" dirty="0"/>
              <a:t>Older data is more difficult to source and cleanse</a:t>
            </a:r>
          </a:p>
        </p:txBody>
      </p:sp>
    </p:spTree>
    <p:extLst>
      <p:ext uri="{BB962C8B-B14F-4D97-AF65-F5344CB8AC3E}">
        <p14:creationId xmlns:p14="http://schemas.microsoft.com/office/powerpoint/2010/main" val="3732884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Identify subjects of the data mart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Identify dimensions and facts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Indicate how data is derived from enterprise data warehouses, including derivation rules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Indicate how data is derived from operational data store, including derivation rules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Identify available reports and predefined queries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Identify data analysis techniques (e.g. drill-down)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Identify responsible people</a:t>
            </a:r>
          </a:p>
        </p:txBody>
      </p:sp>
    </p:spTree>
    <p:extLst>
      <p:ext uri="{BB962C8B-B14F-4D97-AF65-F5344CB8AC3E}">
        <p14:creationId xmlns:p14="http://schemas.microsoft.com/office/powerpoint/2010/main" val="1083784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The use of a set of graphical tools that provides users with multidimensional views of their data and allows them to analyze the data using simple windowing techniques</a:t>
            </a:r>
          </a:p>
          <a:p>
            <a:pPr>
              <a:lnSpc>
                <a:spcPct val="90000"/>
              </a:lnSpc>
            </a:pPr>
            <a:r>
              <a:rPr lang="en-US" altLang="en-US" b="1" i="1" dirty="0"/>
              <a:t>Relational OLAP (ROLAP)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Traditional relational representation</a:t>
            </a:r>
          </a:p>
          <a:p>
            <a:pPr>
              <a:lnSpc>
                <a:spcPct val="90000"/>
              </a:lnSpc>
            </a:pPr>
            <a:r>
              <a:rPr lang="en-US" altLang="en-US" b="1" i="1" dirty="0"/>
              <a:t>Multidimensional OLAP (MOLAP)</a:t>
            </a:r>
          </a:p>
          <a:p>
            <a:pPr lvl="1">
              <a:lnSpc>
                <a:spcPct val="90000"/>
              </a:lnSpc>
            </a:pPr>
            <a:r>
              <a:rPr lang="en-US" altLang="en-US" b="1" dirty="0"/>
              <a:t>Cube</a:t>
            </a:r>
            <a:r>
              <a:rPr lang="en-US" altLang="en-US" dirty="0"/>
              <a:t> structure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OLAP Operations</a:t>
            </a:r>
          </a:p>
          <a:p>
            <a:pPr lvl="1">
              <a:lnSpc>
                <a:spcPct val="90000"/>
              </a:lnSpc>
            </a:pPr>
            <a:r>
              <a:rPr lang="en-US" altLang="en-US" b="1" i="1" dirty="0"/>
              <a:t>Cube slicing</a:t>
            </a:r>
            <a:r>
              <a:rPr lang="en-US" altLang="en-US" dirty="0"/>
              <a:t>–come up with 2-D view of data</a:t>
            </a:r>
          </a:p>
          <a:p>
            <a:pPr lvl="1">
              <a:lnSpc>
                <a:spcPct val="90000"/>
              </a:lnSpc>
            </a:pPr>
            <a:r>
              <a:rPr lang="en-US" altLang="en-US" b="1" i="1" dirty="0"/>
              <a:t>Drill-down</a:t>
            </a:r>
            <a:r>
              <a:rPr lang="en-US" altLang="en-US" dirty="0"/>
              <a:t>–going from summary to more detailed views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558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en-US" sz="2925" dirty="0"/>
              <a:t>Knowledge discovery using a blend of statistical, AI, and computer graphics techniques</a:t>
            </a:r>
          </a:p>
          <a:p>
            <a:pPr>
              <a:buNone/>
              <a:defRPr/>
            </a:pPr>
            <a:endParaRPr lang="en-US" dirty="0"/>
          </a:p>
          <a:p>
            <a:pPr marL="0" indent="0">
              <a:buNone/>
              <a:defRPr/>
            </a:pPr>
            <a:r>
              <a:rPr lang="en-US" sz="3225" dirty="0"/>
              <a:t>Goals:</a:t>
            </a:r>
          </a:p>
          <a:p>
            <a:pPr marL="342900" lvl="1" indent="0">
              <a:buNone/>
              <a:defRPr/>
            </a:pPr>
            <a:r>
              <a:rPr lang="en-US" sz="2625" dirty="0"/>
              <a:t>Explain observed events or conditions</a:t>
            </a:r>
          </a:p>
          <a:p>
            <a:pPr marL="342900" lvl="1" indent="0">
              <a:buNone/>
              <a:defRPr/>
            </a:pPr>
            <a:r>
              <a:rPr lang="en-US" sz="2625" dirty="0"/>
              <a:t>Confirm hypotheses</a:t>
            </a:r>
          </a:p>
          <a:p>
            <a:pPr marL="342900" lvl="1" indent="0">
              <a:buNone/>
              <a:defRPr/>
            </a:pPr>
            <a:r>
              <a:rPr lang="en-US" sz="2625" dirty="0"/>
              <a:t>Explore data for new or unexpected relationships</a:t>
            </a:r>
          </a:p>
        </p:txBody>
      </p:sp>
    </p:spTree>
    <p:extLst>
      <p:ext uri="{BB962C8B-B14F-4D97-AF65-F5344CB8AC3E}">
        <p14:creationId xmlns:p14="http://schemas.microsoft.com/office/powerpoint/2010/main" val="2658186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 mining </a:t>
            </a:r>
            <a:r>
              <a:rPr lang="en-US" dirty="0"/>
              <a:t>Techniques</a:t>
            </a:r>
          </a:p>
        </p:txBody>
      </p:sp>
      <p:pic>
        <p:nvPicPr>
          <p:cNvPr id="4" name="Picture 7" descr="Nonam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7"/>
          <a:stretch/>
        </p:blipFill>
        <p:spPr bwMode="auto">
          <a:xfrm>
            <a:off x="1932385" y="2026449"/>
            <a:ext cx="5279231" cy="227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452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450"/>
              </a:spcBef>
            </a:pPr>
            <a:r>
              <a:rPr lang="en-US" altLang="en-US" b="1" dirty="0"/>
              <a:t>Data Warehouse</a:t>
            </a:r>
            <a:r>
              <a:rPr lang="en-US" altLang="en-US" dirty="0"/>
              <a:t> </a:t>
            </a:r>
          </a:p>
          <a:p>
            <a:pPr lvl="1">
              <a:spcBef>
                <a:spcPts val="450"/>
              </a:spcBef>
            </a:pPr>
            <a:r>
              <a:rPr lang="en-US" altLang="en-US" dirty="0"/>
              <a:t>A subject-oriented, integrated, time-variant, non-updatable collection of data used in support of management decision-making processes</a:t>
            </a:r>
          </a:p>
          <a:p>
            <a:pPr lvl="2">
              <a:spcBef>
                <a:spcPts val="450"/>
              </a:spcBef>
            </a:pPr>
            <a:r>
              <a:rPr lang="en-US" altLang="en-US" sz="1650" b="1" i="1" dirty="0"/>
              <a:t>Subject-oriented:</a:t>
            </a:r>
            <a:r>
              <a:rPr lang="en-US" altLang="en-US" sz="1650" dirty="0"/>
              <a:t> e.g. customers, patients, students, products</a:t>
            </a:r>
          </a:p>
          <a:p>
            <a:pPr lvl="2">
              <a:spcBef>
                <a:spcPts val="450"/>
              </a:spcBef>
            </a:pPr>
            <a:r>
              <a:rPr lang="en-US" altLang="en-US" sz="1650" b="1" i="1" dirty="0"/>
              <a:t>Integrated: </a:t>
            </a:r>
            <a:r>
              <a:rPr lang="en-US" altLang="en-US" sz="1650" dirty="0"/>
              <a:t>consistent naming conventions, formats, encoding structures; from multiple data sources</a:t>
            </a:r>
          </a:p>
          <a:p>
            <a:pPr lvl="2">
              <a:spcBef>
                <a:spcPts val="450"/>
              </a:spcBef>
            </a:pPr>
            <a:r>
              <a:rPr lang="en-US" altLang="en-US" sz="1650" b="1" i="1" dirty="0"/>
              <a:t>Time-variant: </a:t>
            </a:r>
            <a:r>
              <a:rPr lang="en-US" altLang="en-US" sz="1650" dirty="0"/>
              <a:t>can study trends and changes</a:t>
            </a:r>
          </a:p>
          <a:p>
            <a:pPr lvl="2">
              <a:spcBef>
                <a:spcPts val="450"/>
              </a:spcBef>
            </a:pPr>
            <a:r>
              <a:rPr lang="en-US" altLang="en-US" sz="1650" b="1" i="1" dirty="0"/>
              <a:t>Non-updatable: </a:t>
            </a:r>
            <a:r>
              <a:rPr lang="en-US" altLang="en-US" sz="1650" dirty="0"/>
              <a:t>read-only, periodically refreshed</a:t>
            </a:r>
          </a:p>
          <a:p>
            <a:pPr>
              <a:spcBef>
                <a:spcPts val="450"/>
              </a:spcBef>
            </a:pPr>
            <a:r>
              <a:rPr lang="en-US" altLang="en-US" b="1" dirty="0"/>
              <a:t>Data Mart</a:t>
            </a:r>
            <a:endParaRPr lang="en-US" altLang="en-US" dirty="0"/>
          </a:p>
          <a:p>
            <a:pPr lvl="1">
              <a:spcBef>
                <a:spcPts val="450"/>
              </a:spcBef>
            </a:pPr>
            <a:r>
              <a:rPr lang="en-US" altLang="en-US" dirty="0"/>
              <a:t>A data warehouse that is limited in scope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214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Reasons that helped lead to development of data warehouses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Improvement in database technologies, especially relational DBMSs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Advances in computer hardware, including mass storage and parallel architectures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Emergence of end-user computing with powerful interfaces and tools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Advances in middleware, enabling heterogeneous database connectivity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Recognition of difference between operational and informational systems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302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 traditional databases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  <a:defRPr/>
            </a:pPr>
            <a:r>
              <a:rPr lang="en-US" dirty="0"/>
              <a:t>Synonyms</a:t>
            </a:r>
          </a:p>
          <a:p>
            <a:pPr marL="0" indent="0">
              <a:buNone/>
              <a:defRPr/>
            </a:pPr>
            <a:r>
              <a:rPr lang="en-US" dirty="0"/>
              <a:t>Free-form vs. structured fields</a:t>
            </a:r>
          </a:p>
          <a:p>
            <a:pPr marL="0" indent="0">
              <a:buNone/>
              <a:defRPr/>
            </a:pPr>
            <a:r>
              <a:rPr lang="en-US" dirty="0"/>
              <a:t>Inconsistent data values</a:t>
            </a:r>
          </a:p>
          <a:p>
            <a:pPr marL="0" indent="0">
              <a:buNone/>
              <a:defRPr/>
            </a:pPr>
            <a:r>
              <a:rPr lang="en-US" dirty="0"/>
              <a:t>Missing data</a:t>
            </a:r>
          </a:p>
          <a:p>
            <a:pPr marL="0" indent="0">
              <a:buNone/>
            </a:pPr>
            <a:r>
              <a:rPr lang="en-US" altLang="en-US" dirty="0"/>
              <a:t>No single system of records</a:t>
            </a:r>
          </a:p>
          <a:p>
            <a:pPr marL="0" indent="0">
              <a:buNone/>
            </a:pPr>
            <a:r>
              <a:rPr lang="en-US" altLang="en-US" dirty="0"/>
              <a:t>Multiple systems not synchronized</a:t>
            </a:r>
          </a:p>
          <a:p>
            <a:pPr marL="0" indent="0">
              <a:buNone/>
            </a:pPr>
            <a:r>
              <a:rPr lang="en-US" altLang="en-US" dirty="0"/>
              <a:t>Organizational need to analyze activities in a balanced way</a:t>
            </a:r>
          </a:p>
          <a:p>
            <a:pPr marL="0" indent="0">
              <a:buNone/>
            </a:pPr>
            <a:r>
              <a:rPr lang="en-US" altLang="en-US" dirty="0"/>
              <a:t>Customer relationship management</a:t>
            </a:r>
          </a:p>
          <a:p>
            <a:pPr marL="0" indent="0">
              <a:buNone/>
            </a:pPr>
            <a:r>
              <a:rPr lang="en-US" altLang="en-US" dirty="0"/>
              <a:t>Supplier relationship management</a:t>
            </a:r>
          </a:p>
          <a:p>
            <a:pPr marL="0" indent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150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 </a:t>
            </a:r>
            <a:r>
              <a:rPr lang="en-US" dirty="0" err="1"/>
              <a:t>vs</a:t>
            </a:r>
            <a:r>
              <a:rPr lang="en-US" dirty="0"/>
              <a:t> Informational DBs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Operational system </a:t>
            </a:r>
            <a:r>
              <a:rPr lang="en-US" altLang="en-US" dirty="0"/>
              <a:t>– a system that is used to run a business in real time, based on current data; also called a system of record</a:t>
            </a:r>
          </a:p>
          <a:p>
            <a:endParaRPr lang="en-US" altLang="en-US" dirty="0"/>
          </a:p>
          <a:p>
            <a:r>
              <a:rPr lang="en-US" altLang="en-US" b="1" dirty="0"/>
              <a:t>Informational system </a:t>
            </a:r>
            <a:r>
              <a:rPr lang="en-US" altLang="en-US" dirty="0"/>
              <a:t>– a system designed to support decision making based on historical point-in-time and prediction data for complex queries or data-mining applications</a:t>
            </a:r>
          </a:p>
        </p:txBody>
      </p:sp>
    </p:spTree>
    <p:extLst>
      <p:ext uri="{BB962C8B-B14F-4D97-AF65-F5344CB8AC3E}">
        <p14:creationId xmlns:p14="http://schemas.microsoft.com/office/powerpoint/2010/main" val="640902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Data Warehouse Architectures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Independent Data Mart</a:t>
            </a:r>
          </a:p>
          <a:p>
            <a:r>
              <a:rPr lang="en-US" altLang="en-US" dirty="0"/>
              <a:t>Dependent Data Mart and Operational Data Store</a:t>
            </a:r>
          </a:p>
          <a:p>
            <a:r>
              <a:rPr lang="en-US" altLang="en-US" dirty="0"/>
              <a:t>Logical Data Mart and Real-Time Data Warehouse</a:t>
            </a:r>
          </a:p>
          <a:p>
            <a:r>
              <a:rPr lang="en-US" altLang="en-US" dirty="0"/>
              <a:t>Three-Layer architecture</a:t>
            </a:r>
          </a:p>
          <a:p>
            <a:r>
              <a:rPr lang="en-US" altLang="en-US" dirty="0"/>
              <a:t>Extract-Transform-Load (ETL)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363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Warehouse Characteristics</a:t>
            </a:r>
          </a:p>
        </p:txBody>
      </p:sp>
      <p:pic>
        <p:nvPicPr>
          <p:cNvPr id="4" name="Picture 7" descr="Nonam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2" r="56509"/>
          <a:stretch/>
        </p:blipFill>
        <p:spPr bwMode="auto">
          <a:xfrm>
            <a:off x="1922172" y="1918098"/>
            <a:ext cx="4916509" cy="2488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716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Mart Characteristics</a:t>
            </a:r>
          </a:p>
        </p:txBody>
      </p:sp>
      <p:pic>
        <p:nvPicPr>
          <p:cNvPr id="4" name="Picture 7" descr="Noname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4" t="7022"/>
          <a:stretch/>
        </p:blipFill>
        <p:spPr bwMode="auto">
          <a:xfrm>
            <a:off x="1931832" y="1937416"/>
            <a:ext cx="5631287" cy="2488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8231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Derived Data for the Data Warehouse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Objectives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Ease of use for decision support applications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Fast response to predefined user queries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Customized data for particular target audiences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Ad-hoc query support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Data mining capabilities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ym typeface="Wingdings" panose="05000000000000000000" pitchFamily="2" charset="2"/>
              </a:rPr>
              <a:t>Characteristics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Detailed (mostly periodic) data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Aggregate (for summary)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Distributed (to departmental servers)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234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C2F130B-D4FD-4BBB-B3AC-C660D0F84E51}"/>
</file>

<file path=customXml/itemProps2.xml><?xml version="1.0" encoding="utf-8"?>
<ds:datastoreItem xmlns:ds="http://schemas.openxmlformats.org/officeDocument/2006/customXml" ds:itemID="{85BEF04F-D0CA-4B0C-8942-4BCB85403D3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547</Words>
  <Application>Microsoft Macintosh PowerPoint</Application>
  <PresentationFormat>On-screen Show (16:9)</PresentationFormat>
  <Paragraphs>89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Arial</vt:lpstr>
      <vt:lpstr>Office Theme</vt:lpstr>
      <vt:lpstr>IT 5433 Module 10</vt:lpstr>
      <vt:lpstr>Definitions</vt:lpstr>
      <vt:lpstr>Definitions</vt:lpstr>
      <vt:lpstr>Problems with traditional databases</vt:lpstr>
      <vt:lpstr>Operational vs Informational DBs</vt:lpstr>
      <vt:lpstr>Types of Data Warehouse Architectures</vt:lpstr>
      <vt:lpstr>Data Warehouse Characteristics</vt:lpstr>
      <vt:lpstr>Data Mart Characteristics</vt:lpstr>
      <vt:lpstr>Derived Data for the Data Warehouse</vt:lpstr>
      <vt:lpstr>Surrogate Keys</vt:lpstr>
      <vt:lpstr>Duration of Keeping a Data Warehouse</vt:lpstr>
      <vt:lpstr>Meta Data</vt:lpstr>
      <vt:lpstr>OLAP</vt:lpstr>
      <vt:lpstr>Data Mining</vt:lpstr>
      <vt:lpstr>Data mining Techniques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6</cp:revision>
  <dcterms:created xsi:type="dcterms:W3CDTF">2019-08-16T16:55:48Z</dcterms:created>
  <dcterms:modified xsi:type="dcterms:W3CDTF">2022-12-29T04:24:42Z</dcterms:modified>
</cp:coreProperties>
</file>