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entation.xml" ContentType="application/vnd.openxmlformats-officedocument.presentationml.presentation.main+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93"/>
    <p:restoredTop sz="94694"/>
  </p:normalViewPr>
  <p:slideViewPr>
    <p:cSldViewPr snapToGrid="0" snapToObjects="1" showGuides="1">
      <p:cViewPr varScale="1">
        <p:scale>
          <a:sx n="171" d="100"/>
          <a:sy n="171" d="100"/>
        </p:scale>
        <p:origin x="576"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12/29/22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12/29/22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12/29/22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12/29/22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lstStyle/>
          <a:p>
            <a:r>
              <a:rPr lang="en-US" dirty="0"/>
              <a:t>IT 5433 Module 12</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Basic of Transaction Management (Transactions, Recovery, Concurrency Control)</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The Transaction Log</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normAutofit fontScale="92500" lnSpcReduction="10000"/>
          </a:bodyPr>
          <a:lstStyle/>
          <a:p>
            <a:pPr>
              <a:buFont typeface="Arial" panose="020B0604020202020204" pitchFamily="34" charset="0"/>
              <a:buChar char="•"/>
            </a:pPr>
            <a:r>
              <a:rPr lang="en-US" dirty="0"/>
              <a:t>Transaction log stores </a:t>
            </a:r>
          </a:p>
          <a:p>
            <a:pPr>
              <a:buFont typeface="Arial" panose="020B0604020202020204" pitchFamily="34" charset="0"/>
              <a:buChar char="•"/>
            </a:pPr>
            <a:r>
              <a:rPr lang="en-US" dirty="0"/>
              <a:t>A record for the beginning of transaction </a:t>
            </a:r>
          </a:p>
          <a:p>
            <a:pPr>
              <a:buFont typeface="Arial" panose="020B0604020202020204" pitchFamily="34" charset="0"/>
              <a:buChar char="•"/>
            </a:pPr>
            <a:r>
              <a:rPr lang="en-US" dirty="0"/>
              <a:t>For each transaction component (SQL statement) </a:t>
            </a:r>
          </a:p>
          <a:p>
            <a:pPr>
              <a:buFont typeface="Arial" panose="020B0604020202020204" pitchFamily="34" charset="0"/>
              <a:buChar char="•"/>
            </a:pPr>
            <a:r>
              <a:rPr lang="en-US" dirty="0"/>
              <a:t>Type of operation being performed (update, </a:t>
            </a:r>
            <a:br>
              <a:rPr lang="en-US" dirty="0"/>
            </a:br>
            <a:r>
              <a:rPr lang="en-US" dirty="0"/>
              <a:t>delete, insert) </a:t>
            </a:r>
          </a:p>
          <a:p>
            <a:pPr>
              <a:buFont typeface="Arial" panose="020B0604020202020204" pitchFamily="34" charset="0"/>
              <a:buChar char="•"/>
            </a:pPr>
            <a:r>
              <a:rPr lang="en-US" dirty="0"/>
              <a:t>Names of objects affected by transaction </a:t>
            </a:r>
          </a:p>
          <a:p>
            <a:pPr>
              <a:buFont typeface="Arial" panose="020B0604020202020204" pitchFamily="34" charset="0"/>
              <a:buChar char="•"/>
            </a:pPr>
            <a:r>
              <a:rPr lang="en-US" dirty="0"/>
              <a:t>Before and after values for updated fields </a:t>
            </a:r>
          </a:p>
          <a:p>
            <a:pPr>
              <a:buFont typeface="Arial" panose="020B0604020202020204" pitchFamily="34" charset="0"/>
              <a:buChar char="•"/>
            </a:pPr>
            <a:r>
              <a:rPr lang="en-US" dirty="0"/>
              <a:t>Pointers to previous and next transaction log </a:t>
            </a:r>
            <a:br>
              <a:rPr lang="en-US" dirty="0"/>
            </a:br>
            <a:r>
              <a:rPr lang="en-US" dirty="0"/>
              <a:t>entries for the same transaction </a:t>
            </a:r>
          </a:p>
          <a:p>
            <a:pPr>
              <a:buFont typeface="Arial" panose="020B0604020202020204" pitchFamily="34" charset="0"/>
              <a:buChar char="•"/>
            </a:pPr>
            <a:r>
              <a:rPr lang="en-US" dirty="0"/>
              <a:t>Ending (COMMIT) of the transaction</a:t>
            </a:r>
          </a:p>
          <a:p>
            <a:endParaRPr lang="en-US" dirty="0"/>
          </a:p>
        </p:txBody>
      </p:sp>
    </p:spTree>
    <p:extLst>
      <p:ext uri="{BB962C8B-B14F-4D97-AF65-F5344CB8AC3E}">
        <p14:creationId xmlns:p14="http://schemas.microsoft.com/office/powerpoint/2010/main" val="888953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Concurrency Control</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Coordination of simultaneous transaction </a:t>
            </a:r>
            <a:br>
              <a:rPr lang="en-US" dirty="0"/>
            </a:br>
            <a:r>
              <a:rPr lang="en-US" dirty="0"/>
              <a:t>execution in a multiprocessing database system </a:t>
            </a:r>
          </a:p>
          <a:p>
            <a:pPr>
              <a:buFont typeface="Arial" panose="020B0604020202020204" pitchFamily="34" charset="0"/>
              <a:buChar char="•"/>
            </a:pPr>
            <a:r>
              <a:rPr lang="en-US" dirty="0"/>
              <a:t>Objective is to ensure serializability of </a:t>
            </a:r>
            <a:br>
              <a:rPr lang="en-US" dirty="0"/>
            </a:br>
            <a:r>
              <a:rPr lang="en-US" dirty="0"/>
              <a:t>transactions in a multiuser database environment</a:t>
            </a:r>
          </a:p>
          <a:p>
            <a:endParaRPr lang="en-US" dirty="0"/>
          </a:p>
        </p:txBody>
      </p:sp>
    </p:spTree>
    <p:extLst>
      <p:ext uri="{BB962C8B-B14F-4D97-AF65-F5344CB8AC3E}">
        <p14:creationId xmlns:p14="http://schemas.microsoft.com/office/powerpoint/2010/main" val="1975048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Concurrency Control (continued)</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Simultaneous execution of transactions over a </a:t>
            </a:r>
            <a:br>
              <a:rPr lang="en-US" dirty="0"/>
            </a:br>
            <a:r>
              <a:rPr lang="en-US" dirty="0"/>
              <a:t>shared database can create several data integrity </a:t>
            </a:r>
            <a:br>
              <a:rPr lang="en-US" dirty="0"/>
            </a:br>
            <a:r>
              <a:rPr lang="en-US" dirty="0"/>
              <a:t>and consistency problems </a:t>
            </a:r>
          </a:p>
          <a:p>
            <a:pPr>
              <a:buFont typeface="Arial" panose="020B0604020202020204" pitchFamily="34" charset="0"/>
              <a:buChar char="•"/>
            </a:pPr>
            <a:r>
              <a:rPr lang="en-US" dirty="0"/>
              <a:t>Lost updates </a:t>
            </a:r>
          </a:p>
          <a:p>
            <a:pPr>
              <a:buFont typeface="Arial" panose="020B0604020202020204" pitchFamily="34" charset="0"/>
              <a:buChar char="•"/>
            </a:pPr>
            <a:r>
              <a:rPr lang="en-US" dirty="0"/>
              <a:t>Uncommitted data </a:t>
            </a:r>
          </a:p>
          <a:p>
            <a:pPr>
              <a:buFont typeface="Arial" panose="020B0604020202020204" pitchFamily="34" charset="0"/>
              <a:buChar char="•"/>
            </a:pPr>
            <a:r>
              <a:rPr lang="en-US" dirty="0"/>
              <a:t>Inconsistent retrievals</a:t>
            </a:r>
          </a:p>
        </p:txBody>
      </p:sp>
    </p:spTree>
    <p:extLst>
      <p:ext uri="{BB962C8B-B14F-4D97-AF65-F5344CB8AC3E}">
        <p14:creationId xmlns:p14="http://schemas.microsoft.com/office/powerpoint/2010/main" val="777219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The Scheduler</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Special DBMS program </a:t>
            </a:r>
          </a:p>
          <a:p>
            <a:pPr>
              <a:buFont typeface="Arial" panose="020B0604020202020204" pitchFamily="34" charset="0"/>
              <a:buChar char="•"/>
            </a:pPr>
            <a:r>
              <a:rPr lang="en-US" dirty="0"/>
              <a:t>Purpose is to establish order of operations </a:t>
            </a:r>
            <a:br>
              <a:rPr lang="en-US" dirty="0"/>
            </a:br>
            <a:r>
              <a:rPr lang="en-US" dirty="0"/>
              <a:t>within which concurrent transactions are executed </a:t>
            </a:r>
          </a:p>
          <a:p>
            <a:pPr>
              <a:buFont typeface="Arial" panose="020B0604020202020204" pitchFamily="34" charset="0"/>
              <a:buChar char="•"/>
            </a:pPr>
            <a:r>
              <a:rPr lang="en-US" dirty="0"/>
              <a:t>Interleaves execution of database operations to </a:t>
            </a:r>
            <a:br>
              <a:rPr lang="en-US" dirty="0"/>
            </a:br>
            <a:r>
              <a:rPr lang="en-US" dirty="0"/>
              <a:t>ensure serializability and isolation of </a:t>
            </a:r>
            <a:br>
              <a:rPr lang="en-US" dirty="0"/>
            </a:br>
            <a:r>
              <a:rPr lang="en-US" dirty="0"/>
              <a:t>transactions</a:t>
            </a:r>
          </a:p>
          <a:p>
            <a:endParaRPr lang="en-US" dirty="0"/>
          </a:p>
        </p:txBody>
      </p:sp>
    </p:spTree>
    <p:extLst>
      <p:ext uri="{BB962C8B-B14F-4D97-AF65-F5344CB8AC3E}">
        <p14:creationId xmlns:p14="http://schemas.microsoft.com/office/powerpoint/2010/main" val="22541480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The Scheduler (continued)</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Bases its actions on concurrency control </a:t>
            </a:r>
            <a:br>
              <a:rPr lang="en-US" dirty="0"/>
            </a:br>
            <a:r>
              <a:rPr lang="en-US" dirty="0"/>
              <a:t>algorithms </a:t>
            </a:r>
          </a:p>
          <a:p>
            <a:pPr>
              <a:buFont typeface="Arial" panose="020B0604020202020204" pitchFamily="34" charset="0"/>
              <a:buChar char="•"/>
            </a:pPr>
            <a:r>
              <a:rPr lang="en-US" dirty="0"/>
              <a:t>Ensures computers central processing unit (CPU) </a:t>
            </a:r>
            <a:br>
              <a:rPr lang="en-US" dirty="0"/>
            </a:br>
            <a:r>
              <a:rPr lang="en-US" dirty="0"/>
              <a:t>is used efficiently </a:t>
            </a:r>
          </a:p>
          <a:p>
            <a:pPr>
              <a:buFont typeface="Arial" panose="020B0604020202020204" pitchFamily="34" charset="0"/>
              <a:buChar char="•"/>
            </a:pPr>
            <a:r>
              <a:rPr lang="en-US" dirty="0"/>
              <a:t>Facilitates data isolation to ensure that two </a:t>
            </a:r>
            <a:br>
              <a:rPr lang="en-US" dirty="0"/>
            </a:br>
            <a:r>
              <a:rPr lang="en-US" dirty="0"/>
              <a:t>transactions do not update same data element at </a:t>
            </a:r>
            <a:br>
              <a:rPr lang="en-US" dirty="0"/>
            </a:br>
            <a:r>
              <a:rPr lang="en-US" dirty="0"/>
              <a:t>same time</a:t>
            </a:r>
          </a:p>
          <a:p>
            <a:endParaRPr lang="en-US" dirty="0"/>
          </a:p>
        </p:txBody>
      </p:sp>
    </p:spTree>
    <p:extLst>
      <p:ext uri="{BB962C8B-B14F-4D97-AF65-F5344CB8AC3E}">
        <p14:creationId xmlns:p14="http://schemas.microsoft.com/office/powerpoint/2010/main" val="27642232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normAutofit fontScale="90000"/>
          </a:bodyPr>
          <a:lstStyle/>
          <a:p>
            <a:r>
              <a:rPr lang="en-US" dirty="0"/>
              <a:t>Concurrency </a:t>
            </a:r>
            <a:r>
              <a:rPr lang="en-US" dirty="0" err="1"/>
              <a:t>Controlwith</a:t>
            </a:r>
            <a:r>
              <a:rPr lang="en-US" dirty="0"/>
              <a:t> Locking Methods</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Lock </a:t>
            </a:r>
          </a:p>
          <a:p>
            <a:pPr>
              <a:buFont typeface="Arial" panose="020B0604020202020204" pitchFamily="34" charset="0"/>
              <a:buChar char="•"/>
            </a:pPr>
            <a:r>
              <a:rPr lang="en-US" dirty="0"/>
              <a:t>Guarantees exclusive use of a data item to a </a:t>
            </a:r>
            <a:br>
              <a:rPr lang="en-US" dirty="0"/>
            </a:br>
            <a:r>
              <a:rPr lang="en-US" dirty="0"/>
              <a:t>current transaction </a:t>
            </a:r>
          </a:p>
          <a:p>
            <a:pPr>
              <a:buFont typeface="Arial" panose="020B0604020202020204" pitchFamily="34" charset="0"/>
              <a:buChar char="•"/>
            </a:pPr>
            <a:r>
              <a:rPr lang="en-US" dirty="0"/>
              <a:t>Required to prevent another transaction from </a:t>
            </a:r>
            <a:br>
              <a:rPr lang="en-US" dirty="0"/>
            </a:br>
            <a:r>
              <a:rPr lang="en-US" dirty="0"/>
              <a:t>reading inconsistent data </a:t>
            </a:r>
          </a:p>
          <a:p>
            <a:pPr>
              <a:buFont typeface="Arial" panose="020B0604020202020204" pitchFamily="34" charset="0"/>
              <a:buChar char="•"/>
            </a:pPr>
            <a:r>
              <a:rPr lang="en-US" dirty="0"/>
              <a:t>Lock manager </a:t>
            </a:r>
          </a:p>
          <a:p>
            <a:pPr>
              <a:buFont typeface="Arial" panose="020B0604020202020204" pitchFamily="34" charset="0"/>
              <a:buChar char="•"/>
            </a:pPr>
            <a:r>
              <a:rPr lang="en-US" dirty="0"/>
              <a:t>Responsible for assigning and policing the locks </a:t>
            </a:r>
            <a:br>
              <a:rPr lang="en-US" dirty="0"/>
            </a:br>
            <a:r>
              <a:rPr lang="en-US" dirty="0"/>
              <a:t>used by transactions</a:t>
            </a:r>
          </a:p>
          <a:p>
            <a:endParaRPr lang="en-US" dirty="0"/>
          </a:p>
        </p:txBody>
      </p:sp>
    </p:spTree>
    <p:extLst>
      <p:ext uri="{BB962C8B-B14F-4D97-AF65-F5344CB8AC3E}">
        <p14:creationId xmlns:p14="http://schemas.microsoft.com/office/powerpoint/2010/main" val="22860325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Lock Granularity</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Indicates level of lock use </a:t>
            </a:r>
          </a:p>
          <a:p>
            <a:pPr>
              <a:buFont typeface="Arial" panose="020B0604020202020204" pitchFamily="34" charset="0"/>
              <a:buChar char="•"/>
            </a:pPr>
            <a:r>
              <a:rPr lang="en-US" dirty="0"/>
              <a:t>Locking can take place at following levels </a:t>
            </a:r>
          </a:p>
          <a:p>
            <a:pPr>
              <a:buFont typeface="Arial" panose="020B0604020202020204" pitchFamily="34" charset="0"/>
              <a:buChar char="•"/>
            </a:pPr>
            <a:r>
              <a:rPr lang="en-US" dirty="0"/>
              <a:t>Database </a:t>
            </a:r>
          </a:p>
          <a:p>
            <a:pPr>
              <a:buFont typeface="Arial" panose="020B0604020202020204" pitchFamily="34" charset="0"/>
              <a:buChar char="•"/>
            </a:pPr>
            <a:r>
              <a:rPr lang="en-US" dirty="0"/>
              <a:t>Table </a:t>
            </a:r>
          </a:p>
          <a:p>
            <a:pPr>
              <a:buFont typeface="Arial" panose="020B0604020202020204" pitchFamily="34" charset="0"/>
              <a:buChar char="•"/>
            </a:pPr>
            <a:r>
              <a:rPr lang="en-US" dirty="0"/>
              <a:t>Page </a:t>
            </a:r>
          </a:p>
          <a:p>
            <a:pPr>
              <a:buFont typeface="Arial" panose="020B0604020202020204" pitchFamily="34" charset="0"/>
              <a:buChar char="•"/>
            </a:pPr>
            <a:r>
              <a:rPr lang="en-US" dirty="0"/>
              <a:t>Row </a:t>
            </a:r>
          </a:p>
          <a:p>
            <a:pPr>
              <a:buFont typeface="Arial" panose="020B0604020202020204" pitchFamily="34" charset="0"/>
              <a:buChar char="•"/>
            </a:pPr>
            <a:r>
              <a:rPr lang="en-US" dirty="0"/>
              <a:t>Field (attribute)</a:t>
            </a:r>
          </a:p>
          <a:p>
            <a:endParaRPr lang="en-US" dirty="0"/>
          </a:p>
        </p:txBody>
      </p:sp>
    </p:spTree>
    <p:extLst>
      <p:ext uri="{BB962C8B-B14F-4D97-AF65-F5344CB8AC3E}">
        <p14:creationId xmlns:p14="http://schemas.microsoft.com/office/powerpoint/2010/main" val="3694375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Lock Granularity (continued)</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Database-level lock </a:t>
            </a:r>
          </a:p>
          <a:p>
            <a:pPr>
              <a:buFont typeface="Arial" panose="020B0604020202020204" pitchFamily="34" charset="0"/>
              <a:buChar char="•"/>
            </a:pPr>
            <a:r>
              <a:rPr lang="en-US" dirty="0"/>
              <a:t>Entire database is locked </a:t>
            </a:r>
          </a:p>
          <a:p>
            <a:pPr>
              <a:buFont typeface="Arial" panose="020B0604020202020204" pitchFamily="34" charset="0"/>
              <a:buChar char="•"/>
            </a:pPr>
            <a:r>
              <a:rPr lang="en-US" dirty="0"/>
              <a:t>Table-level lock </a:t>
            </a:r>
          </a:p>
          <a:p>
            <a:pPr>
              <a:buFont typeface="Arial" panose="020B0604020202020204" pitchFamily="34" charset="0"/>
              <a:buChar char="•"/>
            </a:pPr>
            <a:r>
              <a:rPr lang="en-US" dirty="0"/>
              <a:t>Entire table is locked </a:t>
            </a:r>
          </a:p>
          <a:p>
            <a:pPr>
              <a:buFont typeface="Arial" panose="020B0604020202020204" pitchFamily="34" charset="0"/>
              <a:buChar char="•"/>
            </a:pPr>
            <a:r>
              <a:rPr lang="en-US" dirty="0"/>
              <a:t>Page-level lock </a:t>
            </a:r>
          </a:p>
          <a:p>
            <a:pPr>
              <a:buFont typeface="Arial" panose="020B0604020202020204" pitchFamily="34" charset="0"/>
              <a:buChar char="•"/>
            </a:pPr>
            <a:r>
              <a:rPr lang="en-US" dirty="0"/>
              <a:t>Entire </a:t>
            </a:r>
            <a:r>
              <a:rPr lang="en-US" dirty="0" err="1"/>
              <a:t>diskpage</a:t>
            </a:r>
            <a:r>
              <a:rPr lang="en-US" dirty="0"/>
              <a:t> is locked </a:t>
            </a:r>
          </a:p>
          <a:p>
            <a:endParaRPr lang="en-US" dirty="0"/>
          </a:p>
        </p:txBody>
      </p:sp>
    </p:spTree>
    <p:extLst>
      <p:ext uri="{BB962C8B-B14F-4D97-AF65-F5344CB8AC3E}">
        <p14:creationId xmlns:p14="http://schemas.microsoft.com/office/powerpoint/2010/main" val="354086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Lock Granularity (continued)</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pPr>
              <a:buFont typeface="Arial" panose="020B0604020202020204" pitchFamily="34" charset="0"/>
              <a:buChar char="•"/>
            </a:pPr>
            <a:r>
              <a:rPr lang="en-US" dirty="0"/>
              <a:t>Row-level lock </a:t>
            </a:r>
          </a:p>
          <a:p>
            <a:pPr>
              <a:buFont typeface="Arial" panose="020B0604020202020204" pitchFamily="34" charset="0"/>
              <a:buChar char="•"/>
            </a:pPr>
            <a:r>
              <a:rPr lang="en-US" dirty="0"/>
              <a:t>Allows concurrent transactions to access </a:t>
            </a:r>
            <a:br>
              <a:rPr lang="en-US" dirty="0"/>
            </a:br>
            <a:r>
              <a:rPr lang="en-US" dirty="0"/>
              <a:t>different rows of same table, even if rows are </a:t>
            </a:r>
            <a:br>
              <a:rPr lang="en-US" dirty="0"/>
            </a:br>
            <a:r>
              <a:rPr lang="en-US" dirty="0"/>
              <a:t>located on same page </a:t>
            </a:r>
          </a:p>
          <a:p>
            <a:pPr>
              <a:buFont typeface="Arial" panose="020B0604020202020204" pitchFamily="34" charset="0"/>
              <a:buChar char="•"/>
            </a:pPr>
            <a:r>
              <a:rPr lang="en-US" dirty="0"/>
              <a:t>Field-level lock </a:t>
            </a:r>
          </a:p>
          <a:p>
            <a:pPr>
              <a:buFont typeface="Arial" panose="020B0604020202020204" pitchFamily="34" charset="0"/>
              <a:buChar char="•"/>
            </a:pPr>
            <a:r>
              <a:rPr lang="en-US" dirty="0"/>
              <a:t>Allows concurrent transactions to access same </a:t>
            </a:r>
            <a:br>
              <a:rPr lang="en-US" dirty="0"/>
            </a:br>
            <a:r>
              <a:rPr lang="en-US" dirty="0"/>
              <a:t>row, as long as they require use of different </a:t>
            </a:r>
            <a:br>
              <a:rPr lang="en-US" dirty="0"/>
            </a:br>
            <a:r>
              <a:rPr lang="en-US" dirty="0"/>
              <a:t>fields (attributes) within that row</a:t>
            </a:r>
          </a:p>
          <a:p>
            <a:endParaRPr lang="en-US" dirty="0"/>
          </a:p>
        </p:txBody>
      </p:sp>
    </p:spTree>
    <p:extLst>
      <p:ext uri="{BB962C8B-B14F-4D97-AF65-F5344CB8AC3E}">
        <p14:creationId xmlns:p14="http://schemas.microsoft.com/office/powerpoint/2010/main" val="756738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Lock Types</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normAutofit lnSpcReduction="10000"/>
          </a:bodyPr>
          <a:lstStyle/>
          <a:p>
            <a:pPr>
              <a:buFont typeface="Arial" panose="020B0604020202020204" pitchFamily="34" charset="0"/>
              <a:buChar char="•"/>
            </a:pPr>
            <a:r>
              <a:rPr lang="en-US" dirty="0"/>
              <a:t>Binary lock </a:t>
            </a:r>
          </a:p>
          <a:p>
            <a:pPr>
              <a:buFont typeface="Arial" panose="020B0604020202020204" pitchFamily="34" charset="0"/>
              <a:buChar char="•"/>
            </a:pPr>
            <a:r>
              <a:rPr lang="en-US" dirty="0"/>
              <a:t>Has only two states locked (1) or unlocked (0) </a:t>
            </a:r>
          </a:p>
          <a:p>
            <a:pPr>
              <a:buFont typeface="Arial" panose="020B0604020202020204" pitchFamily="34" charset="0"/>
              <a:buChar char="•"/>
            </a:pPr>
            <a:r>
              <a:rPr lang="en-US" dirty="0"/>
              <a:t>Exclusive lock </a:t>
            </a:r>
          </a:p>
          <a:p>
            <a:pPr>
              <a:buFont typeface="Arial" panose="020B0604020202020204" pitchFamily="34" charset="0"/>
              <a:buChar char="•"/>
            </a:pPr>
            <a:r>
              <a:rPr lang="en-US" dirty="0"/>
              <a:t>Access is specifically reserved for transaction </a:t>
            </a:r>
            <a:br>
              <a:rPr lang="en-US" dirty="0"/>
            </a:br>
            <a:r>
              <a:rPr lang="en-US" dirty="0"/>
              <a:t>that locked object </a:t>
            </a:r>
          </a:p>
          <a:p>
            <a:pPr>
              <a:buFont typeface="Arial" panose="020B0604020202020204" pitchFamily="34" charset="0"/>
              <a:buChar char="•"/>
            </a:pPr>
            <a:r>
              <a:rPr lang="en-US" dirty="0"/>
              <a:t>Must be used when potential for conflict exists </a:t>
            </a:r>
          </a:p>
          <a:p>
            <a:pPr>
              <a:buFont typeface="Arial" panose="020B0604020202020204" pitchFamily="34" charset="0"/>
              <a:buChar char="•"/>
            </a:pPr>
            <a:r>
              <a:rPr lang="en-US" dirty="0"/>
              <a:t>Shared lock </a:t>
            </a:r>
          </a:p>
          <a:p>
            <a:pPr>
              <a:buFont typeface="Arial" panose="020B0604020202020204" pitchFamily="34" charset="0"/>
              <a:buChar char="•"/>
            </a:pPr>
            <a:r>
              <a:rPr lang="en-US" dirty="0"/>
              <a:t>Concurrent transactions are granted Read access </a:t>
            </a:r>
            <a:br>
              <a:rPr lang="en-US" dirty="0"/>
            </a:br>
            <a:r>
              <a:rPr lang="en-US" dirty="0"/>
              <a:t>on basis of a common lock</a:t>
            </a:r>
          </a:p>
          <a:p>
            <a:endParaRPr lang="en-US" dirty="0"/>
          </a:p>
        </p:txBody>
      </p:sp>
    </p:spTree>
    <p:extLst>
      <p:ext uri="{BB962C8B-B14F-4D97-AF65-F5344CB8AC3E}">
        <p14:creationId xmlns:p14="http://schemas.microsoft.com/office/powerpoint/2010/main" val="2207757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ECC7-329B-B415-073F-EC9FAE88EADB}"/>
              </a:ext>
            </a:extLst>
          </p:cNvPr>
          <p:cNvSpPr>
            <a:spLocks noGrp="1"/>
          </p:cNvSpPr>
          <p:nvPr>
            <p:ph type="title"/>
          </p:nvPr>
        </p:nvSpPr>
        <p:spPr/>
        <p:txBody>
          <a:bodyPr/>
          <a:lstStyle/>
          <a:p>
            <a:r>
              <a:rPr lang="en-US" dirty="0"/>
              <a:t>What is a Transaction?</a:t>
            </a:r>
          </a:p>
        </p:txBody>
      </p:sp>
      <p:sp>
        <p:nvSpPr>
          <p:cNvPr id="3" name="Content Placeholder 2">
            <a:extLst>
              <a:ext uri="{FF2B5EF4-FFF2-40B4-BE49-F238E27FC236}">
                <a16:creationId xmlns:a16="http://schemas.microsoft.com/office/drawing/2014/main" id="{4AD03C0D-15E1-E177-DC43-6A802A25D4C0}"/>
              </a:ext>
            </a:extLst>
          </p:cNvPr>
          <p:cNvSpPr>
            <a:spLocks noGrp="1"/>
          </p:cNvSpPr>
          <p:nvPr>
            <p:ph idx="1"/>
          </p:nvPr>
        </p:nvSpPr>
        <p:spPr/>
        <p:txBody>
          <a:bodyPr>
            <a:normAutofit lnSpcReduction="10000"/>
          </a:bodyPr>
          <a:lstStyle/>
          <a:p>
            <a:pPr>
              <a:buFont typeface="Arial" panose="020B0604020202020204" pitchFamily="34" charset="0"/>
              <a:buChar char="•"/>
            </a:pPr>
            <a:r>
              <a:rPr lang="en-US" dirty="0"/>
              <a:t>Any action that reads from and/or writes to a </a:t>
            </a:r>
            <a:br>
              <a:rPr lang="en-US" dirty="0"/>
            </a:br>
            <a:r>
              <a:rPr lang="en-US" dirty="0"/>
              <a:t>database may consist of </a:t>
            </a:r>
          </a:p>
          <a:p>
            <a:pPr>
              <a:buFont typeface="Arial" panose="020B0604020202020204" pitchFamily="34" charset="0"/>
              <a:buChar char="•"/>
            </a:pPr>
            <a:r>
              <a:rPr lang="en-US" dirty="0"/>
              <a:t>Simple SELECT statement to generate list of table </a:t>
            </a:r>
            <a:br>
              <a:rPr lang="en-US" dirty="0"/>
            </a:br>
            <a:r>
              <a:rPr lang="en-US" dirty="0"/>
              <a:t>contents </a:t>
            </a:r>
          </a:p>
          <a:p>
            <a:pPr>
              <a:buFont typeface="Arial" panose="020B0604020202020204" pitchFamily="34" charset="0"/>
              <a:buChar char="•"/>
            </a:pPr>
            <a:r>
              <a:rPr lang="en-US" dirty="0"/>
              <a:t>Series of related UPDATE statements to change </a:t>
            </a:r>
            <a:br>
              <a:rPr lang="en-US" dirty="0"/>
            </a:br>
            <a:r>
              <a:rPr lang="en-US" dirty="0"/>
              <a:t>values of attributes in various tables </a:t>
            </a:r>
          </a:p>
          <a:p>
            <a:pPr>
              <a:buFont typeface="Arial" panose="020B0604020202020204" pitchFamily="34" charset="0"/>
              <a:buChar char="•"/>
            </a:pPr>
            <a:r>
              <a:rPr lang="en-US" dirty="0"/>
              <a:t>Series of INSERT statements to add rows to one or </a:t>
            </a:r>
            <a:br>
              <a:rPr lang="en-US" dirty="0"/>
            </a:br>
            <a:r>
              <a:rPr lang="en-US" dirty="0"/>
              <a:t>more tables </a:t>
            </a:r>
          </a:p>
          <a:p>
            <a:pPr>
              <a:buFont typeface="Arial" panose="020B0604020202020204" pitchFamily="34" charset="0"/>
              <a:buChar char="•"/>
            </a:pPr>
            <a:r>
              <a:rPr lang="en-US" dirty="0"/>
              <a:t>Combination of SELECT, UPDATE, and INSERT </a:t>
            </a:r>
            <a:br>
              <a:rPr lang="en-US" dirty="0"/>
            </a:br>
            <a:r>
              <a:rPr lang="en-US" dirty="0"/>
              <a:t>statements</a:t>
            </a:r>
          </a:p>
          <a:p>
            <a:endParaRPr lang="en-US" dirty="0"/>
          </a:p>
        </p:txBody>
      </p:sp>
    </p:spTree>
    <p:extLst>
      <p:ext uri="{BB962C8B-B14F-4D97-AF65-F5344CB8AC3E}">
        <p14:creationId xmlns:p14="http://schemas.microsoft.com/office/powerpoint/2010/main" val="2661640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Deadlocks</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pPr>
              <a:buFont typeface="Arial" panose="020B0604020202020204" pitchFamily="34" charset="0"/>
              <a:buChar char="•"/>
            </a:pPr>
            <a:r>
              <a:rPr lang="en-US" dirty="0"/>
              <a:t>Condition that occurs when two transactions wait </a:t>
            </a:r>
            <a:br>
              <a:rPr lang="en-US" dirty="0"/>
            </a:br>
            <a:r>
              <a:rPr lang="en-US" dirty="0"/>
              <a:t>for each other to unlock data </a:t>
            </a:r>
          </a:p>
          <a:p>
            <a:pPr>
              <a:buFont typeface="Arial" panose="020B0604020202020204" pitchFamily="34" charset="0"/>
              <a:buChar char="•"/>
            </a:pPr>
            <a:r>
              <a:rPr lang="en-US" dirty="0"/>
              <a:t>Possible only if one of the transactions wants to </a:t>
            </a:r>
            <a:br>
              <a:rPr lang="en-US" dirty="0"/>
            </a:br>
            <a:r>
              <a:rPr lang="en-US" dirty="0"/>
              <a:t>obtain an exclusive lock on a data item </a:t>
            </a:r>
          </a:p>
          <a:p>
            <a:pPr>
              <a:buFont typeface="Arial" panose="020B0604020202020204" pitchFamily="34" charset="0"/>
              <a:buChar char="•"/>
            </a:pPr>
            <a:r>
              <a:rPr lang="en-US" dirty="0"/>
              <a:t>No deadlock condition can exist among shared locks</a:t>
            </a:r>
          </a:p>
          <a:p>
            <a:endParaRPr lang="en-US" dirty="0"/>
          </a:p>
        </p:txBody>
      </p:sp>
    </p:spTree>
    <p:extLst>
      <p:ext uri="{BB962C8B-B14F-4D97-AF65-F5344CB8AC3E}">
        <p14:creationId xmlns:p14="http://schemas.microsoft.com/office/powerpoint/2010/main" val="1260682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normAutofit fontScale="90000"/>
          </a:bodyPr>
          <a:lstStyle/>
          <a:p>
            <a:r>
              <a:rPr lang="en-US" dirty="0"/>
              <a:t>Concurrency Control with Time Stamping Methods</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pPr>
              <a:buFont typeface="Arial" panose="020B0604020202020204" pitchFamily="34" charset="0"/>
              <a:buChar char="•"/>
            </a:pPr>
            <a:r>
              <a:rPr lang="en-US" dirty="0"/>
              <a:t>Assigns global unique time stamp to each </a:t>
            </a:r>
            <a:br>
              <a:rPr lang="en-US" dirty="0"/>
            </a:br>
            <a:r>
              <a:rPr lang="en-US" dirty="0"/>
              <a:t>transaction </a:t>
            </a:r>
          </a:p>
          <a:p>
            <a:pPr>
              <a:buFont typeface="Arial" panose="020B0604020202020204" pitchFamily="34" charset="0"/>
              <a:buChar char="•"/>
            </a:pPr>
            <a:r>
              <a:rPr lang="en-US" dirty="0"/>
              <a:t>Produces explicit order in which transactions are </a:t>
            </a:r>
            <a:br>
              <a:rPr lang="en-US" dirty="0"/>
            </a:br>
            <a:r>
              <a:rPr lang="en-US" dirty="0"/>
              <a:t>submitted to DBMS </a:t>
            </a:r>
          </a:p>
          <a:p>
            <a:pPr>
              <a:buFont typeface="Arial" panose="020B0604020202020204" pitchFamily="34" charset="0"/>
              <a:buChar char="•"/>
            </a:pPr>
            <a:r>
              <a:rPr lang="en-US" dirty="0"/>
              <a:t>Uniqueness </a:t>
            </a:r>
          </a:p>
          <a:p>
            <a:pPr>
              <a:buFont typeface="Arial" panose="020B0604020202020204" pitchFamily="34" charset="0"/>
              <a:buChar char="•"/>
            </a:pPr>
            <a:r>
              <a:rPr lang="en-US" dirty="0"/>
              <a:t>Ensures that no equal time stamp values can exist </a:t>
            </a:r>
          </a:p>
          <a:p>
            <a:pPr>
              <a:buFont typeface="Arial" panose="020B0604020202020204" pitchFamily="34" charset="0"/>
              <a:buChar char="•"/>
            </a:pPr>
            <a:r>
              <a:rPr lang="en-US" dirty="0"/>
              <a:t>Monotonicity </a:t>
            </a:r>
          </a:p>
          <a:p>
            <a:pPr>
              <a:buFont typeface="Arial" panose="020B0604020202020204" pitchFamily="34" charset="0"/>
              <a:buChar char="•"/>
            </a:pPr>
            <a:r>
              <a:rPr lang="en-US" dirty="0"/>
              <a:t>Ensures that time stamp values always increase</a:t>
            </a:r>
          </a:p>
          <a:p>
            <a:endParaRPr lang="en-US" dirty="0"/>
          </a:p>
        </p:txBody>
      </p:sp>
    </p:spTree>
    <p:extLst>
      <p:ext uri="{BB962C8B-B14F-4D97-AF65-F5344CB8AC3E}">
        <p14:creationId xmlns:p14="http://schemas.microsoft.com/office/powerpoint/2010/main" val="892312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Wait/Die and Wound/Wait Schemes</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pPr>
              <a:buFont typeface="Arial" panose="020B0604020202020204" pitchFamily="34" charset="0"/>
              <a:buChar char="•"/>
            </a:pPr>
            <a:r>
              <a:rPr lang="en-US" dirty="0"/>
              <a:t>Wait/die </a:t>
            </a:r>
          </a:p>
          <a:p>
            <a:pPr>
              <a:buFont typeface="Arial" panose="020B0604020202020204" pitchFamily="34" charset="0"/>
              <a:buChar char="•"/>
            </a:pPr>
            <a:r>
              <a:rPr lang="en-US" dirty="0"/>
              <a:t>Older transaction waits and younger is rolled </a:t>
            </a:r>
            <a:br>
              <a:rPr lang="en-US" dirty="0"/>
            </a:br>
            <a:r>
              <a:rPr lang="en-US" dirty="0"/>
              <a:t>back and rescheduled </a:t>
            </a:r>
          </a:p>
          <a:p>
            <a:pPr>
              <a:buFont typeface="Arial" panose="020B0604020202020204" pitchFamily="34" charset="0"/>
              <a:buChar char="•"/>
            </a:pPr>
            <a:r>
              <a:rPr lang="en-US" dirty="0"/>
              <a:t>Wound/wait </a:t>
            </a:r>
          </a:p>
          <a:p>
            <a:pPr>
              <a:buFont typeface="Arial" panose="020B0604020202020204" pitchFamily="34" charset="0"/>
              <a:buChar char="•"/>
            </a:pPr>
            <a:r>
              <a:rPr lang="en-US" dirty="0"/>
              <a:t>Older transaction rolls back younger transaction </a:t>
            </a:r>
            <a:br>
              <a:rPr lang="en-US" dirty="0"/>
            </a:br>
            <a:r>
              <a:rPr lang="en-US" dirty="0"/>
              <a:t>and reschedules it</a:t>
            </a:r>
          </a:p>
          <a:p>
            <a:endParaRPr lang="en-US" dirty="0"/>
          </a:p>
        </p:txBody>
      </p:sp>
    </p:spTree>
    <p:extLst>
      <p:ext uri="{BB962C8B-B14F-4D97-AF65-F5344CB8AC3E}">
        <p14:creationId xmlns:p14="http://schemas.microsoft.com/office/powerpoint/2010/main" val="41414597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ACID Properties of Transactions</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r>
              <a:rPr lang="en-US" dirty="0"/>
              <a:t>In the context of transaction processing, the acronym </a:t>
            </a:r>
            <a:r>
              <a:rPr lang="en-US" i="1" dirty="0"/>
              <a:t>ACID</a:t>
            </a:r>
            <a:r>
              <a:rPr lang="en-US" dirty="0"/>
              <a:t> refers to the four key properties of a transaction: atomicity, consistency, isolation, and durability.</a:t>
            </a:r>
          </a:p>
        </p:txBody>
      </p:sp>
    </p:spTree>
    <p:extLst>
      <p:ext uri="{BB962C8B-B14F-4D97-AF65-F5344CB8AC3E}">
        <p14:creationId xmlns:p14="http://schemas.microsoft.com/office/powerpoint/2010/main" val="23608351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Atomicity</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r>
              <a:rPr lang="en-US" dirty="0"/>
              <a:t>All changes to data are performed as if they are a single operation. That is, all the changes are performed, or none of them are</a:t>
            </a:r>
            <a:r>
              <a:rPr lang="en-US"/>
              <a:t>. </a:t>
            </a:r>
          </a:p>
          <a:p>
            <a:r>
              <a:rPr lang="en-US"/>
              <a:t>For </a:t>
            </a:r>
            <a:r>
              <a:rPr lang="en-US" dirty="0"/>
              <a:t>example, in an application that transfers funds from one account to another, the atomicity property ensures that, if a debit is made successfully from one account, the corresponding credit is made to the other account.</a:t>
            </a:r>
          </a:p>
        </p:txBody>
      </p:sp>
    </p:spTree>
    <p:extLst>
      <p:ext uri="{BB962C8B-B14F-4D97-AF65-F5344CB8AC3E}">
        <p14:creationId xmlns:p14="http://schemas.microsoft.com/office/powerpoint/2010/main" val="28225912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Consistency</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r>
              <a:rPr lang="en-US" dirty="0"/>
              <a:t>Data is in a consistent state when a transaction starts and when it ends. </a:t>
            </a:r>
          </a:p>
          <a:p>
            <a:r>
              <a:rPr lang="en-US" dirty="0"/>
              <a:t>For example, in an application that transfers funds from one account to another, the consistency property ensures that the total value of funds in both the accounts is the same at the start and end of each transaction.</a:t>
            </a:r>
          </a:p>
        </p:txBody>
      </p:sp>
    </p:spTree>
    <p:extLst>
      <p:ext uri="{BB962C8B-B14F-4D97-AF65-F5344CB8AC3E}">
        <p14:creationId xmlns:p14="http://schemas.microsoft.com/office/powerpoint/2010/main" val="15819115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Isolation</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r>
              <a:rPr lang="en-US" dirty="0"/>
              <a:t>The intermediate state of a transaction is invisible to other transactions. As a result, transactions that run concurrently appear to be serialized. </a:t>
            </a:r>
          </a:p>
          <a:p>
            <a:r>
              <a:rPr lang="en-US" dirty="0"/>
              <a:t>For example, in an application that transfers funds from one account to another, the isolation property ensures that another transaction sees the transferred funds in one account or the other, but not in both, nor in neither.</a:t>
            </a:r>
          </a:p>
        </p:txBody>
      </p:sp>
    </p:spTree>
    <p:extLst>
      <p:ext uri="{BB962C8B-B14F-4D97-AF65-F5344CB8AC3E}">
        <p14:creationId xmlns:p14="http://schemas.microsoft.com/office/powerpoint/2010/main" val="29453613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9C051-1E04-CAA9-F790-0C52F63FAE38}"/>
              </a:ext>
            </a:extLst>
          </p:cNvPr>
          <p:cNvSpPr>
            <a:spLocks noGrp="1"/>
          </p:cNvSpPr>
          <p:nvPr>
            <p:ph type="title"/>
          </p:nvPr>
        </p:nvSpPr>
        <p:spPr/>
        <p:txBody>
          <a:bodyPr/>
          <a:lstStyle/>
          <a:p>
            <a:r>
              <a:rPr lang="en-US" dirty="0"/>
              <a:t>Durability</a:t>
            </a:r>
          </a:p>
        </p:txBody>
      </p:sp>
      <p:sp>
        <p:nvSpPr>
          <p:cNvPr id="3" name="Content Placeholder 2">
            <a:extLst>
              <a:ext uri="{FF2B5EF4-FFF2-40B4-BE49-F238E27FC236}">
                <a16:creationId xmlns:a16="http://schemas.microsoft.com/office/drawing/2014/main" id="{BF2244AE-17F9-0A5E-8BED-D3F7B6571A8E}"/>
              </a:ext>
            </a:extLst>
          </p:cNvPr>
          <p:cNvSpPr>
            <a:spLocks noGrp="1"/>
          </p:cNvSpPr>
          <p:nvPr>
            <p:ph idx="1"/>
          </p:nvPr>
        </p:nvSpPr>
        <p:spPr/>
        <p:txBody>
          <a:bodyPr/>
          <a:lstStyle/>
          <a:p>
            <a:r>
              <a:rPr lang="en-US" dirty="0"/>
              <a:t>After a transaction successfully completes, changes to data persist and are not undone, even in the event of a system failure. </a:t>
            </a:r>
          </a:p>
          <a:p>
            <a:r>
              <a:rPr lang="en-US" dirty="0"/>
              <a:t>For example, in an application that transfers funds from one account to another, the durability property ensures that the changes made to each account will not be reversed.</a:t>
            </a:r>
          </a:p>
        </p:txBody>
      </p:sp>
    </p:spTree>
    <p:extLst>
      <p:ext uri="{BB962C8B-B14F-4D97-AF65-F5344CB8AC3E}">
        <p14:creationId xmlns:p14="http://schemas.microsoft.com/office/powerpoint/2010/main" val="2035730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What is a Transaction? (continued)</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normAutofit lnSpcReduction="10000"/>
          </a:bodyPr>
          <a:lstStyle/>
          <a:p>
            <a:pPr>
              <a:buFont typeface="Arial" panose="020B0604020202020204" pitchFamily="34" charset="0"/>
              <a:buChar char="•"/>
            </a:pPr>
            <a:r>
              <a:rPr lang="en-US" dirty="0"/>
              <a:t>Transaction is logical unit of work that must be </a:t>
            </a:r>
            <a:br>
              <a:rPr lang="en-US" dirty="0"/>
            </a:br>
            <a:r>
              <a:rPr lang="en-US" dirty="0"/>
              <a:t>either entirely completed or aborted </a:t>
            </a:r>
          </a:p>
          <a:p>
            <a:pPr>
              <a:buFont typeface="Arial" panose="020B0604020202020204" pitchFamily="34" charset="0"/>
              <a:buChar char="•"/>
            </a:pPr>
            <a:r>
              <a:rPr lang="en-US" dirty="0"/>
              <a:t>Successful transaction changes database from one </a:t>
            </a:r>
            <a:br>
              <a:rPr lang="en-US" dirty="0"/>
            </a:br>
            <a:r>
              <a:rPr lang="en-US" dirty="0"/>
              <a:t>consistent state to another </a:t>
            </a:r>
          </a:p>
          <a:p>
            <a:pPr>
              <a:buFont typeface="Arial" panose="020B0604020202020204" pitchFamily="34" charset="0"/>
              <a:buChar char="•"/>
            </a:pPr>
            <a:r>
              <a:rPr lang="en-US" dirty="0"/>
              <a:t>One in which all data integrity constraints are </a:t>
            </a:r>
            <a:br>
              <a:rPr lang="en-US" dirty="0"/>
            </a:br>
            <a:r>
              <a:rPr lang="en-US" dirty="0"/>
              <a:t>satisfied </a:t>
            </a:r>
          </a:p>
          <a:p>
            <a:pPr>
              <a:buFont typeface="Arial" panose="020B0604020202020204" pitchFamily="34" charset="0"/>
              <a:buChar char="•"/>
            </a:pPr>
            <a:r>
              <a:rPr lang="en-US" dirty="0"/>
              <a:t>Most real-world database transactions are formed </a:t>
            </a:r>
            <a:br>
              <a:rPr lang="en-US" dirty="0"/>
            </a:br>
            <a:r>
              <a:rPr lang="en-US" dirty="0"/>
              <a:t>by two or more database requests </a:t>
            </a:r>
          </a:p>
          <a:p>
            <a:pPr>
              <a:buFont typeface="Arial" panose="020B0604020202020204" pitchFamily="34" charset="0"/>
              <a:buChar char="•"/>
            </a:pPr>
            <a:r>
              <a:rPr lang="en-US" dirty="0"/>
              <a:t>Equivalent of a single SQL statement in an </a:t>
            </a:r>
            <a:br>
              <a:rPr lang="en-US" dirty="0"/>
            </a:br>
            <a:r>
              <a:rPr lang="en-US" dirty="0"/>
              <a:t>application program or transaction</a:t>
            </a:r>
          </a:p>
          <a:p>
            <a:endParaRPr lang="en-US" dirty="0"/>
          </a:p>
        </p:txBody>
      </p:sp>
    </p:spTree>
    <p:extLst>
      <p:ext uri="{BB962C8B-B14F-4D97-AF65-F5344CB8AC3E}">
        <p14:creationId xmlns:p14="http://schemas.microsoft.com/office/powerpoint/2010/main" val="3016293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Evaluating Transaction Results</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Not all transactions update database </a:t>
            </a:r>
          </a:p>
          <a:p>
            <a:pPr>
              <a:buFont typeface="Arial" panose="020B0604020202020204" pitchFamily="34" charset="0"/>
              <a:buChar char="•"/>
            </a:pPr>
            <a:r>
              <a:rPr lang="en-US" dirty="0"/>
              <a:t>SQL code represents a transaction because </a:t>
            </a:r>
            <a:br>
              <a:rPr lang="en-US" dirty="0"/>
            </a:br>
            <a:r>
              <a:rPr lang="en-US" dirty="0"/>
              <a:t>database was accessed </a:t>
            </a:r>
          </a:p>
          <a:p>
            <a:pPr>
              <a:buFont typeface="Arial" panose="020B0604020202020204" pitchFamily="34" charset="0"/>
              <a:buChar char="•"/>
            </a:pPr>
            <a:r>
              <a:rPr lang="en-US" dirty="0"/>
              <a:t>Improper or incomplete transactions can have </a:t>
            </a:r>
            <a:br>
              <a:rPr lang="en-US" dirty="0"/>
            </a:br>
            <a:r>
              <a:rPr lang="en-US" dirty="0"/>
              <a:t>devastating effect on database integrity </a:t>
            </a:r>
          </a:p>
          <a:p>
            <a:pPr>
              <a:buFont typeface="Arial" panose="020B0604020202020204" pitchFamily="34" charset="0"/>
              <a:buChar char="•"/>
            </a:pPr>
            <a:r>
              <a:rPr lang="en-US" dirty="0"/>
              <a:t>Some DBMSs provide means by which user can define </a:t>
            </a:r>
            <a:br>
              <a:rPr lang="en-US" dirty="0"/>
            </a:br>
            <a:r>
              <a:rPr lang="en-US" dirty="0"/>
              <a:t>enforceable constraints </a:t>
            </a:r>
          </a:p>
          <a:p>
            <a:pPr>
              <a:buFont typeface="Arial" panose="020B0604020202020204" pitchFamily="34" charset="0"/>
              <a:buChar char="•"/>
            </a:pPr>
            <a:r>
              <a:rPr lang="en-US" dirty="0"/>
              <a:t>Other integrity rules are enforced automatically </a:t>
            </a:r>
            <a:br>
              <a:rPr lang="en-US" dirty="0"/>
            </a:br>
            <a:r>
              <a:rPr lang="en-US" dirty="0"/>
              <a:t>by the DBMS</a:t>
            </a:r>
          </a:p>
          <a:p>
            <a:endParaRPr lang="en-US" dirty="0"/>
          </a:p>
        </p:txBody>
      </p:sp>
    </p:spTree>
    <p:extLst>
      <p:ext uri="{BB962C8B-B14F-4D97-AF65-F5344CB8AC3E}">
        <p14:creationId xmlns:p14="http://schemas.microsoft.com/office/powerpoint/2010/main" val="1919565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Transaction Properties</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Atomicity </a:t>
            </a:r>
          </a:p>
          <a:p>
            <a:pPr>
              <a:buFont typeface="Arial" panose="020B0604020202020204" pitchFamily="34" charset="0"/>
              <a:buChar char="•"/>
            </a:pPr>
            <a:r>
              <a:rPr lang="en-US" dirty="0"/>
              <a:t>Requires that all operations (SQL requests) of a </a:t>
            </a:r>
            <a:br>
              <a:rPr lang="en-US" dirty="0"/>
            </a:br>
            <a:r>
              <a:rPr lang="en-US" dirty="0"/>
              <a:t>transaction be completed </a:t>
            </a:r>
          </a:p>
          <a:p>
            <a:pPr>
              <a:buFont typeface="Arial" panose="020B0604020202020204" pitchFamily="34" charset="0"/>
              <a:buChar char="•"/>
            </a:pPr>
            <a:r>
              <a:rPr lang="en-US" dirty="0"/>
              <a:t>Consistency </a:t>
            </a:r>
          </a:p>
          <a:p>
            <a:pPr>
              <a:buFont typeface="Arial" panose="020B0604020202020204" pitchFamily="34" charset="0"/>
              <a:buChar char="•"/>
            </a:pPr>
            <a:r>
              <a:rPr lang="en-US" dirty="0"/>
              <a:t>Indicates the permanence of databases consistent </a:t>
            </a:r>
            <a:br>
              <a:rPr lang="en-US" dirty="0"/>
            </a:br>
            <a:r>
              <a:rPr lang="en-US" dirty="0"/>
              <a:t>state</a:t>
            </a:r>
          </a:p>
          <a:p>
            <a:endParaRPr lang="en-US" dirty="0"/>
          </a:p>
        </p:txBody>
      </p:sp>
    </p:spTree>
    <p:extLst>
      <p:ext uri="{BB962C8B-B14F-4D97-AF65-F5344CB8AC3E}">
        <p14:creationId xmlns:p14="http://schemas.microsoft.com/office/powerpoint/2010/main" val="4338898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Transaction Properties (continued)</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Isolation </a:t>
            </a:r>
          </a:p>
          <a:p>
            <a:pPr>
              <a:buFont typeface="Arial" panose="020B0604020202020204" pitchFamily="34" charset="0"/>
              <a:buChar char="•"/>
            </a:pPr>
            <a:r>
              <a:rPr lang="en-US" dirty="0"/>
              <a:t>Data used during execution of a transaction </a:t>
            </a:r>
            <a:br>
              <a:rPr lang="en-US" dirty="0"/>
            </a:br>
            <a:r>
              <a:rPr lang="en-US" dirty="0"/>
              <a:t>cannot be used by second transaction until first </a:t>
            </a:r>
            <a:br>
              <a:rPr lang="en-US" dirty="0"/>
            </a:br>
            <a:r>
              <a:rPr lang="en-US" dirty="0"/>
              <a:t>one is completed </a:t>
            </a:r>
          </a:p>
          <a:p>
            <a:pPr>
              <a:buFont typeface="Arial" panose="020B0604020202020204" pitchFamily="34" charset="0"/>
              <a:buChar char="•"/>
            </a:pPr>
            <a:r>
              <a:rPr lang="en-US" dirty="0"/>
              <a:t>Durability </a:t>
            </a:r>
          </a:p>
          <a:p>
            <a:pPr>
              <a:buFont typeface="Arial" panose="020B0604020202020204" pitchFamily="34" charset="0"/>
              <a:buChar char="•"/>
            </a:pPr>
            <a:r>
              <a:rPr lang="en-US" dirty="0"/>
              <a:t>Indicates permanence of databases consistent </a:t>
            </a:r>
            <a:br>
              <a:rPr lang="en-US" dirty="0"/>
            </a:br>
            <a:r>
              <a:rPr lang="en-US" dirty="0"/>
              <a:t>state Isolation </a:t>
            </a:r>
          </a:p>
          <a:p>
            <a:endParaRPr lang="en-US" dirty="0"/>
          </a:p>
        </p:txBody>
      </p:sp>
    </p:spTree>
    <p:extLst>
      <p:ext uri="{BB962C8B-B14F-4D97-AF65-F5344CB8AC3E}">
        <p14:creationId xmlns:p14="http://schemas.microsoft.com/office/powerpoint/2010/main" val="1314975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Transaction Properties (continued)</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Serializability </a:t>
            </a:r>
          </a:p>
          <a:p>
            <a:pPr>
              <a:buFont typeface="Arial" panose="020B0604020202020204" pitchFamily="34" charset="0"/>
              <a:buChar char="•"/>
            </a:pPr>
            <a:r>
              <a:rPr lang="en-US" dirty="0"/>
              <a:t>Ensures that concurrent execution of several </a:t>
            </a:r>
            <a:br>
              <a:rPr lang="en-US" dirty="0"/>
            </a:br>
            <a:r>
              <a:rPr lang="en-US" dirty="0"/>
              <a:t>transactions yields consistent results</a:t>
            </a:r>
          </a:p>
          <a:p>
            <a:endParaRPr lang="en-US" dirty="0"/>
          </a:p>
        </p:txBody>
      </p:sp>
    </p:spTree>
    <p:extLst>
      <p:ext uri="{BB962C8B-B14F-4D97-AF65-F5344CB8AC3E}">
        <p14:creationId xmlns:p14="http://schemas.microsoft.com/office/powerpoint/2010/main" val="919718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lstStyle/>
          <a:p>
            <a:r>
              <a:rPr lang="en-US" dirty="0"/>
              <a:t>Transaction Management with SQL</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ANSI has defined standards that govern SQL </a:t>
            </a:r>
            <a:br>
              <a:rPr lang="en-US" dirty="0"/>
            </a:br>
            <a:r>
              <a:rPr lang="en-US" dirty="0"/>
              <a:t>database transactions </a:t>
            </a:r>
          </a:p>
          <a:p>
            <a:pPr>
              <a:buFont typeface="Arial" panose="020B0604020202020204" pitchFamily="34" charset="0"/>
              <a:buChar char="•"/>
            </a:pPr>
            <a:r>
              <a:rPr lang="en-US" dirty="0"/>
              <a:t>Transaction support is provided by two SQL </a:t>
            </a:r>
            <a:br>
              <a:rPr lang="en-US" dirty="0"/>
            </a:br>
            <a:r>
              <a:rPr lang="en-US" dirty="0"/>
              <a:t>statements COMMIT and ROLLBACK</a:t>
            </a:r>
          </a:p>
          <a:p>
            <a:endParaRPr lang="en-US" dirty="0"/>
          </a:p>
        </p:txBody>
      </p:sp>
    </p:spTree>
    <p:extLst>
      <p:ext uri="{BB962C8B-B14F-4D97-AF65-F5344CB8AC3E}">
        <p14:creationId xmlns:p14="http://schemas.microsoft.com/office/powerpoint/2010/main" val="2450089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41EDF-23F4-B5F9-C212-632F92F2DE66}"/>
              </a:ext>
            </a:extLst>
          </p:cNvPr>
          <p:cNvSpPr>
            <a:spLocks noGrp="1"/>
          </p:cNvSpPr>
          <p:nvPr>
            <p:ph type="title"/>
          </p:nvPr>
        </p:nvSpPr>
        <p:spPr/>
        <p:txBody>
          <a:bodyPr>
            <a:normAutofit fontScale="90000"/>
          </a:bodyPr>
          <a:lstStyle/>
          <a:p>
            <a:r>
              <a:rPr lang="en-US" dirty="0"/>
              <a:t>Transaction Management with SQL (continued)</a:t>
            </a:r>
          </a:p>
        </p:txBody>
      </p:sp>
      <p:sp>
        <p:nvSpPr>
          <p:cNvPr id="3" name="Content Placeholder 2">
            <a:extLst>
              <a:ext uri="{FF2B5EF4-FFF2-40B4-BE49-F238E27FC236}">
                <a16:creationId xmlns:a16="http://schemas.microsoft.com/office/drawing/2014/main" id="{C196BAD5-C838-6D6B-89C4-2D3ABAB525BA}"/>
              </a:ext>
            </a:extLst>
          </p:cNvPr>
          <p:cNvSpPr>
            <a:spLocks noGrp="1"/>
          </p:cNvSpPr>
          <p:nvPr>
            <p:ph idx="1"/>
          </p:nvPr>
        </p:nvSpPr>
        <p:spPr/>
        <p:txBody>
          <a:bodyPr/>
          <a:lstStyle/>
          <a:p>
            <a:pPr>
              <a:buFont typeface="Arial" panose="020B0604020202020204" pitchFamily="34" charset="0"/>
              <a:buChar char="•"/>
            </a:pPr>
            <a:r>
              <a:rPr lang="en-US" dirty="0"/>
              <a:t>ANSI standards require that, when a transaction </a:t>
            </a:r>
            <a:br>
              <a:rPr lang="en-US" dirty="0"/>
            </a:br>
            <a:r>
              <a:rPr lang="en-US" dirty="0"/>
              <a:t>sequence is initiated by a user or an application </a:t>
            </a:r>
            <a:br>
              <a:rPr lang="en-US" dirty="0"/>
            </a:br>
            <a:r>
              <a:rPr lang="en-US" dirty="0"/>
              <a:t>program, it must continue through all succeeding </a:t>
            </a:r>
            <a:br>
              <a:rPr lang="en-US" dirty="0"/>
            </a:br>
            <a:r>
              <a:rPr lang="en-US" dirty="0"/>
              <a:t>SQL statements until one of four events occurs </a:t>
            </a:r>
          </a:p>
          <a:p>
            <a:pPr>
              <a:buFont typeface="Arial" panose="020B0604020202020204" pitchFamily="34" charset="0"/>
              <a:buChar char="•"/>
            </a:pPr>
            <a:r>
              <a:rPr lang="en-US" dirty="0"/>
              <a:t>COMMIT statement is reached </a:t>
            </a:r>
          </a:p>
          <a:p>
            <a:pPr>
              <a:buFont typeface="Arial" panose="020B0604020202020204" pitchFamily="34" charset="0"/>
              <a:buChar char="•"/>
            </a:pPr>
            <a:r>
              <a:rPr lang="en-US" dirty="0"/>
              <a:t>ROLLBACK statement is reached </a:t>
            </a:r>
          </a:p>
          <a:p>
            <a:pPr>
              <a:buFont typeface="Arial" panose="020B0604020202020204" pitchFamily="34" charset="0"/>
              <a:buChar char="•"/>
            </a:pPr>
            <a:r>
              <a:rPr lang="en-US" dirty="0"/>
              <a:t>End of program is reached </a:t>
            </a:r>
          </a:p>
          <a:p>
            <a:pPr>
              <a:buFont typeface="Arial" panose="020B0604020202020204" pitchFamily="34" charset="0"/>
              <a:buChar char="•"/>
            </a:pPr>
            <a:r>
              <a:rPr lang="en-US" dirty="0"/>
              <a:t>Program is abnormally terminated</a:t>
            </a:r>
          </a:p>
          <a:p>
            <a:endParaRPr lang="en-US" dirty="0"/>
          </a:p>
        </p:txBody>
      </p:sp>
    </p:spTree>
    <p:extLst>
      <p:ext uri="{BB962C8B-B14F-4D97-AF65-F5344CB8AC3E}">
        <p14:creationId xmlns:p14="http://schemas.microsoft.com/office/powerpoint/2010/main" val="30735180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99C601-DF59-44D5-9BDC-AC37EFD7DC3A}"/>
</file>

<file path=customXml/itemProps2.xml><?xml version="1.0" encoding="utf-8"?>
<ds:datastoreItem xmlns:ds="http://schemas.openxmlformats.org/officeDocument/2006/customXml" ds:itemID="{C3065AAA-D4D4-4A38-8BC1-B7179E3F4123}"/>
</file>

<file path=docProps/app.xml><?xml version="1.0" encoding="utf-8"?>
<Properties xmlns="http://schemas.openxmlformats.org/officeDocument/2006/extended-properties" xmlns:vt="http://schemas.openxmlformats.org/officeDocument/2006/docPropsVTypes">
  <Template>Office Theme</Template>
  <TotalTime>16</TotalTime>
  <Words>1166</Words>
  <Application>Microsoft Macintosh PowerPoint</Application>
  <PresentationFormat>On-screen Show (16:9)</PresentationFormat>
  <Paragraphs>131</Paragraphs>
  <Slides>27</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27</vt:i4>
      </vt:variant>
    </vt:vector>
  </HeadingPairs>
  <TitlesOfParts>
    <vt:vector size="29" baseType="lpstr">
      <vt:lpstr>Arial</vt:lpstr>
      <vt:lpstr>Office Theme</vt:lpstr>
      <vt:lpstr>IT 5433 Module 12</vt:lpstr>
      <vt:lpstr>What is a Transaction?</vt:lpstr>
      <vt:lpstr>What is a Transaction? (continued)</vt:lpstr>
      <vt:lpstr>Evaluating Transaction Results</vt:lpstr>
      <vt:lpstr>Transaction Properties</vt:lpstr>
      <vt:lpstr>Transaction Properties (continued)</vt:lpstr>
      <vt:lpstr>Transaction Properties (continued)</vt:lpstr>
      <vt:lpstr>Transaction Management with SQL</vt:lpstr>
      <vt:lpstr>Transaction Management with SQL (continued)</vt:lpstr>
      <vt:lpstr>The Transaction Log</vt:lpstr>
      <vt:lpstr>Concurrency Control</vt:lpstr>
      <vt:lpstr>Concurrency Control (continued)</vt:lpstr>
      <vt:lpstr>The Scheduler</vt:lpstr>
      <vt:lpstr>The Scheduler (continued)</vt:lpstr>
      <vt:lpstr>Concurrency Controlwith Locking Methods</vt:lpstr>
      <vt:lpstr>Lock Granularity</vt:lpstr>
      <vt:lpstr>Lock Granularity (continued)</vt:lpstr>
      <vt:lpstr>Lock Granularity (continued)</vt:lpstr>
      <vt:lpstr>Lock Types</vt:lpstr>
      <vt:lpstr>Deadlocks</vt:lpstr>
      <vt:lpstr>Concurrency Control with Time Stamping Methods</vt:lpstr>
      <vt:lpstr>Wait/Die and Wound/Wait Schemes</vt:lpstr>
      <vt:lpstr>ACID Properties of Transactions</vt:lpstr>
      <vt:lpstr>Atomicity</vt:lpstr>
      <vt:lpstr>Consistency</vt:lpstr>
      <vt:lpstr>Isolation</vt:lpstr>
      <vt:lpstr>Durability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Shirley Tian</cp:lastModifiedBy>
  <cp:revision>9</cp:revision>
  <dcterms:created xsi:type="dcterms:W3CDTF">2019-08-16T16:55:48Z</dcterms:created>
  <dcterms:modified xsi:type="dcterms:W3CDTF">2022-12-29T23:43:29Z</dcterms:modified>
</cp:coreProperties>
</file>