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13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Web and XML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Extensible Markup Language (XML)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A text-based markup language (like HTML)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Uses elements, tags, attributes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Includes document type declarations (DTDs), XML schemas, comments, and entity references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Revolutionizes the way data are exchanged over the Internet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Document Structure Declarations (DSD), XML Schema (XSD) and Relax NG replacing DTDs for validating XML document structure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XSD – language for defining XML databases, recommended by the W3C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248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XML Schema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Schema is a record definition, analogous to the Create SQL statement, and therefore provides metadata.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344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736600"/>
            <a:ext cx="7200897" cy="473636"/>
          </a:xfrm>
        </p:spPr>
        <p:txBody>
          <a:bodyPr>
            <a:normAutofit fontScale="90000"/>
          </a:bodyPr>
          <a:lstStyle/>
          <a:p>
            <a:r>
              <a:rPr lang="en-US" dirty="0"/>
              <a:t>Sample of an XML Schema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51" y="1379668"/>
            <a:ext cx="7200897" cy="3027233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911710" y="1379669"/>
            <a:ext cx="6930614" cy="3291840"/>
            <a:chOff x="533400" y="685800"/>
            <a:chExt cx="6438900" cy="5381625"/>
          </a:xfrm>
        </p:grpSpPr>
        <p:pic>
          <p:nvPicPr>
            <p:cNvPr id="5" name="Picture 5" descr="Noname.gif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685800"/>
              <a:ext cx="6438900" cy="187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6" descr="Noname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2514600"/>
              <a:ext cx="6429375" cy="3552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4707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736599"/>
            <a:ext cx="7200897" cy="384886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51" y="1258645"/>
            <a:ext cx="7200897" cy="3148256"/>
          </a:xfrm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None/>
            </a:pPr>
            <a:r>
              <a:rPr lang="en-US" altLang="en-US" sz="1350" dirty="0">
                <a:latin typeface="Tahoma" panose="020B0604030504040204" pitchFamily="34" charset="0"/>
                <a:cs typeface="Tahoma" panose="020B0604030504040204" pitchFamily="34" charset="0"/>
              </a:rPr>
              <a:t>This XML data conforms to the XML schema of the previous slide, and involves elements and attributes defined in the schema. This is analogous to a record in a database.</a:t>
            </a:r>
          </a:p>
          <a:p>
            <a:endParaRPr lang="en-US" dirty="0"/>
          </a:p>
        </p:txBody>
      </p:sp>
      <p:pic>
        <p:nvPicPr>
          <p:cNvPr id="4" name="Picture 5" descr="Nonam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1" y="1839558"/>
            <a:ext cx="7200896" cy="279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5080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736599"/>
            <a:ext cx="7200897" cy="602728"/>
          </a:xfrm>
        </p:spPr>
        <p:txBody>
          <a:bodyPr/>
          <a:lstStyle/>
          <a:p>
            <a:r>
              <a:rPr lang="en-US" dirty="0"/>
              <a:t>Another Example</a:t>
            </a:r>
          </a:p>
        </p:txBody>
      </p:sp>
      <p:pic>
        <p:nvPicPr>
          <p:cNvPr id="4" name="Picture 5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132" y="1936377"/>
            <a:ext cx="3840479" cy="2525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3555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Storing XML Documents in a DB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Four common options:</a:t>
            </a:r>
          </a:p>
          <a:p>
            <a:pPr lvl="1"/>
            <a:r>
              <a:rPr lang="en-US" altLang="en-US" dirty="0"/>
              <a:t>Store XML data in a relational database by shredding the XML document</a:t>
            </a:r>
          </a:p>
          <a:p>
            <a:pPr lvl="1"/>
            <a:r>
              <a:rPr lang="en-US" altLang="en-US" dirty="0"/>
              <a:t>Store entire XML document in a large field (BLOB or CLOB)</a:t>
            </a:r>
          </a:p>
          <a:p>
            <a:pPr lvl="1"/>
            <a:r>
              <a:rPr lang="en-US" altLang="en-US" dirty="0"/>
              <a:t>Store the XML document using special XML columns</a:t>
            </a:r>
          </a:p>
          <a:p>
            <a:pPr lvl="1"/>
            <a:r>
              <a:rPr lang="en-US" altLang="en-US" dirty="0"/>
              <a:t>Store the XML document using a native XML database (non-relational)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397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to Retrieve XML Documents from DBs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XPath – One of a set of XML technologies supporting XQuery development, locating data in XML documents</a:t>
            </a:r>
          </a:p>
          <a:p>
            <a:r>
              <a:rPr lang="en-US" altLang="en-US" dirty="0"/>
              <a:t>XQuery – An XML transformation language that allows applications to query both relational databases and XML data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8647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 </a:t>
            </a:r>
            <a:r>
              <a:rPr lang="en-US" dirty="0" err="1"/>
              <a:t>Xquery</a:t>
            </a:r>
            <a:r>
              <a:rPr lang="en-US" dirty="0"/>
              <a:t> Expression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 descr="Nonam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235" y="1976718"/>
            <a:ext cx="6728909" cy="2480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79691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XML and Web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Web Services – a set of emerging XML-based standards that define protocols for automatic communication between software programs over the Web </a:t>
            </a:r>
          </a:p>
          <a:p>
            <a:r>
              <a:rPr lang="en-US" altLang="en-US" dirty="0"/>
              <a:t>Universal Description, Discovery, and Integration (UDDI) – standard for creating and distributing Web services</a:t>
            </a:r>
          </a:p>
          <a:p>
            <a:r>
              <a:rPr lang="en-US" altLang="en-US" dirty="0"/>
              <a:t>Web Services Description Language (WSDL) – XML-based grammar for describing a Web Service and specifying its public interface</a:t>
            </a:r>
          </a:p>
          <a:p>
            <a:r>
              <a:rPr lang="en-US" altLang="en-US" dirty="0"/>
              <a:t>Simple Object Access Protocol (SOAP) – XML-based communication protocol for sending messages between applications over the Internet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4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Web Services Protocols</a:t>
            </a:r>
          </a:p>
        </p:txBody>
      </p:sp>
      <p:pic>
        <p:nvPicPr>
          <p:cNvPr id="4" name="Picture 2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976" y="1855694"/>
            <a:ext cx="2977179" cy="279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4375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3-Tier Architectures &amp; the 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	</a:t>
            </a:r>
          </a:p>
          <a:p>
            <a:pPr lvl="1"/>
            <a:r>
              <a:rPr lang="en-US" dirty="0"/>
              <a:t>GUI Interface (I/O processing)</a:t>
            </a:r>
          </a:p>
          <a:p>
            <a:pPr lvl="1"/>
            <a:r>
              <a:rPr lang="en-US" dirty="0"/>
              <a:t>On the Web:  Browser</a:t>
            </a:r>
          </a:p>
          <a:p>
            <a:r>
              <a:rPr lang="en-US" dirty="0"/>
              <a:t>Application Server</a:t>
            </a:r>
          </a:p>
          <a:p>
            <a:pPr lvl="1"/>
            <a:r>
              <a:rPr lang="en-US" dirty="0"/>
              <a:t>Business Rules and applications</a:t>
            </a:r>
          </a:p>
          <a:p>
            <a:pPr lvl="1"/>
            <a:r>
              <a:rPr lang="en-US" dirty="0"/>
              <a:t>On the Web:  Web Server</a:t>
            </a:r>
          </a:p>
          <a:p>
            <a:r>
              <a:rPr lang="en-US" dirty="0"/>
              <a:t>Database Server</a:t>
            </a:r>
          </a:p>
          <a:p>
            <a:pPr lvl="1"/>
            <a:r>
              <a:rPr lang="en-US" dirty="0"/>
              <a:t>Data Storage</a:t>
            </a:r>
          </a:p>
          <a:p>
            <a:pPr lvl="1"/>
            <a:r>
              <a:rPr lang="en-US" dirty="0"/>
              <a:t>On the Web:  DBMS</a:t>
            </a:r>
          </a:p>
        </p:txBody>
      </p:sp>
    </p:spTree>
    <p:extLst>
      <p:ext uri="{BB962C8B-B14F-4D97-AF65-F5344CB8AC3E}">
        <p14:creationId xmlns:p14="http://schemas.microsoft.com/office/powerpoint/2010/main" val="1799191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Example of SOAP Request</a:t>
            </a:r>
            <a:br>
              <a:rPr lang="en-US" dirty="0"/>
            </a:br>
            <a:r>
              <a:rPr lang="en-US" dirty="0"/>
              <a:t>From Customer to Supplier</a:t>
            </a:r>
          </a:p>
        </p:txBody>
      </p:sp>
      <p:pic>
        <p:nvPicPr>
          <p:cNvPr id="4" name="Picture 2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263" y="1936377"/>
            <a:ext cx="4943475" cy="24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122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SOAP Response</a:t>
            </a:r>
            <a:br>
              <a:rPr lang="en-US" dirty="0"/>
            </a:br>
            <a:r>
              <a:rPr lang="en-US" dirty="0"/>
              <a:t>From Supplier to Customer</a:t>
            </a:r>
          </a:p>
        </p:txBody>
      </p:sp>
      <p:pic>
        <p:nvPicPr>
          <p:cNvPr id="4" name="Content Placeholder 3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119" y="1896036"/>
            <a:ext cx="4957763" cy="272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7271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Service Oriented Architecture (SOA)</a:t>
            </a:r>
            <a:br>
              <a:rPr lang="en-US" dirty="0"/>
            </a:br>
            <a:r>
              <a:rPr lang="en-US" dirty="0"/>
              <a:t>Used by Web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collection of services that communicate with each other, usually by passing data or coordinating a business activity</a:t>
            </a:r>
          </a:p>
          <a:p>
            <a:r>
              <a:rPr lang="en-US" altLang="en-US" dirty="0"/>
              <a:t>A new paradigm for IT application development, based mostly on Web services</a:t>
            </a:r>
          </a:p>
          <a:p>
            <a:r>
              <a:rPr lang="en-US" altLang="en-US" dirty="0"/>
              <a:t>Loosely coupled, highly interoperable components</a:t>
            </a:r>
          </a:p>
          <a:p>
            <a:r>
              <a:rPr lang="en-US" altLang="en-US" dirty="0"/>
              <a:t>Leads to flexibility and shorter development 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318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Application 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/>
              <a:t>Database server – hosts the DBMS</a:t>
            </a:r>
          </a:p>
          <a:p>
            <a:pPr lvl="1"/>
            <a:r>
              <a:rPr lang="en-US" altLang="en-US" dirty="0"/>
              <a:t>e.g. Oracle, SQL Server, Informix, MS Access, </a:t>
            </a:r>
            <a:r>
              <a:rPr lang="en-US" altLang="en-US" dirty="0" err="1"/>
              <a:t>MySql</a:t>
            </a:r>
            <a:endParaRPr lang="en-US" altLang="en-US" dirty="0"/>
          </a:p>
          <a:p>
            <a:r>
              <a:rPr lang="en-US" altLang="en-US" dirty="0"/>
              <a:t>Web server – receives and responds to browser requests using HTTP protocol</a:t>
            </a:r>
          </a:p>
          <a:p>
            <a:pPr lvl="1"/>
            <a:r>
              <a:rPr lang="en-US" altLang="en-US" dirty="0"/>
              <a:t>e.g. Apache, Internet Information Services (IIS)</a:t>
            </a:r>
          </a:p>
          <a:p>
            <a:r>
              <a:rPr lang="en-US" altLang="en-US" dirty="0"/>
              <a:t>Application server – software building blocks for creating dynamic web sites</a:t>
            </a:r>
          </a:p>
          <a:p>
            <a:pPr lvl="1"/>
            <a:r>
              <a:rPr lang="en-US" altLang="en-US" dirty="0"/>
              <a:t>e.g. MS ASP .NET framework, Java EE, ColdFusion, PHP</a:t>
            </a:r>
          </a:p>
          <a:p>
            <a:r>
              <a:rPr lang="en-US" altLang="en-US" dirty="0"/>
              <a:t>Web browser – client program that sends web requests and receives web pages</a:t>
            </a:r>
          </a:p>
          <a:p>
            <a:pPr lvl="1"/>
            <a:r>
              <a:rPr lang="en-US" altLang="en-US" dirty="0"/>
              <a:t>e.g. Internet Explorer, Firefox, Safari, Google Chrome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062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altLang="en-US" b="1" dirty="0"/>
              <a:t>Hypertext Markup Language (HTML)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Markup language specifically for Web pages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Standard Generalized Markup Language (SGML)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Markup language standard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Extensible Markup Language (XML)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Markup language allowing customized tags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XHTML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XML-compliant extension of HTML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338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Languages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b="1" dirty="0"/>
              <a:t>JavaScript/VBScript</a:t>
            </a:r>
            <a:r>
              <a:rPr lang="en-US" altLang="en-US" dirty="0"/>
              <a:t> 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 Scripting languages that enable interactivity in HTML documents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Cascading Style Sheets (CSS)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Control appearance of Web elements in an HML document</a:t>
            </a:r>
          </a:p>
          <a:p>
            <a:pPr>
              <a:lnSpc>
                <a:spcPct val="80000"/>
              </a:lnSpc>
            </a:pPr>
            <a:r>
              <a:rPr lang="en-US" altLang="en-US" b="1" dirty="0"/>
              <a:t>XSL and XSLT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XMS style sheet and transformation to HTML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374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 in 3-Tier Applications/DBs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Static page requests </a:t>
            </a:r>
          </a:p>
          <a:p>
            <a:pPr lvl="1"/>
            <a:r>
              <a:rPr lang="en-US" altLang="en-US" dirty="0"/>
              <a:t>.</a:t>
            </a:r>
            <a:r>
              <a:rPr lang="en-US" altLang="en-US" dirty="0" err="1"/>
              <a:t>htm</a:t>
            </a:r>
            <a:r>
              <a:rPr lang="en-US" altLang="en-US" dirty="0"/>
              <a:t> or .html requests handled by the Web server</a:t>
            </a:r>
          </a:p>
          <a:p>
            <a:r>
              <a:rPr lang="en-US" altLang="en-US" dirty="0"/>
              <a:t>Dynamic page requests</a:t>
            </a:r>
          </a:p>
          <a:p>
            <a:pPr lvl="1"/>
            <a:r>
              <a:rPr lang="en-US" altLang="en-US" dirty="0"/>
              <a:t>.</a:t>
            </a:r>
            <a:r>
              <a:rPr lang="en-US" altLang="en-US" dirty="0" err="1"/>
              <a:t>jsp</a:t>
            </a:r>
            <a:r>
              <a:rPr lang="en-US" altLang="en-US" dirty="0"/>
              <a:t>, .</a:t>
            </a:r>
            <a:r>
              <a:rPr lang="en-US" altLang="en-US" dirty="0" err="1"/>
              <a:t>aspx</a:t>
            </a:r>
            <a:r>
              <a:rPr lang="en-US" altLang="en-US" dirty="0"/>
              <a:t>, and .</a:t>
            </a:r>
            <a:r>
              <a:rPr lang="en-US" altLang="en-US" dirty="0" err="1"/>
              <a:t>php</a:t>
            </a:r>
            <a:r>
              <a:rPr lang="en-US" altLang="en-US" dirty="0"/>
              <a:t> requests are routed to the application server</a:t>
            </a:r>
          </a:p>
          <a:p>
            <a:pPr lvl="1"/>
            <a:r>
              <a:rPr lang="en-US" altLang="en-US" dirty="0"/>
              <a:t>Server-side processing by JSP servlet, ASP .NET application, ColdFusion, or PHP</a:t>
            </a:r>
          </a:p>
          <a:p>
            <a:pPr lvl="1"/>
            <a:r>
              <a:rPr lang="en-US" altLang="en-US" dirty="0"/>
              <a:t>Database access via JDBC, ADO .NET, or other database middleware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890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736600"/>
            <a:ext cx="7200897" cy="368750"/>
          </a:xfrm>
        </p:spPr>
        <p:txBody>
          <a:bodyPr>
            <a:normAutofit fontScale="90000"/>
          </a:bodyPr>
          <a:lstStyle/>
          <a:p>
            <a:r>
              <a:rPr lang="en-US" dirty="0"/>
              <a:t>ASP.NET Example-Registration Page</a:t>
            </a:r>
          </a:p>
        </p:txBody>
      </p:sp>
      <p:pic>
        <p:nvPicPr>
          <p:cNvPr id="4" name="Picture 2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79" y="1250157"/>
            <a:ext cx="4544642" cy="315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114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736600"/>
            <a:ext cx="7200897" cy="296135"/>
          </a:xfrm>
        </p:spPr>
        <p:txBody>
          <a:bodyPr>
            <a:normAutofit fontScale="90000"/>
          </a:bodyPr>
          <a:lstStyle/>
          <a:p>
            <a:r>
              <a:rPr lang="en-US" dirty="0"/>
              <a:t>Form Created from Code</a:t>
            </a:r>
          </a:p>
        </p:txBody>
      </p:sp>
      <p:pic>
        <p:nvPicPr>
          <p:cNvPr id="4" name="Picture 7" descr="Nonam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894" y="1863762"/>
            <a:ext cx="3986213" cy="282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634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 to Cloud Computing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A model for creating ubiquitous, convenient, on-demand access to network services</a:t>
            </a:r>
          </a:p>
          <a:p>
            <a:r>
              <a:rPr lang="en-US" altLang="en-US" dirty="0"/>
              <a:t>Characteristics: on-demand, broad network access, resource pooling, rapid elasticity, measured service</a:t>
            </a:r>
          </a:p>
          <a:p>
            <a:r>
              <a:rPr lang="en-US" altLang="en-US" dirty="0"/>
              <a:t>Types of cloud computing:</a:t>
            </a:r>
          </a:p>
          <a:p>
            <a:pPr lvl="1"/>
            <a:r>
              <a:rPr lang="en-US" altLang="en-US" dirty="0"/>
              <a:t>Infrastructure-as-a-service (IaaS)</a:t>
            </a:r>
          </a:p>
          <a:p>
            <a:pPr lvl="1"/>
            <a:r>
              <a:rPr lang="en-US" altLang="en-US" dirty="0"/>
              <a:t>Platform-as-a-service (PaaS)</a:t>
            </a:r>
          </a:p>
          <a:p>
            <a:pPr lvl="1"/>
            <a:r>
              <a:rPr lang="en-US" altLang="en-US" dirty="0"/>
              <a:t>Software-as-a-service (SaaS)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95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4643D43-6560-4857-BA63-F79036016A3B}"/>
</file>

<file path=customXml/itemProps2.xml><?xml version="1.0" encoding="utf-8"?>
<ds:datastoreItem xmlns:ds="http://schemas.openxmlformats.org/officeDocument/2006/customXml" ds:itemID="{8D46DCE0-0448-4FA8-894D-176F4196F22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751</Words>
  <Application>Microsoft Macintosh PowerPoint</Application>
  <PresentationFormat>On-screen Show (16:9)</PresentationFormat>
  <Paragraphs>89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Tahoma</vt:lpstr>
      <vt:lpstr>Office Theme</vt:lpstr>
      <vt:lpstr>IT 5433 Module 13</vt:lpstr>
      <vt:lpstr>3-Tier Architectures &amp; the Web</vt:lpstr>
      <vt:lpstr>Web Application Components</vt:lpstr>
      <vt:lpstr>Web Languages</vt:lpstr>
      <vt:lpstr>Languages continued</vt:lpstr>
      <vt:lpstr>Processing in 3-Tier Applications/DBs</vt:lpstr>
      <vt:lpstr>ASP.NET Example-Registration Page</vt:lpstr>
      <vt:lpstr>Form Created from Code</vt:lpstr>
      <vt:lpstr>Intro to Cloud Computing</vt:lpstr>
      <vt:lpstr>Extensible Markup Language (XML)</vt:lpstr>
      <vt:lpstr>XML Schema</vt:lpstr>
      <vt:lpstr>Sample of an XML Schema</vt:lpstr>
      <vt:lpstr>Example</vt:lpstr>
      <vt:lpstr>Another Example</vt:lpstr>
      <vt:lpstr>Storing XML Documents in a DB</vt:lpstr>
      <vt:lpstr>How to Retrieve XML Documents from DBs</vt:lpstr>
      <vt:lpstr>Sample Xquery Expression</vt:lpstr>
      <vt:lpstr>XML and Web Services</vt:lpstr>
      <vt:lpstr>Types of Web Services Protocols</vt:lpstr>
      <vt:lpstr>Example of SOAP Request From Customer to Supplier</vt:lpstr>
      <vt:lpstr>SOAP Response From Supplier to Customer</vt:lpstr>
      <vt:lpstr>Service Oriented Architecture (SOA) Used by Web Services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6</cp:revision>
  <dcterms:created xsi:type="dcterms:W3CDTF">2019-08-16T16:55:48Z</dcterms:created>
  <dcterms:modified xsi:type="dcterms:W3CDTF">2022-12-30T00:00:27Z</dcterms:modified>
</cp:coreProperties>
</file>