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entation.xml" ContentType="application/vnd.openxmlformats-officedocument.presentationml.presentation.main+xml"/>
  <Override PartName="/ppt/slideLayouts/slideLayout2.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67" r:id="rId3"/>
    <p:sldId id="269" r:id="rId4"/>
    <p:sldId id="272" r:id="rId5"/>
    <p:sldId id="271" r:id="rId6"/>
    <p:sldId id="270" r:id="rId7"/>
    <p:sldId id="268" r:id="rId8"/>
    <p:sldId id="280" r:id="rId9"/>
    <p:sldId id="273" r:id="rId10"/>
    <p:sldId id="279" r:id="rId11"/>
    <p:sldId id="278" r:id="rId12"/>
    <p:sldId id="277" r:id="rId13"/>
    <p:sldId id="276" r:id="rId14"/>
    <p:sldId id="275" r:id="rId15"/>
    <p:sldId id="258" r:id="rId16"/>
    <p:sldId id="259" r:id="rId17"/>
    <p:sldId id="260" r:id="rId18"/>
    <p:sldId id="261" r:id="rId19"/>
    <p:sldId id="262" r:id="rId20"/>
    <p:sldId id="263" r:id="rId21"/>
    <p:sldId id="264" r:id="rId22"/>
    <p:sldId id="265" r:id="rId23"/>
    <p:sldId id="266" r:id="rId24"/>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599"/>
    <p:restoredTop sz="94694"/>
  </p:normalViewPr>
  <p:slideViewPr>
    <p:cSldViewPr snapToGrid="0" snapToObjects="1" showGuides="1">
      <p:cViewPr varScale="1">
        <p:scale>
          <a:sx n="171" d="100"/>
          <a:sy n="171" d="100"/>
        </p:scale>
        <p:origin x="576" y="16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openxmlformats.org/officeDocument/2006/relationships/customXml" Target="../customXml/item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34A0D36-D9E4-E943-8D3F-D74CAF1FA28F}" type="datetimeFigureOut">
              <a:rPr lang="en-US" smtClean="0"/>
              <a:t>12/28/22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21042014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F34A0D36-D9E4-E943-8D3F-D74CAF1FA28F}" type="datetimeFigureOut">
              <a:rPr lang="en-US" smtClean="0"/>
              <a:t>12/28/22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946300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34A0D36-D9E4-E943-8D3F-D74CAF1FA28F}" type="datetimeFigureOut">
              <a:rPr lang="en-US" smtClean="0"/>
              <a:t>12/28/22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47651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34A0D36-D9E4-E943-8D3F-D74CAF1FA28F}" type="datetimeFigureOut">
              <a:rPr lang="en-US" smtClean="0"/>
              <a:t>12/28/22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33468979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34A0D36-D9E4-E943-8D3F-D74CAF1FA28F}" type="datetimeFigureOut">
              <a:rPr lang="en-US" smtClean="0"/>
              <a:t>12/28/22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2850434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34A0D36-D9E4-E943-8D3F-D74CAF1FA28F}" type="datetimeFigureOut">
              <a:rPr lang="en-US" smtClean="0"/>
              <a:t>12/28/22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4346372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34A0D36-D9E4-E943-8D3F-D74CAF1FA28F}" type="datetimeFigureOut">
              <a:rPr lang="en-US" smtClean="0"/>
              <a:t>12/28/22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4088301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34A0D36-D9E4-E943-8D3F-D74CAF1FA28F}" type="datetimeFigureOut">
              <a:rPr lang="en-US" smtClean="0"/>
              <a:t>12/28/22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6539980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34A0D36-D9E4-E943-8D3F-D74CAF1FA28F}" type="datetimeFigureOut">
              <a:rPr lang="en-US" smtClean="0"/>
              <a:t>12/28/22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8322122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4A0D36-D9E4-E943-8D3F-D74CAF1FA28F}" type="datetimeFigureOut">
              <a:rPr lang="en-US" smtClean="0"/>
              <a:t>12/28/22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24174417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4A0D36-D9E4-E943-8D3F-D74CAF1FA28F}" type="datetimeFigureOut">
              <a:rPr lang="en-US" smtClean="0"/>
              <a:t>12/28/22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27806422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F34A0D36-D9E4-E943-8D3F-D74CAF1FA28F}" type="datetimeFigureOut">
              <a:rPr lang="en-US" smtClean="0"/>
              <a:t>12/28/22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32703276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936311"/>
            <a:ext cx="2057400" cy="142835"/>
          </a:xfrm>
          <a:prstGeom prst="rect">
            <a:avLst/>
          </a:prstGeom>
        </p:spPr>
        <p:txBody>
          <a:bodyPr vert="horz" lIns="91440" tIns="45720" rIns="91440" bIns="45720" rtlCol="0" anchor="ctr"/>
          <a:lstStyle>
            <a:lvl1pPr algn="l">
              <a:defRPr sz="800">
                <a:solidFill>
                  <a:schemeClr val="tx1">
                    <a:tint val="75000"/>
                  </a:schemeClr>
                </a:solidFill>
              </a:defRPr>
            </a:lvl1pPr>
          </a:lstStyle>
          <a:p>
            <a:fld id="{F34A0D36-D9E4-E943-8D3F-D74CAF1FA28F}" type="datetimeFigureOut">
              <a:rPr lang="en-US" smtClean="0"/>
              <a:pPr/>
              <a:t>12/28/22</a:t>
            </a:fld>
            <a:endParaRPr lang="en-US"/>
          </a:p>
        </p:txBody>
      </p:sp>
      <p:sp>
        <p:nvSpPr>
          <p:cNvPr id="5" name="Footer Placeholder 4"/>
          <p:cNvSpPr>
            <a:spLocks noGrp="1"/>
          </p:cNvSpPr>
          <p:nvPr>
            <p:ph type="ftr" sz="quarter" idx="3"/>
          </p:nvPr>
        </p:nvSpPr>
        <p:spPr>
          <a:xfrm>
            <a:off x="3028950" y="4936311"/>
            <a:ext cx="3086100" cy="142835"/>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936311"/>
            <a:ext cx="2057400" cy="142835"/>
          </a:xfrm>
          <a:prstGeom prst="rect">
            <a:avLst/>
          </a:prstGeom>
        </p:spPr>
        <p:txBody>
          <a:bodyPr vert="horz" lIns="91440" tIns="45720" rIns="91440" bIns="45720" rtlCol="0" anchor="ctr"/>
          <a:lstStyle>
            <a:lvl1pPr algn="r">
              <a:defRPr sz="800">
                <a:solidFill>
                  <a:schemeClr val="tx1">
                    <a:tint val="75000"/>
                  </a:schemeClr>
                </a:solidFill>
              </a:defRPr>
            </a:lvl1pPr>
          </a:lstStyle>
          <a:p>
            <a:fld id="{9BF0AC56-E01A-F74D-9010-B0A5DC26A503}" type="slidenum">
              <a:rPr lang="en-US" smtClean="0"/>
              <a:pPr/>
              <a:t>‹#›</a:t>
            </a:fld>
            <a:endParaRPr lang="en-US"/>
          </a:p>
        </p:txBody>
      </p:sp>
    </p:spTree>
    <p:extLst>
      <p:ext uri="{BB962C8B-B14F-4D97-AF65-F5344CB8AC3E}">
        <p14:creationId xmlns:p14="http://schemas.microsoft.com/office/powerpoint/2010/main" val="184865457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72" r:id="rId8"/>
    <p:sldLayoutId id="2147483668" r:id="rId9"/>
    <p:sldLayoutId id="2147483669" r:id="rId10"/>
    <p:sldLayoutId id="2147483670" r:id="rId11"/>
    <p:sldLayoutId id="2147483671"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www.w3schools.com/sql/sql_datatypes.asp"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A05E45-F349-0641-9ADA-AF2384D8DF72}"/>
              </a:ext>
            </a:extLst>
          </p:cNvPr>
          <p:cNvSpPr>
            <a:spLocks noGrp="1"/>
          </p:cNvSpPr>
          <p:nvPr>
            <p:ph type="ctrTitle"/>
          </p:nvPr>
        </p:nvSpPr>
        <p:spPr/>
        <p:txBody>
          <a:bodyPr/>
          <a:lstStyle/>
          <a:p>
            <a:r>
              <a:rPr lang="en-US" dirty="0"/>
              <a:t>IT 5433 Module 7</a:t>
            </a:r>
          </a:p>
        </p:txBody>
      </p:sp>
      <p:sp>
        <p:nvSpPr>
          <p:cNvPr id="3" name="Subtitle 2">
            <a:extLst>
              <a:ext uri="{FF2B5EF4-FFF2-40B4-BE49-F238E27FC236}">
                <a16:creationId xmlns:a16="http://schemas.microsoft.com/office/drawing/2014/main" id="{878BBB39-14F0-7B40-BDBC-E346DDE8A861}"/>
              </a:ext>
            </a:extLst>
          </p:cNvPr>
          <p:cNvSpPr>
            <a:spLocks noGrp="1"/>
          </p:cNvSpPr>
          <p:nvPr>
            <p:ph type="subTitle" idx="1"/>
          </p:nvPr>
        </p:nvSpPr>
        <p:spPr/>
        <p:txBody>
          <a:bodyPr/>
          <a:lstStyle/>
          <a:p>
            <a:r>
              <a:rPr lang="en-US" dirty="0"/>
              <a:t>SQL Data Type and DDL</a:t>
            </a:r>
          </a:p>
        </p:txBody>
      </p:sp>
    </p:spTree>
    <p:extLst>
      <p:ext uri="{BB962C8B-B14F-4D97-AF65-F5344CB8AC3E}">
        <p14:creationId xmlns:p14="http://schemas.microsoft.com/office/powerpoint/2010/main" val="25035901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E24A3D-A69B-F2D7-6975-BBFFC064E862}"/>
              </a:ext>
            </a:extLst>
          </p:cNvPr>
          <p:cNvSpPr>
            <a:spLocks noGrp="1"/>
          </p:cNvSpPr>
          <p:nvPr>
            <p:ph type="title"/>
          </p:nvPr>
        </p:nvSpPr>
        <p:spPr/>
        <p:txBody>
          <a:bodyPr>
            <a:normAutofit/>
          </a:bodyPr>
          <a:lstStyle/>
          <a:p>
            <a:r>
              <a:rPr lang="en-US" b="1" dirty="0"/>
              <a:t>Create</a:t>
            </a:r>
            <a:endParaRPr lang="en-US" dirty="0"/>
          </a:p>
        </p:txBody>
      </p:sp>
      <p:sp>
        <p:nvSpPr>
          <p:cNvPr id="3" name="Content Placeholder 2">
            <a:extLst>
              <a:ext uri="{FF2B5EF4-FFF2-40B4-BE49-F238E27FC236}">
                <a16:creationId xmlns:a16="http://schemas.microsoft.com/office/drawing/2014/main" id="{4E632DC1-7B15-52A8-35F5-91F78C9615FA}"/>
              </a:ext>
            </a:extLst>
          </p:cNvPr>
          <p:cNvSpPr>
            <a:spLocks noGrp="1"/>
          </p:cNvSpPr>
          <p:nvPr>
            <p:ph idx="1"/>
          </p:nvPr>
        </p:nvSpPr>
        <p:spPr>
          <a:xfrm>
            <a:off x="628650" y="1190799"/>
            <a:ext cx="7886700" cy="3263504"/>
          </a:xfrm>
        </p:spPr>
        <p:txBody>
          <a:bodyPr>
            <a:normAutofit fontScale="92500" lnSpcReduction="10000"/>
          </a:bodyPr>
          <a:lstStyle/>
          <a:p>
            <a:r>
              <a:rPr lang="en-US" dirty="0"/>
              <a:t>This command builds a new table and has a predefined syntax. The CREATE statement syntax is:</a:t>
            </a:r>
          </a:p>
          <a:p>
            <a:r>
              <a:rPr lang="en-US" dirty="0"/>
              <a:t>CREATE TABLE [table name] ([column definitions]) [table parameters];</a:t>
            </a:r>
          </a:p>
          <a:p>
            <a:r>
              <a:rPr lang="en-US" dirty="0"/>
              <a:t>For example:</a:t>
            </a:r>
          </a:p>
          <a:p>
            <a:r>
              <a:rPr lang="en-US" dirty="0"/>
              <a:t>CREATE TABLE Employee (Employee Id INTEGER PRIMARY KEY, First name CHAR (50) NULL, Last name CHAR (75) NOT NULL);</a:t>
            </a:r>
          </a:p>
          <a:p>
            <a:r>
              <a:rPr lang="en-US" dirty="0"/>
              <a:t>The mandatory semi-colon at the end of the statement is used to process every command before it. In this example, the string CHAR is used to specify the data type. Other data types can be DATE, NUMBER, or INTEGER.</a:t>
            </a:r>
          </a:p>
          <a:p>
            <a:endParaRPr lang="en-US" dirty="0"/>
          </a:p>
        </p:txBody>
      </p:sp>
    </p:spTree>
    <p:extLst>
      <p:ext uri="{BB962C8B-B14F-4D97-AF65-F5344CB8AC3E}">
        <p14:creationId xmlns:p14="http://schemas.microsoft.com/office/powerpoint/2010/main" val="17564713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E953E1-C383-9274-42DE-0889E6413378}"/>
              </a:ext>
            </a:extLst>
          </p:cNvPr>
          <p:cNvSpPr>
            <a:spLocks noGrp="1"/>
          </p:cNvSpPr>
          <p:nvPr>
            <p:ph type="title"/>
          </p:nvPr>
        </p:nvSpPr>
        <p:spPr/>
        <p:txBody>
          <a:bodyPr/>
          <a:lstStyle/>
          <a:p>
            <a:r>
              <a:rPr lang="en-US" dirty="0"/>
              <a:t>Alter</a:t>
            </a:r>
          </a:p>
        </p:txBody>
      </p:sp>
      <p:sp>
        <p:nvSpPr>
          <p:cNvPr id="3" name="Content Placeholder 2">
            <a:extLst>
              <a:ext uri="{FF2B5EF4-FFF2-40B4-BE49-F238E27FC236}">
                <a16:creationId xmlns:a16="http://schemas.microsoft.com/office/drawing/2014/main" id="{B0951858-7246-587C-EE7C-E93C8844B6D6}"/>
              </a:ext>
            </a:extLst>
          </p:cNvPr>
          <p:cNvSpPr>
            <a:spLocks noGrp="1"/>
          </p:cNvSpPr>
          <p:nvPr>
            <p:ph idx="1"/>
          </p:nvPr>
        </p:nvSpPr>
        <p:spPr>
          <a:xfrm>
            <a:off x="628650" y="1123892"/>
            <a:ext cx="7886700" cy="3263504"/>
          </a:xfrm>
        </p:spPr>
        <p:txBody>
          <a:bodyPr>
            <a:normAutofit fontScale="92500"/>
          </a:bodyPr>
          <a:lstStyle/>
          <a:p>
            <a:r>
              <a:rPr lang="en-US" dirty="0"/>
              <a:t>An alter command modifies an existing database table. This command can add up additional column, drop existing columns and even change the data type of columns involved in a database table.</a:t>
            </a:r>
          </a:p>
          <a:p>
            <a:r>
              <a:rPr lang="en-US" dirty="0"/>
              <a:t>An alter command syntax is:</a:t>
            </a:r>
          </a:p>
          <a:p>
            <a:r>
              <a:rPr lang="en-US" dirty="0"/>
              <a:t>ALTER object type object name parameters;</a:t>
            </a:r>
          </a:p>
          <a:p>
            <a:r>
              <a:rPr lang="en-US" dirty="0"/>
              <a:t>For example:</a:t>
            </a:r>
          </a:p>
          <a:p>
            <a:r>
              <a:rPr lang="en-US" dirty="0"/>
              <a:t>ALTER TABLE Employee ADD PRIMARY KEY (</a:t>
            </a:r>
            <a:r>
              <a:rPr lang="en-US" dirty="0" err="1"/>
              <a:t>employee_pk</a:t>
            </a:r>
            <a:r>
              <a:rPr lang="en-US" dirty="0"/>
              <a:t>);</a:t>
            </a:r>
          </a:p>
          <a:p>
            <a:r>
              <a:rPr lang="en-US" dirty="0"/>
              <a:t>In this example, we added a unique primary key to the table to add a constraint and enforce a unique value. The constraint “</a:t>
            </a:r>
            <a:r>
              <a:rPr lang="en-US" dirty="0" err="1"/>
              <a:t>employee_pk</a:t>
            </a:r>
            <a:r>
              <a:rPr lang="en-US" dirty="0"/>
              <a:t>” is a primary key and is on the Employee table.</a:t>
            </a:r>
          </a:p>
          <a:p>
            <a:endParaRPr lang="en-US" dirty="0"/>
          </a:p>
        </p:txBody>
      </p:sp>
    </p:spTree>
    <p:extLst>
      <p:ext uri="{BB962C8B-B14F-4D97-AF65-F5344CB8AC3E}">
        <p14:creationId xmlns:p14="http://schemas.microsoft.com/office/powerpoint/2010/main" val="40330659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D15BB2-45C9-F8C3-4BF2-1A4BC24712AE}"/>
              </a:ext>
            </a:extLst>
          </p:cNvPr>
          <p:cNvSpPr>
            <a:spLocks noGrp="1"/>
          </p:cNvSpPr>
          <p:nvPr>
            <p:ph type="title"/>
          </p:nvPr>
        </p:nvSpPr>
        <p:spPr/>
        <p:txBody>
          <a:bodyPr/>
          <a:lstStyle/>
          <a:p>
            <a:r>
              <a:rPr lang="en-US" dirty="0"/>
              <a:t>Drop</a:t>
            </a:r>
          </a:p>
        </p:txBody>
      </p:sp>
      <p:sp>
        <p:nvSpPr>
          <p:cNvPr id="3" name="Content Placeholder 2">
            <a:extLst>
              <a:ext uri="{FF2B5EF4-FFF2-40B4-BE49-F238E27FC236}">
                <a16:creationId xmlns:a16="http://schemas.microsoft.com/office/drawing/2014/main" id="{B18597FE-855B-50D7-5B1D-84373B270044}"/>
              </a:ext>
            </a:extLst>
          </p:cNvPr>
          <p:cNvSpPr>
            <a:spLocks noGrp="1"/>
          </p:cNvSpPr>
          <p:nvPr>
            <p:ph idx="1"/>
          </p:nvPr>
        </p:nvSpPr>
        <p:spPr>
          <a:xfrm>
            <a:off x="628650" y="1198233"/>
            <a:ext cx="7886700" cy="3263504"/>
          </a:xfrm>
        </p:spPr>
        <p:txBody>
          <a:bodyPr/>
          <a:lstStyle/>
          <a:p>
            <a:r>
              <a:rPr lang="en-US" dirty="0"/>
              <a:t>A drop command is used to delete objects such as a table, index or view. A DROP statement cannot be rolled back, so once an object is destroyed, there’s no way to recover it.</a:t>
            </a:r>
          </a:p>
          <a:p>
            <a:r>
              <a:rPr lang="en-US" dirty="0"/>
              <a:t>Drop statement syntax is:</a:t>
            </a:r>
          </a:p>
          <a:p>
            <a:r>
              <a:rPr lang="en-US" dirty="0"/>
              <a:t>DROP object type object name;</a:t>
            </a:r>
          </a:p>
          <a:p>
            <a:r>
              <a:rPr lang="en-US" dirty="0"/>
              <a:t>For example:</a:t>
            </a:r>
          </a:p>
          <a:p>
            <a:r>
              <a:rPr lang="en-US" dirty="0"/>
              <a:t>DROP TABLE Employee;</a:t>
            </a:r>
          </a:p>
          <a:p>
            <a:r>
              <a:rPr lang="en-US" dirty="0"/>
              <a:t>In this example, we’re deleting the Employee table.</a:t>
            </a:r>
          </a:p>
          <a:p>
            <a:endParaRPr lang="en-US" dirty="0"/>
          </a:p>
        </p:txBody>
      </p:sp>
    </p:spTree>
    <p:extLst>
      <p:ext uri="{BB962C8B-B14F-4D97-AF65-F5344CB8AC3E}">
        <p14:creationId xmlns:p14="http://schemas.microsoft.com/office/powerpoint/2010/main" val="40803443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40B568-F01A-FEAF-72BF-96F5880E3F50}"/>
              </a:ext>
            </a:extLst>
          </p:cNvPr>
          <p:cNvSpPr>
            <a:spLocks noGrp="1"/>
          </p:cNvSpPr>
          <p:nvPr>
            <p:ph type="title"/>
          </p:nvPr>
        </p:nvSpPr>
        <p:spPr/>
        <p:txBody>
          <a:bodyPr>
            <a:normAutofit/>
          </a:bodyPr>
          <a:lstStyle/>
          <a:p>
            <a:r>
              <a:rPr lang="en-US" dirty="0"/>
              <a:t>Truncate</a:t>
            </a:r>
          </a:p>
        </p:txBody>
      </p:sp>
      <p:sp>
        <p:nvSpPr>
          <p:cNvPr id="3" name="Content Placeholder 2">
            <a:extLst>
              <a:ext uri="{FF2B5EF4-FFF2-40B4-BE49-F238E27FC236}">
                <a16:creationId xmlns:a16="http://schemas.microsoft.com/office/drawing/2014/main" id="{883D0514-F9E8-0640-AC46-32F7ED34F679}"/>
              </a:ext>
            </a:extLst>
          </p:cNvPr>
          <p:cNvSpPr>
            <a:spLocks noGrp="1"/>
          </p:cNvSpPr>
          <p:nvPr>
            <p:ph idx="1"/>
          </p:nvPr>
        </p:nvSpPr>
        <p:spPr>
          <a:xfrm>
            <a:off x="494835" y="1101590"/>
            <a:ext cx="7886700" cy="3263504"/>
          </a:xfrm>
        </p:spPr>
        <p:txBody>
          <a:bodyPr>
            <a:normAutofit lnSpcReduction="10000"/>
          </a:bodyPr>
          <a:lstStyle/>
          <a:p>
            <a:r>
              <a:rPr lang="en-US" dirty="0"/>
              <a:t>Similar to DROP, the TRUNCATE statement is used to quickly remove all records from a table. However, unlike DROP that completely destroys a table, TRUNCATE preserves its full structure to be reused later.</a:t>
            </a:r>
          </a:p>
          <a:p>
            <a:r>
              <a:rPr lang="en-US" dirty="0"/>
              <a:t>Truncate statement syntax is:</a:t>
            </a:r>
          </a:p>
          <a:p>
            <a:r>
              <a:rPr lang="en-US" dirty="0"/>
              <a:t>TRUNCATE TABLE </a:t>
            </a:r>
            <a:r>
              <a:rPr lang="en-US" dirty="0" err="1"/>
              <a:t>table_name</a:t>
            </a:r>
            <a:r>
              <a:rPr lang="en-US" dirty="0"/>
              <a:t>;</a:t>
            </a:r>
          </a:p>
          <a:p>
            <a:r>
              <a:rPr lang="en-US" dirty="0"/>
              <a:t>For example:</a:t>
            </a:r>
          </a:p>
          <a:p>
            <a:r>
              <a:rPr lang="en-US" dirty="0"/>
              <a:t>TRUNCATE TABLE Employee;</a:t>
            </a:r>
          </a:p>
          <a:p>
            <a:r>
              <a:rPr lang="en-US" dirty="0"/>
              <a:t>In this example, we’re marking all the extents of the Employee table for deallocation, so they’re considered empty for reuse.</a:t>
            </a:r>
          </a:p>
          <a:p>
            <a:endParaRPr lang="en-US" dirty="0"/>
          </a:p>
        </p:txBody>
      </p:sp>
    </p:spTree>
    <p:extLst>
      <p:ext uri="{BB962C8B-B14F-4D97-AF65-F5344CB8AC3E}">
        <p14:creationId xmlns:p14="http://schemas.microsoft.com/office/powerpoint/2010/main" val="1883002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0DFEDF-9842-02AB-327E-577C0B99EBD1}"/>
              </a:ext>
            </a:extLst>
          </p:cNvPr>
          <p:cNvSpPr>
            <a:spLocks noGrp="1"/>
          </p:cNvSpPr>
          <p:nvPr>
            <p:ph type="title"/>
          </p:nvPr>
        </p:nvSpPr>
        <p:spPr/>
        <p:txBody>
          <a:bodyPr>
            <a:normAutofit/>
          </a:bodyPr>
          <a:lstStyle/>
          <a:p>
            <a:r>
              <a:rPr lang="en-US" dirty="0"/>
              <a:t>Other statements</a:t>
            </a:r>
          </a:p>
        </p:txBody>
      </p:sp>
      <p:sp>
        <p:nvSpPr>
          <p:cNvPr id="3" name="Content Placeholder 2">
            <a:extLst>
              <a:ext uri="{FF2B5EF4-FFF2-40B4-BE49-F238E27FC236}">
                <a16:creationId xmlns:a16="http://schemas.microsoft.com/office/drawing/2014/main" id="{112BA2E5-122F-EF21-675B-F46DFB5A8781}"/>
              </a:ext>
            </a:extLst>
          </p:cNvPr>
          <p:cNvSpPr>
            <a:spLocks noGrp="1"/>
          </p:cNvSpPr>
          <p:nvPr>
            <p:ph idx="1"/>
          </p:nvPr>
        </p:nvSpPr>
        <p:spPr/>
        <p:txBody>
          <a:bodyPr/>
          <a:lstStyle/>
          <a:p>
            <a:r>
              <a:rPr lang="en-US" dirty="0"/>
              <a:t>Other commonly used commands include RENAME and COMMENT. </a:t>
            </a:r>
          </a:p>
          <a:p>
            <a:r>
              <a:rPr lang="en-US" dirty="0"/>
              <a:t>The first one is used with the ALTER TABLE statement to change the name of an object (table, column, etc.). COMMENT is used to add single line, multi-line and in-line comments.</a:t>
            </a:r>
          </a:p>
        </p:txBody>
      </p:sp>
    </p:spTree>
    <p:extLst>
      <p:ext uri="{BB962C8B-B14F-4D97-AF65-F5344CB8AC3E}">
        <p14:creationId xmlns:p14="http://schemas.microsoft.com/office/powerpoint/2010/main" val="20941588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Multiple Tables</a:t>
            </a:r>
          </a:p>
        </p:txBody>
      </p:sp>
      <p:sp>
        <p:nvSpPr>
          <p:cNvPr id="3" name="Content Placeholder 2"/>
          <p:cNvSpPr>
            <a:spLocks noGrp="1"/>
          </p:cNvSpPr>
          <p:nvPr>
            <p:ph idx="1"/>
          </p:nvPr>
        </p:nvSpPr>
        <p:spPr/>
        <p:txBody>
          <a:bodyPr/>
          <a:lstStyle/>
          <a:p>
            <a:r>
              <a:rPr lang="en-US" dirty="0"/>
              <a:t>When we need to process from multiple tables we use specific SQL statements:</a:t>
            </a:r>
          </a:p>
          <a:p>
            <a:pPr lvl="1"/>
            <a:r>
              <a:rPr lang="en-US" dirty="0"/>
              <a:t>Join – causes 2 or more tables with a common domain (column) to be combined into a single table or view</a:t>
            </a:r>
          </a:p>
          <a:p>
            <a:pPr lvl="1"/>
            <a:r>
              <a:rPr lang="en-US" dirty="0" err="1"/>
              <a:t>Equi</a:t>
            </a:r>
            <a:r>
              <a:rPr lang="en-US" dirty="0"/>
              <a:t>-join – joining condition is based on equality between values in common columns; common columns appear redundantly in result table</a:t>
            </a:r>
          </a:p>
          <a:p>
            <a:pPr lvl="1"/>
            <a:r>
              <a:rPr lang="en-US" dirty="0"/>
              <a:t>Natural Join – one of the duplicate columns is eliminated in the result table</a:t>
            </a:r>
          </a:p>
        </p:txBody>
      </p:sp>
    </p:spTree>
    <p:extLst>
      <p:ext uri="{BB962C8B-B14F-4D97-AF65-F5344CB8AC3E}">
        <p14:creationId xmlns:p14="http://schemas.microsoft.com/office/powerpoint/2010/main" val="33548028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More Multiple Tables</a:t>
            </a:r>
          </a:p>
        </p:txBody>
      </p:sp>
      <p:sp>
        <p:nvSpPr>
          <p:cNvPr id="3" name="Content Placeholder 2"/>
          <p:cNvSpPr>
            <a:spLocks noGrp="1"/>
          </p:cNvSpPr>
          <p:nvPr>
            <p:ph idx="1"/>
          </p:nvPr>
        </p:nvSpPr>
        <p:spPr/>
        <p:txBody>
          <a:bodyPr/>
          <a:lstStyle/>
          <a:p>
            <a:pPr lvl="1"/>
            <a:r>
              <a:rPr lang="en-US" dirty="0"/>
              <a:t>Outer Join – rows that do not have matching values in common columns are nonetheless included in the result table (inner join – MUST have matching values in order to appear in result table)</a:t>
            </a:r>
          </a:p>
          <a:p>
            <a:pPr lvl="1"/>
            <a:r>
              <a:rPr lang="en-US" dirty="0"/>
              <a:t>Union join – includes all columns from each table in the join, and an instance for each row of each table</a:t>
            </a:r>
          </a:p>
        </p:txBody>
      </p:sp>
    </p:spTree>
    <p:extLst>
      <p:ext uri="{BB962C8B-B14F-4D97-AF65-F5344CB8AC3E}">
        <p14:creationId xmlns:p14="http://schemas.microsoft.com/office/powerpoint/2010/main" val="3666262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Making Better Queries</a:t>
            </a:r>
          </a:p>
        </p:txBody>
      </p:sp>
      <p:sp>
        <p:nvSpPr>
          <p:cNvPr id="3" name="Content Placeholder 2"/>
          <p:cNvSpPr>
            <a:spLocks noGrp="1"/>
          </p:cNvSpPr>
          <p:nvPr>
            <p:ph idx="1"/>
          </p:nvPr>
        </p:nvSpPr>
        <p:spPr/>
        <p:txBody>
          <a:bodyPr/>
          <a:lstStyle/>
          <a:p>
            <a:r>
              <a:rPr lang="en-US" dirty="0"/>
              <a:t>Understand how indexes are used in query processing</a:t>
            </a:r>
          </a:p>
          <a:p>
            <a:r>
              <a:rPr lang="en-US" dirty="0"/>
              <a:t>Use compatible data types for fields</a:t>
            </a:r>
          </a:p>
          <a:p>
            <a:r>
              <a:rPr lang="en-US" dirty="0"/>
              <a:t>Write simple queries</a:t>
            </a:r>
          </a:p>
          <a:p>
            <a:r>
              <a:rPr lang="en-US" dirty="0"/>
              <a:t>Break complex queries into multiple simple pieces</a:t>
            </a:r>
          </a:p>
          <a:p>
            <a:r>
              <a:rPr lang="en-US" dirty="0"/>
              <a:t>DON’T next one query inside another query</a:t>
            </a:r>
          </a:p>
        </p:txBody>
      </p:sp>
    </p:spTree>
    <p:extLst>
      <p:ext uri="{BB962C8B-B14F-4D97-AF65-F5344CB8AC3E}">
        <p14:creationId xmlns:p14="http://schemas.microsoft.com/office/powerpoint/2010/main" val="36637286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Dictionaries</a:t>
            </a:r>
          </a:p>
        </p:txBody>
      </p:sp>
      <p:sp>
        <p:nvSpPr>
          <p:cNvPr id="3" name="Content Placeholder 2"/>
          <p:cNvSpPr>
            <a:spLocks noGrp="1"/>
          </p:cNvSpPr>
          <p:nvPr>
            <p:ph idx="1"/>
          </p:nvPr>
        </p:nvSpPr>
        <p:spPr/>
        <p:txBody>
          <a:bodyPr/>
          <a:lstStyle/>
          <a:p>
            <a:r>
              <a:rPr lang="en-US" dirty="0"/>
              <a:t>These are system tables that store metadata</a:t>
            </a:r>
          </a:p>
          <a:p>
            <a:r>
              <a:rPr lang="en-US" dirty="0"/>
              <a:t>Users can see some of these tables, but are restricted from updating them</a:t>
            </a:r>
          </a:p>
          <a:p>
            <a:pPr lvl="1"/>
            <a:r>
              <a:rPr lang="en-US" dirty="0"/>
              <a:t>DBA_TABLES – descriptions of tables</a:t>
            </a:r>
          </a:p>
          <a:p>
            <a:pPr lvl="1"/>
            <a:r>
              <a:rPr lang="en-US" dirty="0"/>
              <a:t>DBA_CONSTRAINTS – description of constraints</a:t>
            </a:r>
          </a:p>
          <a:p>
            <a:pPr lvl="1"/>
            <a:r>
              <a:rPr lang="en-US" dirty="0"/>
              <a:t>DBA_USERS – information about the users of the system</a:t>
            </a:r>
          </a:p>
        </p:txBody>
      </p:sp>
    </p:spTree>
    <p:extLst>
      <p:ext uri="{BB962C8B-B14F-4D97-AF65-F5344CB8AC3E}">
        <p14:creationId xmlns:p14="http://schemas.microsoft.com/office/powerpoint/2010/main" val="8511208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Microsoft SQL Server 2008</a:t>
            </a:r>
          </a:p>
        </p:txBody>
      </p:sp>
      <p:sp>
        <p:nvSpPr>
          <p:cNvPr id="3" name="Content Placeholder 2"/>
          <p:cNvSpPr>
            <a:spLocks noGrp="1"/>
          </p:cNvSpPr>
          <p:nvPr>
            <p:ph idx="1"/>
          </p:nvPr>
        </p:nvSpPr>
        <p:spPr/>
        <p:txBody>
          <a:bodyPr/>
          <a:lstStyle/>
          <a:p>
            <a:r>
              <a:rPr lang="en-US" dirty="0"/>
              <a:t>Another relational database</a:t>
            </a:r>
          </a:p>
          <a:p>
            <a:r>
              <a:rPr lang="en-US" dirty="0"/>
              <a:t>Data Dictionary examples:</a:t>
            </a:r>
          </a:p>
          <a:p>
            <a:pPr lvl="1"/>
            <a:r>
              <a:rPr lang="en-US" dirty="0" err="1"/>
              <a:t>Sys.columns</a:t>
            </a:r>
            <a:r>
              <a:rPr lang="en-US" dirty="0"/>
              <a:t> – table and column definitions</a:t>
            </a:r>
          </a:p>
          <a:p>
            <a:pPr lvl="1"/>
            <a:r>
              <a:rPr lang="en-US" dirty="0" err="1"/>
              <a:t>Sys.indexes</a:t>
            </a:r>
            <a:r>
              <a:rPr lang="en-US" dirty="0"/>
              <a:t> – table index information</a:t>
            </a:r>
          </a:p>
          <a:p>
            <a:pPr lvl="1"/>
            <a:r>
              <a:rPr lang="en-US" dirty="0" err="1"/>
              <a:t>Sys.foreign_key_columns</a:t>
            </a:r>
            <a:r>
              <a:rPr lang="en-US" dirty="0"/>
              <a:t> – details about columns in foreign key constraints</a:t>
            </a:r>
          </a:p>
        </p:txBody>
      </p:sp>
    </p:spTree>
    <p:extLst>
      <p:ext uri="{BB962C8B-B14F-4D97-AF65-F5344CB8AC3E}">
        <p14:creationId xmlns:p14="http://schemas.microsoft.com/office/powerpoint/2010/main" val="14671205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58912-9B76-E675-B7FA-9A521EF94CBC}"/>
              </a:ext>
            </a:extLst>
          </p:cNvPr>
          <p:cNvSpPr>
            <a:spLocks noGrp="1"/>
          </p:cNvSpPr>
          <p:nvPr>
            <p:ph type="title"/>
          </p:nvPr>
        </p:nvSpPr>
        <p:spPr/>
        <p:txBody>
          <a:bodyPr/>
          <a:lstStyle/>
          <a:p>
            <a:r>
              <a:rPr lang="en-US" dirty="0"/>
              <a:t>SQL Data Types</a:t>
            </a:r>
          </a:p>
        </p:txBody>
      </p:sp>
      <p:sp>
        <p:nvSpPr>
          <p:cNvPr id="3" name="Content Placeholder 2">
            <a:extLst>
              <a:ext uri="{FF2B5EF4-FFF2-40B4-BE49-F238E27FC236}">
                <a16:creationId xmlns:a16="http://schemas.microsoft.com/office/drawing/2014/main" id="{9C6D4156-ABB3-9DFF-9A7B-3E8BFAC9D436}"/>
              </a:ext>
            </a:extLst>
          </p:cNvPr>
          <p:cNvSpPr>
            <a:spLocks noGrp="1"/>
          </p:cNvSpPr>
          <p:nvPr>
            <p:ph idx="1"/>
          </p:nvPr>
        </p:nvSpPr>
        <p:spPr/>
        <p:txBody>
          <a:bodyPr/>
          <a:lstStyle/>
          <a:p>
            <a:r>
              <a:rPr lang="en-US" dirty="0"/>
              <a:t>Each column in a database table is required to have a name and a data type.</a:t>
            </a:r>
          </a:p>
          <a:p>
            <a:r>
              <a:rPr lang="en-US" dirty="0"/>
              <a:t>An SQL developer must decide what type of data that will be stored inside each column when creating a table. The data type is a guideline for SQL to understand what type of data is expected inside of each column, and it also identifies how SQL will interact with the stored data.</a:t>
            </a:r>
          </a:p>
          <a:p>
            <a:endParaRPr lang="en-US" b="1" dirty="0"/>
          </a:p>
        </p:txBody>
      </p:sp>
    </p:spTree>
    <p:extLst>
      <p:ext uri="{BB962C8B-B14F-4D97-AF65-F5344CB8AC3E}">
        <p14:creationId xmlns:p14="http://schemas.microsoft.com/office/powerpoint/2010/main" val="1760756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New updates to SQL 2008</a:t>
            </a:r>
          </a:p>
        </p:txBody>
      </p:sp>
      <p:sp>
        <p:nvSpPr>
          <p:cNvPr id="3" name="Content Placeholder 2"/>
          <p:cNvSpPr>
            <a:spLocks noGrp="1"/>
          </p:cNvSpPr>
          <p:nvPr>
            <p:ph idx="1"/>
          </p:nvPr>
        </p:nvSpPr>
        <p:spPr/>
        <p:txBody>
          <a:bodyPr/>
          <a:lstStyle/>
          <a:p>
            <a:r>
              <a:rPr lang="en-US" dirty="0"/>
              <a:t>User-defined data Types (UDT) – subclasses of standard types</a:t>
            </a:r>
          </a:p>
          <a:p>
            <a:r>
              <a:rPr lang="en-US" dirty="0"/>
              <a:t>Analytical functions (for OLAP processing) – CEILING, FLOOR, SQRT, RANK, DENSE_RANK, ROLLUP, CUBE, SAMPLE</a:t>
            </a:r>
          </a:p>
          <a:p>
            <a:r>
              <a:rPr lang="en-US" dirty="0"/>
              <a:t>New data types – DIGINT, MULTISET (collection), XML</a:t>
            </a:r>
          </a:p>
          <a:p>
            <a:r>
              <a:rPr lang="en-US" dirty="0"/>
              <a:t>CREATE TABLEL LIKE – creates a new table similar to an existing one</a:t>
            </a:r>
          </a:p>
          <a:p>
            <a:r>
              <a:rPr lang="en-US" dirty="0"/>
              <a:t>MERGE</a:t>
            </a:r>
          </a:p>
        </p:txBody>
      </p:sp>
    </p:spTree>
    <p:extLst>
      <p:ext uri="{BB962C8B-B14F-4D97-AF65-F5344CB8AC3E}">
        <p14:creationId xmlns:p14="http://schemas.microsoft.com/office/powerpoint/2010/main" val="27732782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More updates</a:t>
            </a:r>
          </a:p>
        </p:txBody>
      </p:sp>
      <p:sp>
        <p:nvSpPr>
          <p:cNvPr id="3" name="Content Placeholder 2"/>
          <p:cNvSpPr>
            <a:spLocks noGrp="1"/>
          </p:cNvSpPr>
          <p:nvPr>
            <p:ph idx="1"/>
          </p:nvPr>
        </p:nvSpPr>
        <p:spPr/>
        <p:txBody>
          <a:bodyPr/>
          <a:lstStyle/>
          <a:p>
            <a:r>
              <a:rPr lang="en-US" dirty="0"/>
              <a:t>Programming Extensions</a:t>
            </a:r>
          </a:p>
          <a:p>
            <a:r>
              <a:rPr lang="en-US" dirty="0"/>
              <a:t>Persistent Stored Modules (SQL/PSM)</a:t>
            </a:r>
          </a:p>
          <a:p>
            <a:pPr lvl="1"/>
            <a:r>
              <a:rPr lang="en-US" dirty="0"/>
              <a:t>New statements – CASE, IF, LOOP, FOR, WHITE, </a:t>
            </a:r>
            <a:r>
              <a:rPr lang="en-US" dirty="0" err="1"/>
              <a:t>etc</a:t>
            </a:r>
            <a:r>
              <a:rPr lang="en-US" dirty="0"/>
              <a:t> – makes SQL into a procedural language</a:t>
            </a:r>
          </a:p>
          <a:p>
            <a:pPr lvl="1"/>
            <a:r>
              <a:rPr lang="en-US" dirty="0"/>
              <a:t>ORACLE – PL/SQL</a:t>
            </a:r>
          </a:p>
          <a:p>
            <a:pPr lvl="1"/>
            <a:r>
              <a:rPr lang="en-US" dirty="0"/>
              <a:t>Microsoft SQL Server – Transact/SQL</a:t>
            </a:r>
          </a:p>
        </p:txBody>
      </p:sp>
    </p:spTree>
    <p:extLst>
      <p:ext uri="{BB962C8B-B14F-4D97-AF65-F5344CB8AC3E}">
        <p14:creationId xmlns:p14="http://schemas.microsoft.com/office/powerpoint/2010/main" val="41449682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New Actions</a:t>
            </a:r>
          </a:p>
        </p:txBody>
      </p:sp>
      <p:sp>
        <p:nvSpPr>
          <p:cNvPr id="3" name="Content Placeholder 2"/>
          <p:cNvSpPr>
            <a:spLocks noGrp="1"/>
          </p:cNvSpPr>
          <p:nvPr>
            <p:ph idx="1"/>
          </p:nvPr>
        </p:nvSpPr>
        <p:spPr/>
        <p:txBody>
          <a:bodyPr/>
          <a:lstStyle/>
          <a:p>
            <a:r>
              <a:rPr lang="en-US" dirty="0"/>
              <a:t>Routines – program modules that execute on demand</a:t>
            </a:r>
          </a:p>
          <a:p>
            <a:r>
              <a:rPr lang="en-US" dirty="0"/>
              <a:t>Functions – routines that return values and take input parameters</a:t>
            </a:r>
          </a:p>
          <a:p>
            <a:r>
              <a:rPr lang="en-US" dirty="0"/>
              <a:t>Procedures – routines that do not return values and can take input or output parameters</a:t>
            </a:r>
          </a:p>
          <a:p>
            <a:r>
              <a:rPr lang="en-US" dirty="0"/>
              <a:t>Triggers – routines that execute in response to a database event (INSERT, DELETE, UPDATE)</a:t>
            </a:r>
          </a:p>
        </p:txBody>
      </p:sp>
    </p:spTree>
    <p:extLst>
      <p:ext uri="{BB962C8B-B14F-4D97-AF65-F5344CB8AC3E}">
        <p14:creationId xmlns:p14="http://schemas.microsoft.com/office/powerpoint/2010/main" val="38080629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do we use SQL?</a:t>
            </a:r>
          </a:p>
        </p:txBody>
      </p:sp>
      <p:sp>
        <p:nvSpPr>
          <p:cNvPr id="3" name="Content Placeholder 2"/>
          <p:cNvSpPr>
            <a:spLocks noGrp="1"/>
          </p:cNvSpPr>
          <p:nvPr>
            <p:ph idx="1"/>
          </p:nvPr>
        </p:nvSpPr>
        <p:spPr/>
        <p:txBody>
          <a:bodyPr/>
          <a:lstStyle/>
          <a:p>
            <a:r>
              <a:rPr lang="en-US" dirty="0"/>
              <a:t>Dynamic SQL – ability for an application program to generate SQL code on the fly as the application is running</a:t>
            </a:r>
          </a:p>
          <a:p>
            <a:r>
              <a:rPr lang="en-US" dirty="0"/>
              <a:t>Embedded SQL – including hard-coded SQL statements in a program written in a high-level language such as C </a:t>
            </a:r>
            <a:r>
              <a:rPr lang="en-US"/>
              <a:t>or Java</a:t>
            </a:r>
            <a:endParaRPr lang="en-US" dirty="0"/>
          </a:p>
        </p:txBody>
      </p:sp>
    </p:spTree>
    <p:extLst>
      <p:ext uri="{BB962C8B-B14F-4D97-AF65-F5344CB8AC3E}">
        <p14:creationId xmlns:p14="http://schemas.microsoft.com/office/powerpoint/2010/main" val="13681552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CF9D33-8043-CEA5-34BE-A991B498A002}"/>
              </a:ext>
            </a:extLst>
          </p:cNvPr>
          <p:cNvSpPr>
            <a:spLocks noGrp="1"/>
          </p:cNvSpPr>
          <p:nvPr>
            <p:ph type="title"/>
          </p:nvPr>
        </p:nvSpPr>
        <p:spPr/>
        <p:txBody>
          <a:bodyPr/>
          <a:lstStyle/>
          <a:p>
            <a:r>
              <a:rPr lang="en-US" dirty="0"/>
              <a:t>SQL Data Types</a:t>
            </a:r>
          </a:p>
        </p:txBody>
      </p:sp>
      <p:sp>
        <p:nvSpPr>
          <p:cNvPr id="3" name="Content Placeholder 2">
            <a:extLst>
              <a:ext uri="{FF2B5EF4-FFF2-40B4-BE49-F238E27FC236}">
                <a16:creationId xmlns:a16="http://schemas.microsoft.com/office/drawing/2014/main" id="{0648759A-581A-C73E-064F-E2884C1535B0}"/>
              </a:ext>
            </a:extLst>
          </p:cNvPr>
          <p:cNvSpPr>
            <a:spLocks noGrp="1"/>
          </p:cNvSpPr>
          <p:nvPr>
            <p:ph idx="1"/>
          </p:nvPr>
        </p:nvSpPr>
        <p:spPr/>
        <p:txBody>
          <a:bodyPr/>
          <a:lstStyle/>
          <a:p>
            <a:r>
              <a:rPr lang="en-US" dirty="0"/>
              <a:t>Data types might have different names in different database. And even if the name is the same, the size and other details may be different! </a:t>
            </a:r>
            <a:r>
              <a:rPr lang="en-US" b="1" dirty="0"/>
              <a:t>Always check the documentation!</a:t>
            </a:r>
            <a:endParaRPr lang="en-US" dirty="0"/>
          </a:p>
        </p:txBody>
      </p:sp>
    </p:spTree>
    <p:extLst>
      <p:ext uri="{BB962C8B-B14F-4D97-AF65-F5344CB8AC3E}">
        <p14:creationId xmlns:p14="http://schemas.microsoft.com/office/powerpoint/2010/main" val="34615274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46396D-711E-D9DF-93DD-2151214BD391}"/>
              </a:ext>
            </a:extLst>
          </p:cNvPr>
          <p:cNvSpPr>
            <a:spLocks noGrp="1"/>
          </p:cNvSpPr>
          <p:nvPr>
            <p:ph type="title"/>
          </p:nvPr>
        </p:nvSpPr>
        <p:spPr/>
        <p:txBody>
          <a:bodyPr/>
          <a:lstStyle/>
          <a:p>
            <a:r>
              <a:rPr lang="en-US" dirty="0"/>
              <a:t>MySQL Data Types (String Data Types)</a:t>
            </a:r>
          </a:p>
        </p:txBody>
      </p:sp>
      <p:pic>
        <p:nvPicPr>
          <p:cNvPr id="5" name="Content Placeholder 4" descr="Table&#10;&#10;Description automatically generated with medium confidence">
            <a:extLst>
              <a:ext uri="{FF2B5EF4-FFF2-40B4-BE49-F238E27FC236}">
                <a16:creationId xmlns:a16="http://schemas.microsoft.com/office/drawing/2014/main" id="{9990881D-0B88-AD29-EFF9-BE6B81260C87}"/>
              </a:ext>
            </a:extLst>
          </p:cNvPr>
          <p:cNvPicPr>
            <a:picLocks noGrp="1" noChangeAspect="1"/>
          </p:cNvPicPr>
          <p:nvPr>
            <p:ph idx="1"/>
          </p:nvPr>
        </p:nvPicPr>
        <p:blipFill>
          <a:blip r:embed="rId2"/>
          <a:stretch>
            <a:fillRect/>
          </a:stretch>
        </p:blipFill>
        <p:spPr>
          <a:xfrm>
            <a:off x="518312" y="988684"/>
            <a:ext cx="7334770" cy="3850426"/>
          </a:xfrm>
        </p:spPr>
      </p:pic>
    </p:spTree>
    <p:extLst>
      <p:ext uri="{BB962C8B-B14F-4D97-AF65-F5344CB8AC3E}">
        <p14:creationId xmlns:p14="http://schemas.microsoft.com/office/powerpoint/2010/main" val="27440713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50FB6A-01E3-2115-FDB8-CE415E3465C3}"/>
              </a:ext>
            </a:extLst>
          </p:cNvPr>
          <p:cNvSpPr>
            <a:spLocks noGrp="1"/>
          </p:cNvSpPr>
          <p:nvPr>
            <p:ph type="title"/>
          </p:nvPr>
        </p:nvSpPr>
        <p:spPr/>
        <p:txBody>
          <a:bodyPr>
            <a:normAutofit fontScale="90000"/>
          </a:bodyPr>
          <a:lstStyle/>
          <a:p>
            <a:r>
              <a:rPr lang="en-US" dirty="0"/>
              <a:t>MySQL Data Types (Numeric Data Types)</a:t>
            </a:r>
          </a:p>
        </p:txBody>
      </p:sp>
      <p:pic>
        <p:nvPicPr>
          <p:cNvPr id="5" name="Content Placeholder 4" descr="Graphical user interface, text, application&#10;&#10;Description automatically generated">
            <a:extLst>
              <a:ext uri="{FF2B5EF4-FFF2-40B4-BE49-F238E27FC236}">
                <a16:creationId xmlns:a16="http://schemas.microsoft.com/office/drawing/2014/main" id="{430902F7-BC66-5E94-00C5-4042BF798237}"/>
              </a:ext>
            </a:extLst>
          </p:cNvPr>
          <p:cNvPicPr>
            <a:picLocks noGrp="1" noChangeAspect="1"/>
          </p:cNvPicPr>
          <p:nvPr>
            <p:ph idx="1"/>
          </p:nvPr>
        </p:nvPicPr>
        <p:blipFill>
          <a:blip r:embed="rId2"/>
          <a:stretch>
            <a:fillRect/>
          </a:stretch>
        </p:blipFill>
        <p:spPr>
          <a:xfrm>
            <a:off x="617216" y="940594"/>
            <a:ext cx="7909568" cy="3929062"/>
          </a:xfrm>
        </p:spPr>
      </p:pic>
    </p:spTree>
    <p:extLst>
      <p:ext uri="{BB962C8B-B14F-4D97-AF65-F5344CB8AC3E}">
        <p14:creationId xmlns:p14="http://schemas.microsoft.com/office/powerpoint/2010/main" val="27976011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617C13-D907-11B0-BC7B-A0DA820B3318}"/>
              </a:ext>
            </a:extLst>
          </p:cNvPr>
          <p:cNvSpPr>
            <a:spLocks noGrp="1"/>
          </p:cNvSpPr>
          <p:nvPr>
            <p:ph type="title"/>
          </p:nvPr>
        </p:nvSpPr>
        <p:spPr/>
        <p:txBody>
          <a:bodyPr>
            <a:normAutofit/>
          </a:bodyPr>
          <a:lstStyle/>
          <a:p>
            <a:r>
              <a:rPr lang="en-US" sz="2400" dirty="0"/>
              <a:t>MySQL Data Types (Date and Time Data Types)</a:t>
            </a:r>
          </a:p>
        </p:txBody>
      </p:sp>
      <p:pic>
        <p:nvPicPr>
          <p:cNvPr id="5" name="Content Placeholder 4" descr="Graphical user interface, text, application, email&#10;&#10;Description automatically generated">
            <a:extLst>
              <a:ext uri="{FF2B5EF4-FFF2-40B4-BE49-F238E27FC236}">
                <a16:creationId xmlns:a16="http://schemas.microsoft.com/office/drawing/2014/main" id="{CBDE41E3-BE33-3F92-7C2A-62B156A5F17D}"/>
              </a:ext>
            </a:extLst>
          </p:cNvPr>
          <p:cNvPicPr>
            <a:picLocks noGrp="1" noChangeAspect="1"/>
          </p:cNvPicPr>
          <p:nvPr>
            <p:ph idx="1"/>
          </p:nvPr>
        </p:nvPicPr>
        <p:blipFill>
          <a:blip r:embed="rId2"/>
          <a:stretch>
            <a:fillRect/>
          </a:stretch>
        </p:blipFill>
        <p:spPr>
          <a:xfrm>
            <a:off x="501321" y="1515630"/>
            <a:ext cx="8141358" cy="1690338"/>
          </a:xfrm>
        </p:spPr>
      </p:pic>
    </p:spTree>
    <p:extLst>
      <p:ext uri="{BB962C8B-B14F-4D97-AF65-F5344CB8AC3E}">
        <p14:creationId xmlns:p14="http://schemas.microsoft.com/office/powerpoint/2010/main" val="33693495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8E8003-2E86-891E-DAC3-4C9C8D27D90C}"/>
              </a:ext>
            </a:extLst>
          </p:cNvPr>
          <p:cNvSpPr>
            <a:spLocks noGrp="1"/>
          </p:cNvSpPr>
          <p:nvPr>
            <p:ph type="title"/>
          </p:nvPr>
        </p:nvSpPr>
        <p:spPr/>
        <p:txBody>
          <a:bodyPr/>
          <a:lstStyle/>
          <a:p>
            <a:r>
              <a:rPr lang="en-US" dirty="0"/>
              <a:t>Other database data types</a:t>
            </a:r>
          </a:p>
        </p:txBody>
      </p:sp>
      <p:sp>
        <p:nvSpPr>
          <p:cNvPr id="3" name="Content Placeholder 2">
            <a:extLst>
              <a:ext uri="{FF2B5EF4-FFF2-40B4-BE49-F238E27FC236}">
                <a16:creationId xmlns:a16="http://schemas.microsoft.com/office/drawing/2014/main" id="{400067F7-D385-41B2-8461-C8FD8AE6214D}"/>
              </a:ext>
            </a:extLst>
          </p:cNvPr>
          <p:cNvSpPr>
            <a:spLocks noGrp="1"/>
          </p:cNvSpPr>
          <p:nvPr>
            <p:ph idx="1"/>
          </p:nvPr>
        </p:nvSpPr>
        <p:spPr/>
        <p:txBody>
          <a:bodyPr/>
          <a:lstStyle/>
          <a:p>
            <a:r>
              <a:rPr lang="en-US" dirty="0"/>
              <a:t>Please refer to </a:t>
            </a:r>
            <a:r>
              <a:rPr lang="en-US" dirty="0">
                <a:hlinkClick r:id="rId2"/>
              </a:rPr>
              <a:t>https://www.w3schools.com/sql/sql_datatypes.asp</a:t>
            </a:r>
            <a:endParaRPr lang="en-US" dirty="0"/>
          </a:p>
          <a:p>
            <a:endParaRPr lang="en-US" dirty="0"/>
          </a:p>
        </p:txBody>
      </p:sp>
    </p:spTree>
    <p:extLst>
      <p:ext uri="{BB962C8B-B14F-4D97-AF65-F5344CB8AC3E}">
        <p14:creationId xmlns:p14="http://schemas.microsoft.com/office/powerpoint/2010/main" val="25712668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65F60A-AAE6-A663-9E75-1C4458968C7B}"/>
              </a:ext>
            </a:extLst>
          </p:cNvPr>
          <p:cNvSpPr>
            <a:spLocks noGrp="1"/>
          </p:cNvSpPr>
          <p:nvPr>
            <p:ph type="title"/>
          </p:nvPr>
        </p:nvSpPr>
        <p:spPr/>
        <p:txBody>
          <a:bodyPr>
            <a:normAutofit/>
          </a:bodyPr>
          <a:lstStyle/>
          <a:p>
            <a:r>
              <a:rPr lang="en-US" sz="2400" dirty="0">
                <a:latin typeface="+mn-lt"/>
              </a:rPr>
              <a:t>Data Definition Language (DDL)</a:t>
            </a:r>
          </a:p>
        </p:txBody>
      </p:sp>
      <p:sp>
        <p:nvSpPr>
          <p:cNvPr id="3" name="Content Placeholder 2">
            <a:extLst>
              <a:ext uri="{FF2B5EF4-FFF2-40B4-BE49-F238E27FC236}">
                <a16:creationId xmlns:a16="http://schemas.microsoft.com/office/drawing/2014/main" id="{397407A3-490C-FDEA-D8DF-FC29E86F481E}"/>
              </a:ext>
            </a:extLst>
          </p:cNvPr>
          <p:cNvSpPr>
            <a:spLocks noGrp="1"/>
          </p:cNvSpPr>
          <p:nvPr>
            <p:ph idx="1"/>
          </p:nvPr>
        </p:nvSpPr>
        <p:spPr/>
        <p:txBody>
          <a:bodyPr/>
          <a:lstStyle/>
          <a:p>
            <a:r>
              <a:rPr lang="en-US" dirty="0"/>
              <a:t>A data definition language (DDL) is a computer language used to create and modify the structure of database objects in a database. These database objects include views, schemas, tables, indexes, etc. </a:t>
            </a:r>
            <a:br>
              <a:rPr lang="en-US" dirty="0"/>
            </a:br>
            <a:br>
              <a:rPr lang="en-US" dirty="0"/>
            </a:br>
            <a:r>
              <a:rPr lang="en-US" dirty="0"/>
              <a:t>This term is also known as data description language in some contexts, as it describes the fields and records in a database table.</a:t>
            </a:r>
          </a:p>
        </p:txBody>
      </p:sp>
    </p:spTree>
    <p:extLst>
      <p:ext uri="{BB962C8B-B14F-4D97-AF65-F5344CB8AC3E}">
        <p14:creationId xmlns:p14="http://schemas.microsoft.com/office/powerpoint/2010/main" val="37858096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61254-EA6E-4434-1FE3-1776327481E9}"/>
              </a:ext>
            </a:extLst>
          </p:cNvPr>
          <p:cNvSpPr>
            <a:spLocks noGrp="1"/>
          </p:cNvSpPr>
          <p:nvPr>
            <p:ph type="title"/>
          </p:nvPr>
        </p:nvSpPr>
        <p:spPr/>
        <p:txBody>
          <a:bodyPr/>
          <a:lstStyle/>
          <a:p>
            <a:r>
              <a:rPr lang="en-US" dirty="0"/>
              <a:t>DDL</a:t>
            </a:r>
          </a:p>
        </p:txBody>
      </p:sp>
      <p:sp>
        <p:nvSpPr>
          <p:cNvPr id="3" name="Content Placeholder 2">
            <a:extLst>
              <a:ext uri="{FF2B5EF4-FFF2-40B4-BE49-F238E27FC236}">
                <a16:creationId xmlns:a16="http://schemas.microsoft.com/office/drawing/2014/main" id="{DD37E9D1-8220-105D-8C64-CAB046E5304C}"/>
              </a:ext>
            </a:extLst>
          </p:cNvPr>
          <p:cNvSpPr>
            <a:spLocks noGrp="1"/>
          </p:cNvSpPr>
          <p:nvPr>
            <p:ph idx="1"/>
          </p:nvPr>
        </p:nvSpPr>
        <p:spPr>
          <a:xfrm>
            <a:off x="628650" y="1107688"/>
            <a:ext cx="7886700" cy="3487864"/>
          </a:xfrm>
        </p:spPr>
        <p:txBody>
          <a:bodyPr>
            <a:normAutofit/>
          </a:bodyPr>
          <a:lstStyle/>
          <a:p>
            <a:pPr rtl="0"/>
            <a:r>
              <a:rPr lang="en-US" sz="1900" dirty="0"/>
              <a:t>The present database industry incorporates DDL into any formal language describing data. However, it is considered to be a subset of SQL (Structured Query Language). </a:t>
            </a:r>
          </a:p>
          <a:p>
            <a:pPr rtl="0"/>
            <a:r>
              <a:rPr lang="en-US" sz="1900" dirty="0"/>
              <a:t>It is used to establish and modify the structure of objects in a database by dealing with descriptions of the database schema.</a:t>
            </a:r>
          </a:p>
          <a:p>
            <a:pPr rtl="0"/>
            <a:r>
              <a:rPr lang="en-US" sz="1900" dirty="0"/>
              <a:t> Unlike data manipulation language (DML) commands that are used for data modification purposes, DDL commands are used for altering the database structure such as creating new tables or objects along with all their attributes (data type, table name, etc.).</a:t>
            </a:r>
          </a:p>
          <a:p>
            <a:pPr rtl="0"/>
            <a:r>
              <a:rPr lang="en-US" sz="1900" dirty="0"/>
              <a:t>Commonly used DDL in SQL querying are CREATE, ALTER, DROP, and TRUNCATE.</a:t>
            </a:r>
          </a:p>
          <a:p>
            <a:endParaRPr lang="en-US" dirty="0"/>
          </a:p>
        </p:txBody>
      </p:sp>
    </p:spTree>
    <p:extLst>
      <p:ext uri="{BB962C8B-B14F-4D97-AF65-F5344CB8AC3E}">
        <p14:creationId xmlns:p14="http://schemas.microsoft.com/office/powerpoint/2010/main" val="412937675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D33ECC9-4C5F-4319-A5EB-6814F0179242}"/>
</file>

<file path=customXml/itemProps2.xml><?xml version="1.0" encoding="utf-8"?>
<ds:datastoreItem xmlns:ds="http://schemas.openxmlformats.org/officeDocument/2006/customXml" ds:itemID="{ABCD724B-DCC6-4EDF-BE39-F06B788E23E3}"/>
</file>

<file path=docProps/app.xml><?xml version="1.0" encoding="utf-8"?>
<Properties xmlns="http://schemas.openxmlformats.org/officeDocument/2006/extended-properties" xmlns:vt="http://schemas.openxmlformats.org/officeDocument/2006/docPropsVTypes">
  <Template>Office Theme</Template>
  <TotalTime>103</TotalTime>
  <Words>1231</Words>
  <Application>Microsoft Macintosh PowerPoint</Application>
  <PresentationFormat>On-screen Show (16:9)</PresentationFormat>
  <Paragraphs>95</Paragraphs>
  <Slides>23</Slides>
  <Notes>0</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23</vt:i4>
      </vt:variant>
    </vt:vector>
  </HeadingPairs>
  <TitlesOfParts>
    <vt:vector size="25" baseType="lpstr">
      <vt:lpstr>Arial</vt:lpstr>
      <vt:lpstr>Office Theme</vt:lpstr>
      <vt:lpstr>IT 5433 Module 7</vt:lpstr>
      <vt:lpstr>SQL Data Types</vt:lpstr>
      <vt:lpstr>SQL Data Types</vt:lpstr>
      <vt:lpstr>MySQL Data Types (String Data Types)</vt:lpstr>
      <vt:lpstr>MySQL Data Types (Numeric Data Types)</vt:lpstr>
      <vt:lpstr>MySQL Data Types (Date and Time Data Types)</vt:lpstr>
      <vt:lpstr>Other database data types</vt:lpstr>
      <vt:lpstr>Data Definition Language (DDL)</vt:lpstr>
      <vt:lpstr>DDL</vt:lpstr>
      <vt:lpstr>Create</vt:lpstr>
      <vt:lpstr>Alter</vt:lpstr>
      <vt:lpstr>Drop</vt:lpstr>
      <vt:lpstr>Truncate</vt:lpstr>
      <vt:lpstr>Other statements</vt:lpstr>
      <vt:lpstr>Multiple Tables</vt:lpstr>
      <vt:lpstr>More Multiple Tables</vt:lpstr>
      <vt:lpstr>Making Better Queries</vt:lpstr>
      <vt:lpstr>Data Dictionaries</vt:lpstr>
      <vt:lpstr>Microsoft SQL Server 2008</vt:lpstr>
      <vt:lpstr>New updates to SQL 2008</vt:lpstr>
      <vt:lpstr>More updates</vt:lpstr>
      <vt:lpstr>New Actions</vt:lpstr>
      <vt:lpstr>How do we use SQL?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Lucy Kimundi</dc:creator>
  <cp:lastModifiedBy>Shirley Tian</cp:lastModifiedBy>
  <cp:revision>22</cp:revision>
  <dcterms:created xsi:type="dcterms:W3CDTF">2019-08-16T16:55:48Z</dcterms:created>
  <dcterms:modified xsi:type="dcterms:W3CDTF">2022-12-29T00:40:44Z</dcterms:modified>
</cp:coreProperties>
</file>