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5" r:id="rId8"/>
    <p:sldId id="266" r:id="rId9"/>
    <p:sldId id="308" r:id="rId10"/>
    <p:sldId id="309" r:id="rId11"/>
    <p:sldId id="310" r:id="rId12"/>
    <p:sldId id="311" r:id="rId13"/>
    <p:sldId id="261" r:id="rId14"/>
    <p:sldId id="262" r:id="rId15"/>
    <p:sldId id="263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67" r:id="rId33"/>
    <p:sldId id="284" r:id="rId34"/>
    <p:sldId id="285" r:id="rId35"/>
    <p:sldId id="307" r:id="rId36"/>
    <p:sldId id="286" r:id="rId37"/>
    <p:sldId id="287" r:id="rId38"/>
    <p:sldId id="288" r:id="rId39"/>
    <p:sldId id="289" r:id="rId40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811"/>
    <p:restoredTop sz="94694"/>
  </p:normalViewPr>
  <p:slideViewPr>
    <p:cSldViewPr snapToGrid="0" snapToObjects="1" showGuides="1">
      <p:cViewPr varScale="1">
        <p:scale>
          <a:sx n="133" d="100"/>
          <a:sy n="133" d="100"/>
        </p:scale>
        <p:origin x="192" y="64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customXml" Target="../customXml/item2.xml"/><Relationship Id="rId20" Type="http://schemas.openxmlformats.org/officeDocument/2006/relationships/slide" Target="slides/slide19.xml"/><Relationship Id="rId4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11/10/22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2014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11/10/22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300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11/10/22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51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11/10/22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897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11/10/22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043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11/10/22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637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11/10/22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830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11/10/22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998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11/10/22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212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11/10/22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441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11/10/22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6422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11/10/22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327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936311"/>
            <a:ext cx="20574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4A0D36-D9E4-E943-8D3F-D74CAF1FA28F}" type="datetimeFigureOut">
              <a:rPr lang="en-US" smtClean="0"/>
              <a:pPr/>
              <a:t>11/10/22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936311"/>
            <a:ext cx="30861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936311"/>
            <a:ext cx="20574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F0AC56-E01A-F74D-9010-B0A5DC26A5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654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2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A05E45-F349-0641-9ADA-AF2384D8DF7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IT 5433 Module </a:t>
            </a:r>
            <a:r>
              <a:rPr lang="en-US" altLang="zh-CN" dirty="0"/>
              <a:t>3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8BBB39-14F0-7B40-BDBC-E346DDE8A86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Expanded/Enhanced ERD</a:t>
            </a:r>
          </a:p>
        </p:txBody>
      </p:sp>
    </p:spTree>
    <p:extLst>
      <p:ext uri="{BB962C8B-B14F-4D97-AF65-F5344CB8AC3E}">
        <p14:creationId xmlns:p14="http://schemas.microsoft.com/office/powerpoint/2010/main" val="25035901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Basic notation for supertype/subtype notation (cont.)">
            <a:extLst>
              <a:ext uri="{FF2B5EF4-FFF2-40B4-BE49-F238E27FC236}">
                <a16:creationId xmlns:a16="http://schemas.microsoft.com/office/drawing/2014/main" id="{4D9B691B-5978-C889-8046-F62178067E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06" y="356937"/>
            <a:ext cx="6974946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78864D1-7D21-D1AE-FAF7-B3757DBB3CB3}"/>
              </a:ext>
            </a:extLst>
          </p:cNvPr>
          <p:cNvSpPr txBox="1"/>
          <p:nvPr/>
        </p:nvSpPr>
        <p:spPr>
          <a:xfrm>
            <a:off x="1092466" y="4090737"/>
            <a:ext cx="500032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latin typeface="Tahoma" panose="020B0604030504040204" pitchFamily="34" charset="0"/>
              </a:rPr>
              <a:t>Different modeling tools may have different notation for the same modeling constructs.</a:t>
            </a:r>
          </a:p>
        </p:txBody>
      </p:sp>
    </p:spTree>
    <p:extLst>
      <p:ext uri="{BB962C8B-B14F-4D97-AF65-F5344CB8AC3E}">
        <p14:creationId xmlns:p14="http://schemas.microsoft.com/office/powerpoint/2010/main" val="38642181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Employee supertype with three subtypes">
            <a:extLst>
              <a:ext uri="{FF2B5EF4-FFF2-40B4-BE49-F238E27FC236}">
                <a16:creationId xmlns:a16="http://schemas.microsoft.com/office/drawing/2014/main" id="{86CB895D-EDA2-7D77-DC0D-6CD042A31E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063" y="430605"/>
            <a:ext cx="6115245" cy="3929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274B20B-A3B7-8DBB-9024-FFF4A10E0048}"/>
              </a:ext>
            </a:extLst>
          </p:cNvPr>
          <p:cNvSpPr txBox="1"/>
          <p:nvPr/>
        </p:nvSpPr>
        <p:spPr>
          <a:xfrm>
            <a:off x="6520308" y="1925419"/>
            <a:ext cx="228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1800" dirty="0">
                <a:solidFill>
                  <a:srgbClr val="000000"/>
                </a:solidFill>
                <a:latin typeface="Arial" panose="020B0604020202020204" pitchFamily="34" charset="0"/>
              </a:rPr>
              <a:t>Employee supertype with three subtypes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24690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A9ECC7-329B-B415-073F-EC9FAE88E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Relationships and Subtypes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D03C0D-15E1-E177-DC43-6A802A25D4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en-US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Relationships at the </a:t>
            </a:r>
            <a:r>
              <a:rPr lang="en-US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supertype</a:t>
            </a:r>
            <a:r>
              <a:rPr lang="en-US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level indicate that all subtypes will participate in the relationship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en-US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en-US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The instances of a </a:t>
            </a:r>
            <a:r>
              <a:rPr lang="en-US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subtype</a:t>
            </a:r>
            <a:r>
              <a:rPr lang="en-US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may participate in a relationship unique to that subtype.  In this situation, the relationship is shown at the subtype level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6266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Supertype/subtype relationships in a hospital">
            <a:extLst>
              <a:ext uri="{FF2B5EF4-FFF2-40B4-BE49-F238E27FC236}">
                <a16:creationId xmlns:a16="http://schemas.microsoft.com/office/drawing/2014/main" id="{41CAE1A5-47AE-A7CA-3393-0BF5EF4F71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020" y="419865"/>
            <a:ext cx="5576519" cy="4303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6BEB475-7FE2-3F99-404A-7C04D44C15E0}"/>
              </a:ext>
            </a:extLst>
          </p:cNvPr>
          <p:cNvSpPr txBox="1"/>
          <p:nvPr/>
        </p:nvSpPr>
        <p:spPr>
          <a:xfrm>
            <a:off x="5996539" y="2017577"/>
            <a:ext cx="300789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1800" dirty="0">
                <a:solidFill>
                  <a:srgbClr val="000000"/>
                </a:solidFill>
                <a:latin typeface="Arial" panose="020B0604020202020204" pitchFamily="34" charset="0"/>
              </a:rPr>
              <a:t>Supertype/subtype relationships in a hospital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90645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A9ECC7-329B-B415-073F-EC9FAE88E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D03C0D-15E1-E177-DC43-6A802A25D4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Generalization – the process of defining a more general entity type (supertype) from a set of more specialized entity types (bottom-up design)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47794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A9ECC7-329B-B415-073F-EC9FAE88E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Specialization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D03C0D-15E1-E177-DC43-6A802A25D4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process of defining one or more subtypes of the supertype and forming supertype/subtype relationships (top-down design)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04547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A9ECC7-329B-B415-073F-EC9FAE88E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dirty="0">
                <a:solidFill>
                  <a:srgbClr val="000000"/>
                </a:solidFill>
                <a:latin typeface="Arial" panose="020B0604020202020204" pitchFamily="34" charset="0"/>
              </a:rPr>
              <a:t>Example of Generalization</a:t>
            </a:r>
            <a:endParaRPr lang="en-US" dirty="0"/>
          </a:p>
        </p:txBody>
      </p:sp>
      <p:pic>
        <p:nvPicPr>
          <p:cNvPr id="4" name="Picture 6" descr="Example of generalization">
            <a:extLst>
              <a:ext uri="{FF2B5EF4-FFF2-40B4-BE49-F238E27FC236}">
                <a16:creationId xmlns:a16="http://schemas.microsoft.com/office/drawing/2014/main" id="{23FE43F4-BE9F-3132-9056-0E43AB89E8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1617795"/>
            <a:ext cx="6396789" cy="2520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C532322-4C63-742A-9AB4-B9DBEEC92E96}"/>
              </a:ext>
            </a:extLst>
          </p:cNvPr>
          <p:cNvSpPr txBox="1"/>
          <p:nvPr/>
        </p:nvSpPr>
        <p:spPr>
          <a:xfrm>
            <a:off x="784458" y="4261567"/>
            <a:ext cx="54238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latin typeface="Times New Roman" panose="02020603050405020304" pitchFamily="18" charset="0"/>
              </a:rPr>
              <a:t>All these types of vehicles have common attributes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BF6B662-13B0-D081-C4F5-3F383BD825C9}"/>
              </a:ext>
            </a:extLst>
          </p:cNvPr>
          <p:cNvSpPr txBox="1"/>
          <p:nvPr/>
        </p:nvSpPr>
        <p:spPr>
          <a:xfrm>
            <a:off x="628650" y="1248463"/>
            <a:ext cx="61667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solidFill>
                  <a:srgbClr val="000000"/>
                </a:solidFill>
                <a:latin typeface="Arial" panose="020B0604020202020204" pitchFamily="34" charset="0"/>
              </a:rPr>
              <a:t>a) Three entity types: CAR, TRUCK, and MOTORCYCLE</a:t>
            </a:r>
          </a:p>
        </p:txBody>
      </p:sp>
    </p:spTree>
    <p:extLst>
      <p:ext uri="{BB962C8B-B14F-4D97-AF65-F5344CB8AC3E}">
        <p14:creationId xmlns:p14="http://schemas.microsoft.com/office/powerpoint/2010/main" val="36420681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A9ECC7-329B-B415-073F-EC9FAE88E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dirty="0">
                <a:solidFill>
                  <a:srgbClr val="000000"/>
                </a:solidFill>
                <a:latin typeface="Arial" panose="020B0604020202020204" pitchFamily="34" charset="0"/>
              </a:rPr>
              <a:t>Example of Generalization (cont.)</a:t>
            </a:r>
            <a:endParaRPr lang="en-US" dirty="0"/>
          </a:p>
        </p:txBody>
      </p:sp>
      <p:pic>
        <p:nvPicPr>
          <p:cNvPr id="4" name="Picture 7" descr="Noname.jpg">
            <a:extLst>
              <a:ext uri="{FF2B5EF4-FFF2-40B4-BE49-F238E27FC236}">
                <a16:creationId xmlns:a16="http://schemas.microsoft.com/office/drawing/2014/main" id="{A0B7C587-F6DF-94E8-E351-CB9C3507D8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467" y="1363761"/>
            <a:ext cx="4255168" cy="3307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 descr="Generalization to VEHICLE supertype ">
            <a:extLst>
              <a:ext uri="{FF2B5EF4-FFF2-40B4-BE49-F238E27FC236}">
                <a16:creationId xmlns:a16="http://schemas.microsoft.com/office/drawing/2014/main" id="{CEDED33A-2CA7-576D-FC8F-7328620BB04D}"/>
              </a:ext>
            </a:extLst>
          </p:cNvPr>
          <p:cNvSpPr txBox="1"/>
          <p:nvPr/>
        </p:nvSpPr>
        <p:spPr>
          <a:xfrm>
            <a:off x="628650" y="994429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solidFill>
                  <a:srgbClr val="000000"/>
                </a:solidFill>
                <a:latin typeface="Arial" panose="020B0604020202020204" pitchFamily="34" charset="0"/>
              </a:rPr>
              <a:t>b) Generalization to VEHICLE supertype </a:t>
            </a:r>
          </a:p>
        </p:txBody>
      </p:sp>
      <p:sp>
        <p:nvSpPr>
          <p:cNvPr id="7" name="Text Box 4">
            <a:extLst>
              <a:ext uri="{FF2B5EF4-FFF2-40B4-BE49-F238E27FC236}">
                <a16:creationId xmlns:a16="http://schemas.microsoft.com/office/drawing/2014/main" id="{EA75D1B7-6CB9-2858-D7DC-0D0A6888E1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0650" y="1363761"/>
            <a:ext cx="33147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chemeClr val="tx1"/>
                </a:solidFill>
                <a:latin typeface="Times New Roman" panose="02020603050405020304" pitchFamily="18" charset="0"/>
              </a:rPr>
              <a:t>So, we put the shared attributes in a supertype</a:t>
            </a:r>
          </a:p>
        </p:txBody>
      </p:sp>
      <p:sp>
        <p:nvSpPr>
          <p:cNvPr id="8" name="Text Box 5">
            <a:extLst>
              <a:ext uri="{FF2B5EF4-FFF2-40B4-BE49-F238E27FC236}">
                <a16:creationId xmlns:a16="http://schemas.microsoft.com/office/drawing/2014/main" id="{A712B84B-A3E6-6621-C2AA-3FBA8AB005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0650" y="2732973"/>
            <a:ext cx="365469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chemeClr val="tx1"/>
                </a:solidFill>
                <a:latin typeface="Times New Roman" panose="02020603050405020304" pitchFamily="18" charset="0"/>
              </a:rPr>
              <a:t>Note: no subtype for motorcycle, since it has no unique attributes</a:t>
            </a:r>
          </a:p>
        </p:txBody>
      </p:sp>
    </p:spTree>
    <p:extLst>
      <p:ext uri="{BB962C8B-B14F-4D97-AF65-F5344CB8AC3E}">
        <p14:creationId xmlns:p14="http://schemas.microsoft.com/office/powerpoint/2010/main" val="7290765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3" descr="Entity type - PART">
            <a:extLst>
              <a:ext uri="{FF2B5EF4-FFF2-40B4-BE49-F238E27FC236}">
                <a16:creationId xmlns:a16="http://schemas.microsoft.com/office/drawing/2014/main" id="{E9013EE2-CE74-C519-C26F-3A80739F57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865" y="1410756"/>
            <a:ext cx="3601373" cy="331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9A9ECC7-329B-B415-073F-EC9FAE88E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dirty="0">
                <a:solidFill>
                  <a:srgbClr val="000000"/>
                </a:solidFill>
                <a:latin typeface="Arial" panose="020B0604020202020204" pitchFamily="34" charset="0"/>
              </a:rPr>
              <a:t>Example of Specialization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A60A5B8-5E33-BA05-1EBB-E934BEE5C81C}"/>
              </a:ext>
            </a:extLst>
          </p:cNvPr>
          <p:cNvSpPr txBox="1"/>
          <p:nvPr/>
        </p:nvSpPr>
        <p:spPr>
          <a:xfrm>
            <a:off x="628650" y="1036542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solidFill>
                  <a:srgbClr val="000000"/>
                </a:solidFill>
                <a:latin typeface="Arial" panose="020B0604020202020204" pitchFamily="34" charset="0"/>
              </a:rPr>
              <a:t> a) Entity type PART</a:t>
            </a:r>
          </a:p>
        </p:txBody>
      </p:sp>
      <p:grpSp>
        <p:nvGrpSpPr>
          <p:cNvPr id="8" name="Group 15">
            <a:extLst>
              <a:ext uri="{FF2B5EF4-FFF2-40B4-BE49-F238E27FC236}">
                <a16:creationId xmlns:a16="http://schemas.microsoft.com/office/drawing/2014/main" id="{B086DE2D-D33D-8083-0B08-98295F0E5C91}"/>
              </a:ext>
            </a:extLst>
          </p:cNvPr>
          <p:cNvGrpSpPr>
            <a:grpSpLocks/>
          </p:cNvGrpSpPr>
          <p:nvPr/>
        </p:nvGrpSpPr>
        <p:grpSpPr bwMode="auto">
          <a:xfrm>
            <a:off x="971052" y="2731073"/>
            <a:ext cx="5357053" cy="942239"/>
            <a:chOff x="817" y="1804"/>
            <a:chExt cx="4463" cy="694"/>
          </a:xfrm>
        </p:grpSpPr>
        <p:sp>
          <p:nvSpPr>
            <p:cNvPr id="9" name="Rectangle 9">
              <a:extLst>
                <a:ext uri="{FF2B5EF4-FFF2-40B4-BE49-F238E27FC236}">
                  <a16:creationId xmlns:a16="http://schemas.microsoft.com/office/drawing/2014/main" id="{9D365692-51A2-B213-F99E-2172C14431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6" y="1804"/>
              <a:ext cx="1824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 dirty="0">
                  <a:solidFill>
                    <a:srgbClr val="990000"/>
                  </a:solidFill>
                  <a:latin typeface="Tahoma" panose="020B0604030504040204" pitchFamily="34" charset="0"/>
                </a:rPr>
                <a:t>Only applies to manufactured parts</a:t>
              </a:r>
            </a:p>
          </p:txBody>
        </p:sp>
        <p:sp>
          <p:nvSpPr>
            <p:cNvPr id="10" name="Rectangle 11">
              <a:extLst>
                <a:ext uri="{FF2B5EF4-FFF2-40B4-BE49-F238E27FC236}">
                  <a16:creationId xmlns:a16="http://schemas.microsoft.com/office/drawing/2014/main" id="{D61F0641-3CF5-B2AB-CCD2-CBB4679E84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7" y="2304"/>
              <a:ext cx="1393" cy="194"/>
            </a:xfrm>
            <a:prstGeom prst="rect">
              <a:avLst/>
            </a:prstGeom>
            <a:noFill/>
            <a:ln w="12700">
              <a:solidFill>
                <a:srgbClr val="99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solidFill>
                  <a:schemeClr val="tx1"/>
                </a:solidFill>
                <a:latin typeface="Tahoma" panose="020B0604030504040204" pitchFamily="34" charset="0"/>
              </a:endParaRPr>
            </a:p>
          </p:txBody>
        </p:sp>
        <p:sp>
          <p:nvSpPr>
            <p:cNvPr id="11" name="Line 13">
              <a:extLst>
                <a:ext uri="{FF2B5EF4-FFF2-40B4-BE49-F238E27FC236}">
                  <a16:creationId xmlns:a16="http://schemas.microsoft.com/office/drawing/2014/main" id="{8B6547FD-BFFA-4787-B762-2235927C283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256" y="2064"/>
              <a:ext cx="1200" cy="288"/>
            </a:xfrm>
            <a:prstGeom prst="line">
              <a:avLst/>
            </a:prstGeom>
            <a:noFill/>
            <a:ln w="12700">
              <a:solidFill>
                <a:srgbClr val="990000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</p:grpSp>
      <p:grpSp>
        <p:nvGrpSpPr>
          <p:cNvPr id="12" name="Group 16">
            <a:extLst>
              <a:ext uri="{FF2B5EF4-FFF2-40B4-BE49-F238E27FC236}">
                <a16:creationId xmlns:a16="http://schemas.microsoft.com/office/drawing/2014/main" id="{72563825-8EB7-5CF1-9CF0-F0F82FB2315A}"/>
              </a:ext>
            </a:extLst>
          </p:cNvPr>
          <p:cNvGrpSpPr>
            <a:grpSpLocks/>
          </p:cNvGrpSpPr>
          <p:nvPr/>
        </p:nvGrpSpPr>
        <p:grpSpPr bwMode="auto">
          <a:xfrm>
            <a:off x="971052" y="3673044"/>
            <a:ext cx="5702747" cy="651693"/>
            <a:chOff x="816" y="2544"/>
            <a:chExt cx="4751" cy="480"/>
          </a:xfrm>
        </p:grpSpPr>
        <p:sp>
          <p:nvSpPr>
            <p:cNvPr id="13" name="Rectangle 8">
              <a:extLst>
                <a:ext uri="{FF2B5EF4-FFF2-40B4-BE49-F238E27FC236}">
                  <a16:creationId xmlns:a16="http://schemas.microsoft.com/office/drawing/2014/main" id="{08B8938C-5350-3174-A093-1F7F5F0B64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6" y="2688"/>
              <a:ext cx="2111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>
                  <a:solidFill>
                    <a:srgbClr val="990000"/>
                  </a:solidFill>
                  <a:latin typeface="Tahoma" panose="020B0604030504040204" pitchFamily="34" charset="0"/>
                </a:rPr>
                <a:t>Applies only to purchased parts</a:t>
              </a:r>
            </a:p>
          </p:txBody>
        </p:sp>
        <p:sp>
          <p:nvSpPr>
            <p:cNvPr id="14" name="Rectangle 12">
              <a:extLst>
                <a:ext uri="{FF2B5EF4-FFF2-40B4-BE49-F238E27FC236}">
                  <a16:creationId xmlns:a16="http://schemas.microsoft.com/office/drawing/2014/main" id="{E81A5689-6D8F-644A-E7D5-9D8176A72A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" y="2544"/>
              <a:ext cx="2160" cy="480"/>
            </a:xfrm>
            <a:prstGeom prst="rect">
              <a:avLst/>
            </a:prstGeom>
            <a:noFill/>
            <a:ln w="12700">
              <a:solidFill>
                <a:srgbClr val="99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"/>
                <a:defRPr sz="32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"/>
                <a:defRPr sz="28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"/>
                <a:defRPr sz="24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 pitchFamily="2" charset="2"/>
                <a:buChar char=""/>
                <a:defRPr sz="2000"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 2" pitchFamily="2" charset="2"/>
                <a:buChar char=""/>
                <a:defRPr>
                  <a:solidFill>
                    <a:schemeClr val="tx2"/>
                  </a:solidFill>
                  <a:latin typeface="Franklin Gothic Book" panose="020B05030201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>
                <a:solidFill>
                  <a:schemeClr val="tx1"/>
                </a:solidFill>
                <a:latin typeface="Tahoma" panose="020B0604030504040204" pitchFamily="34" charset="0"/>
              </a:endParaRPr>
            </a:p>
          </p:txBody>
        </p:sp>
        <p:sp>
          <p:nvSpPr>
            <p:cNvPr id="15" name="Line 14">
              <a:extLst>
                <a:ext uri="{FF2B5EF4-FFF2-40B4-BE49-F238E27FC236}">
                  <a16:creationId xmlns:a16="http://schemas.microsoft.com/office/drawing/2014/main" id="{6F34E34F-79E7-C7EE-80A6-5B77BB5A569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76" y="2784"/>
              <a:ext cx="480" cy="0"/>
            </a:xfrm>
            <a:prstGeom prst="line">
              <a:avLst/>
            </a:prstGeom>
            <a:noFill/>
            <a:ln w="12700">
              <a:solidFill>
                <a:srgbClr val="990000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144593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A9ECC7-329B-B415-073F-EC9FAE88E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dirty="0">
                <a:solidFill>
                  <a:srgbClr val="000000"/>
                </a:solidFill>
                <a:latin typeface="Arial" panose="020B0604020202020204" pitchFamily="34" charset="0"/>
              </a:rPr>
              <a:t>Example of specialization (cont.)</a:t>
            </a:r>
            <a:endParaRPr lang="en-US" dirty="0"/>
          </a:p>
        </p:txBody>
      </p:sp>
      <p:pic>
        <p:nvPicPr>
          <p:cNvPr id="4" name="Picture 9" descr="Specialization to MANUFACTURED PART and PURCHASED PART">
            <a:extLst>
              <a:ext uri="{FF2B5EF4-FFF2-40B4-BE49-F238E27FC236}">
                <a16:creationId xmlns:a16="http://schemas.microsoft.com/office/drawing/2014/main" id="{770BC2B4-E1A6-C984-D062-26CC85838C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837" y="1371758"/>
            <a:ext cx="5218103" cy="3334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C96516B-83F7-1864-0DA6-96FF80D9DBBB}"/>
              </a:ext>
            </a:extLst>
          </p:cNvPr>
          <p:cNvSpPr txBox="1"/>
          <p:nvPr/>
        </p:nvSpPr>
        <p:spPr>
          <a:xfrm>
            <a:off x="470837" y="1002426"/>
            <a:ext cx="75177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solidFill>
                  <a:srgbClr val="000000"/>
                </a:solidFill>
                <a:latin typeface="Arial" panose="020B0604020202020204" pitchFamily="34" charset="0"/>
              </a:rPr>
              <a:t>b) Specialization to MANUFACTURED PART and PURCHASED PART</a:t>
            </a: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07B97AAE-2BD4-D98D-E82C-62B459F989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0106" y="1832751"/>
            <a:ext cx="2733057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chemeClr val="tx1"/>
                </a:solidFill>
                <a:latin typeface="Times New Roman" panose="02020603050405020304" pitchFamily="18" charset="0"/>
              </a:rPr>
              <a:t>Note: multivalued composite attribute was replaced by an associative entity relationship to another entity</a:t>
            </a:r>
          </a:p>
        </p:txBody>
      </p:sp>
    </p:spTree>
    <p:extLst>
      <p:ext uri="{BB962C8B-B14F-4D97-AF65-F5344CB8AC3E}">
        <p14:creationId xmlns:p14="http://schemas.microsoft.com/office/powerpoint/2010/main" val="18006269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A9ECC7-329B-B415-073F-EC9FAE88E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Objectives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D03C0D-15E1-E177-DC43-6A802A25D4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94291"/>
            <a:ext cx="7886700" cy="3263504"/>
          </a:xfrm>
        </p:spPr>
        <p:txBody>
          <a:bodyPr>
            <a:normAutofit lnSpcReduction="10000"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"/>
              <a:defRPr/>
            </a:pPr>
            <a:r>
              <a:rPr lang="en-US" sz="20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Define terms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"/>
              <a:defRPr/>
            </a:pPr>
            <a:r>
              <a:rPr lang="en-US" sz="20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Understand use of supertype/subtype relationships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"/>
              <a:defRPr/>
            </a:pPr>
            <a:r>
              <a:rPr lang="en-US" sz="20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Understand use of specialization and generalization techniques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"/>
              <a:defRPr/>
            </a:pPr>
            <a:r>
              <a:rPr lang="en-US" sz="20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Specify completeness and </a:t>
            </a:r>
            <a:r>
              <a:rPr lang="en-US" sz="2000" dirty="0" err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disjointness</a:t>
            </a:r>
            <a:r>
              <a:rPr lang="en-US" sz="20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constraints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"/>
              <a:defRPr/>
            </a:pPr>
            <a:r>
              <a:rPr lang="en-US" sz="20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Develop supertype/subtype hierarchies for realistic business situations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"/>
              <a:defRPr/>
            </a:pPr>
            <a:r>
              <a:rPr lang="en-US" sz="20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Develop entity clusters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"/>
              <a:defRPr/>
            </a:pPr>
            <a:r>
              <a:rPr lang="en-US" sz="20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Explain universal (packaged) data model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"/>
              <a:defRPr/>
            </a:pPr>
            <a:r>
              <a:rPr lang="en-US" sz="20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Describe special features of data modeling project using packaged data model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16400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A9ECC7-329B-B415-073F-EC9FAE88E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Constraints in Supertype/SUBTYPE RELATIONSHIPS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D03C0D-15E1-E177-DC43-6A802A25D4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en-US" sz="30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Completeness Constraints</a:t>
            </a:r>
            <a:r>
              <a:rPr lang="en-US" sz="30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: 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en-US" sz="26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Whether an instance of a supertype </a:t>
            </a:r>
            <a:r>
              <a:rPr lang="en-US" sz="26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must</a:t>
            </a:r>
            <a:r>
              <a:rPr lang="en-US" sz="26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also be a member of at least one subtype</a:t>
            </a:r>
          </a:p>
          <a:p>
            <a:pPr lvl="1" eaLnBrk="1" fontAlgn="auto" hangingPunct="1">
              <a:spcAft>
                <a:spcPts val="0"/>
              </a:spcAft>
              <a:buFont typeface="Wingdings 2"/>
              <a:buChar char=""/>
              <a:defRPr/>
            </a:pPr>
            <a:r>
              <a:rPr lang="en-US" sz="26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Total Specialization Rule: Yes (double line)</a:t>
            </a:r>
          </a:p>
          <a:p>
            <a:pPr lvl="1" eaLnBrk="1" fontAlgn="auto" hangingPunct="1">
              <a:spcAft>
                <a:spcPts val="0"/>
              </a:spcAft>
              <a:buFont typeface="Wingdings 2"/>
              <a:buChar char=""/>
              <a:defRPr/>
            </a:pPr>
            <a:r>
              <a:rPr lang="en-US" sz="26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Partial Specialization Rule: No (single line)</a:t>
            </a:r>
          </a:p>
          <a:p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5212552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A9ECC7-329B-B415-073F-EC9FAE88E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sz="3600" dirty="0">
                <a:solidFill>
                  <a:srgbClr val="000000"/>
                </a:solidFill>
                <a:latin typeface="Arial" panose="020B0604020202020204" pitchFamily="34" charset="0"/>
              </a:rPr>
              <a:t>Examples of completeness constraints</a:t>
            </a:r>
            <a:endParaRPr lang="en-US" dirty="0"/>
          </a:p>
        </p:txBody>
      </p:sp>
      <p:pic>
        <p:nvPicPr>
          <p:cNvPr id="4" name="Picture 5" descr="Examples of completeness constraints">
            <a:extLst>
              <a:ext uri="{FF2B5EF4-FFF2-40B4-BE49-F238E27FC236}">
                <a16:creationId xmlns:a16="http://schemas.microsoft.com/office/drawing/2014/main" id="{107C7B7C-6030-2124-00FF-6D9390E2EF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245" y="1380424"/>
            <a:ext cx="5119036" cy="3042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4">
            <a:extLst>
              <a:ext uri="{FF2B5EF4-FFF2-40B4-BE49-F238E27FC236}">
                <a16:creationId xmlns:a16="http://schemas.microsoft.com/office/drawing/2014/main" id="{D61D7092-1D82-3048-407A-C982566158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2547" y="2501451"/>
            <a:ext cx="320681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 a) Total specialization rule</a:t>
            </a:r>
          </a:p>
        </p:txBody>
      </p:sp>
    </p:spTree>
    <p:extLst>
      <p:ext uri="{BB962C8B-B14F-4D97-AF65-F5344CB8AC3E}">
        <p14:creationId xmlns:p14="http://schemas.microsoft.com/office/powerpoint/2010/main" val="27709054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A9ECC7-329B-B415-073F-EC9FAE88E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sz="3600" dirty="0">
                <a:solidFill>
                  <a:srgbClr val="000000"/>
                </a:solidFill>
                <a:latin typeface="Arial" panose="020B0604020202020204" pitchFamily="34" charset="0"/>
              </a:rPr>
              <a:t>Examples of completeness constraints (cont.)</a:t>
            </a:r>
            <a:endParaRPr lang="en-US" dirty="0"/>
          </a:p>
        </p:txBody>
      </p:sp>
      <p:pic>
        <p:nvPicPr>
          <p:cNvPr id="4" name="Picture 5" descr="Noname.jpg">
            <a:extLst>
              <a:ext uri="{FF2B5EF4-FFF2-40B4-BE49-F238E27FC236}">
                <a16:creationId xmlns:a16="http://schemas.microsoft.com/office/drawing/2014/main" id="{AF62E802-DD81-A4E9-B66B-8C8E1E511F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577" y="1268016"/>
            <a:ext cx="4701941" cy="3633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 descr="b) Partial specialization rule&#13;&#10;Partial Specialization: A vehicle can be a car, or a truck, but does not have to be either. ">
            <a:extLst>
              <a:ext uri="{FF2B5EF4-FFF2-40B4-BE49-F238E27FC236}">
                <a16:creationId xmlns:a16="http://schemas.microsoft.com/office/drawing/2014/main" id="{1747CA42-430E-2737-E7E3-9A933E60156B}"/>
              </a:ext>
            </a:extLst>
          </p:cNvPr>
          <p:cNvSpPr txBox="1"/>
          <p:nvPr/>
        </p:nvSpPr>
        <p:spPr>
          <a:xfrm>
            <a:off x="5317958" y="2387084"/>
            <a:ext cx="340253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solidFill>
                  <a:srgbClr val="000000"/>
                </a:solidFill>
                <a:latin typeface="Arial" panose="020B0604020202020204" pitchFamily="34" charset="0"/>
              </a:rPr>
              <a:t>b) Partial specialization rule</a:t>
            </a:r>
          </a:p>
        </p:txBody>
      </p:sp>
    </p:spTree>
    <p:extLst>
      <p:ext uri="{BB962C8B-B14F-4D97-AF65-F5344CB8AC3E}">
        <p14:creationId xmlns:p14="http://schemas.microsoft.com/office/powerpoint/2010/main" val="19006285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A9ECC7-329B-B415-073F-EC9FAE88E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Constraints in Supertype/SUBTYPE RELATIONSHIPS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D03C0D-15E1-E177-DC43-6A802A25D4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606152"/>
            <a:ext cx="7886700" cy="3263504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en-US" sz="2400" b="1" i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Disjointness</a:t>
            </a:r>
            <a:r>
              <a:rPr lang="en-US" sz="24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Constraints</a:t>
            </a:r>
            <a:r>
              <a:rPr lang="en-US" sz="24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:  Whether an instance of a supertype may </a:t>
            </a:r>
            <a:r>
              <a:rPr lang="en-US" sz="2400" i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simultaneously</a:t>
            </a:r>
            <a:r>
              <a:rPr lang="en-US" sz="24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be a member of two (or more) subtypes</a:t>
            </a:r>
          </a:p>
          <a:p>
            <a:pPr lvl="1" eaLnBrk="1" fontAlgn="auto" hangingPunct="1">
              <a:spcAft>
                <a:spcPts val="0"/>
              </a:spcAft>
              <a:buFont typeface="Wingdings 2"/>
              <a:buChar char=""/>
              <a:defRPr/>
            </a:pPr>
            <a:r>
              <a:rPr lang="en-US" sz="24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Disjoint Rule: An instance of the supertype can be only ONE of the subtypes</a:t>
            </a:r>
          </a:p>
          <a:p>
            <a:pPr lvl="1" eaLnBrk="1" fontAlgn="auto" hangingPunct="1">
              <a:spcAft>
                <a:spcPts val="0"/>
              </a:spcAft>
              <a:buFont typeface="Wingdings 2"/>
              <a:buChar char=""/>
              <a:defRPr/>
            </a:pPr>
            <a:r>
              <a:rPr lang="en-US" sz="24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Overlap Rule: An instance of the supertype could be more than one of the subtypes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48566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A9ECC7-329B-B415-073F-EC9FAE88E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en-US" sz="3600" dirty="0">
                <a:solidFill>
                  <a:srgbClr val="000000"/>
                </a:solidFill>
                <a:latin typeface="Arial" panose="020B0604020202020204" pitchFamily="34" charset="0"/>
              </a:rPr>
              <a:t>Examples of </a:t>
            </a:r>
            <a:r>
              <a:rPr lang="en-US" altLang="en-US" sz="3600" dirty="0" err="1">
                <a:solidFill>
                  <a:srgbClr val="000000"/>
                </a:solidFill>
                <a:latin typeface="Arial" panose="020B0604020202020204" pitchFamily="34" charset="0"/>
              </a:rPr>
              <a:t>Disjointness</a:t>
            </a:r>
            <a:r>
              <a:rPr lang="en-US" altLang="en-US" sz="3600" dirty="0">
                <a:solidFill>
                  <a:srgbClr val="000000"/>
                </a:solidFill>
                <a:latin typeface="Arial" panose="020B0604020202020204" pitchFamily="34" charset="0"/>
              </a:rPr>
              <a:t> Constraints</a:t>
            </a:r>
            <a:endParaRPr lang="en-US" dirty="0"/>
          </a:p>
        </p:txBody>
      </p:sp>
      <p:pic>
        <p:nvPicPr>
          <p:cNvPr id="4" name="Picture 8" descr="Noname.gif">
            <a:extLst>
              <a:ext uri="{FF2B5EF4-FFF2-40B4-BE49-F238E27FC236}">
                <a16:creationId xmlns:a16="http://schemas.microsoft.com/office/drawing/2014/main" id="{099A6CDC-BE12-CB32-6AE6-6BF5BFA9F14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1268016"/>
            <a:ext cx="5647022" cy="3414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 descr="A patient can be either an Outpatient or a Resident Patient, but not both at the same time.">
            <a:extLst>
              <a:ext uri="{FF2B5EF4-FFF2-40B4-BE49-F238E27FC236}">
                <a16:creationId xmlns:a16="http://schemas.microsoft.com/office/drawing/2014/main" id="{476979F8-B115-6EAE-C92D-DE00C44E1134}"/>
              </a:ext>
            </a:extLst>
          </p:cNvPr>
          <p:cNvSpPr txBox="1"/>
          <p:nvPr/>
        </p:nvSpPr>
        <p:spPr>
          <a:xfrm>
            <a:off x="6560519" y="2387084"/>
            <a:ext cx="166998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1800" dirty="0">
                <a:solidFill>
                  <a:srgbClr val="000000"/>
                </a:solidFill>
                <a:latin typeface="Arial" panose="020B0604020202020204" pitchFamily="34" charset="0"/>
              </a:rPr>
              <a:t>Disjoint rule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361351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A9ECC7-329B-B415-073F-EC9FAE88E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sz="3600" dirty="0">
                <a:solidFill>
                  <a:srgbClr val="000000"/>
                </a:solidFill>
                <a:latin typeface="Arial" panose="020B0604020202020204" pitchFamily="34" charset="0"/>
              </a:rPr>
              <a:t>Examples of </a:t>
            </a:r>
            <a:r>
              <a:rPr lang="en-US" altLang="en-US" sz="3600" dirty="0" err="1">
                <a:solidFill>
                  <a:srgbClr val="000000"/>
                </a:solidFill>
                <a:latin typeface="Arial" panose="020B0604020202020204" pitchFamily="34" charset="0"/>
              </a:rPr>
              <a:t>disjointness</a:t>
            </a:r>
            <a:r>
              <a:rPr lang="en-US" altLang="en-US" sz="3600" dirty="0">
                <a:solidFill>
                  <a:srgbClr val="000000"/>
                </a:solidFill>
                <a:latin typeface="Arial" panose="020B0604020202020204" pitchFamily="34" charset="0"/>
              </a:rPr>
              <a:t> constraints (cont.)</a:t>
            </a:r>
            <a:endParaRPr lang="en-US" dirty="0"/>
          </a:p>
        </p:txBody>
      </p:sp>
      <p:pic>
        <p:nvPicPr>
          <p:cNvPr id="4" name="Picture 8" descr="Noname.gif">
            <a:extLst>
              <a:ext uri="{FF2B5EF4-FFF2-40B4-BE49-F238E27FC236}">
                <a16:creationId xmlns:a16="http://schemas.microsoft.com/office/drawing/2014/main" id="{B224D8DC-6467-2C38-3F59-E7A30CAAB9E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328" y="1370356"/>
            <a:ext cx="6071738" cy="296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 descr="Overlap rule&#10;A part may be both a Manufactured part and a purchased part at the same time (but must be one or the other due to Total Specialization (double line).">
            <a:extLst>
              <a:ext uri="{FF2B5EF4-FFF2-40B4-BE49-F238E27FC236}">
                <a16:creationId xmlns:a16="http://schemas.microsoft.com/office/drawing/2014/main" id="{1404307B-8D94-0437-546A-ABA7A8EB1E79}"/>
              </a:ext>
            </a:extLst>
          </p:cNvPr>
          <p:cNvSpPr txBox="1"/>
          <p:nvPr/>
        </p:nvSpPr>
        <p:spPr>
          <a:xfrm>
            <a:off x="6769434" y="2202418"/>
            <a:ext cx="18432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solidFill>
                  <a:srgbClr val="000000"/>
                </a:solidFill>
                <a:latin typeface="Arial" panose="020B0604020202020204" pitchFamily="34" charset="0"/>
              </a:rPr>
              <a:t>b) Overlap rule</a:t>
            </a:r>
          </a:p>
        </p:txBody>
      </p:sp>
    </p:spTree>
    <p:extLst>
      <p:ext uri="{BB962C8B-B14F-4D97-AF65-F5344CB8AC3E}">
        <p14:creationId xmlns:p14="http://schemas.microsoft.com/office/powerpoint/2010/main" val="303329079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A9ECC7-329B-B415-073F-EC9FAE88E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Constraints in Supertype/SUBTYPE RELATIONSHIPS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4C39085-2265-4034-52E2-157E4C4D818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28650" y="1446221"/>
            <a:ext cx="7886700" cy="3263504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en-US" sz="24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Subtype Discriminator</a:t>
            </a:r>
            <a:r>
              <a:rPr lang="en-US" sz="24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: An attribute of the supertype whose values determine the target subtype(s)</a:t>
            </a:r>
          </a:p>
          <a:p>
            <a:pPr lvl="1" eaLnBrk="1" fontAlgn="auto" hangingPunct="1">
              <a:spcAft>
                <a:spcPts val="0"/>
              </a:spcAft>
              <a:buFont typeface="Wingdings 2"/>
              <a:buChar char=""/>
              <a:defRPr/>
            </a:pPr>
            <a:r>
              <a:rPr lang="en-U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Disjoint</a:t>
            </a:r>
            <a:r>
              <a:rPr lang="en-US" sz="24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– a </a:t>
            </a:r>
            <a:r>
              <a:rPr lang="en-US" sz="2400" i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simple</a:t>
            </a:r>
            <a:r>
              <a:rPr lang="en-US" sz="24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attribute with alternative values to indicate the possible subtypes</a:t>
            </a:r>
          </a:p>
          <a:p>
            <a:pPr lvl="1" eaLnBrk="1" fontAlgn="auto" hangingPunct="1">
              <a:spcAft>
                <a:spcPts val="0"/>
              </a:spcAft>
              <a:buFont typeface="Wingdings 2"/>
              <a:buChar char=""/>
              <a:defRPr/>
            </a:pPr>
            <a:r>
              <a:rPr lang="en-U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Overlapping</a:t>
            </a:r>
            <a:r>
              <a:rPr lang="en-US" sz="24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– a </a:t>
            </a:r>
            <a:r>
              <a:rPr lang="en-US" sz="2400" i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composite</a:t>
            </a:r>
            <a:r>
              <a:rPr lang="en-US" sz="24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attribute whose subparts pertain to different subtypes. Each subpart contains a Boolean value to indicate whether or not the instance belongs to the associated subtype</a:t>
            </a:r>
          </a:p>
        </p:txBody>
      </p:sp>
    </p:spTree>
    <p:extLst>
      <p:ext uri="{BB962C8B-B14F-4D97-AF65-F5344CB8AC3E}">
        <p14:creationId xmlns:p14="http://schemas.microsoft.com/office/powerpoint/2010/main" val="8810143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A9ECC7-329B-B415-073F-EC9FAE88E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sz="3600" dirty="0">
                <a:solidFill>
                  <a:srgbClr val="000000"/>
                </a:solidFill>
                <a:latin typeface="Arial" panose="020B0604020202020204" pitchFamily="34" charset="0"/>
              </a:rPr>
              <a:t>Introducing a subtype discriminator (</a:t>
            </a:r>
            <a:r>
              <a:rPr lang="en-US" altLang="en-US" sz="4000" b="1" i="1" dirty="0">
                <a:solidFill>
                  <a:srgbClr val="000000"/>
                </a:solidFill>
                <a:latin typeface="Arial" panose="020B0604020202020204" pitchFamily="34" charset="0"/>
              </a:rPr>
              <a:t>disjoint</a:t>
            </a:r>
            <a:r>
              <a:rPr lang="en-US" altLang="en-US" sz="3600" dirty="0">
                <a:solidFill>
                  <a:srgbClr val="000000"/>
                </a:solidFill>
                <a:latin typeface="Arial" panose="020B0604020202020204" pitchFamily="34" charset="0"/>
              </a:rPr>
              <a:t> rule)</a:t>
            </a:r>
            <a:endParaRPr lang="en-US" dirty="0"/>
          </a:p>
        </p:txBody>
      </p:sp>
      <p:pic>
        <p:nvPicPr>
          <p:cNvPr id="4" name="Picture 11" descr="Subtype discriminator with values of H, S, or C for disjoint subtypes. ">
            <a:extLst>
              <a:ext uri="{FF2B5EF4-FFF2-40B4-BE49-F238E27FC236}">
                <a16:creationId xmlns:a16="http://schemas.microsoft.com/office/drawing/2014/main" id="{AD4F130F-1821-2FEE-4F91-915AE4350A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49" y="1386665"/>
            <a:ext cx="5656647" cy="3506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280489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A9ECC7-329B-B415-073F-EC9FAE88E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dirty="0">
                <a:solidFill>
                  <a:srgbClr val="000000"/>
                </a:solidFill>
                <a:latin typeface="Arial" panose="020B0604020202020204" pitchFamily="34" charset="0"/>
              </a:rPr>
              <a:t>Subtype discriminator (</a:t>
            </a:r>
            <a:r>
              <a:rPr lang="en-US" altLang="en-US" sz="4000" b="1" i="1" dirty="0">
                <a:solidFill>
                  <a:srgbClr val="000000"/>
                </a:solidFill>
                <a:latin typeface="Arial" panose="020B0604020202020204" pitchFamily="34" charset="0"/>
              </a:rPr>
              <a:t>overlap</a:t>
            </a:r>
            <a:r>
              <a:rPr lang="en-US" altLang="en-US" sz="3600" dirty="0">
                <a:solidFill>
                  <a:srgbClr val="000000"/>
                </a:solidFill>
                <a:latin typeface="Arial" panose="020B0604020202020204" pitchFamily="34" charset="0"/>
              </a:rPr>
              <a:t> rule)</a:t>
            </a:r>
            <a:endParaRPr lang="en-US" dirty="0"/>
          </a:p>
        </p:txBody>
      </p:sp>
      <p:pic>
        <p:nvPicPr>
          <p:cNvPr id="4" name="Picture 8" descr="Subtype discriminator is a composite attribute when there is an overlap rule">
            <a:extLst>
              <a:ext uri="{FF2B5EF4-FFF2-40B4-BE49-F238E27FC236}">
                <a16:creationId xmlns:a16="http://schemas.microsoft.com/office/drawing/2014/main" id="{98DF33DA-2081-D63F-6387-49E53435CB7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658" y="1133263"/>
            <a:ext cx="5031005" cy="3876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795690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A9ECC7-329B-B415-073F-EC9FAE88E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sz="3600" dirty="0">
                <a:solidFill>
                  <a:srgbClr val="000000"/>
                </a:solidFill>
                <a:latin typeface="Arial" panose="020B0604020202020204" pitchFamily="34" charset="0"/>
              </a:rPr>
              <a:t>Example of supertype/subtype hierarchy</a:t>
            </a:r>
            <a:endParaRPr lang="en-US" dirty="0"/>
          </a:p>
        </p:txBody>
      </p:sp>
      <p:pic>
        <p:nvPicPr>
          <p:cNvPr id="4" name="Picture 4" descr="Example of supertype/subtype hierarchy">
            <a:extLst>
              <a:ext uri="{FF2B5EF4-FFF2-40B4-BE49-F238E27FC236}">
                <a16:creationId xmlns:a16="http://schemas.microsoft.com/office/drawing/2014/main" id="{F716B62B-CBEB-B4D6-CCAC-057ADD5C15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529" y="992347"/>
            <a:ext cx="5079131" cy="3877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65312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A9ECC7-329B-B415-073F-EC9FAE88E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Expanded/Enhanced E/R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D03C0D-15E1-E177-DC43-6A802A25D4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One of the things that the E/R diagram didn’t allow for was the problem of dealing with objects-oriented language environments – where we thought of the enterprise as objects (entities). </a:t>
            </a:r>
          </a:p>
          <a:p>
            <a:r>
              <a:rPr lang="en-US" dirty="0"/>
              <a:t> We needed to add additional E/R components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921783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A9ECC7-329B-B415-073F-EC9FAE88E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Entity Clusters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D03C0D-15E1-E177-DC43-6A802A25D4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en-US" sz="24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EER diagrams are difficult to read when there are too many entities and relationships.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en-US" sz="24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Solution: Group entities and relationships into </a:t>
            </a:r>
            <a:r>
              <a:rPr lang="en-US" sz="24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entity clusters.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en-U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Entity cluster</a:t>
            </a:r>
            <a:r>
              <a:rPr lang="en-US" sz="24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: Set of one or more entity types and associated relationships grouped into a single abstract entity type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5966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Possible entity clusters for Pine Valley Furniture in Microsoft Visio&#10;">
            <a:extLst>
              <a:ext uri="{FF2B5EF4-FFF2-40B4-BE49-F238E27FC236}">
                <a16:creationId xmlns:a16="http://schemas.microsoft.com/office/drawing/2014/main" id="{E6C18168-5CCD-E62F-4942-821E50455C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940" y="245788"/>
            <a:ext cx="3722420" cy="4712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039D833-C4BC-90BB-69B5-464F78DD48C8}"/>
              </a:ext>
            </a:extLst>
          </p:cNvPr>
          <p:cNvSpPr txBox="1"/>
          <p:nvPr/>
        </p:nvSpPr>
        <p:spPr>
          <a:xfrm>
            <a:off x="4355432" y="807804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1800" dirty="0">
                <a:solidFill>
                  <a:srgbClr val="000000"/>
                </a:solidFill>
                <a:latin typeface="Arial" panose="020B0604020202020204" pitchFamily="34" charset="0"/>
              </a:rPr>
              <a:t>Possible entity clusters for Pine Valley Furniture in Microsoft Visio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132053C-CA2D-C0D6-206B-3771C6616264}"/>
              </a:ext>
            </a:extLst>
          </p:cNvPr>
          <p:cNvSpPr txBox="1"/>
          <p:nvPr/>
        </p:nvSpPr>
        <p:spPr>
          <a:xfrm>
            <a:off x="4432434" y="2248584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latin typeface="Times New Roman" panose="02020603050405020304" pitchFamily="18" charset="0"/>
              </a:rPr>
              <a:t>Related groups of entities could become clusters</a:t>
            </a:r>
          </a:p>
        </p:txBody>
      </p:sp>
    </p:spTree>
    <p:extLst>
      <p:ext uri="{BB962C8B-B14F-4D97-AF65-F5344CB8AC3E}">
        <p14:creationId xmlns:p14="http://schemas.microsoft.com/office/powerpoint/2010/main" val="46282563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A9ECC7-329B-B415-073F-EC9FAE88E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How to Create more Readable EER diagrams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D03C0D-15E1-E177-DC43-6A802A25D4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you have too many entities and relationships that it’s hard to read – </a:t>
            </a:r>
          </a:p>
          <a:p>
            <a:pPr lvl="1"/>
            <a:r>
              <a:rPr lang="en-US" dirty="0"/>
              <a:t>Group entities and relationships into Entity Clusters</a:t>
            </a:r>
          </a:p>
          <a:p>
            <a:r>
              <a:rPr lang="en-US" dirty="0"/>
              <a:t>Entity Cluster – set of one or more entity types and associated relationships grouped into a single abstract entity type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176445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A9ECC7-329B-B415-073F-EC9FAE88E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dirty="0">
                <a:solidFill>
                  <a:srgbClr val="000000"/>
                </a:solidFill>
                <a:latin typeface="Arial" panose="020B0604020202020204" pitchFamily="34" charset="0"/>
              </a:rPr>
              <a:t>EER diagram of PVF entity clusters</a:t>
            </a:r>
            <a:endParaRPr lang="en-US" dirty="0"/>
          </a:p>
        </p:txBody>
      </p:sp>
      <p:pic>
        <p:nvPicPr>
          <p:cNvPr id="4" name="Picture 5" descr="EER diagram of PVF entity clusters">
            <a:extLst>
              <a:ext uri="{FF2B5EF4-FFF2-40B4-BE49-F238E27FC236}">
                <a16:creationId xmlns:a16="http://schemas.microsoft.com/office/drawing/2014/main" id="{F3465648-B783-AE8C-6F80-21DB18A07A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978004"/>
            <a:ext cx="4753726" cy="3891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4">
            <a:extLst>
              <a:ext uri="{FF2B5EF4-FFF2-40B4-BE49-F238E27FC236}">
                <a16:creationId xmlns:a16="http://schemas.microsoft.com/office/drawing/2014/main" id="{94BAA344-6854-71F2-982E-14156A2044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53488" y="2246510"/>
            <a:ext cx="21907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chemeClr val="tx1"/>
                </a:solidFill>
                <a:latin typeface="Times New Roman" panose="02020603050405020304" pitchFamily="18" charset="0"/>
              </a:rPr>
              <a:t>More readable, isn’t it?</a:t>
            </a:r>
          </a:p>
        </p:txBody>
      </p:sp>
    </p:spTree>
    <p:extLst>
      <p:ext uri="{BB962C8B-B14F-4D97-AF65-F5344CB8AC3E}">
        <p14:creationId xmlns:p14="http://schemas.microsoft.com/office/powerpoint/2010/main" val="187866817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A9ECC7-329B-B415-073F-EC9FAE88E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dirty="0">
                <a:solidFill>
                  <a:srgbClr val="000000"/>
                </a:solidFill>
                <a:latin typeface="Arial" panose="020B0604020202020204" pitchFamily="34" charset="0"/>
              </a:rPr>
              <a:t>Manufacturing entity cluster</a:t>
            </a:r>
            <a:endParaRPr lang="en-US" dirty="0"/>
          </a:p>
        </p:txBody>
      </p:sp>
      <p:pic>
        <p:nvPicPr>
          <p:cNvPr id="4" name="Picture 5" descr="Manufacturing entity cluster">
            <a:extLst>
              <a:ext uri="{FF2B5EF4-FFF2-40B4-BE49-F238E27FC236}">
                <a16:creationId xmlns:a16="http://schemas.microsoft.com/office/drawing/2014/main" id="{D5CBCCCF-2656-85A8-A36C-A40519029F6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1153252"/>
            <a:ext cx="5844473" cy="3193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908FDCB-117D-CB15-F1B9-E584D0BC7E19}"/>
              </a:ext>
            </a:extLst>
          </p:cNvPr>
          <p:cNvSpPr txBox="1"/>
          <p:nvPr/>
        </p:nvSpPr>
        <p:spPr>
          <a:xfrm>
            <a:off x="6338236" y="2202418"/>
            <a:ext cx="26325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latin typeface="Times New Roman" panose="02020603050405020304" pitchFamily="18" charset="0"/>
              </a:rPr>
              <a:t>Detail for a single cluster</a:t>
            </a:r>
          </a:p>
        </p:txBody>
      </p:sp>
    </p:spTree>
    <p:extLst>
      <p:ext uri="{BB962C8B-B14F-4D97-AF65-F5344CB8AC3E}">
        <p14:creationId xmlns:p14="http://schemas.microsoft.com/office/powerpoint/2010/main" val="263581466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A9ECC7-329B-B415-073F-EC9FAE88E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Tools – Pre-packed Data Models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D03C0D-15E1-E177-DC43-6A802A25D4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Have products that have predefined data models</a:t>
            </a:r>
          </a:p>
          <a:p>
            <a:r>
              <a:rPr lang="en-US" dirty="0"/>
              <a:t>Some are universal to be used for many different types of enterprises, and others are industry-specific</a:t>
            </a:r>
          </a:p>
          <a:p>
            <a:r>
              <a:rPr lang="en-US" dirty="0"/>
              <a:t>Some advantages</a:t>
            </a:r>
          </a:p>
          <a:p>
            <a:pPr lvl="1"/>
            <a:r>
              <a:rPr lang="en-US" dirty="0"/>
              <a:t>Proven models that save time and cost and help with requirements determination</a:t>
            </a:r>
          </a:p>
          <a:p>
            <a:pPr lvl="1"/>
            <a:r>
              <a:rPr lang="en-US" dirty="0"/>
              <a:t>Less chance of errors and easier to modify and read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362281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A9ECC7-329B-B415-073F-EC9FAE88E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Packaged Data Models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D03C0D-15E1-E177-DC43-6A802A25D4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en-US" sz="24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Predefined data models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en-US" sz="24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Could be universal or industry-specific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en-US" sz="24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Universal data model = a generic or template data model that can be reused as a starting point for a data modeling project (also called a “pattern”)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545643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A9ECC7-329B-B415-073F-EC9FAE88E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Advantages of Packaged Data Models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D03C0D-15E1-E177-DC43-6A802A25D4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7643" y="1268016"/>
            <a:ext cx="7886700" cy="3263504"/>
          </a:xfrm>
        </p:spPr>
        <p:txBody>
          <a:bodyPr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en-US" sz="20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Use proven model components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en-US" sz="20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Save time and cost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en-US" sz="20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Less likelihood of data model errors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en-US" sz="20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Easier to evolve and modify over time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en-US" sz="20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Aid in requirements determination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en-US" sz="20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Easier to read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en-US" sz="20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Supertype/subtype hierarchies promote reuse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en-US" sz="20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Many-to-many relationships enhance model flexibility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en-US" sz="20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Vendor-supplied data model fosters integration with vendor’s applications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en-US" sz="20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Universal models support inter-organizational systems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922262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A9ECC7-329B-B415-073F-EC9FAE88EA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5296" y="952900"/>
            <a:ext cx="2230053" cy="315115"/>
          </a:xfrm>
        </p:spPr>
        <p:txBody>
          <a:bodyPr>
            <a:noAutofit/>
          </a:bodyPr>
          <a:lstStyle/>
          <a:p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PARTY, PARTY ROLE, and ROLE TYPE in a universal data model</a:t>
            </a:r>
            <a:endParaRPr lang="en-US" sz="2000" dirty="0"/>
          </a:p>
        </p:txBody>
      </p:sp>
      <p:pic>
        <p:nvPicPr>
          <p:cNvPr id="4" name="Picture 6" descr="Packaged data models are generic models that can be customized for a particular organization’s business rules.&#10;">
            <a:extLst>
              <a:ext uri="{FF2B5EF4-FFF2-40B4-BE49-F238E27FC236}">
                <a16:creationId xmlns:a16="http://schemas.microsoft.com/office/drawing/2014/main" id="{656EFF07-F9FC-24F5-1FF8-15CC7667A4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884"/>
            <a:ext cx="6162308" cy="462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4">
            <a:extLst>
              <a:ext uri="{FF2B5EF4-FFF2-40B4-BE49-F238E27FC236}">
                <a16:creationId xmlns:a16="http://schemas.microsoft.com/office/drawing/2014/main" id="{6B72BF07-C4DC-7827-86EC-F39C1981E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72726" y="1874520"/>
            <a:ext cx="2230053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2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2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 dirty="0">
                <a:solidFill>
                  <a:schemeClr val="tx1"/>
                </a:solidFill>
                <a:latin typeface="Times New Roman" panose="02020603050405020304" pitchFamily="18" charset="0"/>
              </a:rPr>
              <a:t>Packaged data models are generic models that can be customized for a particular organization’s business rules.</a:t>
            </a:r>
          </a:p>
        </p:txBody>
      </p:sp>
    </p:spTree>
    <p:extLst>
      <p:ext uri="{BB962C8B-B14F-4D97-AF65-F5344CB8AC3E}">
        <p14:creationId xmlns:p14="http://schemas.microsoft.com/office/powerpoint/2010/main" val="278671668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A9ECC7-329B-B415-073F-EC9FAE88EA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7933" y="1078030"/>
            <a:ext cx="2621550" cy="1100050"/>
          </a:xfrm>
        </p:spPr>
        <p:txBody>
          <a:bodyPr>
            <a:noAutofit/>
          </a:bodyPr>
          <a:lstStyle/>
          <a:p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PARTY, PARTY ROLE, and ROLE TYPE in a universal data model</a:t>
            </a:r>
            <a:endParaRPr lang="en-US" sz="2000" dirty="0"/>
          </a:p>
        </p:txBody>
      </p:sp>
      <p:pic>
        <p:nvPicPr>
          <p:cNvPr id="4" name="Picture 7" descr="PARTY supertype/subtype hierarchy">
            <a:extLst>
              <a:ext uri="{FF2B5EF4-FFF2-40B4-BE49-F238E27FC236}">
                <a16:creationId xmlns:a16="http://schemas.microsoft.com/office/drawing/2014/main" id="{94B270DF-ABBD-CD8A-B1BD-5F7C746ADE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141" y="286239"/>
            <a:ext cx="5905792" cy="4468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9844455-4EFE-E9C9-954E-3B9071C7FA3E}"/>
              </a:ext>
            </a:extLst>
          </p:cNvPr>
          <p:cNvSpPr txBox="1"/>
          <p:nvPr/>
        </p:nvSpPr>
        <p:spPr>
          <a:xfrm>
            <a:off x="6288331" y="2796979"/>
            <a:ext cx="242075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1800" dirty="0">
                <a:solidFill>
                  <a:srgbClr val="000000"/>
                </a:solidFill>
                <a:latin typeface="Tahoma" panose="020B0604030504040204" pitchFamily="34" charset="0"/>
              </a:rPr>
              <a:t>PARTY supertype/subtype hierarchy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54304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A9ECC7-329B-B415-073F-EC9FAE88E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Components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D03C0D-15E1-E177-DC43-6A802A25D4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5039" y="1186339"/>
            <a:ext cx="7886700" cy="3263504"/>
          </a:xfrm>
        </p:spPr>
        <p:txBody>
          <a:bodyPr/>
          <a:lstStyle/>
          <a:p>
            <a:r>
              <a:rPr lang="en-US" b="1" dirty="0"/>
              <a:t>Subtype</a:t>
            </a:r>
            <a:r>
              <a:rPr lang="en-US" dirty="0"/>
              <a:t> – a subgrouping of entities in an entity type that has attributes distinct from those in other subgroupings of the same parent entity (parent-child)</a:t>
            </a:r>
          </a:p>
          <a:p>
            <a:r>
              <a:rPr lang="en-US" b="1" dirty="0"/>
              <a:t>Supertype</a:t>
            </a:r>
            <a:r>
              <a:rPr lang="en-US" dirty="0"/>
              <a:t> – a generic entity type that is created when we recognize that several entities have common attributes and same types of relationships</a:t>
            </a:r>
          </a:p>
          <a:p>
            <a:r>
              <a:rPr lang="en-US" b="1" dirty="0"/>
              <a:t>Attribute inheritance </a:t>
            </a:r>
            <a:r>
              <a:rPr lang="en-US" dirty="0"/>
              <a:t>– rule is that subtype entities inherit values of all attributes of the supertype</a:t>
            </a:r>
          </a:p>
          <a:p>
            <a:r>
              <a:rPr lang="en-US" dirty="0"/>
              <a:t>An </a:t>
            </a:r>
            <a:r>
              <a:rPr lang="en-US" b="1" dirty="0"/>
              <a:t>instance</a:t>
            </a:r>
            <a:r>
              <a:rPr lang="en-US" dirty="0"/>
              <a:t> of the subtype is also an instance of the supertype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4164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A9ECC7-329B-B415-073F-EC9FAE88E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Supertypes and Subtypes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D03C0D-15E1-E177-DC43-6A802A25D4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68016"/>
            <a:ext cx="7886700" cy="3263504"/>
          </a:xfrm>
        </p:spPr>
        <p:txBody>
          <a:bodyPr>
            <a:normAutofit fontScale="92500" lnSpcReduction="20000"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"/>
              <a:defRPr/>
            </a:pPr>
            <a:r>
              <a:rPr lang="en-US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Enhanced ER model: </a:t>
            </a:r>
            <a:r>
              <a:rPr lang="en-US" sz="24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extends original ER model with new modeling constructs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"/>
              <a:defRPr/>
            </a:pPr>
            <a:r>
              <a:rPr lang="en-US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Subtype:</a:t>
            </a:r>
            <a:r>
              <a:rPr lang="en-US" sz="28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sz="24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 subgrouping of the entities in an entity type that has attributes distinct from those in other subgroupings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"/>
              <a:defRPr/>
            </a:pPr>
            <a:r>
              <a:rPr lang="en-US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Supertype:</a:t>
            </a:r>
            <a:r>
              <a:rPr lang="en-US" sz="28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sz="24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 generic entity type that has a relationship with one or more subtypes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"/>
              <a:defRPr/>
            </a:pPr>
            <a:r>
              <a:rPr lang="en-US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Attribute Inheritance:</a:t>
            </a:r>
          </a:p>
          <a:p>
            <a:pPr lvl="1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"/>
              <a:defRPr/>
            </a:pPr>
            <a:r>
              <a:rPr lang="en-US" sz="24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Subtype entities inherit values of all attributes of the supertype</a:t>
            </a:r>
          </a:p>
          <a:p>
            <a:pPr lvl="1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Char char=""/>
              <a:defRPr/>
            </a:pPr>
            <a:r>
              <a:rPr lang="en-US" sz="24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An instance of a subtype is also an instance of the supertype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05341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A9ECC7-329B-B415-073F-EC9FAE88E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Constraints for Supertype/subtype - rules!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D03C0D-15E1-E177-DC43-6A802A25D4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Completeness constraints</a:t>
            </a:r>
          </a:p>
          <a:p>
            <a:pPr lvl="1"/>
            <a:r>
              <a:rPr lang="en-US" dirty="0"/>
              <a:t>Whether an instance of a supertype MUST also a member of at least one subtype</a:t>
            </a:r>
          </a:p>
          <a:p>
            <a:pPr lvl="2"/>
            <a:r>
              <a:rPr lang="en-US" dirty="0"/>
              <a:t>Total specialization Rule – YES (use a double line for the relationship)</a:t>
            </a:r>
          </a:p>
          <a:p>
            <a:pPr lvl="2"/>
            <a:r>
              <a:rPr lang="en-US" dirty="0"/>
              <a:t>Partial specialization Rule – NO (use a single line for the relationship)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47178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A9ECC7-329B-B415-073F-EC9FAE88E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Constraints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D03C0D-15E1-E177-DC43-6A802A25D4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Disjointness</a:t>
            </a:r>
            <a:r>
              <a:rPr lang="en-US" dirty="0"/>
              <a:t> Constraints – whether an instance of a supertype may simultaneously be a member of two or more subtypes</a:t>
            </a:r>
          </a:p>
          <a:p>
            <a:pPr lvl="1"/>
            <a:r>
              <a:rPr lang="en-US" dirty="0"/>
              <a:t>Disjoint Rule – an instance of the supertype can be only ONE of the subtypes</a:t>
            </a:r>
          </a:p>
          <a:p>
            <a:pPr lvl="1"/>
            <a:r>
              <a:rPr lang="en-US" dirty="0"/>
              <a:t>Overlap Rule – an instance of the supertype COULD be more than one of the subtypes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16646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A9ECC7-329B-B415-073F-EC9FAE88E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Continued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D03C0D-15E1-E177-DC43-6A802A25D4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How we show these constraints:</a:t>
            </a:r>
          </a:p>
          <a:p>
            <a:pPr lvl="1"/>
            <a:r>
              <a:rPr lang="en-US" dirty="0"/>
              <a:t>Disjoint – a simple attribute with alternatives values to indicate the possible subtypes (use a D in the relationship circle)</a:t>
            </a:r>
          </a:p>
          <a:p>
            <a:pPr lvl="1"/>
            <a:r>
              <a:rPr lang="en-US" dirty="0"/>
              <a:t>Overlap – a composite attribute whose subparts pertain to different subtypes – each subpart contains a Boolean value to indicate whether or not the instance belongs to the associate subtype (use an O in the relationship circle)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21279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Basic notation for supertype/subtype notation">
            <a:extLst>
              <a:ext uri="{FF2B5EF4-FFF2-40B4-BE49-F238E27FC236}">
                <a16:creationId xmlns:a16="http://schemas.microsoft.com/office/drawing/2014/main" id="{03F47248-B371-DB53-2C33-4A7294E907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916" y="325368"/>
            <a:ext cx="5701744" cy="449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FF05B1A-46FB-CE13-A38E-80B7D22F7510}"/>
              </a:ext>
            </a:extLst>
          </p:cNvPr>
          <p:cNvSpPr txBox="1"/>
          <p:nvPr/>
        </p:nvSpPr>
        <p:spPr>
          <a:xfrm>
            <a:off x="6391175" y="1837707"/>
            <a:ext cx="252662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1800" dirty="0">
                <a:solidFill>
                  <a:srgbClr val="000000"/>
                </a:solidFill>
                <a:latin typeface="Tahoma" panose="020B0604030504040204" pitchFamily="34" charset="0"/>
              </a:rPr>
              <a:t>Basic notation for supertype/subtype notation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27724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CF9CC82-8654-4D9A-B912-CD60050651BA}"/>
</file>

<file path=customXml/itemProps2.xml><?xml version="1.0" encoding="utf-8"?>
<ds:datastoreItem xmlns:ds="http://schemas.openxmlformats.org/officeDocument/2006/customXml" ds:itemID="{CA3E9EFB-8C25-42F2-A16E-5716F074CA0C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</TotalTime>
  <Words>1227</Words>
  <Application>Microsoft Macintosh PowerPoint</Application>
  <PresentationFormat>On-screen Show (16:9)</PresentationFormat>
  <Paragraphs>128</Paragraphs>
  <Slides>39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4" baseType="lpstr">
      <vt:lpstr>Arial</vt:lpstr>
      <vt:lpstr>Tahoma</vt:lpstr>
      <vt:lpstr>Times New Roman</vt:lpstr>
      <vt:lpstr>Wingdings 2</vt:lpstr>
      <vt:lpstr>Office Theme</vt:lpstr>
      <vt:lpstr>IT 5433 Module 3</vt:lpstr>
      <vt:lpstr>Objectives</vt:lpstr>
      <vt:lpstr>Expanded/Enhanced E/R</vt:lpstr>
      <vt:lpstr>New Components</vt:lpstr>
      <vt:lpstr>Supertypes and Subtypes</vt:lpstr>
      <vt:lpstr>Constraints for Supertype/subtype - rules!</vt:lpstr>
      <vt:lpstr>Additional Constraints</vt:lpstr>
      <vt:lpstr>Continued</vt:lpstr>
      <vt:lpstr>PowerPoint Presentation</vt:lpstr>
      <vt:lpstr>PowerPoint Presentation</vt:lpstr>
      <vt:lpstr>PowerPoint Presentation</vt:lpstr>
      <vt:lpstr>Relationships and Subtypes</vt:lpstr>
      <vt:lpstr>PowerPoint Presentation</vt:lpstr>
      <vt:lpstr>Generalization</vt:lpstr>
      <vt:lpstr>Specialization</vt:lpstr>
      <vt:lpstr>Example of Generalization</vt:lpstr>
      <vt:lpstr>Example of Generalization (cont.)</vt:lpstr>
      <vt:lpstr>Example of Specialization</vt:lpstr>
      <vt:lpstr>Example of specialization (cont.)</vt:lpstr>
      <vt:lpstr>Constraints in Supertype/SUBTYPE RELATIONSHIPS</vt:lpstr>
      <vt:lpstr>Examples of completeness constraints</vt:lpstr>
      <vt:lpstr>Examples of completeness constraints (cont.)</vt:lpstr>
      <vt:lpstr>Constraints in Supertype/SUBTYPE RELATIONSHIPS</vt:lpstr>
      <vt:lpstr>Examples of Disjointness Constraints</vt:lpstr>
      <vt:lpstr>Examples of disjointness constraints (cont.)</vt:lpstr>
      <vt:lpstr>Constraints in Supertype/SUBTYPE RELATIONSHIPS</vt:lpstr>
      <vt:lpstr>Introducing a subtype discriminator (disjoint rule)</vt:lpstr>
      <vt:lpstr>Subtype discriminator (overlap rule)</vt:lpstr>
      <vt:lpstr>Example of supertype/subtype hierarchy</vt:lpstr>
      <vt:lpstr>Entity Clusters</vt:lpstr>
      <vt:lpstr>PowerPoint Presentation</vt:lpstr>
      <vt:lpstr>How to Create more Readable EER diagrams</vt:lpstr>
      <vt:lpstr>EER diagram of PVF entity clusters</vt:lpstr>
      <vt:lpstr>Manufacturing entity cluster</vt:lpstr>
      <vt:lpstr>Tools – Pre-packed Data Models</vt:lpstr>
      <vt:lpstr>Packaged Data Models</vt:lpstr>
      <vt:lpstr>Advantages of Packaged Data Models</vt:lpstr>
      <vt:lpstr>PARTY, PARTY ROLE, and ROLE TYPE in a universal data model</vt:lpstr>
      <vt:lpstr>PARTY, PARTY ROLE, and ROLE TYPE in a universal data model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Lucy Kimundi</dc:creator>
  <cp:lastModifiedBy>Shirley Tian</cp:lastModifiedBy>
  <cp:revision>49</cp:revision>
  <dcterms:created xsi:type="dcterms:W3CDTF">2019-08-16T16:55:48Z</dcterms:created>
  <dcterms:modified xsi:type="dcterms:W3CDTF">2022-11-10T15:29:39Z</dcterms:modified>
</cp:coreProperties>
</file>