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s/slide21.xml" ContentType="application/vnd.openxmlformats-officedocument.presentationml.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1" r:id="rId15"/>
    <p:sldId id="270" r:id="rId16"/>
    <p:sldId id="272" r:id="rId17"/>
    <p:sldId id="275" r:id="rId18"/>
    <p:sldId id="274" r:id="rId19"/>
    <p:sldId id="273" r:id="rId20"/>
    <p:sldId id="268" r:id="rId21"/>
    <p:sldId id="276" r:id="rId2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93"/>
    <p:restoredTop sz="94694"/>
  </p:normalViewPr>
  <p:slideViewPr>
    <p:cSldViewPr snapToGrid="0" snapToObjects="1" showGuides="1">
      <p:cViewPr varScale="1">
        <p:scale>
          <a:sx n="171" d="100"/>
          <a:sy n="171" d="100"/>
        </p:scale>
        <p:origin x="576"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11/1/22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11/1/22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11/1/22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11/1/22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11/1/22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11/1/22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11/1/22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en.wikipedia.org/wiki/Network_database" TargetMode="External"/><Relationship Id="rId2" Type="http://schemas.openxmlformats.org/officeDocument/2006/relationships/hyperlink" Target="https://en.wikipedia.org/wiki/Hierarchical_database"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techtarget.com/searchdatamanagement/definition/primary-ke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1</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File processing systems and relational databases</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E5A19-AF04-6116-9E1B-6817093EBD72}"/>
              </a:ext>
            </a:extLst>
          </p:cNvPr>
          <p:cNvSpPr>
            <a:spLocks noGrp="1"/>
          </p:cNvSpPr>
          <p:nvPr>
            <p:ph type="title"/>
          </p:nvPr>
        </p:nvSpPr>
        <p:spPr/>
        <p:txBody>
          <a:bodyPr/>
          <a:lstStyle/>
          <a:p>
            <a:r>
              <a:rPr lang="en-US" dirty="0"/>
              <a:t>Are there any Disadvantages</a:t>
            </a:r>
          </a:p>
        </p:txBody>
      </p:sp>
      <p:sp>
        <p:nvSpPr>
          <p:cNvPr id="3" name="Content Placeholder 2">
            <a:extLst>
              <a:ext uri="{FF2B5EF4-FFF2-40B4-BE49-F238E27FC236}">
                <a16:creationId xmlns:a16="http://schemas.microsoft.com/office/drawing/2014/main" id="{5C8D179B-6110-3746-EBB9-B942E58BEACD}"/>
              </a:ext>
            </a:extLst>
          </p:cNvPr>
          <p:cNvSpPr>
            <a:spLocks noGrp="1"/>
          </p:cNvSpPr>
          <p:nvPr>
            <p:ph idx="1"/>
          </p:nvPr>
        </p:nvSpPr>
        <p:spPr/>
        <p:txBody>
          <a:bodyPr/>
          <a:lstStyle/>
          <a:p>
            <a:r>
              <a:rPr lang="en-US" dirty="0"/>
              <a:t>Original installation costs are higher</a:t>
            </a:r>
          </a:p>
          <a:p>
            <a:r>
              <a:rPr lang="en-US" dirty="0"/>
              <a:t>Need to build in understanding of complexity of original creation of the database</a:t>
            </a:r>
          </a:p>
          <a:p>
            <a:r>
              <a:rPr lang="en-US" dirty="0"/>
              <a:t>If you are converting from flat files to databases – will have conversion costs</a:t>
            </a:r>
          </a:p>
          <a:p>
            <a:r>
              <a:rPr lang="en-US" dirty="0"/>
              <a:t>Need good backup and recovery </a:t>
            </a:r>
          </a:p>
          <a:p>
            <a:r>
              <a:rPr lang="en-US" dirty="0"/>
              <a:t>Could have possible organizational conflict – where enterprise areas thought they “owned” programs and data for their area – now all is shared</a:t>
            </a:r>
          </a:p>
          <a:p>
            <a:endParaRPr lang="en-US" dirty="0"/>
          </a:p>
        </p:txBody>
      </p:sp>
    </p:spTree>
    <p:extLst>
      <p:ext uri="{BB962C8B-B14F-4D97-AF65-F5344CB8AC3E}">
        <p14:creationId xmlns:p14="http://schemas.microsoft.com/office/powerpoint/2010/main" val="2227523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A971C-C3A9-7B96-D0EE-6E5921AE4E19}"/>
              </a:ext>
            </a:extLst>
          </p:cNvPr>
          <p:cNvSpPr>
            <a:spLocks noGrp="1"/>
          </p:cNvSpPr>
          <p:nvPr>
            <p:ph type="title"/>
          </p:nvPr>
        </p:nvSpPr>
        <p:spPr/>
        <p:txBody>
          <a:bodyPr>
            <a:normAutofit fontScale="90000"/>
          </a:bodyPr>
          <a:lstStyle/>
          <a:p>
            <a:r>
              <a:rPr lang="en-US" dirty="0"/>
              <a:t>5 Types of Database Organization (models)</a:t>
            </a:r>
          </a:p>
        </p:txBody>
      </p:sp>
      <p:sp>
        <p:nvSpPr>
          <p:cNvPr id="3" name="Content Placeholder 2">
            <a:extLst>
              <a:ext uri="{FF2B5EF4-FFF2-40B4-BE49-F238E27FC236}">
                <a16:creationId xmlns:a16="http://schemas.microsoft.com/office/drawing/2014/main" id="{17253292-0559-ECE4-2F62-FD7C40EFF400}"/>
              </a:ext>
            </a:extLst>
          </p:cNvPr>
          <p:cNvSpPr>
            <a:spLocks noGrp="1"/>
          </p:cNvSpPr>
          <p:nvPr>
            <p:ph idx="1"/>
          </p:nvPr>
        </p:nvSpPr>
        <p:spPr/>
        <p:txBody>
          <a:bodyPr>
            <a:normAutofit fontScale="92500"/>
          </a:bodyPr>
          <a:lstStyle/>
          <a:p>
            <a:r>
              <a:rPr lang="en-US" dirty="0"/>
              <a:t>Hierarchy Model – data is stored as a binary tree model – each record is in a node – sub-nodes to the left are less than the parent node; sub-nodes to the right are greater than the parent node</a:t>
            </a:r>
          </a:p>
          <a:p>
            <a:r>
              <a:rPr lang="en-US" dirty="0"/>
              <a:t>Relational Model – data is stored as a two-dimensional table – rows and columns – each row is a record and columns are fields</a:t>
            </a:r>
          </a:p>
          <a:p>
            <a:r>
              <a:rPr lang="en-US" dirty="0"/>
              <a:t>Object-oriented – data is stored as objects (records) and descriptors (fields)</a:t>
            </a:r>
          </a:p>
          <a:p>
            <a:r>
              <a:rPr lang="en-US" dirty="0"/>
              <a:t>Object-Relational – actually a relational database on the back end with a front end object oriented face</a:t>
            </a:r>
          </a:p>
          <a:p>
            <a:r>
              <a:rPr lang="en-US" dirty="0"/>
              <a:t>NoSQL database – non structured or non-relational</a:t>
            </a:r>
          </a:p>
          <a:p>
            <a:endParaRPr lang="en-US" dirty="0"/>
          </a:p>
        </p:txBody>
      </p:sp>
    </p:spTree>
    <p:extLst>
      <p:ext uri="{BB962C8B-B14F-4D97-AF65-F5344CB8AC3E}">
        <p14:creationId xmlns:p14="http://schemas.microsoft.com/office/powerpoint/2010/main" val="2899381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B175E-9A0F-0B51-BAFF-07A5D9E53F77}"/>
              </a:ext>
            </a:extLst>
          </p:cNvPr>
          <p:cNvSpPr>
            <a:spLocks noGrp="1"/>
          </p:cNvSpPr>
          <p:nvPr>
            <p:ph type="title"/>
          </p:nvPr>
        </p:nvSpPr>
        <p:spPr/>
        <p:txBody>
          <a:bodyPr/>
          <a:lstStyle/>
          <a:p>
            <a:r>
              <a:rPr lang="en-US" dirty="0"/>
              <a:t>Parts of a Database Environment</a:t>
            </a:r>
          </a:p>
        </p:txBody>
      </p:sp>
      <p:sp>
        <p:nvSpPr>
          <p:cNvPr id="3" name="Content Placeholder 2">
            <a:extLst>
              <a:ext uri="{FF2B5EF4-FFF2-40B4-BE49-F238E27FC236}">
                <a16:creationId xmlns:a16="http://schemas.microsoft.com/office/drawing/2014/main" id="{3728A678-0F4A-759B-3E40-1569D7E0D3A5}"/>
              </a:ext>
            </a:extLst>
          </p:cNvPr>
          <p:cNvSpPr>
            <a:spLocks noGrp="1"/>
          </p:cNvSpPr>
          <p:nvPr>
            <p:ph idx="1"/>
          </p:nvPr>
        </p:nvSpPr>
        <p:spPr/>
        <p:txBody>
          <a:bodyPr/>
          <a:lstStyle/>
          <a:p>
            <a:r>
              <a:rPr lang="en-US" dirty="0"/>
              <a:t>DBMS – database management system – software for creation and management of the database</a:t>
            </a:r>
          </a:p>
          <a:p>
            <a:r>
              <a:rPr lang="en-US" dirty="0"/>
              <a:t>Database – where data is stored using one of the models</a:t>
            </a:r>
          </a:p>
          <a:p>
            <a:r>
              <a:rPr lang="en-US" dirty="0"/>
              <a:t>Repository – place where meta data is stored</a:t>
            </a:r>
          </a:p>
          <a:p>
            <a:r>
              <a:rPr lang="en-US" dirty="0"/>
              <a:t>Application programs – programs that use the database</a:t>
            </a:r>
          </a:p>
          <a:p>
            <a:r>
              <a:rPr lang="en-US" dirty="0"/>
              <a:t>CASE tools – computer-aided software engineering tools</a:t>
            </a:r>
          </a:p>
        </p:txBody>
      </p:sp>
    </p:spTree>
    <p:extLst>
      <p:ext uri="{BB962C8B-B14F-4D97-AF65-F5344CB8AC3E}">
        <p14:creationId xmlns:p14="http://schemas.microsoft.com/office/powerpoint/2010/main" val="2445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4761-F7C1-E9F4-0076-31EC96DE8E33}"/>
              </a:ext>
            </a:extLst>
          </p:cNvPr>
          <p:cNvSpPr>
            <a:spLocks noGrp="1"/>
          </p:cNvSpPr>
          <p:nvPr>
            <p:ph type="title"/>
          </p:nvPr>
        </p:nvSpPr>
        <p:spPr/>
        <p:txBody>
          <a:bodyPr/>
          <a:lstStyle/>
          <a:p>
            <a:r>
              <a:rPr lang="en-US" dirty="0"/>
              <a:t>People working with a Database</a:t>
            </a:r>
          </a:p>
        </p:txBody>
      </p:sp>
      <p:sp>
        <p:nvSpPr>
          <p:cNvPr id="3" name="Content Placeholder 2">
            <a:extLst>
              <a:ext uri="{FF2B5EF4-FFF2-40B4-BE49-F238E27FC236}">
                <a16:creationId xmlns:a16="http://schemas.microsoft.com/office/drawing/2014/main" id="{A8AD53F1-F865-7675-8CD4-8F4E2AA7759F}"/>
              </a:ext>
            </a:extLst>
          </p:cNvPr>
          <p:cNvSpPr>
            <a:spLocks noGrp="1"/>
          </p:cNvSpPr>
          <p:nvPr>
            <p:ph idx="1"/>
          </p:nvPr>
        </p:nvSpPr>
        <p:spPr/>
        <p:txBody>
          <a:bodyPr/>
          <a:lstStyle/>
          <a:p>
            <a:r>
              <a:rPr lang="en-US" dirty="0"/>
              <a:t>Application developers – those that design software and databases</a:t>
            </a:r>
          </a:p>
          <a:p>
            <a:r>
              <a:rPr lang="en-US" dirty="0"/>
              <a:t>Data/database administrators – personnel responsible for creating and maintaining the data and database</a:t>
            </a:r>
          </a:p>
          <a:p>
            <a:r>
              <a:rPr lang="en-US" dirty="0"/>
              <a:t>End users – those clients who use the applications and databases</a:t>
            </a:r>
          </a:p>
        </p:txBody>
      </p:sp>
    </p:spTree>
    <p:extLst>
      <p:ext uri="{BB962C8B-B14F-4D97-AF65-F5344CB8AC3E}">
        <p14:creationId xmlns:p14="http://schemas.microsoft.com/office/powerpoint/2010/main" val="1216925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2EE0D-82D0-E120-37DA-334CE273BF2A}"/>
              </a:ext>
            </a:extLst>
          </p:cNvPr>
          <p:cNvSpPr>
            <a:spLocks noGrp="1"/>
          </p:cNvSpPr>
          <p:nvPr>
            <p:ph type="title"/>
          </p:nvPr>
        </p:nvSpPr>
        <p:spPr/>
        <p:txBody>
          <a:bodyPr/>
          <a:lstStyle/>
          <a:p>
            <a:r>
              <a:rPr lang="en-US" dirty="0"/>
              <a:t>How to Design &amp; Develop a Database</a:t>
            </a:r>
          </a:p>
        </p:txBody>
      </p:sp>
      <p:sp>
        <p:nvSpPr>
          <p:cNvPr id="3" name="Content Placeholder 2">
            <a:extLst>
              <a:ext uri="{FF2B5EF4-FFF2-40B4-BE49-F238E27FC236}">
                <a16:creationId xmlns:a16="http://schemas.microsoft.com/office/drawing/2014/main" id="{EA3BB4BF-319B-B3B6-FB2D-E3B3B753EF33}"/>
              </a:ext>
            </a:extLst>
          </p:cNvPr>
          <p:cNvSpPr>
            <a:spLocks noGrp="1"/>
          </p:cNvSpPr>
          <p:nvPr>
            <p:ph idx="1"/>
          </p:nvPr>
        </p:nvSpPr>
        <p:spPr/>
        <p:txBody>
          <a:bodyPr>
            <a:normAutofit lnSpcReduction="10000"/>
          </a:bodyPr>
          <a:lstStyle/>
          <a:p>
            <a:r>
              <a:rPr lang="en-US" dirty="0"/>
              <a:t>This should follow a regular system development life cycle</a:t>
            </a:r>
          </a:p>
          <a:p>
            <a:r>
              <a:rPr lang="en-US" dirty="0"/>
              <a:t>Analyze the data needs of the enterprise</a:t>
            </a:r>
          </a:p>
          <a:p>
            <a:pPr lvl="1"/>
            <a:r>
              <a:rPr lang="en-US" dirty="0"/>
              <a:t>Diagram these needs in an Entity-relationship diagram</a:t>
            </a:r>
          </a:p>
          <a:p>
            <a:r>
              <a:rPr lang="en-US" dirty="0"/>
              <a:t>Design elements of the model you choose – usually a relational model</a:t>
            </a:r>
          </a:p>
          <a:p>
            <a:pPr lvl="1"/>
            <a:r>
              <a:rPr lang="en-US" dirty="0"/>
              <a:t>Take the Entity-relationship diagram and normalize it into tables</a:t>
            </a:r>
          </a:p>
          <a:p>
            <a:r>
              <a:rPr lang="en-US" dirty="0"/>
              <a:t>Develop/test the database – take the normalized tables and convert them into the actual DBMS model using SQL (structured query language) for relational tables; add data into the tables; test the database tables in applications</a:t>
            </a:r>
          </a:p>
          <a:p>
            <a:endParaRPr lang="en-US" dirty="0"/>
          </a:p>
        </p:txBody>
      </p:sp>
    </p:spTree>
    <p:extLst>
      <p:ext uri="{BB962C8B-B14F-4D97-AF65-F5344CB8AC3E}">
        <p14:creationId xmlns:p14="http://schemas.microsoft.com/office/powerpoint/2010/main" val="3643827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329E8-2DF4-05D9-E599-269B1A228887}"/>
              </a:ext>
            </a:extLst>
          </p:cNvPr>
          <p:cNvSpPr>
            <a:spLocks noGrp="1"/>
          </p:cNvSpPr>
          <p:nvPr>
            <p:ph type="title"/>
          </p:nvPr>
        </p:nvSpPr>
        <p:spPr/>
        <p:txBody>
          <a:bodyPr/>
          <a:lstStyle/>
          <a:p>
            <a:r>
              <a:rPr lang="en-US" dirty="0"/>
              <a:t>Another Way to Design and develop</a:t>
            </a:r>
          </a:p>
        </p:txBody>
      </p:sp>
      <p:sp>
        <p:nvSpPr>
          <p:cNvPr id="3" name="Content Placeholder 2">
            <a:extLst>
              <a:ext uri="{FF2B5EF4-FFF2-40B4-BE49-F238E27FC236}">
                <a16:creationId xmlns:a16="http://schemas.microsoft.com/office/drawing/2014/main" id="{3A588E48-25EE-5DFA-4FCB-64D0E62B5F65}"/>
              </a:ext>
            </a:extLst>
          </p:cNvPr>
          <p:cNvSpPr>
            <a:spLocks noGrp="1"/>
          </p:cNvSpPr>
          <p:nvPr>
            <p:ph idx="1"/>
          </p:nvPr>
        </p:nvSpPr>
        <p:spPr/>
        <p:txBody>
          <a:bodyPr/>
          <a:lstStyle/>
          <a:p>
            <a:r>
              <a:rPr lang="en-US" dirty="0"/>
              <a:t>RAD – rapid application development using prototyping</a:t>
            </a:r>
          </a:p>
          <a:p>
            <a:pPr lvl="1"/>
            <a:r>
              <a:rPr lang="en-US" dirty="0"/>
              <a:t>Cursory attempt at conceptual data model</a:t>
            </a:r>
          </a:p>
          <a:p>
            <a:pPr lvl="1"/>
            <a:r>
              <a:rPr lang="en-US" dirty="0"/>
              <a:t>Define database during development of initial prototype</a:t>
            </a:r>
          </a:p>
          <a:p>
            <a:pPr lvl="1"/>
            <a:r>
              <a:rPr lang="en-US" dirty="0"/>
              <a:t>Repeat implementation and maintenance activities with new prototype versions</a:t>
            </a:r>
          </a:p>
        </p:txBody>
      </p:sp>
    </p:spTree>
    <p:extLst>
      <p:ext uri="{BB962C8B-B14F-4D97-AF65-F5344CB8AC3E}">
        <p14:creationId xmlns:p14="http://schemas.microsoft.com/office/powerpoint/2010/main" val="2675194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E5F2B-0985-CEAA-53BD-7E956C760E6B}"/>
              </a:ext>
            </a:extLst>
          </p:cNvPr>
          <p:cNvSpPr>
            <a:spLocks noGrp="1"/>
          </p:cNvSpPr>
          <p:nvPr>
            <p:ph type="title"/>
          </p:nvPr>
        </p:nvSpPr>
        <p:spPr/>
        <p:txBody>
          <a:bodyPr/>
          <a:lstStyle/>
          <a:p>
            <a:r>
              <a:rPr lang="en-US" dirty="0"/>
              <a:t>Schemas</a:t>
            </a:r>
          </a:p>
        </p:txBody>
      </p:sp>
      <p:sp>
        <p:nvSpPr>
          <p:cNvPr id="3" name="Content Placeholder 2">
            <a:extLst>
              <a:ext uri="{FF2B5EF4-FFF2-40B4-BE49-F238E27FC236}">
                <a16:creationId xmlns:a16="http://schemas.microsoft.com/office/drawing/2014/main" id="{9FB0448B-442F-CB9D-01D6-1C2A4770ACAB}"/>
              </a:ext>
            </a:extLst>
          </p:cNvPr>
          <p:cNvSpPr>
            <a:spLocks noGrp="1"/>
          </p:cNvSpPr>
          <p:nvPr>
            <p:ph idx="1"/>
          </p:nvPr>
        </p:nvSpPr>
        <p:spPr/>
        <p:txBody>
          <a:bodyPr/>
          <a:lstStyle/>
          <a:p>
            <a:r>
              <a:rPr lang="en-US" dirty="0"/>
              <a:t>Database Schemas are “models” that are produced during the life cycle design and development</a:t>
            </a:r>
          </a:p>
          <a:p>
            <a:r>
              <a:rPr lang="en-US" dirty="0"/>
              <a:t>Conceptual Schema – Entity-relationship model</a:t>
            </a:r>
          </a:p>
          <a:p>
            <a:r>
              <a:rPr lang="en-US" dirty="0"/>
              <a:t>Logical structures (schema) – Normalized tables</a:t>
            </a:r>
          </a:p>
          <a:p>
            <a:r>
              <a:rPr lang="en-US" dirty="0"/>
              <a:t>Physical structures (schema) – actual physical tables in relational database</a:t>
            </a:r>
          </a:p>
          <a:p>
            <a:r>
              <a:rPr lang="en-US" dirty="0"/>
              <a:t>External schema – how data looks to a particular user (user views)</a:t>
            </a:r>
          </a:p>
          <a:p>
            <a:endParaRPr lang="en-US" dirty="0"/>
          </a:p>
        </p:txBody>
      </p:sp>
    </p:spTree>
    <p:extLst>
      <p:ext uri="{BB962C8B-B14F-4D97-AF65-F5344CB8AC3E}">
        <p14:creationId xmlns:p14="http://schemas.microsoft.com/office/powerpoint/2010/main" val="3316743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7B6F1-1F95-6AD1-63FB-B776CE39CFDA}"/>
              </a:ext>
            </a:extLst>
          </p:cNvPr>
          <p:cNvSpPr>
            <a:spLocks noGrp="1"/>
          </p:cNvSpPr>
          <p:nvPr>
            <p:ph type="title"/>
          </p:nvPr>
        </p:nvSpPr>
        <p:spPr/>
        <p:txBody>
          <a:bodyPr/>
          <a:lstStyle/>
          <a:p>
            <a:r>
              <a:rPr lang="en-US" dirty="0"/>
              <a:t>Sizes of Database Applications</a:t>
            </a:r>
          </a:p>
        </p:txBody>
      </p:sp>
      <p:sp>
        <p:nvSpPr>
          <p:cNvPr id="3" name="Content Placeholder 2">
            <a:extLst>
              <a:ext uri="{FF2B5EF4-FFF2-40B4-BE49-F238E27FC236}">
                <a16:creationId xmlns:a16="http://schemas.microsoft.com/office/drawing/2014/main" id="{69CFC627-BFE6-027F-9CC6-3671372F2525}"/>
              </a:ext>
            </a:extLst>
          </p:cNvPr>
          <p:cNvSpPr>
            <a:spLocks noGrp="1"/>
          </p:cNvSpPr>
          <p:nvPr>
            <p:ph idx="1"/>
          </p:nvPr>
        </p:nvSpPr>
        <p:spPr/>
        <p:txBody>
          <a:bodyPr/>
          <a:lstStyle/>
          <a:p>
            <a:r>
              <a:rPr lang="en-US" dirty="0"/>
              <a:t>Personal databases</a:t>
            </a:r>
          </a:p>
          <a:p>
            <a:r>
              <a:rPr lang="en-US" dirty="0"/>
              <a:t>Two-tier and N-tier client/server databases</a:t>
            </a:r>
          </a:p>
          <a:p>
            <a:r>
              <a:rPr lang="en-US" dirty="0"/>
              <a:t>Enterprise-wide databases</a:t>
            </a:r>
          </a:p>
          <a:p>
            <a:pPr lvl="1"/>
            <a:r>
              <a:rPr lang="en-US" dirty="0"/>
              <a:t>Enterprise resource planning systems (ERP)-integrate all enterprise functions</a:t>
            </a:r>
          </a:p>
          <a:p>
            <a:pPr lvl="1"/>
            <a:r>
              <a:rPr lang="en-US" dirty="0"/>
              <a:t>Data warehousing/data mining implementations – used more for decision support for management</a:t>
            </a:r>
          </a:p>
          <a:p>
            <a:endParaRPr lang="en-US" dirty="0"/>
          </a:p>
        </p:txBody>
      </p:sp>
    </p:spTree>
    <p:extLst>
      <p:ext uri="{BB962C8B-B14F-4D97-AF65-F5344CB8AC3E}">
        <p14:creationId xmlns:p14="http://schemas.microsoft.com/office/powerpoint/2010/main" val="2975660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63C28-E5C3-54A7-DD25-8A9646CCAE36}"/>
              </a:ext>
            </a:extLst>
          </p:cNvPr>
          <p:cNvSpPr>
            <a:spLocks noGrp="1"/>
          </p:cNvSpPr>
          <p:nvPr>
            <p:ph type="title"/>
          </p:nvPr>
        </p:nvSpPr>
        <p:spPr/>
        <p:txBody>
          <a:bodyPr/>
          <a:lstStyle/>
          <a:p>
            <a:r>
              <a:rPr lang="en-US" dirty="0"/>
              <a:t>Relational Database (RDBMS)</a:t>
            </a:r>
          </a:p>
        </p:txBody>
      </p:sp>
      <p:sp>
        <p:nvSpPr>
          <p:cNvPr id="3" name="Content Placeholder 2">
            <a:extLst>
              <a:ext uri="{FF2B5EF4-FFF2-40B4-BE49-F238E27FC236}">
                <a16:creationId xmlns:a16="http://schemas.microsoft.com/office/drawing/2014/main" id="{8DEC6AAA-ABF0-0100-4803-AE0AF76C8DCF}"/>
              </a:ext>
            </a:extLst>
          </p:cNvPr>
          <p:cNvSpPr>
            <a:spLocks noGrp="1"/>
          </p:cNvSpPr>
          <p:nvPr>
            <p:ph idx="1"/>
          </p:nvPr>
        </p:nvSpPr>
        <p:spPr/>
        <p:txBody>
          <a:bodyPr>
            <a:normAutofit fontScale="92500"/>
          </a:bodyPr>
          <a:lstStyle/>
          <a:p>
            <a:r>
              <a:rPr lang="en-US" dirty="0"/>
              <a:t>Database Management System (DBMS) is defined as a "software system that enables users to define, create, maintain and control access to the database".</a:t>
            </a:r>
            <a:r>
              <a:rPr lang="en-US" baseline="30000" dirty="0"/>
              <a:t> </a:t>
            </a:r>
            <a:r>
              <a:rPr lang="en-US" dirty="0"/>
              <a:t>RDBMS is an extension of that acronym that is sometimes used when the underlying database is relational. </a:t>
            </a:r>
          </a:p>
          <a:p>
            <a:r>
              <a:rPr lang="en-US" dirty="0"/>
              <a:t>RDBMSs have been a common option for the storage of information in databases used for financial records, manufacturing and logistical information, personnel data, and other applications since the 1980s. Relational databases have often replaced legacy </a:t>
            </a:r>
            <a:r>
              <a:rPr lang="en-US" dirty="0">
                <a:hlinkClick r:id="rId2"/>
              </a:rPr>
              <a:t>hierarchical databases</a:t>
            </a:r>
            <a:r>
              <a:rPr lang="en-US" dirty="0"/>
              <a:t> and </a:t>
            </a:r>
            <a:r>
              <a:rPr lang="en-US" dirty="0">
                <a:hlinkClick r:id="rId3" tooltip="Network database"/>
              </a:rPr>
              <a:t>network databases</a:t>
            </a:r>
            <a:r>
              <a:rPr lang="en-US" dirty="0"/>
              <a:t>, because RDBMS were easier to implement and administer. </a:t>
            </a:r>
          </a:p>
        </p:txBody>
      </p:sp>
    </p:spTree>
    <p:extLst>
      <p:ext uri="{BB962C8B-B14F-4D97-AF65-F5344CB8AC3E}">
        <p14:creationId xmlns:p14="http://schemas.microsoft.com/office/powerpoint/2010/main" val="3891746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1FE81-0831-287F-571B-9142C8384691}"/>
              </a:ext>
            </a:extLst>
          </p:cNvPr>
          <p:cNvSpPr>
            <a:spLocks noGrp="1"/>
          </p:cNvSpPr>
          <p:nvPr>
            <p:ph type="title"/>
          </p:nvPr>
        </p:nvSpPr>
        <p:spPr/>
        <p:txBody>
          <a:bodyPr>
            <a:normAutofit/>
          </a:bodyPr>
          <a:lstStyle/>
          <a:p>
            <a:r>
              <a:rPr lang="en-US" dirty="0"/>
              <a:t>How RDBMS works</a:t>
            </a:r>
          </a:p>
        </p:txBody>
      </p:sp>
      <p:sp>
        <p:nvSpPr>
          <p:cNvPr id="3" name="Content Placeholder 2">
            <a:extLst>
              <a:ext uri="{FF2B5EF4-FFF2-40B4-BE49-F238E27FC236}">
                <a16:creationId xmlns:a16="http://schemas.microsoft.com/office/drawing/2014/main" id="{07D6346F-7115-C391-9DBE-23830B8E2E4F}"/>
              </a:ext>
            </a:extLst>
          </p:cNvPr>
          <p:cNvSpPr>
            <a:spLocks noGrp="1"/>
          </p:cNvSpPr>
          <p:nvPr>
            <p:ph idx="1"/>
          </p:nvPr>
        </p:nvSpPr>
        <p:spPr/>
        <p:txBody>
          <a:bodyPr/>
          <a:lstStyle/>
          <a:p>
            <a:r>
              <a:rPr lang="en-US" dirty="0"/>
              <a:t>As mentioned before, an RDBMS will store data in the form of a table. Each system will have varying numbers of tables with each table possessing its own unique </a:t>
            </a:r>
            <a:r>
              <a:rPr lang="en-US" dirty="0">
                <a:hlinkClick r:id="rId2"/>
              </a:rPr>
              <a:t>primary key</a:t>
            </a:r>
            <a:r>
              <a:rPr lang="en-US" dirty="0"/>
              <a:t>. The primary key is then used to identify each table.</a:t>
            </a:r>
          </a:p>
          <a:p>
            <a:r>
              <a:rPr lang="en-US" dirty="0"/>
              <a:t>Within the table are rows and columns. The rows are known as records or horizontal entities; they contain the information for the individual entry. The columns are known as vertical entities and possess information about the specific field.</a:t>
            </a:r>
          </a:p>
          <a:p>
            <a:endParaRPr lang="en-US" dirty="0"/>
          </a:p>
        </p:txBody>
      </p:sp>
    </p:spTree>
    <p:extLst>
      <p:ext uri="{BB962C8B-B14F-4D97-AF65-F5344CB8AC3E}">
        <p14:creationId xmlns:p14="http://schemas.microsoft.com/office/powerpoint/2010/main" val="25966724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ECC7-329B-B415-073F-EC9FAE88EADB}"/>
              </a:ext>
            </a:extLst>
          </p:cNvPr>
          <p:cNvSpPr>
            <a:spLocks noGrp="1"/>
          </p:cNvSpPr>
          <p:nvPr>
            <p:ph type="title"/>
          </p:nvPr>
        </p:nvSpPr>
        <p:spPr/>
        <p:txBody>
          <a:bodyPr/>
          <a:lstStyle/>
          <a:p>
            <a:r>
              <a:rPr lang="en-US" dirty="0"/>
              <a:t>Some Basic Definitions</a:t>
            </a:r>
          </a:p>
        </p:txBody>
      </p:sp>
      <p:sp>
        <p:nvSpPr>
          <p:cNvPr id="3" name="Content Placeholder 2">
            <a:extLst>
              <a:ext uri="{FF2B5EF4-FFF2-40B4-BE49-F238E27FC236}">
                <a16:creationId xmlns:a16="http://schemas.microsoft.com/office/drawing/2014/main" id="{4AD03C0D-15E1-E177-DC43-6A802A25D4C0}"/>
              </a:ext>
            </a:extLst>
          </p:cNvPr>
          <p:cNvSpPr>
            <a:spLocks noGrp="1"/>
          </p:cNvSpPr>
          <p:nvPr>
            <p:ph idx="1"/>
          </p:nvPr>
        </p:nvSpPr>
        <p:spPr/>
        <p:txBody>
          <a:bodyPr/>
          <a:lstStyle/>
          <a:p>
            <a:r>
              <a:rPr lang="en-US" dirty="0"/>
              <a:t>Field – a single piece of data</a:t>
            </a:r>
          </a:p>
          <a:p>
            <a:r>
              <a:rPr lang="en-US" dirty="0"/>
              <a:t>Record – a collection of related fields</a:t>
            </a:r>
          </a:p>
          <a:p>
            <a:r>
              <a:rPr lang="en-US" dirty="0"/>
              <a:t>File – a collection of related records</a:t>
            </a:r>
          </a:p>
          <a:p>
            <a:r>
              <a:rPr lang="en-US" dirty="0"/>
              <a:t>File organization -the ways in which the records are physically stored on a device when created and how the records are retrieved to use</a:t>
            </a:r>
          </a:p>
          <a:p>
            <a:r>
              <a:rPr lang="en-US" dirty="0"/>
              <a:t>Two types of file organizations – flat files and databases</a:t>
            </a:r>
          </a:p>
          <a:p>
            <a:endParaRPr lang="en-US" dirty="0"/>
          </a:p>
        </p:txBody>
      </p:sp>
    </p:spTree>
    <p:extLst>
      <p:ext uri="{BB962C8B-B14F-4D97-AF65-F5344CB8AC3E}">
        <p14:creationId xmlns:p14="http://schemas.microsoft.com/office/powerpoint/2010/main" val="2661640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9909B-0761-6E9A-2BA5-744F9A641C07}"/>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8269B789-941D-7D73-A301-572304D3E17B}"/>
              </a:ext>
            </a:extLst>
          </p:cNvPr>
          <p:cNvSpPr>
            <a:spLocks noGrp="1"/>
          </p:cNvSpPr>
          <p:nvPr>
            <p:ph idx="1"/>
          </p:nvPr>
        </p:nvSpPr>
        <p:spPr/>
        <p:txBody>
          <a:bodyPr>
            <a:normAutofit fontScale="85000" lnSpcReduction="10000"/>
          </a:bodyPr>
          <a:lstStyle/>
          <a:p>
            <a:r>
              <a:rPr lang="en-US" dirty="0"/>
              <a:t>Before creating these tables, the RDBMS must check the following constraints:</a:t>
            </a:r>
          </a:p>
          <a:p>
            <a:pPr>
              <a:buFont typeface="Arial" panose="020B0604020202020204" pitchFamily="34" charset="0"/>
              <a:buChar char="•"/>
            </a:pPr>
            <a:r>
              <a:rPr lang="en-US" dirty="0"/>
              <a:t>Primary keys -- this identifies each row in the table. One table can only contain one primary key. The key must be unique and without null values.</a:t>
            </a:r>
          </a:p>
          <a:p>
            <a:pPr>
              <a:buFont typeface="Arial" panose="020B0604020202020204" pitchFamily="34" charset="0"/>
              <a:buChar char="•"/>
            </a:pPr>
            <a:r>
              <a:rPr lang="en-US" dirty="0"/>
              <a:t>Foreign keys -- this is used to link two tables. The foreign key is kept in one table and refers to the primary key associated with another table.</a:t>
            </a:r>
          </a:p>
          <a:p>
            <a:pPr>
              <a:buFont typeface="Arial" panose="020B0604020202020204" pitchFamily="34" charset="0"/>
              <a:buChar char="•"/>
            </a:pPr>
            <a:r>
              <a:rPr lang="en-US" dirty="0"/>
              <a:t>Not null -- this ensures that every column does not have a null value, such as an empty cell.</a:t>
            </a:r>
          </a:p>
          <a:p>
            <a:pPr>
              <a:buFont typeface="Arial" panose="020B0604020202020204" pitchFamily="34" charset="0"/>
              <a:buChar char="•"/>
            </a:pPr>
            <a:r>
              <a:rPr lang="en-US" dirty="0"/>
              <a:t>Check -- this confirms that each entry in a column or row satisfies a precise condition and that every column holds unique data.</a:t>
            </a:r>
          </a:p>
          <a:p>
            <a:pPr>
              <a:buFont typeface="Arial" panose="020B0604020202020204" pitchFamily="34" charset="0"/>
              <a:buChar char="•"/>
            </a:pPr>
            <a:r>
              <a:rPr lang="en-US" dirty="0"/>
              <a:t>Data integrity -- the integrity of the data must be confirmed before the data is created.</a:t>
            </a:r>
          </a:p>
          <a:p>
            <a:endParaRPr lang="en-US" dirty="0"/>
          </a:p>
        </p:txBody>
      </p:sp>
    </p:spTree>
    <p:extLst>
      <p:ext uri="{BB962C8B-B14F-4D97-AF65-F5344CB8AC3E}">
        <p14:creationId xmlns:p14="http://schemas.microsoft.com/office/powerpoint/2010/main" val="33943856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AEEF2-9808-410E-2D1C-98FCCDD097E9}"/>
              </a:ext>
            </a:extLst>
          </p:cNvPr>
          <p:cNvSpPr>
            <a:spLocks noGrp="1"/>
          </p:cNvSpPr>
          <p:nvPr>
            <p:ph type="title"/>
          </p:nvPr>
        </p:nvSpPr>
        <p:spPr/>
        <p:txBody>
          <a:bodyPr>
            <a:normAutofit/>
          </a:bodyPr>
          <a:lstStyle/>
          <a:p>
            <a:r>
              <a:rPr lang="en-US" dirty="0"/>
              <a:t>Uses of RDBMS</a:t>
            </a:r>
          </a:p>
        </p:txBody>
      </p:sp>
      <p:sp>
        <p:nvSpPr>
          <p:cNvPr id="3" name="Content Placeholder 2">
            <a:extLst>
              <a:ext uri="{FF2B5EF4-FFF2-40B4-BE49-F238E27FC236}">
                <a16:creationId xmlns:a16="http://schemas.microsoft.com/office/drawing/2014/main" id="{0119253C-F55C-3688-B67D-62BD7E264406}"/>
              </a:ext>
            </a:extLst>
          </p:cNvPr>
          <p:cNvSpPr>
            <a:spLocks noGrp="1"/>
          </p:cNvSpPr>
          <p:nvPr>
            <p:ph idx="1"/>
          </p:nvPr>
        </p:nvSpPr>
        <p:spPr/>
        <p:txBody>
          <a:bodyPr/>
          <a:lstStyle/>
          <a:p>
            <a:r>
              <a:rPr lang="en-US" dirty="0"/>
              <a:t>Relational database management systems are frequently used in disciplines such as manufacturing, human resources and banking. The system is also useful for airlines that need to store ticket service and passenger documentation information as well as universities maintaining student databases.</a:t>
            </a:r>
          </a:p>
          <a:p>
            <a:r>
              <a:rPr lang="en-US" dirty="0"/>
              <a:t>Some examples of specific systems that use RDBMS include IBM, Oracle, MySQL, Microsoft </a:t>
            </a:r>
            <a:r>
              <a:rPr lang="en-US" dirty="0" err="1"/>
              <a:t>SQLServer</a:t>
            </a:r>
            <a:r>
              <a:rPr lang="en-US" dirty="0"/>
              <a:t> and PostgreSQL.</a:t>
            </a:r>
          </a:p>
          <a:p>
            <a:endParaRPr lang="en-US" dirty="0"/>
          </a:p>
        </p:txBody>
      </p:sp>
    </p:spTree>
    <p:extLst>
      <p:ext uri="{BB962C8B-B14F-4D97-AF65-F5344CB8AC3E}">
        <p14:creationId xmlns:p14="http://schemas.microsoft.com/office/powerpoint/2010/main" val="2038536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EC0920-B80F-E2A7-295C-AF7D624A643F}"/>
              </a:ext>
            </a:extLst>
          </p:cNvPr>
          <p:cNvSpPr>
            <a:spLocks noGrp="1"/>
          </p:cNvSpPr>
          <p:nvPr>
            <p:ph type="title"/>
          </p:nvPr>
        </p:nvSpPr>
        <p:spPr/>
        <p:txBody>
          <a:bodyPr/>
          <a:lstStyle/>
          <a:p>
            <a:r>
              <a:rPr lang="en-US" dirty="0"/>
              <a:t>Definitions continued</a:t>
            </a:r>
          </a:p>
        </p:txBody>
      </p:sp>
      <p:sp>
        <p:nvSpPr>
          <p:cNvPr id="3" name="Content Placeholder 2">
            <a:extLst>
              <a:ext uri="{FF2B5EF4-FFF2-40B4-BE49-F238E27FC236}">
                <a16:creationId xmlns:a16="http://schemas.microsoft.com/office/drawing/2014/main" id="{CC20A74A-7A86-94B5-907D-134186A169CE}"/>
              </a:ext>
            </a:extLst>
          </p:cNvPr>
          <p:cNvSpPr>
            <a:spLocks noGrp="1"/>
          </p:cNvSpPr>
          <p:nvPr>
            <p:ph idx="1"/>
          </p:nvPr>
        </p:nvSpPr>
        <p:spPr/>
        <p:txBody>
          <a:bodyPr/>
          <a:lstStyle/>
          <a:p>
            <a:r>
              <a:rPr lang="en-US" dirty="0"/>
              <a:t>Flat files:</a:t>
            </a:r>
          </a:p>
          <a:p>
            <a:pPr lvl="1"/>
            <a:r>
              <a:rPr lang="en-US" dirty="0"/>
              <a:t>Sequential files – where one record is physically stored one after the other (can be stored on tape and/or disk)</a:t>
            </a:r>
          </a:p>
          <a:p>
            <a:pPr lvl="1"/>
            <a:r>
              <a:rPr lang="en-US" dirty="0"/>
              <a:t>Indexed Sequential files – where records are stored in “blocks” of records – and an index is created to get you to a particular “block” of records (stored on disk only)</a:t>
            </a:r>
          </a:p>
          <a:p>
            <a:pPr lvl="1"/>
            <a:r>
              <a:rPr lang="en-US" dirty="0"/>
              <a:t>Index – the address where to find a block of records</a:t>
            </a:r>
          </a:p>
          <a:p>
            <a:pPr lvl="1"/>
            <a:r>
              <a:rPr lang="en-US" dirty="0"/>
              <a:t>Direct Files – where the index points directly to a particular record (stored on disk only)</a:t>
            </a:r>
          </a:p>
          <a:p>
            <a:endParaRPr lang="en-US" dirty="0"/>
          </a:p>
        </p:txBody>
      </p:sp>
    </p:spTree>
    <p:extLst>
      <p:ext uri="{BB962C8B-B14F-4D97-AF65-F5344CB8AC3E}">
        <p14:creationId xmlns:p14="http://schemas.microsoft.com/office/powerpoint/2010/main" val="881745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E4E41-C6DD-EB6D-C255-220A09ED9904}"/>
              </a:ext>
            </a:extLst>
          </p:cNvPr>
          <p:cNvSpPr>
            <a:spLocks noGrp="1"/>
          </p:cNvSpPr>
          <p:nvPr>
            <p:ph type="title"/>
          </p:nvPr>
        </p:nvSpPr>
        <p:spPr/>
        <p:txBody>
          <a:bodyPr/>
          <a:lstStyle/>
          <a:p>
            <a:r>
              <a:rPr lang="en-US" dirty="0"/>
              <a:t>Definitions continued</a:t>
            </a:r>
          </a:p>
        </p:txBody>
      </p:sp>
      <p:sp>
        <p:nvSpPr>
          <p:cNvPr id="3" name="Content Placeholder 2">
            <a:extLst>
              <a:ext uri="{FF2B5EF4-FFF2-40B4-BE49-F238E27FC236}">
                <a16:creationId xmlns:a16="http://schemas.microsoft.com/office/drawing/2014/main" id="{BC48586A-B4F9-B48F-FA14-3512C5F84E7B}"/>
              </a:ext>
            </a:extLst>
          </p:cNvPr>
          <p:cNvSpPr>
            <a:spLocks noGrp="1"/>
          </p:cNvSpPr>
          <p:nvPr>
            <p:ph idx="1"/>
          </p:nvPr>
        </p:nvSpPr>
        <p:spPr/>
        <p:txBody>
          <a:bodyPr/>
          <a:lstStyle/>
          <a:p>
            <a:r>
              <a:rPr lang="en-US" dirty="0"/>
              <a:t>Database – organized collection of logically related data (on disk)</a:t>
            </a:r>
          </a:p>
          <a:p>
            <a:r>
              <a:rPr lang="en-US" dirty="0"/>
              <a:t>Data – general term to represent stored objects and events</a:t>
            </a:r>
          </a:p>
          <a:p>
            <a:pPr lvl="1"/>
            <a:r>
              <a:rPr lang="en-US" dirty="0"/>
              <a:t>Structured – numbers, text, dates, etc.</a:t>
            </a:r>
          </a:p>
          <a:p>
            <a:pPr lvl="1"/>
            <a:r>
              <a:rPr lang="en-US" dirty="0"/>
              <a:t>Unstructured – images, video, documents, etc.</a:t>
            </a:r>
          </a:p>
          <a:p>
            <a:r>
              <a:rPr lang="en-US" dirty="0"/>
              <a:t>Information – data that has been processed in some way to make it more meaningful to a user</a:t>
            </a:r>
          </a:p>
          <a:p>
            <a:r>
              <a:rPr lang="en-US" dirty="0"/>
              <a:t>Metadata – data that describes and gives more information about the data – such as properties and context</a:t>
            </a:r>
          </a:p>
          <a:p>
            <a:endParaRPr lang="en-US" dirty="0"/>
          </a:p>
        </p:txBody>
      </p:sp>
    </p:spTree>
    <p:extLst>
      <p:ext uri="{BB962C8B-B14F-4D97-AF65-F5344CB8AC3E}">
        <p14:creationId xmlns:p14="http://schemas.microsoft.com/office/powerpoint/2010/main" val="1090473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11936-85BD-F1CC-7A04-816B70865857}"/>
              </a:ext>
            </a:extLst>
          </p:cNvPr>
          <p:cNvSpPr>
            <a:spLocks noGrp="1"/>
          </p:cNvSpPr>
          <p:nvPr>
            <p:ph type="title"/>
          </p:nvPr>
        </p:nvSpPr>
        <p:spPr/>
        <p:txBody>
          <a:bodyPr/>
          <a:lstStyle/>
          <a:p>
            <a:r>
              <a:rPr lang="en-US" dirty="0"/>
              <a:t>What is File Processing?</a:t>
            </a:r>
          </a:p>
        </p:txBody>
      </p:sp>
      <p:sp>
        <p:nvSpPr>
          <p:cNvPr id="3" name="Content Placeholder 2">
            <a:extLst>
              <a:ext uri="{FF2B5EF4-FFF2-40B4-BE49-F238E27FC236}">
                <a16:creationId xmlns:a16="http://schemas.microsoft.com/office/drawing/2014/main" id="{DE910C21-CF67-6D0B-5050-9455149D72B8}"/>
              </a:ext>
            </a:extLst>
          </p:cNvPr>
          <p:cNvSpPr>
            <a:spLocks noGrp="1"/>
          </p:cNvSpPr>
          <p:nvPr>
            <p:ph idx="1"/>
          </p:nvPr>
        </p:nvSpPr>
        <p:spPr/>
        <p:txBody>
          <a:bodyPr/>
          <a:lstStyle/>
          <a:p>
            <a:r>
              <a:rPr lang="en-US" dirty="0"/>
              <a:t>File processing involves using flat files with various programs.  Records and fields are used in programs to process the data contain in the files to produce output</a:t>
            </a:r>
          </a:p>
          <a:p>
            <a:endParaRPr lang="en-US" dirty="0"/>
          </a:p>
        </p:txBody>
      </p:sp>
    </p:spTree>
    <p:extLst>
      <p:ext uri="{BB962C8B-B14F-4D97-AF65-F5344CB8AC3E}">
        <p14:creationId xmlns:p14="http://schemas.microsoft.com/office/powerpoint/2010/main" val="858435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3324B-13BF-4791-C85D-0FE2D18B899A}"/>
              </a:ext>
            </a:extLst>
          </p:cNvPr>
          <p:cNvSpPr>
            <a:spLocks noGrp="1"/>
          </p:cNvSpPr>
          <p:nvPr>
            <p:ph type="title"/>
          </p:nvPr>
        </p:nvSpPr>
        <p:spPr/>
        <p:txBody>
          <a:bodyPr/>
          <a:lstStyle/>
          <a:p>
            <a:r>
              <a:rPr lang="en-US" dirty="0"/>
              <a:t>Disadvantages of File Processing</a:t>
            </a:r>
          </a:p>
        </p:txBody>
      </p:sp>
      <p:sp>
        <p:nvSpPr>
          <p:cNvPr id="3" name="Content Placeholder 2">
            <a:extLst>
              <a:ext uri="{FF2B5EF4-FFF2-40B4-BE49-F238E27FC236}">
                <a16:creationId xmlns:a16="http://schemas.microsoft.com/office/drawing/2014/main" id="{80A06BCD-6C17-5CEA-04B9-29D820445D16}"/>
              </a:ext>
            </a:extLst>
          </p:cNvPr>
          <p:cNvSpPr>
            <a:spLocks noGrp="1"/>
          </p:cNvSpPr>
          <p:nvPr>
            <p:ph idx="1"/>
          </p:nvPr>
        </p:nvSpPr>
        <p:spPr/>
        <p:txBody>
          <a:bodyPr/>
          <a:lstStyle/>
          <a:p>
            <a:r>
              <a:rPr lang="en-US" dirty="0"/>
              <a:t>Duplication of data – many times a new file is created for a new program, instead of just using file(s) that already exist; thus, lots of redundant data is created and stored – taking up a lot of space</a:t>
            </a:r>
          </a:p>
          <a:p>
            <a:r>
              <a:rPr lang="en-US" dirty="0"/>
              <a:t>Limited data sharing – most programs use their “own” programs instead of using other files (similar to duplication of data problem)</a:t>
            </a:r>
          </a:p>
          <a:p>
            <a:r>
              <a:rPr lang="en-US" dirty="0"/>
              <a:t>Program-data dependence – since programs have their own files, if a program or file needs to be changed – then the program will need to be updated</a:t>
            </a:r>
          </a:p>
          <a:p>
            <a:endParaRPr lang="en-US" dirty="0"/>
          </a:p>
        </p:txBody>
      </p:sp>
    </p:spTree>
    <p:extLst>
      <p:ext uri="{BB962C8B-B14F-4D97-AF65-F5344CB8AC3E}">
        <p14:creationId xmlns:p14="http://schemas.microsoft.com/office/powerpoint/2010/main" val="127141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98261-F212-1566-FD8F-AD0AA6C1E762}"/>
              </a:ext>
            </a:extLst>
          </p:cNvPr>
          <p:cNvSpPr>
            <a:spLocks noGrp="1"/>
          </p:cNvSpPr>
          <p:nvPr>
            <p:ph type="title"/>
          </p:nvPr>
        </p:nvSpPr>
        <p:spPr/>
        <p:txBody>
          <a:bodyPr/>
          <a:lstStyle/>
          <a:p>
            <a:r>
              <a:rPr lang="en-US" dirty="0"/>
              <a:t>Disadvantages continued</a:t>
            </a:r>
          </a:p>
        </p:txBody>
      </p:sp>
      <p:sp>
        <p:nvSpPr>
          <p:cNvPr id="3" name="Content Placeholder 2">
            <a:extLst>
              <a:ext uri="{FF2B5EF4-FFF2-40B4-BE49-F238E27FC236}">
                <a16:creationId xmlns:a16="http://schemas.microsoft.com/office/drawing/2014/main" id="{D5B30956-A06A-3A1A-B06B-2D8826A499B1}"/>
              </a:ext>
            </a:extLst>
          </p:cNvPr>
          <p:cNvSpPr>
            <a:spLocks noGrp="1"/>
          </p:cNvSpPr>
          <p:nvPr>
            <p:ph idx="1"/>
          </p:nvPr>
        </p:nvSpPr>
        <p:spPr/>
        <p:txBody>
          <a:bodyPr/>
          <a:lstStyle/>
          <a:p>
            <a:r>
              <a:rPr lang="en-US" dirty="0"/>
              <a:t>Lengthy development times – for each program, a new file(s) must also be created</a:t>
            </a:r>
          </a:p>
          <a:p>
            <a:r>
              <a:rPr lang="en-US" dirty="0"/>
              <a:t>Extensive program maintenance – because of the redundancy problem, if a Name changes (such as last name if someone gets married) – SEVERAL files must be updated and programs rerun!!</a:t>
            </a:r>
          </a:p>
          <a:p>
            <a:r>
              <a:rPr lang="en-US" dirty="0"/>
              <a:t>Problems with data consistency – same data has different names, different definitions, etc.</a:t>
            </a:r>
          </a:p>
          <a:p>
            <a:endParaRPr lang="en-US" dirty="0"/>
          </a:p>
        </p:txBody>
      </p:sp>
    </p:spTree>
    <p:extLst>
      <p:ext uri="{BB962C8B-B14F-4D97-AF65-F5344CB8AC3E}">
        <p14:creationId xmlns:p14="http://schemas.microsoft.com/office/powerpoint/2010/main" val="1416193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6682D-53AA-4EAB-888B-B08DDD490225}"/>
              </a:ext>
            </a:extLst>
          </p:cNvPr>
          <p:cNvSpPr>
            <a:spLocks noGrp="1"/>
          </p:cNvSpPr>
          <p:nvPr>
            <p:ph type="title"/>
          </p:nvPr>
        </p:nvSpPr>
        <p:spPr/>
        <p:txBody>
          <a:bodyPr/>
          <a:lstStyle/>
          <a:p>
            <a:r>
              <a:rPr lang="en-US" dirty="0"/>
              <a:t>Is there an Answer??</a:t>
            </a:r>
          </a:p>
        </p:txBody>
      </p:sp>
      <p:sp>
        <p:nvSpPr>
          <p:cNvPr id="3" name="Content Placeholder 2">
            <a:extLst>
              <a:ext uri="{FF2B5EF4-FFF2-40B4-BE49-F238E27FC236}">
                <a16:creationId xmlns:a16="http://schemas.microsoft.com/office/drawing/2014/main" id="{E90FD034-AEE2-278C-56D2-6F74C00FE73A}"/>
              </a:ext>
            </a:extLst>
          </p:cNvPr>
          <p:cNvSpPr>
            <a:spLocks noGrp="1"/>
          </p:cNvSpPr>
          <p:nvPr>
            <p:ph idx="1"/>
          </p:nvPr>
        </p:nvSpPr>
        <p:spPr/>
        <p:txBody>
          <a:bodyPr/>
          <a:lstStyle/>
          <a:p>
            <a:r>
              <a:rPr lang="en-US" dirty="0"/>
              <a:t>You bet – databases were created to answer the various problems with file processing using flat files!</a:t>
            </a:r>
          </a:p>
          <a:p>
            <a:r>
              <a:rPr lang="en-US" dirty="0"/>
              <a:t>Instead of having lots of individual files – you will create a central repository (storage) of data that can be shared by all programs!</a:t>
            </a:r>
          </a:p>
          <a:p>
            <a:r>
              <a:rPr lang="en-US" dirty="0"/>
              <a:t>Data will be managed by a Data Base Management System (DBMS)</a:t>
            </a:r>
          </a:p>
          <a:p>
            <a:endParaRPr lang="en-US" dirty="0"/>
          </a:p>
        </p:txBody>
      </p:sp>
    </p:spTree>
    <p:extLst>
      <p:ext uri="{BB962C8B-B14F-4D97-AF65-F5344CB8AC3E}">
        <p14:creationId xmlns:p14="http://schemas.microsoft.com/office/powerpoint/2010/main" val="2688084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03D81-9AAE-A567-B74B-33F8A77EF4E4}"/>
              </a:ext>
            </a:extLst>
          </p:cNvPr>
          <p:cNvSpPr>
            <a:spLocks noGrp="1"/>
          </p:cNvSpPr>
          <p:nvPr>
            <p:ph type="title"/>
          </p:nvPr>
        </p:nvSpPr>
        <p:spPr/>
        <p:txBody>
          <a:bodyPr/>
          <a:lstStyle/>
          <a:p>
            <a:r>
              <a:rPr lang="en-US" dirty="0"/>
              <a:t>Advantages of Databases</a:t>
            </a:r>
          </a:p>
        </p:txBody>
      </p:sp>
      <p:sp>
        <p:nvSpPr>
          <p:cNvPr id="3" name="Content Placeholder 2">
            <a:extLst>
              <a:ext uri="{FF2B5EF4-FFF2-40B4-BE49-F238E27FC236}">
                <a16:creationId xmlns:a16="http://schemas.microsoft.com/office/drawing/2014/main" id="{A2FD30F8-9965-74F1-D687-27FFF039E885}"/>
              </a:ext>
            </a:extLst>
          </p:cNvPr>
          <p:cNvSpPr>
            <a:spLocks noGrp="1"/>
          </p:cNvSpPr>
          <p:nvPr>
            <p:ph idx="1"/>
          </p:nvPr>
        </p:nvSpPr>
        <p:spPr/>
        <p:txBody>
          <a:bodyPr>
            <a:normAutofit lnSpcReduction="10000"/>
          </a:bodyPr>
          <a:lstStyle/>
          <a:p>
            <a:r>
              <a:rPr lang="en-US" dirty="0"/>
              <a:t>Little data redundancy</a:t>
            </a:r>
          </a:p>
          <a:p>
            <a:r>
              <a:rPr lang="en-US" dirty="0"/>
              <a:t>Data sharing</a:t>
            </a:r>
          </a:p>
          <a:p>
            <a:r>
              <a:rPr lang="en-US" dirty="0"/>
              <a:t>Program-data independence (just need to make a change to data once)</a:t>
            </a:r>
          </a:p>
          <a:p>
            <a:r>
              <a:rPr lang="en-US" dirty="0"/>
              <a:t>Since data is only stored once (or few times), the data consistency is MUCH better – better data quality and data consistency</a:t>
            </a:r>
          </a:p>
          <a:p>
            <a:r>
              <a:rPr lang="en-US" dirty="0"/>
              <a:t>Less time spent in maintenance</a:t>
            </a:r>
          </a:p>
          <a:p>
            <a:r>
              <a:rPr lang="en-US" dirty="0"/>
              <a:t>Improved application development time – don’t have to create new files also</a:t>
            </a:r>
          </a:p>
          <a:p>
            <a:endParaRPr lang="en-US" dirty="0"/>
          </a:p>
        </p:txBody>
      </p:sp>
    </p:spTree>
    <p:extLst>
      <p:ext uri="{BB962C8B-B14F-4D97-AF65-F5344CB8AC3E}">
        <p14:creationId xmlns:p14="http://schemas.microsoft.com/office/powerpoint/2010/main" val="35272558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CF16F9-9529-4342-ADBF-C4DAA24EDE65}"/>
</file>

<file path=customXml/itemProps2.xml><?xml version="1.0" encoding="utf-8"?>
<ds:datastoreItem xmlns:ds="http://schemas.openxmlformats.org/officeDocument/2006/customXml" ds:itemID="{CF5DB31B-3B17-40C7-8949-40E23503D06D}"/>
</file>

<file path=docProps/app.xml><?xml version="1.0" encoding="utf-8"?>
<Properties xmlns="http://schemas.openxmlformats.org/officeDocument/2006/extended-properties" xmlns:vt="http://schemas.openxmlformats.org/officeDocument/2006/docPropsVTypes">
  <Template>Office Theme</Template>
  <TotalTime>19</TotalTime>
  <Words>1464</Words>
  <Application>Microsoft Macintosh PowerPoint</Application>
  <PresentationFormat>On-screen Show (16:9)</PresentationFormat>
  <Paragraphs>103</Paragraphs>
  <Slides>21</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21</vt:i4>
      </vt:variant>
    </vt:vector>
  </HeadingPairs>
  <TitlesOfParts>
    <vt:vector size="23" baseType="lpstr">
      <vt:lpstr>Arial</vt:lpstr>
      <vt:lpstr>Office Theme</vt:lpstr>
      <vt:lpstr>IT 5433 Module 1</vt:lpstr>
      <vt:lpstr>Some Basic Definitions</vt:lpstr>
      <vt:lpstr>Definitions continued</vt:lpstr>
      <vt:lpstr>Definitions continued</vt:lpstr>
      <vt:lpstr>What is File Processing?</vt:lpstr>
      <vt:lpstr>Disadvantages of File Processing</vt:lpstr>
      <vt:lpstr>Disadvantages continued</vt:lpstr>
      <vt:lpstr>Is there an Answer??</vt:lpstr>
      <vt:lpstr>Advantages of Databases</vt:lpstr>
      <vt:lpstr>Are there any Disadvantages</vt:lpstr>
      <vt:lpstr>5 Types of Database Organization (models)</vt:lpstr>
      <vt:lpstr>Parts of a Database Environment</vt:lpstr>
      <vt:lpstr>People working with a Database</vt:lpstr>
      <vt:lpstr>How to Design &amp; Develop a Database</vt:lpstr>
      <vt:lpstr>Another Way to Design and develop</vt:lpstr>
      <vt:lpstr>Schemas</vt:lpstr>
      <vt:lpstr>Sizes of Database Applications</vt:lpstr>
      <vt:lpstr>Relational Database (RDBMS)</vt:lpstr>
      <vt:lpstr>How RDBMS works</vt:lpstr>
      <vt:lpstr>PowerPoint Presentation</vt:lpstr>
      <vt:lpstr>Uses of RDBMS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7</cp:revision>
  <dcterms:created xsi:type="dcterms:W3CDTF">2019-08-16T16:55:48Z</dcterms:created>
  <dcterms:modified xsi:type="dcterms:W3CDTF">2022-11-02T02:26:54Z</dcterms:modified>
</cp:coreProperties>
</file>