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</a:t>
            </a:r>
            <a:r>
              <a:rPr lang="en-US" altLang="zh-CN" dirty="0"/>
              <a:t>5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Flat files and Physical Database Development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Good and Bad of Partitioning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Good</a:t>
            </a:r>
          </a:p>
          <a:p>
            <a:pPr lvl="1"/>
            <a:r>
              <a:rPr lang="en-US" dirty="0"/>
              <a:t>Efficiency</a:t>
            </a:r>
          </a:p>
          <a:p>
            <a:pPr lvl="1"/>
            <a:r>
              <a:rPr lang="en-US" dirty="0"/>
              <a:t>Local optimization at site</a:t>
            </a:r>
          </a:p>
          <a:p>
            <a:pPr lvl="1"/>
            <a:r>
              <a:rPr lang="en-US" dirty="0"/>
              <a:t>Security – data not relevant to users is segregated</a:t>
            </a:r>
          </a:p>
          <a:p>
            <a:pPr lvl="1"/>
            <a:r>
              <a:rPr lang="en-US" dirty="0"/>
              <a:t>Recovery and uptime – smaller files take smaller time to backup</a:t>
            </a:r>
          </a:p>
          <a:p>
            <a:pPr lvl="1"/>
            <a:r>
              <a:rPr lang="en-US" dirty="0"/>
              <a:t>Load balancing</a:t>
            </a:r>
          </a:p>
        </p:txBody>
      </p:sp>
    </p:spTree>
    <p:extLst>
      <p:ext uri="{BB962C8B-B14F-4D97-AF65-F5344CB8AC3E}">
        <p14:creationId xmlns:p14="http://schemas.microsoft.com/office/powerpoint/2010/main" val="1760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Bad</a:t>
            </a:r>
          </a:p>
          <a:p>
            <a:pPr lvl="1"/>
            <a:r>
              <a:rPr lang="en-US" dirty="0"/>
              <a:t>Inconsistent access speeds</a:t>
            </a:r>
          </a:p>
          <a:p>
            <a:pPr lvl="1"/>
            <a:r>
              <a:rPr lang="en-US" dirty="0"/>
              <a:t>Complexity</a:t>
            </a:r>
          </a:p>
          <a:p>
            <a:pPr lvl="1"/>
            <a:r>
              <a:rPr lang="en-US" dirty="0"/>
              <a:t>Extra space needed or update time</a:t>
            </a:r>
          </a:p>
        </p:txBody>
      </p:sp>
    </p:spTree>
    <p:extLst>
      <p:ext uri="{BB962C8B-B14F-4D97-AF65-F5344CB8AC3E}">
        <p14:creationId xmlns:p14="http://schemas.microsoft.com/office/powerpoint/2010/main" val="946146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Oracle has Partitioning included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Range partitioning –partitions defined by range of field values</a:t>
            </a:r>
          </a:p>
          <a:p>
            <a:r>
              <a:rPr lang="en-US" dirty="0"/>
              <a:t>Hash partitioning – partitions defined via hash functions</a:t>
            </a:r>
          </a:p>
          <a:p>
            <a:r>
              <a:rPr lang="en-US" dirty="0"/>
              <a:t>List partitioning – based on predefined lists of values</a:t>
            </a:r>
          </a:p>
          <a:p>
            <a:r>
              <a:rPr lang="en-US" dirty="0"/>
              <a:t>Composite partitioning – combination of approaches</a:t>
            </a:r>
          </a:p>
        </p:txBody>
      </p:sp>
    </p:spTree>
    <p:extLst>
      <p:ext uri="{BB962C8B-B14F-4D97-AF65-F5344CB8AC3E}">
        <p14:creationId xmlns:p14="http://schemas.microsoft.com/office/powerpoint/2010/main" val="1097260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Terminology of Physical Databases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Physical file – stores physical records on secondary memory devices</a:t>
            </a:r>
          </a:p>
          <a:p>
            <a:r>
              <a:rPr lang="en-US" dirty="0"/>
              <a:t>Table</a:t>
            </a:r>
            <a:r>
              <a:rPr lang="zh-CN" altLang="en-US"/>
              <a:t> </a:t>
            </a:r>
            <a:r>
              <a:rPr lang="en-US"/>
              <a:t>space </a:t>
            </a:r>
            <a:r>
              <a:rPr lang="en-US" dirty="0"/>
              <a:t>– names logical space in which data from multiple tables/views/objects can be stored</a:t>
            </a:r>
          </a:p>
          <a:p>
            <a:pPr lvl="1"/>
            <a:r>
              <a:rPr lang="en-US" dirty="0"/>
              <a:t>Segment – a table, index, or partition</a:t>
            </a:r>
          </a:p>
          <a:p>
            <a:pPr lvl="1"/>
            <a:r>
              <a:rPr lang="en-US" dirty="0"/>
              <a:t>Extent-contiguous section of disk space used</a:t>
            </a:r>
          </a:p>
          <a:p>
            <a:pPr lvl="1"/>
            <a:r>
              <a:rPr lang="en-US" dirty="0"/>
              <a:t>Data block – smallest unit of storage that can be moved at one time</a:t>
            </a:r>
          </a:p>
        </p:txBody>
      </p:sp>
    </p:spTree>
    <p:extLst>
      <p:ext uri="{BB962C8B-B14F-4D97-AF65-F5344CB8AC3E}">
        <p14:creationId xmlns:p14="http://schemas.microsoft.com/office/powerpoint/2010/main" val="2777274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Increasing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Cluster Files </a:t>
            </a:r>
          </a:p>
          <a:p>
            <a:pPr lvl="1"/>
            <a:r>
              <a:rPr lang="en-US" dirty="0"/>
              <a:t>Related records from different tables can be stored together in same disk space</a:t>
            </a:r>
          </a:p>
          <a:p>
            <a:pPr lvl="1"/>
            <a:r>
              <a:rPr lang="en-US" dirty="0"/>
              <a:t>Useful for applications that need join operations</a:t>
            </a:r>
          </a:p>
          <a:p>
            <a:pPr lvl="1"/>
            <a:r>
              <a:rPr lang="en-US" dirty="0"/>
              <a:t>Primary key records of the main table are stored adjacent to associated foreign key records</a:t>
            </a:r>
          </a:p>
          <a:p>
            <a:pPr lvl="1"/>
            <a:r>
              <a:rPr lang="en-US" dirty="0"/>
              <a:t>CREATE CLUSTER command in Oracle</a:t>
            </a:r>
          </a:p>
        </p:txBody>
      </p:sp>
    </p:spTree>
    <p:extLst>
      <p:ext uri="{BB962C8B-B14F-4D97-AF65-F5344CB8AC3E}">
        <p14:creationId xmlns:p14="http://schemas.microsoft.com/office/powerpoint/2010/main" val="4229765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Indexes/Keys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Primary Keys are used as indexes for many searches, etc.</a:t>
            </a:r>
          </a:p>
          <a:p>
            <a:r>
              <a:rPr lang="en-US" dirty="0"/>
              <a:t>But can choose other attributes (fields) as an index</a:t>
            </a:r>
          </a:p>
          <a:p>
            <a:pPr lvl="1"/>
            <a:r>
              <a:rPr lang="en-US" dirty="0"/>
              <a:t>Use on larger tables</a:t>
            </a:r>
          </a:p>
          <a:p>
            <a:pPr lvl="1"/>
            <a:r>
              <a:rPr lang="en-US" dirty="0"/>
              <a:t>Create index for searches (fields used in WHERE clauses in SQL)</a:t>
            </a:r>
          </a:p>
          <a:p>
            <a:pPr lvl="1"/>
            <a:r>
              <a:rPr lang="en-US" dirty="0"/>
              <a:t>Fields in SQL ORDER BY and GROUP BY commands</a:t>
            </a:r>
          </a:p>
          <a:p>
            <a:r>
              <a:rPr lang="en-US" dirty="0"/>
              <a:t>DBMS may have limit on number of additional indexes per table</a:t>
            </a:r>
          </a:p>
          <a:p>
            <a:r>
              <a:rPr lang="en-US" dirty="0"/>
              <a:t>Be careful not to use fields that can have NULL values</a:t>
            </a:r>
          </a:p>
        </p:txBody>
      </p:sp>
    </p:spTree>
    <p:extLst>
      <p:ext uri="{BB962C8B-B14F-4D97-AF65-F5344CB8AC3E}">
        <p14:creationId xmlns:p14="http://schemas.microsoft.com/office/powerpoint/2010/main" val="3589777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about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Remember – field, record, file definitions from Module 1</a:t>
            </a:r>
          </a:p>
          <a:p>
            <a:r>
              <a:rPr lang="en-US" dirty="0"/>
              <a:t>We will look more closely at these</a:t>
            </a:r>
          </a:p>
        </p:txBody>
      </p:sp>
    </p:spTree>
    <p:extLst>
      <p:ext uri="{BB962C8B-B14F-4D97-AF65-F5344CB8AC3E}">
        <p14:creationId xmlns:p14="http://schemas.microsoft.com/office/powerpoint/2010/main" val="640305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Designing Fields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Design of Fields:</a:t>
            </a:r>
          </a:p>
          <a:p>
            <a:pPr lvl="1"/>
            <a:r>
              <a:rPr lang="en-US" dirty="0"/>
              <a:t>Chose data type</a:t>
            </a:r>
          </a:p>
          <a:p>
            <a:pPr lvl="1"/>
            <a:r>
              <a:rPr lang="en-US" dirty="0"/>
              <a:t>Decide if you will have any compression, encryption, etc.</a:t>
            </a:r>
          </a:p>
          <a:p>
            <a:pPr lvl="1"/>
            <a:r>
              <a:rPr lang="en-US" dirty="0"/>
              <a:t>Control data integrity for the field, if necessary</a:t>
            </a:r>
          </a:p>
        </p:txBody>
      </p:sp>
    </p:spTree>
    <p:extLst>
      <p:ext uri="{BB962C8B-B14F-4D97-AF65-F5344CB8AC3E}">
        <p14:creationId xmlns:p14="http://schemas.microsoft.com/office/powerpoint/2010/main" val="1989419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common Data Types for Oracle</a:t>
            </a:r>
          </a:p>
        </p:txBody>
      </p:sp>
      <p:pic>
        <p:nvPicPr>
          <p:cNvPr id="4" name="Picture 5" descr="Nonam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6"/>
          <a:stretch/>
        </p:blipFill>
        <p:spPr bwMode="auto">
          <a:xfrm>
            <a:off x="628650" y="1109162"/>
            <a:ext cx="7942496" cy="301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268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Integrity for Fields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Look at creating Default values – assumed value if no explicit value given</a:t>
            </a:r>
          </a:p>
          <a:p>
            <a:r>
              <a:rPr lang="en-US" dirty="0"/>
              <a:t>Look at Range – allowable value limitations (type of constraints and validation rules)</a:t>
            </a:r>
          </a:p>
          <a:p>
            <a:r>
              <a:rPr lang="en-US" dirty="0"/>
              <a:t>Nun values – allowing or prohibiting empty fields</a:t>
            </a:r>
          </a:p>
          <a:p>
            <a:r>
              <a:rPr lang="en-US" dirty="0"/>
              <a:t>Referential Integrity – primary key and foreign key matching</a:t>
            </a:r>
          </a:p>
        </p:txBody>
      </p:sp>
    </p:spTree>
    <p:extLst>
      <p:ext uri="{BB962C8B-B14F-4D97-AF65-F5344CB8AC3E}">
        <p14:creationId xmlns:p14="http://schemas.microsoft.com/office/powerpoint/2010/main" val="1734078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Missing Data?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have fields (attributes) with missing data you need to do either:</a:t>
            </a:r>
          </a:p>
          <a:p>
            <a:pPr lvl="1"/>
            <a:r>
              <a:rPr lang="en-US" dirty="0"/>
              <a:t>Substitute an estimate of the missing value (using a formula – derived data)</a:t>
            </a:r>
          </a:p>
          <a:p>
            <a:pPr lvl="1"/>
            <a:r>
              <a:rPr lang="en-US" dirty="0"/>
              <a:t>Create an error report listing missing values</a:t>
            </a:r>
          </a:p>
          <a:p>
            <a:pPr lvl="1"/>
            <a:r>
              <a:rPr lang="en-US" dirty="0"/>
              <a:t>In application programs, ignore missing data unless the value is needed</a:t>
            </a:r>
          </a:p>
          <a:p>
            <a:pPr lvl="1"/>
            <a:r>
              <a:rPr lang="en-US" dirty="0"/>
              <a:t>We can use the concept of a TRIGGER to perform these types of activities</a:t>
            </a:r>
          </a:p>
        </p:txBody>
      </p:sp>
    </p:spTree>
    <p:extLst>
      <p:ext uri="{BB962C8B-B14F-4D97-AF65-F5344CB8AC3E}">
        <p14:creationId xmlns:p14="http://schemas.microsoft.com/office/powerpoint/2010/main" val="2219073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Denormalization?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Sometimes for efficiency we might not actually want to store all data as third normal form:</a:t>
            </a:r>
          </a:p>
          <a:p>
            <a:pPr lvl="1"/>
            <a:r>
              <a:rPr lang="en-US" dirty="0"/>
              <a:t>Cost – improving speed by reducing number of table lookups</a:t>
            </a:r>
          </a:p>
          <a:p>
            <a:pPr lvl="1"/>
            <a:r>
              <a:rPr lang="en-US" dirty="0"/>
              <a:t>Costs – wasted storage space</a:t>
            </a:r>
          </a:p>
          <a:p>
            <a:pPr lvl="1"/>
            <a:r>
              <a:rPr lang="en-US" dirty="0"/>
              <a:t>Common Denormalization conditions –</a:t>
            </a:r>
          </a:p>
          <a:p>
            <a:pPr lvl="2"/>
            <a:r>
              <a:rPr lang="en-US" dirty="0"/>
              <a:t>1:1 relationships</a:t>
            </a:r>
          </a:p>
          <a:p>
            <a:pPr lvl="2"/>
            <a:r>
              <a:rPr lang="en-US" dirty="0"/>
              <a:t>M:N relationships with non-key attributes</a:t>
            </a:r>
          </a:p>
          <a:p>
            <a:pPr lvl="2"/>
            <a:r>
              <a:rPr lang="en-US" dirty="0"/>
              <a:t>Reference data – 1:N relationships where 1-side has data not used in any other relationship</a:t>
            </a:r>
          </a:p>
        </p:txBody>
      </p:sp>
    </p:spTree>
    <p:extLst>
      <p:ext uri="{BB962C8B-B14F-4D97-AF65-F5344CB8AC3E}">
        <p14:creationId xmlns:p14="http://schemas.microsoft.com/office/powerpoint/2010/main" val="1928792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Database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of the things we need to think about is the physical storage of the database tables (relations)</a:t>
            </a:r>
          </a:p>
          <a:p>
            <a:r>
              <a:rPr lang="en-US" dirty="0"/>
              <a:t>We have options of storing all of a single relation in one location or splitting the relation up in different physical locations (even different cities/countries)</a:t>
            </a:r>
          </a:p>
          <a:p>
            <a:r>
              <a:rPr lang="en-US" dirty="0"/>
              <a:t>We do this through partitioning</a:t>
            </a:r>
          </a:p>
        </p:txBody>
      </p:sp>
    </p:spTree>
    <p:extLst>
      <p:ext uri="{BB962C8B-B14F-4D97-AF65-F5344CB8AC3E}">
        <p14:creationId xmlns:p14="http://schemas.microsoft.com/office/powerpoint/2010/main" val="4093133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Partitioning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Horizontal partitioning</a:t>
            </a:r>
          </a:p>
          <a:p>
            <a:pPr lvl="1"/>
            <a:r>
              <a:rPr lang="en-US" dirty="0"/>
              <a:t>Distributing the rows of a relation into several different tables in different locations</a:t>
            </a:r>
          </a:p>
          <a:p>
            <a:pPr lvl="2"/>
            <a:r>
              <a:rPr lang="en-US" dirty="0"/>
              <a:t>3 types – key range partitioning, hash partitioning, composite partitioning</a:t>
            </a:r>
          </a:p>
          <a:p>
            <a:r>
              <a:rPr lang="en-US" dirty="0"/>
              <a:t>Vertical partitioning</a:t>
            </a:r>
          </a:p>
          <a:p>
            <a:pPr lvl="1"/>
            <a:r>
              <a:rPr lang="en-US" dirty="0"/>
              <a:t>Distributing the columns of a relation into several separate physical tables</a:t>
            </a:r>
          </a:p>
          <a:p>
            <a:pPr lvl="2"/>
            <a:r>
              <a:rPr lang="en-US" dirty="0"/>
              <a:t>Primary key MUST be repeated in each file</a:t>
            </a:r>
          </a:p>
        </p:txBody>
      </p:sp>
    </p:spTree>
    <p:extLst>
      <p:ext uri="{BB962C8B-B14F-4D97-AF65-F5344CB8AC3E}">
        <p14:creationId xmlns:p14="http://schemas.microsoft.com/office/powerpoint/2010/main" val="2890739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2421215-EEB5-4375-A4C3-660DD1F6B4AD}"/>
</file>

<file path=customXml/itemProps2.xml><?xml version="1.0" encoding="utf-8"?>
<ds:datastoreItem xmlns:ds="http://schemas.openxmlformats.org/officeDocument/2006/customXml" ds:itemID="{D2287106-7C1A-4CCD-BBB1-7DF8D805341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616</Words>
  <Application>Microsoft Macintosh PowerPoint</Application>
  <PresentationFormat>On-screen Show (16:9)</PresentationFormat>
  <Paragraphs>78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Arial</vt:lpstr>
      <vt:lpstr>Office Theme</vt:lpstr>
      <vt:lpstr>IT 5433 Module 5</vt:lpstr>
      <vt:lpstr>More about Files</vt:lpstr>
      <vt:lpstr>Designing Fields</vt:lpstr>
      <vt:lpstr>Some common Data Types for Oracle</vt:lpstr>
      <vt:lpstr>Data Integrity for Fields</vt:lpstr>
      <vt:lpstr>Missing Data?</vt:lpstr>
      <vt:lpstr>Denormalization?</vt:lpstr>
      <vt:lpstr>Physical Database</vt:lpstr>
      <vt:lpstr>Partitioning</vt:lpstr>
      <vt:lpstr>The Good and Bad of Partitioning</vt:lpstr>
      <vt:lpstr>Continued</vt:lpstr>
      <vt:lpstr>Oracle has Partitioning included</vt:lpstr>
      <vt:lpstr>Other Terminology of Physical Databases</vt:lpstr>
      <vt:lpstr>Increasing Efficiency</vt:lpstr>
      <vt:lpstr>Indexes/Keys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9</cp:revision>
  <dcterms:created xsi:type="dcterms:W3CDTF">2019-08-16T16:55:48Z</dcterms:created>
  <dcterms:modified xsi:type="dcterms:W3CDTF">2022-12-28T03:54:18Z</dcterms:modified>
</cp:coreProperties>
</file>