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</a:t>
            </a:r>
            <a:r>
              <a:rPr lang="en-US"/>
              <a:t>Module 8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UNION and JOIN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287C19-F951-7047-9019-3227A980E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42" y="701341"/>
            <a:ext cx="4371825" cy="26464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45B151-2CA0-4E4E-B933-54EAB931D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333" y="701341"/>
            <a:ext cx="4145318" cy="2646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69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3FB847-0817-A746-B20F-8D1F6778A2CB}"/>
              </a:ext>
            </a:extLst>
          </p:cNvPr>
          <p:cNvSpPr/>
          <p:nvPr/>
        </p:nvSpPr>
        <p:spPr>
          <a:xfrm>
            <a:off x="363956" y="373806"/>
            <a:ext cx="447273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dirty="0">
                <a:latin typeface="Courier New" panose="02070309020205020404" pitchFamily="49" charset="0"/>
              </a:rPr>
              <a:t>select * from employee;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+--------+----------+---------+--------+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 </a:t>
            </a:r>
            <a:r>
              <a:rPr lang="en-US" sz="1350" dirty="0" err="1">
                <a:latin typeface="Courier New" panose="02070309020205020404" pitchFamily="49" charset="0"/>
              </a:rPr>
              <a:t>emp_id</a:t>
            </a:r>
            <a:r>
              <a:rPr lang="en-US" sz="1350" dirty="0">
                <a:latin typeface="Courier New" panose="02070309020205020404" pitchFamily="49" charset="0"/>
              </a:rPr>
              <a:t> | </a:t>
            </a:r>
            <a:r>
              <a:rPr lang="en-US" sz="1350" dirty="0" err="1">
                <a:latin typeface="Courier New" panose="02070309020205020404" pitchFamily="49" charset="0"/>
              </a:rPr>
              <a:t>emp_name</a:t>
            </a:r>
            <a:r>
              <a:rPr lang="en-US" sz="1350" dirty="0">
                <a:latin typeface="Courier New" panose="02070309020205020404" pitchFamily="49" charset="0"/>
              </a:rPr>
              <a:t> | </a:t>
            </a:r>
            <a:r>
              <a:rPr lang="en-US" sz="1350" dirty="0" err="1">
                <a:latin typeface="Courier New" panose="02070309020205020404" pitchFamily="49" charset="0"/>
              </a:rPr>
              <a:t>dept_id</a:t>
            </a:r>
            <a:r>
              <a:rPr lang="en-US" sz="1350" dirty="0">
                <a:latin typeface="Courier New" panose="02070309020205020404" pitchFamily="49" charset="0"/>
              </a:rPr>
              <a:t> | </a:t>
            </a:r>
            <a:r>
              <a:rPr lang="en-US" sz="1350" u="sng" dirty="0">
                <a:solidFill>
                  <a:srgbClr val="009900"/>
                </a:solidFill>
                <a:latin typeface="Courier New" panose="02070309020205020404" pitchFamily="49" charset="0"/>
              </a:rPr>
              <a:t>salary</a:t>
            </a:r>
            <a:r>
              <a:rPr lang="en-US" sz="1350" dirty="0">
                <a:latin typeface="Courier New" panose="02070309020205020404" pitchFamily="49" charset="0"/>
              </a:rPr>
              <a:t>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+--------+----------+---------+--------+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103 | Jack     |       1 |   1400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104 | John     |       2 |   1450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108 | Alan     |       3 |   1150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107 | Ram      |    NULL |    600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+--------+----------+---------+--------+</a:t>
            </a:r>
            <a:endParaRPr lang="en-US" sz="1350" dirty="0">
              <a:latin typeface="Trebuchet MS" panose="020B0703020202090204" pitchFamily="34" charset="0"/>
            </a:endParaRPr>
          </a:p>
          <a:p>
            <a:br>
              <a:rPr lang="en-US" sz="1350" dirty="0">
                <a:latin typeface="Trebuchet MS" panose="020B0703020202090204" pitchFamily="34" charset="0"/>
              </a:rPr>
            </a:b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select * from department;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+---------+-----------+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 </a:t>
            </a:r>
            <a:r>
              <a:rPr lang="en-US" sz="1350" dirty="0" err="1">
                <a:latin typeface="Courier New" panose="02070309020205020404" pitchFamily="49" charset="0"/>
              </a:rPr>
              <a:t>dept_id</a:t>
            </a:r>
            <a:r>
              <a:rPr lang="en-US" sz="1350" dirty="0">
                <a:latin typeface="Courier New" panose="02070309020205020404" pitchFamily="49" charset="0"/>
              </a:rPr>
              <a:t> | </a:t>
            </a:r>
            <a:r>
              <a:rPr lang="en-US" sz="1350" dirty="0" err="1">
                <a:latin typeface="Courier New" panose="02070309020205020404" pitchFamily="49" charset="0"/>
              </a:rPr>
              <a:t>dept_name</a:t>
            </a:r>
            <a:r>
              <a:rPr lang="en-US" sz="1350" dirty="0">
                <a:latin typeface="Courier New" panose="02070309020205020404" pitchFamily="49" charset="0"/>
              </a:rPr>
              <a:t>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+---------+-----------+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   1 | Sales   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   2 | Finance 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   3 | Accounts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   4 | Marketing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+---------+-----------+</a:t>
            </a:r>
            <a:endParaRPr lang="en-US" sz="1350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964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DA3B148-5513-994B-A954-6EFDEDBE35B0}"/>
              </a:ext>
            </a:extLst>
          </p:cNvPr>
          <p:cNvSpPr/>
          <p:nvPr/>
        </p:nvSpPr>
        <p:spPr>
          <a:xfrm>
            <a:off x="1088857" y="1063404"/>
            <a:ext cx="6283493" cy="3208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dirty="0">
                <a:latin typeface="Courier New" panose="02070309020205020404" pitchFamily="49" charset="0"/>
              </a:rPr>
              <a:t>LEFT </a:t>
            </a:r>
            <a:r>
              <a:rPr lang="en-US" sz="1350" u="sng" dirty="0">
                <a:solidFill>
                  <a:srgbClr val="009900"/>
                </a:solidFill>
                <a:latin typeface="Courier New" panose="02070309020205020404" pitchFamily="49" charset="0"/>
              </a:rPr>
              <a:t>JOIN: </a:t>
            </a:r>
            <a:br>
              <a:rPr lang="en-US" sz="1350" dirty="0">
                <a:latin typeface="Trebuchet MS" panose="020B0703020202090204" pitchFamily="34" charset="0"/>
              </a:rPr>
            </a:br>
            <a:r>
              <a:rPr lang="en-US" sz="1350" dirty="0">
                <a:latin typeface="Courier New" panose="02070309020205020404" pitchFamily="49" charset="0"/>
              </a:rPr>
              <a:t>select </a:t>
            </a:r>
            <a:r>
              <a:rPr lang="en-US" sz="1350" dirty="0" err="1">
                <a:latin typeface="Courier New" panose="02070309020205020404" pitchFamily="49" charset="0"/>
              </a:rPr>
              <a:t>e.emp_id</a:t>
            </a:r>
            <a:r>
              <a:rPr lang="en-US" sz="1350" dirty="0">
                <a:latin typeface="Courier New" panose="02070309020205020404" pitchFamily="49" charset="0"/>
              </a:rPr>
              <a:t>, </a:t>
            </a:r>
            <a:r>
              <a:rPr lang="en-US" sz="1350" dirty="0" err="1">
                <a:latin typeface="Courier New" panose="02070309020205020404" pitchFamily="49" charset="0"/>
              </a:rPr>
              <a:t>e.emp_name</a:t>
            </a:r>
            <a:r>
              <a:rPr lang="en-US" sz="1350" dirty="0">
                <a:latin typeface="Courier New" panose="02070309020205020404" pitchFamily="49" charset="0"/>
              </a:rPr>
              <a:t>, </a:t>
            </a:r>
            <a:r>
              <a:rPr lang="en-US" sz="1350" dirty="0" err="1">
                <a:latin typeface="Courier New" panose="02070309020205020404" pitchFamily="49" charset="0"/>
              </a:rPr>
              <a:t>d.dept_name</a:t>
            </a:r>
            <a:r>
              <a:rPr lang="en-US" sz="1350" dirty="0">
                <a:latin typeface="Courier New" panose="02070309020205020404" pitchFamily="49" charset="0"/>
              </a:rPr>
              <a:t> from employee e LEFT </a:t>
            </a:r>
            <a:r>
              <a:rPr lang="en-US" sz="1350" u="sng" dirty="0">
                <a:solidFill>
                  <a:srgbClr val="009900"/>
                </a:solidFill>
                <a:latin typeface="Courier New" panose="02070309020205020404" pitchFamily="49" charset="0"/>
              </a:rPr>
              <a:t>JOIN</a:t>
            </a:r>
            <a:r>
              <a:rPr lang="en-US" sz="1350" dirty="0">
                <a:latin typeface="Courier New" panose="02070309020205020404" pitchFamily="49" charset="0"/>
              </a:rPr>
              <a:t> department d on </a:t>
            </a:r>
            <a:r>
              <a:rPr lang="en-US" sz="1350" dirty="0" err="1">
                <a:latin typeface="Courier New" panose="02070309020205020404" pitchFamily="49" charset="0"/>
              </a:rPr>
              <a:t>e.dept_id</a:t>
            </a:r>
            <a:r>
              <a:rPr lang="en-US" sz="1350" dirty="0">
                <a:latin typeface="Courier New" panose="02070309020205020404" pitchFamily="49" charset="0"/>
              </a:rPr>
              <a:t>=</a:t>
            </a:r>
            <a:r>
              <a:rPr lang="en-US" sz="1350" dirty="0" err="1">
                <a:latin typeface="Courier New" panose="02070309020205020404" pitchFamily="49" charset="0"/>
              </a:rPr>
              <a:t>d.dept_id</a:t>
            </a:r>
            <a:r>
              <a:rPr lang="en-US" sz="1350" dirty="0">
                <a:latin typeface="Courier New" panose="02070309020205020404" pitchFamily="49" charset="0"/>
              </a:rPr>
              <a:t>;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 </a:t>
            </a:r>
            <a:r>
              <a:rPr lang="en-US" sz="1350" dirty="0" err="1">
                <a:latin typeface="Courier New" panose="02070309020205020404" pitchFamily="49" charset="0"/>
              </a:rPr>
              <a:t>emp_id</a:t>
            </a:r>
            <a:r>
              <a:rPr lang="en-US" sz="1350" dirty="0">
                <a:latin typeface="Courier New" panose="02070309020205020404" pitchFamily="49" charset="0"/>
              </a:rPr>
              <a:t> | </a:t>
            </a:r>
            <a:r>
              <a:rPr lang="en-US" sz="1350" dirty="0" err="1">
                <a:latin typeface="Courier New" panose="02070309020205020404" pitchFamily="49" charset="0"/>
              </a:rPr>
              <a:t>emp_name</a:t>
            </a:r>
            <a:r>
              <a:rPr lang="en-US" sz="1350" dirty="0">
                <a:latin typeface="Courier New" panose="02070309020205020404" pitchFamily="49" charset="0"/>
              </a:rPr>
              <a:t> | </a:t>
            </a:r>
            <a:r>
              <a:rPr lang="en-US" sz="1350" dirty="0" err="1">
                <a:latin typeface="Courier New" panose="02070309020205020404" pitchFamily="49" charset="0"/>
              </a:rPr>
              <a:t>dept_name</a:t>
            </a:r>
            <a:r>
              <a:rPr lang="en-US" sz="1350" dirty="0">
                <a:latin typeface="Courier New" panose="02070309020205020404" pitchFamily="49" charset="0"/>
              </a:rPr>
              <a:t>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103 | Jack     | Sales   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104 | John     | Finance 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108 | Alan     | Accounts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107 | Ram      | NULL    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4 rows in set (0.01 sec)</a:t>
            </a:r>
            <a:endParaRPr lang="en-US" sz="1350" dirty="0">
              <a:latin typeface="Trebuchet MS" panose="020B0703020202090204" pitchFamily="34" charset="0"/>
            </a:endParaRPr>
          </a:p>
          <a:p>
            <a:br>
              <a:rPr lang="en-US" sz="1350" dirty="0">
                <a:latin typeface="Trebuchet MS" panose="020B0703020202090204" pitchFamily="34" charset="0"/>
              </a:rPr>
            </a:br>
            <a:endParaRPr lang="en-US" sz="1350" dirty="0">
              <a:latin typeface="Trebuchet MS" panose="020B0703020202090204" pitchFamily="34" charset="0"/>
            </a:endParaRPr>
          </a:p>
          <a:p>
            <a:endParaRPr lang="en-US" sz="1350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448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C7C960-1307-BD4D-87C1-2543ACF8BCD8}"/>
              </a:ext>
            </a:extLst>
          </p:cNvPr>
          <p:cNvSpPr/>
          <p:nvPr/>
        </p:nvSpPr>
        <p:spPr>
          <a:xfrm>
            <a:off x="1888958" y="1430396"/>
            <a:ext cx="5501439" cy="2793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dirty="0">
                <a:latin typeface="Courier New" panose="02070309020205020404" pitchFamily="49" charset="0"/>
              </a:rPr>
              <a:t>RIGHT JOIN: </a:t>
            </a:r>
            <a:br>
              <a:rPr lang="en-US" sz="1350" dirty="0">
                <a:latin typeface="Trebuchet MS" panose="020B0703020202090204" pitchFamily="34" charset="0"/>
              </a:rPr>
            </a:br>
            <a:r>
              <a:rPr lang="en-US" sz="1350" dirty="0">
                <a:latin typeface="Courier New" panose="02070309020205020404" pitchFamily="49" charset="0"/>
              </a:rPr>
              <a:t>select </a:t>
            </a:r>
            <a:r>
              <a:rPr lang="en-US" sz="1350" dirty="0" err="1">
                <a:latin typeface="Courier New" panose="02070309020205020404" pitchFamily="49" charset="0"/>
              </a:rPr>
              <a:t>e.emp_id</a:t>
            </a:r>
            <a:r>
              <a:rPr lang="en-US" sz="1350" dirty="0">
                <a:latin typeface="Courier New" panose="02070309020205020404" pitchFamily="49" charset="0"/>
              </a:rPr>
              <a:t>, </a:t>
            </a:r>
            <a:r>
              <a:rPr lang="en-US" sz="1350" dirty="0" err="1">
                <a:latin typeface="Courier New" panose="02070309020205020404" pitchFamily="49" charset="0"/>
              </a:rPr>
              <a:t>e.emp_name</a:t>
            </a:r>
            <a:r>
              <a:rPr lang="en-US" sz="1350" dirty="0">
                <a:latin typeface="Courier New" panose="02070309020205020404" pitchFamily="49" charset="0"/>
              </a:rPr>
              <a:t>, </a:t>
            </a:r>
            <a:r>
              <a:rPr lang="en-US" sz="1350" dirty="0" err="1">
                <a:latin typeface="Courier New" panose="02070309020205020404" pitchFamily="49" charset="0"/>
              </a:rPr>
              <a:t>d.dept_name</a:t>
            </a:r>
            <a:r>
              <a:rPr lang="en-US" sz="1350" dirty="0">
                <a:latin typeface="Courier New" panose="02070309020205020404" pitchFamily="49" charset="0"/>
              </a:rPr>
              <a:t> from employee e RIGHT JOIN department d on </a:t>
            </a:r>
            <a:r>
              <a:rPr lang="en-US" sz="1350" dirty="0" err="1">
                <a:latin typeface="Courier New" panose="02070309020205020404" pitchFamily="49" charset="0"/>
              </a:rPr>
              <a:t>e.dept_id</a:t>
            </a:r>
            <a:r>
              <a:rPr lang="en-US" sz="1350" dirty="0">
                <a:latin typeface="Courier New" panose="02070309020205020404" pitchFamily="49" charset="0"/>
              </a:rPr>
              <a:t>=</a:t>
            </a:r>
            <a:r>
              <a:rPr lang="en-US" sz="1350" dirty="0" err="1">
                <a:latin typeface="Courier New" panose="02070309020205020404" pitchFamily="49" charset="0"/>
              </a:rPr>
              <a:t>d.dept_id</a:t>
            </a:r>
            <a:r>
              <a:rPr lang="en-US" sz="1350" dirty="0">
                <a:latin typeface="Courier New" panose="02070309020205020404" pitchFamily="49" charset="0"/>
              </a:rPr>
              <a:t>;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 </a:t>
            </a:r>
            <a:r>
              <a:rPr lang="en-US" sz="1350" dirty="0" err="1">
                <a:latin typeface="Courier New" panose="02070309020205020404" pitchFamily="49" charset="0"/>
              </a:rPr>
              <a:t>emp_id</a:t>
            </a:r>
            <a:r>
              <a:rPr lang="en-US" sz="1350" dirty="0">
                <a:latin typeface="Courier New" panose="02070309020205020404" pitchFamily="49" charset="0"/>
              </a:rPr>
              <a:t> | </a:t>
            </a:r>
            <a:r>
              <a:rPr lang="en-US" sz="1350" dirty="0" err="1">
                <a:latin typeface="Courier New" panose="02070309020205020404" pitchFamily="49" charset="0"/>
              </a:rPr>
              <a:t>emp_name</a:t>
            </a:r>
            <a:r>
              <a:rPr lang="en-US" sz="1350" dirty="0">
                <a:latin typeface="Courier New" panose="02070309020205020404" pitchFamily="49" charset="0"/>
              </a:rPr>
              <a:t> | </a:t>
            </a:r>
            <a:r>
              <a:rPr lang="en-US" sz="1350" dirty="0" err="1">
                <a:latin typeface="Courier New" panose="02070309020205020404" pitchFamily="49" charset="0"/>
              </a:rPr>
              <a:t>dept_name</a:t>
            </a:r>
            <a:r>
              <a:rPr lang="en-US" sz="1350" dirty="0">
                <a:latin typeface="Courier New" panose="02070309020205020404" pitchFamily="49" charset="0"/>
              </a:rPr>
              <a:t>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103 | Jack     | Sales   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104 | John     | Finance 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 108 | Alan     | Accounts  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|   NULL | NULL     | Marketing |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+--------+----------+-----------+</a:t>
            </a:r>
            <a:endParaRPr lang="en-US" sz="1350" dirty="0">
              <a:latin typeface="Trebuchet MS" panose="020B0703020202090204" pitchFamily="34" charset="0"/>
            </a:endParaRPr>
          </a:p>
          <a:p>
            <a:r>
              <a:rPr lang="en-US" sz="1350" dirty="0">
                <a:latin typeface="Courier New" panose="02070309020205020404" pitchFamily="49" charset="0"/>
              </a:rPr>
              <a:t>4 rows in set (0.00 sec)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1162789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A77862-992B-4000-9CE8-0E022769C3DB}"/>
</file>

<file path=customXml/itemProps2.xml><?xml version="1.0" encoding="utf-8"?>
<ds:datastoreItem xmlns:ds="http://schemas.openxmlformats.org/officeDocument/2006/customXml" ds:itemID="{B764F2CB-4BF0-430E-8281-6312312E62A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293</Words>
  <Application>Microsoft Macintosh PowerPoint</Application>
  <PresentationFormat>On-screen Show (16:9)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courier new</vt:lpstr>
      <vt:lpstr>Trebuchet MS</vt:lpstr>
      <vt:lpstr>Office Theme</vt:lpstr>
      <vt:lpstr>IT 5433 Module 8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4</cp:revision>
  <dcterms:created xsi:type="dcterms:W3CDTF">2019-08-16T16:55:48Z</dcterms:created>
  <dcterms:modified xsi:type="dcterms:W3CDTF">2022-12-29T01:10:00Z</dcterms:modified>
</cp:coreProperties>
</file>