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25.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4.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27"/>
  </p:notesMasterIdLst>
  <p:sldIdLst>
    <p:sldId id="256" r:id="rId2"/>
    <p:sldId id="327" r:id="rId3"/>
    <p:sldId id="328" r:id="rId4"/>
    <p:sldId id="305"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 id="326" r:id="rId26"/>
  </p:sldIdLst>
  <p:sldSz cx="9144000" cy="6858000" type="screen4x3"/>
  <p:notesSz cx="7315200" cy="96012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9" autoAdjust="0"/>
    <p:restoredTop sz="86353" autoAdjust="0"/>
  </p:normalViewPr>
  <p:slideViewPr>
    <p:cSldViewPr snapToGrid="0" snapToObjects="1">
      <p:cViewPr varScale="1">
        <p:scale>
          <a:sx n="76" d="100"/>
          <a:sy n="76" d="100"/>
        </p:scale>
        <p:origin x="1085"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CD208448-EA90-48C3-9EBA-9752339ACEF4}" type="datetimeFigureOut">
              <a:rPr lang="en-US"/>
              <a:pPr>
                <a:defRPr/>
              </a:pPr>
              <a:t>9/1/2018</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ABC2C3F8-920C-4239-9891-79F2271E803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a:t>
            </a:fld>
            <a:endParaRPr lang="en-US">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a:t>
            </a:fld>
            <a:endParaRPr lang="en-US">
              <a:cs typeface="Arial" charset="0"/>
            </a:endParaRPr>
          </a:p>
        </p:txBody>
      </p:sp>
    </p:spTree>
    <p:extLst>
      <p:ext uri="{BB962C8B-B14F-4D97-AF65-F5344CB8AC3E}">
        <p14:creationId xmlns:p14="http://schemas.microsoft.com/office/powerpoint/2010/main" val="2790165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pPr>
                <a:defRPr/>
              </a:pPr>
              <a:t>‹#›</a:t>
            </a:fld>
            <a:endParaRPr lang="en-US" dirty="0"/>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fontAlgn="auto">
              <a:spcBef>
                <a:spcPts val="0"/>
              </a:spcBef>
              <a:spcAft>
                <a:spcPts val="0"/>
              </a:spcAft>
              <a:defRPr/>
            </a:pPr>
            <a:endParaRPr lang="en-US" sz="1350">
              <a:latin typeface="+mn-lt"/>
              <a:cs typeface="+mn-cs"/>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88"/>
            <a:ext cx="5700712" cy="246062"/>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2"/>
              </a:rPr>
              <a:t>Creative Commons Attribution 4.0 International License</a:t>
            </a:r>
            <a:r>
              <a:rPr lang="x-none" altLang="x-none" sz="1000" dirty="0">
                <a:cs typeface="+mn-cs"/>
              </a:rPr>
              <a:t> ©2017 </a:t>
            </a:r>
          </a:p>
        </p:txBody>
      </p:sp>
    </p:spTree>
  </p:cSld>
  <p:clrMap bg1="lt1" tx1="dk1" bg2="lt2" tx2="dk2" accent1="accent1" accent2="accent2" accent3="accent3" accent4="accent4" accent5="accent5" accent6="accent6" hlink="hlink" folHlink="folHlink"/>
  <p:sldLayoutIdLst>
    <p:sldLayoutId id="2147483696" r:id="rId1"/>
    <p:sldLayoutId id="2147483689" r:id="rId2"/>
    <p:sldLayoutId id="2147483690" r:id="rId3"/>
    <p:sldLayoutId id="2147483691" r:id="rId4"/>
    <p:sldLayoutId id="2147483692" r:id="rId5"/>
    <p:sldLayoutId id="2147483693" r:id="rId6"/>
    <p:sldLayoutId id="2147483694" r:id="rId7"/>
    <p:sldLayoutId id="2147483695" r:id="rId8"/>
    <p:sldLayoutId id="2147483697"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r>
              <a:rPr lang="en-US" sz="3300" dirty="0"/>
              <a:t>Infrastructure Service Administration and Security</a:t>
            </a:r>
            <a:endParaRPr dirty="0"/>
          </a:p>
        </p:txBody>
      </p:sp>
      <p:sp>
        <p:nvSpPr>
          <p:cNvPr id="12290" name="Subtitle 2"/>
          <p:cNvSpPr>
            <a:spLocks noGrp="1"/>
          </p:cNvSpPr>
          <p:nvPr>
            <p:ph type="body" sz="quarter" idx="13"/>
          </p:nvPr>
        </p:nvSpPr>
        <p:spPr>
          <a:xfrm>
            <a:off x="2630488" y="4999038"/>
            <a:ext cx="4219575" cy="277812"/>
          </a:xfrm>
        </p:spPr>
        <p:txBody>
          <a:bodyPr/>
          <a:lstStyle/>
          <a:p>
            <a:pPr eaLnBrk="1" hangingPunct="1"/>
            <a:r>
              <a:rPr lang="en-US" sz="2000" b="1" dirty="0" smtClean="0">
                <a:solidFill>
                  <a:srgbClr val="2F5597"/>
                </a:solidFill>
              </a:rPr>
              <a:t>Apache - </a:t>
            </a:r>
            <a:r>
              <a:rPr lang="en-US" sz="2000" b="1" dirty="0">
                <a:solidFill>
                  <a:srgbClr val="2F5597"/>
                </a:solidFill>
              </a:rPr>
              <a:t>Introduction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Log files</a:t>
            </a:r>
            <a:endParaRPr lang="en-US" dirty="0"/>
          </a:p>
        </p:txBody>
      </p:sp>
      <p:sp>
        <p:nvSpPr>
          <p:cNvPr id="3" name="Content Placeholder 2"/>
          <p:cNvSpPr>
            <a:spLocks noGrp="1"/>
          </p:cNvSpPr>
          <p:nvPr>
            <p:ph idx="1"/>
          </p:nvPr>
        </p:nvSpPr>
        <p:spPr/>
        <p:txBody>
          <a:bodyPr>
            <a:normAutofit/>
          </a:bodyPr>
          <a:lstStyle/>
          <a:p>
            <a:pPr lvl="0"/>
            <a:r>
              <a:rPr lang="en-US" dirty="0"/>
              <a:t>Log files</a:t>
            </a:r>
          </a:p>
          <a:p>
            <a:pPr lvl="1"/>
            <a:r>
              <a:rPr lang="en-US" dirty="0"/>
              <a:t>/</a:t>
            </a:r>
            <a:r>
              <a:rPr lang="en-US" dirty="0" err="1"/>
              <a:t>var</a:t>
            </a:r>
            <a:r>
              <a:rPr lang="en-US" dirty="0"/>
              <a:t>/log/</a:t>
            </a:r>
            <a:r>
              <a:rPr lang="en-US" dirty="0" err="1"/>
              <a:t>httpd</a:t>
            </a:r>
            <a:endParaRPr lang="en-US" dirty="0"/>
          </a:p>
          <a:p>
            <a:pPr lvl="1"/>
            <a:r>
              <a:rPr lang="en-US" dirty="0" err="1"/>
              <a:t>access_log</a:t>
            </a:r>
            <a:endParaRPr lang="en-US" dirty="0"/>
          </a:p>
          <a:p>
            <a:pPr lvl="1"/>
            <a:r>
              <a:rPr lang="en-US" dirty="0" err="1"/>
              <a:t>error_log</a:t>
            </a:r>
            <a:endParaRPr lang="en-US" dirty="0"/>
          </a:p>
          <a:p>
            <a:pPr lvl="1"/>
            <a:r>
              <a:rPr lang="en-US" dirty="0" err="1"/>
              <a:t>ssl</a:t>
            </a:r>
            <a:r>
              <a:rPr lang="en-US" dirty="0"/>
              <a:t>*_log</a:t>
            </a:r>
          </a:p>
        </p:txBody>
      </p:sp>
    </p:spTree>
    <p:extLst>
      <p:ext uri="{BB962C8B-B14F-4D97-AF65-F5344CB8AC3E}">
        <p14:creationId xmlns:p14="http://schemas.microsoft.com/office/powerpoint/2010/main" val="23131229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Directives</a:t>
            </a:r>
          </a:p>
        </p:txBody>
      </p:sp>
      <p:sp>
        <p:nvSpPr>
          <p:cNvPr id="3" name="Content Placeholder 2"/>
          <p:cNvSpPr>
            <a:spLocks noGrp="1"/>
          </p:cNvSpPr>
          <p:nvPr>
            <p:ph idx="1"/>
          </p:nvPr>
        </p:nvSpPr>
        <p:spPr/>
        <p:txBody>
          <a:bodyPr>
            <a:normAutofit/>
          </a:bodyPr>
          <a:lstStyle/>
          <a:p>
            <a:pPr lvl="0"/>
            <a:r>
              <a:rPr lang="en-US" dirty="0"/>
              <a:t>Directives</a:t>
            </a:r>
          </a:p>
          <a:p>
            <a:pPr lvl="1" eaLnBrk="1" fontAlgn="auto" hangingPunct="1">
              <a:spcAft>
                <a:spcPts val="0"/>
              </a:spcAft>
              <a:buFont typeface="Arial" panose="020B0604020202020204" pitchFamily="34" charset="0"/>
              <a:buChar char="•"/>
              <a:defRPr/>
            </a:pPr>
            <a:r>
              <a:rPr lang="en-US" dirty="0" err="1"/>
              <a:t>ServerName</a:t>
            </a:r>
            <a:r>
              <a:rPr lang="en-US" dirty="0"/>
              <a:t> (FQDN or IP)</a:t>
            </a:r>
          </a:p>
          <a:p>
            <a:pPr lvl="1"/>
            <a:r>
              <a:rPr lang="en-US" dirty="0"/>
              <a:t>Listen </a:t>
            </a:r>
            <a:r>
              <a:rPr lang="en-US" dirty="0" err="1"/>
              <a:t>IP:Port</a:t>
            </a:r>
            <a:endParaRPr lang="en-US" dirty="0"/>
          </a:p>
          <a:p>
            <a:pPr lvl="2"/>
            <a:r>
              <a:rPr lang="en-US" dirty="0"/>
              <a:t>absent or set to 0.0.0.0</a:t>
            </a:r>
            <a:r>
              <a:rPr lang="en-US" baseline="0" dirty="0"/>
              <a:t> = ALL</a:t>
            </a:r>
          </a:p>
          <a:p>
            <a:pPr lvl="1"/>
            <a:r>
              <a:rPr lang="en-US" dirty="0" err="1"/>
              <a:t>ServerAdmin</a:t>
            </a:r>
            <a:endParaRPr lang="en-US" dirty="0"/>
          </a:p>
          <a:p>
            <a:pPr lvl="2"/>
            <a:r>
              <a:rPr lang="en-US" dirty="0"/>
              <a:t>email</a:t>
            </a:r>
          </a:p>
          <a:p>
            <a:pPr lvl="1"/>
            <a:r>
              <a:rPr lang="en-US" dirty="0" err="1"/>
              <a:t>DocumentRoot</a:t>
            </a:r>
            <a:endParaRPr lang="en-US" dirty="0"/>
          </a:p>
          <a:p>
            <a:pPr lvl="2"/>
            <a:r>
              <a:rPr lang="en-US" dirty="0"/>
              <a:t>/</a:t>
            </a:r>
            <a:r>
              <a:rPr lang="en-US" dirty="0" err="1"/>
              <a:t>var</a:t>
            </a:r>
            <a:r>
              <a:rPr lang="en-US" dirty="0"/>
              <a:t>/www/html</a:t>
            </a:r>
          </a:p>
          <a:p>
            <a:pPr lvl="1"/>
            <a:r>
              <a:rPr lang="en-US" dirty="0" err="1"/>
              <a:t>DirectoryIndex</a:t>
            </a:r>
            <a:endParaRPr lang="en-US" dirty="0"/>
          </a:p>
          <a:p>
            <a:pPr lvl="2"/>
            <a:r>
              <a:rPr lang="en-US" dirty="0"/>
              <a:t>index.html</a:t>
            </a:r>
          </a:p>
        </p:txBody>
      </p:sp>
    </p:spTree>
    <p:extLst>
      <p:ext uri="{BB962C8B-B14F-4D97-AF65-F5344CB8AC3E}">
        <p14:creationId xmlns:p14="http://schemas.microsoft.com/office/powerpoint/2010/main" val="36345808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a:t>Context and Container</a:t>
            </a:r>
          </a:p>
        </p:txBody>
      </p:sp>
      <p:sp>
        <p:nvSpPr>
          <p:cNvPr id="3" name="Content Placeholder 2"/>
          <p:cNvSpPr>
            <a:spLocks noGrp="1"/>
          </p:cNvSpPr>
          <p:nvPr>
            <p:ph idx="1"/>
          </p:nvPr>
        </p:nvSpPr>
        <p:spPr/>
        <p:txBody>
          <a:bodyPr>
            <a:normAutofit/>
          </a:bodyPr>
          <a:lstStyle/>
          <a:p>
            <a:pPr lvl="0"/>
            <a:r>
              <a:rPr lang="en-US" dirty="0"/>
              <a:t>Context and Container</a:t>
            </a:r>
          </a:p>
          <a:p>
            <a:pPr lvl="1"/>
            <a:r>
              <a:rPr lang="en-US" dirty="0"/>
              <a:t>Some directives only work in certain</a:t>
            </a:r>
            <a:r>
              <a:rPr lang="en-US" baseline="0" dirty="0"/>
              <a:t> contexts (4):</a:t>
            </a:r>
          </a:p>
          <a:p>
            <a:pPr lvl="2"/>
            <a:r>
              <a:rPr lang="en-US" sz="1600" baseline="0" dirty="0"/>
              <a:t>Server </a:t>
            </a:r>
            <a:r>
              <a:rPr lang="en-US" sz="1600" baseline="0" dirty="0" err="1"/>
              <a:t>config</a:t>
            </a:r>
            <a:r>
              <a:rPr lang="en-US" sz="1600" baseline="0" dirty="0"/>
              <a:t> (</a:t>
            </a:r>
            <a:r>
              <a:rPr lang="en-US" sz="1600" baseline="0" dirty="0" err="1"/>
              <a:t>httpd.conf</a:t>
            </a:r>
            <a:r>
              <a:rPr lang="en-US" sz="1600" baseline="0" dirty="0"/>
              <a:t> and includes)</a:t>
            </a:r>
          </a:p>
          <a:p>
            <a:pPr lvl="2"/>
            <a:r>
              <a:rPr lang="en-US" sz="1600" baseline="0" dirty="0" err="1"/>
              <a:t>VirtualHost</a:t>
            </a:r>
            <a:endParaRPr lang="en-US" sz="1600" baseline="0" dirty="0"/>
          </a:p>
          <a:p>
            <a:pPr lvl="2"/>
            <a:r>
              <a:rPr lang="en-US" sz="1600" baseline="0" dirty="0"/>
              <a:t>Directory, Location, Files</a:t>
            </a:r>
          </a:p>
          <a:p>
            <a:pPr lvl="2"/>
            <a:r>
              <a:rPr lang="en-US" sz="1600" baseline="0" dirty="0"/>
              <a:t>.</a:t>
            </a:r>
            <a:r>
              <a:rPr lang="en-US" sz="1600" baseline="0" dirty="0" err="1"/>
              <a:t>htaccess</a:t>
            </a:r>
            <a:endParaRPr lang="en-US" sz="1600" baseline="0" dirty="0"/>
          </a:p>
        </p:txBody>
      </p:sp>
    </p:spTree>
    <p:extLst>
      <p:ext uri="{BB962C8B-B14F-4D97-AF65-F5344CB8AC3E}">
        <p14:creationId xmlns:p14="http://schemas.microsoft.com/office/powerpoint/2010/main" val="9704566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Containers</a:t>
            </a:r>
            <a:endParaRPr lang="en-US" dirty="0"/>
          </a:p>
        </p:txBody>
      </p:sp>
      <p:sp>
        <p:nvSpPr>
          <p:cNvPr id="3" name="Content Placeholder 2"/>
          <p:cNvSpPr>
            <a:spLocks noGrp="1"/>
          </p:cNvSpPr>
          <p:nvPr>
            <p:ph idx="1"/>
          </p:nvPr>
        </p:nvSpPr>
        <p:spPr/>
        <p:txBody>
          <a:bodyPr>
            <a:normAutofit/>
          </a:bodyPr>
          <a:lstStyle/>
          <a:p>
            <a:pPr lvl="0"/>
            <a:r>
              <a:rPr lang="en-US" baseline="0" dirty="0"/>
              <a:t>Context and </a:t>
            </a:r>
            <a:r>
              <a:rPr lang="en-US" baseline="0" dirty="0" err="1"/>
              <a:t>Containters</a:t>
            </a:r>
            <a:endParaRPr lang="en-US" baseline="0" dirty="0"/>
          </a:p>
          <a:p>
            <a:pPr lvl="1"/>
            <a:r>
              <a:rPr lang="en-US" baseline="0" dirty="0"/>
              <a:t>Containers</a:t>
            </a:r>
          </a:p>
          <a:p>
            <a:pPr lvl="2"/>
            <a:r>
              <a:rPr lang="en-US" sz="1600" baseline="0" dirty="0"/>
              <a:t>&lt;Directory&gt; … &lt;/Directory&gt;</a:t>
            </a:r>
          </a:p>
          <a:p>
            <a:pPr lvl="2"/>
            <a:r>
              <a:rPr lang="en-US" sz="1600" baseline="0" dirty="0"/>
              <a:t>&lt;Files&gt; … &lt;/Files&gt;</a:t>
            </a:r>
          </a:p>
          <a:p>
            <a:pPr lvl="2"/>
            <a:r>
              <a:rPr lang="en-US" sz="1600" baseline="0" dirty="0"/>
              <a:t>&lt;Location&gt; … &lt;/Location&gt;</a:t>
            </a:r>
          </a:p>
          <a:p>
            <a:pPr lvl="2"/>
            <a:r>
              <a:rPr lang="en-US" sz="1600" baseline="0" dirty="0"/>
              <a:t>&lt;</a:t>
            </a:r>
            <a:r>
              <a:rPr lang="en-US" sz="1600" baseline="0" dirty="0" err="1"/>
              <a:t>VirtualHost</a:t>
            </a:r>
            <a:r>
              <a:rPr lang="en-US" sz="1600" baseline="0" dirty="0"/>
              <a:t>&gt; … &lt;/</a:t>
            </a:r>
            <a:r>
              <a:rPr lang="en-US" sz="1600" baseline="0" dirty="0" err="1"/>
              <a:t>VirtualHost</a:t>
            </a:r>
            <a:r>
              <a:rPr lang="en-US" sz="1600" baseline="0" dirty="0"/>
              <a:t>&gt;</a:t>
            </a:r>
          </a:p>
          <a:p>
            <a:pPr lvl="3"/>
            <a:r>
              <a:rPr lang="en-US" sz="1400" baseline="0" dirty="0" err="1"/>
              <a:t>NameVirtualHost</a:t>
            </a:r>
            <a:r>
              <a:rPr lang="en-US" sz="1400" baseline="0" dirty="0"/>
              <a:t> - declare it first</a:t>
            </a:r>
          </a:p>
        </p:txBody>
      </p:sp>
    </p:spTree>
    <p:extLst>
      <p:ext uri="{BB962C8B-B14F-4D97-AF65-F5344CB8AC3E}">
        <p14:creationId xmlns:p14="http://schemas.microsoft.com/office/powerpoint/2010/main" val="39748898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Directory </a:t>
            </a:r>
            <a:r>
              <a:rPr lang="en-US" dirty="0" smtClean="0"/>
              <a:t>example</a:t>
            </a:r>
            <a:endParaRPr lang="en-US" dirty="0"/>
          </a:p>
        </p:txBody>
      </p:sp>
      <p:sp>
        <p:nvSpPr>
          <p:cNvPr id="3" name="Content Placeholder 2"/>
          <p:cNvSpPr>
            <a:spLocks noGrp="1"/>
          </p:cNvSpPr>
          <p:nvPr>
            <p:ph idx="1"/>
          </p:nvPr>
        </p:nvSpPr>
        <p:spPr/>
        <p:txBody>
          <a:bodyPr/>
          <a:lstStyle/>
          <a:p>
            <a:r>
              <a:rPr lang="en-US" dirty="0"/>
              <a:t>Directory example:</a:t>
            </a:r>
          </a:p>
          <a:p>
            <a:pPr marL="0" indent="0">
              <a:buNone/>
            </a:pPr>
            <a:r>
              <a:rPr lang="en-US" dirty="0">
                <a:latin typeface="Courier New" panose="02070309020205020404" pitchFamily="49" charset="0"/>
                <a:cs typeface="Courier New" panose="02070309020205020404" pitchFamily="49" charset="0"/>
              </a:rPr>
              <a:t>&lt;Directory /</a:t>
            </a:r>
            <a:r>
              <a:rPr lang="en-US" dirty="0" err="1">
                <a:latin typeface="Courier New" panose="02070309020205020404" pitchFamily="49" charset="0"/>
                <a:cs typeface="Courier New" panose="02070309020205020404" pitchFamily="49" charset="0"/>
              </a:rPr>
              <a:t>var</a:t>
            </a:r>
            <a:r>
              <a:rPr lang="en-US" dirty="0">
                <a:latin typeface="Courier New" panose="02070309020205020404" pitchFamily="49" charset="0"/>
                <a:cs typeface="Courier New" panose="02070309020205020404" pitchFamily="49" charset="0"/>
              </a:rPr>
              <a:t>/www/html/</a:t>
            </a:r>
            <a:r>
              <a:rPr lang="en-US" dirty="0" err="1">
                <a:latin typeface="Courier New" panose="02070309020205020404" pitchFamily="49" charset="0"/>
                <a:cs typeface="Courier New" panose="02070309020205020404" pitchFamily="49" charset="0"/>
              </a:rPr>
              <a:t>corp</a:t>
            </a:r>
            <a:r>
              <a:rPr lang="en-US" dirty="0">
                <a:latin typeface="Courier New" panose="02070309020205020404" pitchFamily="49" charset="0"/>
                <a:cs typeface="Courier New" panose="02070309020205020404" pitchFamily="49" charset="0"/>
              </a:rPr>
              <a:t>&gt; </a:t>
            </a:r>
          </a:p>
          <a:p>
            <a:pPr marL="342900" lvl="1" indent="0">
              <a:buNone/>
            </a:pPr>
            <a:r>
              <a:rPr lang="en-US" dirty="0">
                <a:latin typeface="Courier New" panose="02070309020205020404" pitchFamily="49" charset="0"/>
                <a:cs typeface="Courier New" panose="02070309020205020404" pitchFamily="49" charset="0"/>
              </a:rPr>
              <a:t>    Deny from all</a:t>
            </a:r>
          </a:p>
          <a:p>
            <a:pPr marL="342900" lvl="1" indent="0">
              <a:buNone/>
            </a:pPr>
            <a:r>
              <a:rPr lang="en-US" dirty="0">
                <a:latin typeface="Courier New" panose="02070309020205020404" pitchFamily="49" charset="0"/>
                <a:cs typeface="Courier New" panose="02070309020205020404" pitchFamily="49" charset="0"/>
              </a:rPr>
              <a:t>    Allow from 192.168.10.</a:t>
            </a:r>
          </a:p>
          <a:p>
            <a:pPr marL="342900" lvl="1" indent="0">
              <a:buNone/>
            </a:pPr>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AllowOverride</a:t>
            </a:r>
            <a:r>
              <a:rPr lang="en-US" dirty="0">
                <a:latin typeface="Courier New" panose="02070309020205020404" pitchFamily="49" charset="0"/>
                <a:cs typeface="Courier New" panose="02070309020205020404" pitchFamily="49" charset="0"/>
              </a:rPr>
              <a:t> All</a:t>
            </a:r>
          </a:p>
          <a:p>
            <a:pPr marL="0" indent="0">
              <a:buNone/>
            </a:pPr>
            <a:r>
              <a:rPr lang="en-US" dirty="0">
                <a:latin typeface="Courier New" panose="02070309020205020404" pitchFamily="49" charset="0"/>
                <a:cs typeface="Courier New" panose="02070309020205020404" pitchFamily="49" charset="0"/>
              </a:rPr>
              <a:t>&lt;/Directory&gt;</a:t>
            </a:r>
          </a:p>
        </p:txBody>
      </p:sp>
    </p:spTree>
    <p:extLst>
      <p:ext uri="{BB962C8B-B14F-4D97-AF65-F5344CB8AC3E}">
        <p14:creationId xmlns:p14="http://schemas.microsoft.com/office/powerpoint/2010/main" val="20446607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Files </a:t>
            </a:r>
            <a:r>
              <a:rPr lang="en-US" dirty="0" smtClean="0"/>
              <a:t>example</a:t>
            </a:r>
            <a:endParaRPr lang="en-US" dirty="0"/>
          </a:p>
        </p:txBody>
      </p:sp>
      <p:sp>
        <p:nvSpPr>
          <p:cNvPr id="3" name="Content Placeholder 2"/>
          <p:cNvSpPr>
            <a:spLocks noGrp="1"/>
          </p:cNvSpPr>
          <p:nvPr>
            <p:ph idx="1"/>
          </p:nvPr>
        </p:nvSpPr>
        <p:spPr/>
        <p:txBody>
          <a:bodyPr/>
          <a:lstStyle/>
          <a:p>
            <a:r>
              <a:rPr lang="en-US" dirty="0"/>
              <a:t>Files example:</a:t>
            </a:r>
          </a:p>
          <a:p>
            <a:pPr marL="0" indent="0">
              <a:buNone/>
            </a:pPr>
            <a:r>
              <a:rPr lang="en-US" dirty="0">
                <a:latin typeface="Courier New" panose="02070309020205020404" pitchFamily="49" charset="0"/>
                <a:cs typeface="Courier New" panose="02070309020205020404" pitchFamily="49" charset="0"/>
              </a:rPr>
              <a:t>&lt;Files ".</a:t>
            </a:r>
            <a:r>
              <a:rPr lang="en-US" dirty="0" err="1">
                <a:latin typeface="Courier New" panose="02070309020205020404" pitchFamily="49" charset="0"/>
                <a:cs typeface="Courier New" panose="02070309020205020404" pitchFamily="49" charset="0"/>
              </a:rPr>
              <a:t>ht</a:t>
            </a:r>
            <a:r>
              <a:rPr lang="en-US" dirty="0">
                <a:latin typeface="Courier New" panose="02070309020205020404" pitchFamily="49" charset="0"/>
                <a:cs typeface="Courier New" panose="02070309020205020404" pitchFamily="49" charset="0"/>
              </a:rPr>
              <a:t>*"&gt;</a:t>
            </a:r>
          </a:p>
          <a:p>
            <a:pPr marL="0" indent="0">
              <a:buNone/>
            </a:pPr>
            <a:r>
              <a:rPr lang="en-US" dirty="0">
                <a:latin typeface="Courier New" panose="02070309020205020404" pitchFamily="49" charset="0"/>
                <a:cs typeface="Courier New" panose="02070309020205020404" pitchFamily="49" charset="0"/>
              </a:rPr>
              <a:t>	Require all denied</a:t>
            </a:r>
          </a:p>
          <a:p>
            <a:pPr marL="0" indent="0">
              <a:buNone/>
            </a:pPr>
            <a:r>
              <a:rPr lang="en-US" dirty="0">
                <a:latin typeface="Courier New" panose="02070309020205020404" pitchFamily="49" charset="0"/>
                <a:cs typeface="Courier New" panose="02070309020205020404" pitchFamily="49" charset="0"/>
              </a:rPr>
              <a:t>&lt;/Files&gt;</a:t>
            </a:r>
          </a:p>
          <a:p>
            <a:endParaRPr lang="en-US" dirty="0"/>
          </a:p>
        </p:txBody>
      </p:sp>
    </p:spTree>
    <p:extLst>
      <p:ext uri="{BB962C8B-B14F-4D97-AF65-F5344CB8AC3E}">
        <p14:creationId xmlns:p14="http://schemas.microsoft.com/office/powerpoint/2010/main" val="2477543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Location </a:t>
            </a:r>
            <a:r>
              <a:rPr lang="en-US" dirty="0" smtClean="0"/>
              <a:t>example</a:t>
            </a:r>
            <a:endParaRPr lang="en-US" dirty="0"/>
          </a:p>
        </p:txBody>
      </p:sp>
      <p:sp>
        <p:nvSpPr>
          <p:cNvPr id="3" name="Content Placeholder 2"/>
          <p:cNvSpPr>
            <a:spLocks noGrp="1"/>
          </p:cNvSpPr>
          <p:nvPr>
            <p:ph idx="1"/>
          </p:nvPr>
        </p:nvSpPr>
        <p:spPr/>
        <p:txBody>
          <a:bodyPr/>
          <a:lstStyle/>
          <a:p>
            <a:r>
              <a:rPr lang="en-US" dirty="0"/>
              <a:t>Location</a:t>
            </a:r>
            <a:r>
              <a:rPr lang="en-US" baseline="0" dirty="0"/>
              <a:t> example:</a:t>
            </a:r>
          </a:p>
          <a:p>
            <a:pPr marL="0" indent="0">
              <a:buNone/>
            </a:pPr>
            <a:r>
              <a:rPr lang="en-US" dirty="0">
                <a:latin typeface="Courier New" panose="02070309020205020404" pitchFamily="49" charset="0"/>
                <a:cs typeface="Courier New" panose="02070309020205020404" pitchFamily="49" charset="0"/>
              </a:rPr>
              <a:t>&lt;Location /pop&gt;</a:t>
            </a:r>
          </a:p>
          <a:p>
            <a:pPr marL="342900" lvl="1" indent="0">
              <a:buNone/>
            </a:pPr>
            <a:r>
              <a:rPr lang="en-US" dirty="0">
                <a:latin typeface="Courier New" panose="02070309020205020404" pitchFamily="49" charset="0"/>
                <a:cs typeface="Courier New" panose="02070309020205020404" pitchFamily="49" charset="0"/>
              </a:rPr>
              <a:t>    Order </a:t>
            </a:r>
            <a:r>
              <a:rPr lang="en-US" dirty="0" err="1">
                <a:latin typeface="Courier New" panose="02070309020205020404" pitchFamily="49" charset="0"/>
                <a:cs typeface="Courier New" panose="02070309020205020404" pitchFamily="49" charset="0"/>
              </a:rPr>
              <a:t>deny,allow</a:t>
            </a:r>
            <a:endParaRPr lang="en-US" dirty="0">
              <a:latin typeface="Courier New" panose="02070309020205020404" pitchFamily="49" charset="0"/>
              <a:cs typeface="Courier New" panose="02070309020205020404" pitchFamily="49" charset="0"/>
            </a:endParaRPr>
          </a:p>
          <a:p>
            <a:pPr marL="342900" lvl="1" indent="0">
              <a:buNone/>
            </a:pPr>
            <a:r>
              <a:rPr lang="en-US" dirty="0">
                <a:latin typeface="Courier New" panose="02070309020205020404" pitchFamily="49" charset="0"/>
                <a:cs typeface="Courier New" panose="02070309020205020404" pitchFamily="49" charset="0"/>
              </a:rPr>
              <a:t>    Deny from all</a:t>
            </a:r>
          </a:p>
          <a:p>
            <a:pPr marL="342900" lvl="1" indent="0">
              <a:buNone/>
            </a:pPr>
            <a:r>
              <a:rPr lang="en-US" dirty="0">
                <a:latin typeface="Courier New" panose="02070309020205020404" pitchFamily="49" charset="0"/>
                <a:cs typeface="Courier New" panose="02070309020205020404" pitchFamily="49" charset="0"/>
              </a:rPr>
              <a:t>    Allow from .example.net</a:t>
            </a:r>
          </a:p>
          <a:p>
            <a:pPr marL="0" indent="0">
              <a:buNone/>
            </a:pPr>
            <a:r>
              <a:rPr lang="en-US" dirty="0">
                <a:latin typeface="Courier New" panose="02070309020205020404" pitchFamily="49" charset="0"/>
                <a:cs typeface="Courier New" panose="02070309020205020404" pitchFamily="49" charset="0"/>
              </a:rPr>
              <a:t>&lt;/Location&gt;</a:t>
            </a:r>
          </a:p>
        </p:txBody>
      </p:sp>
    </p:spTree>
    <p:extLst>
      <p:ext uri="{BB962C8B-B14F-4D97-AF65-F5344CB8AC3E}">
        <p14:creationId xmlns:p14="http://schemas.microsoft.com/office/powerpoint/2010/main" val="8033641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Virtual host </a:t>
            </a:r>
            <a:r>
              <a:rPr lang="en-US" dirty="0" smtClean="0"/>
              <a:t>example</a:t>
            </a:r>
            <a:endParaRPr lang="en-US" dirty="0"/>
          </a:p>
        </p:txBody>
      </p:sp>
      <p:sp>
        <p:nvSpPr>
          <p:cNvPr id="3" name="Content Placeholder 2"/>
          <p:cNvSpPr>
            <a:spLocks noGrp="1"/>
          </p:cNvSpPr>
          <p:nvPr>
            <p:ph idx="1"/>
          </p:nvPr>
        </p:nvSpPr>
        <p:spPr/>
        <p:txBody>
          <a:bodyPr>
            <a:normAutofit/>
          </a:bodyPr>
          <a:lstStyle/>
          <a:p>
            <a:r>
              <a:rPr lang="en-US" dirty="0"/>
              <a:t>Virtual host example:</a:t>
            </a:r>
          </a:p>
          <a:p>
            <a:pPr marL="0" indent="0">
              <a:buNone/>
            </a:pPr>
            <a:r>
              <a:rPr lang="en-US" dirty="0" err="1">
                <a:latin typeface="Courier New" panose="02070309020205020404" pitchFamily="49" charset="0"/>
                <a:cs typeface="Courier New" panose="02070309020205020404" pitchFamily="49" charset="0"/>
              </a:rPr>
              <a:t>NameVirtualHost</a:t>
            </a:r>
            <a:endParaRPr lang="en-US" dirty="0">
              <a:latin typeface="Courier New" panose="02070309020205020404" pitchFamily="49" charset="0"/>
              <a:cs typeface="Courier New" panose="02070309020205020404" pitchFamily="49" charset="0"/>
            </a:endParaRPr>
          </a:p>
          <a:p>
            <a:pPr marL="0" indent="0">
              <a:buNone/>
            </a:pPr>
            <a:r>
              <a:rPr lang="en-US" dirty="0">
                <a:cs typeface="Courier New" panose="02070309020205020404" pitchFamily="49" charset="0"/>
              </a:rPr>
              <a:t>IP-based virtual hosts use the IP address of the connection to determine the correct virtual host to serve. Therefore you need to have a separate IP address for each host.</a:t>
            </a:r>
          </a:p>
          <a:p>
            <a:pPr marL="0" indent="0">
              <a:buNone/>
            </a:pPr>
            <a:r>
              <a:rPr lang="en-US" dirty="0">
                <a:cs typeface="Courier New" panose="02070309020205020404" pitchFamily="49" charset="0"/>
              </a:rPr>
              <a:t>With name-based virtual hosting, the server relies on the client to report the hostname as part of the HTTP headers. Using this technique, many different hosts can share the same IP address.</a:t>
            </a:r>
          </a:p>
          <a:p>
            <a:pPr marL="0" indent="0">
              <a:buNone/>
            </a:pPr>
            <a:r>
              <a:rPr lang="en-US" dirty="0">
                <a:cs typeface="Courier New" panose="02070309020205020404" pitchFamily="49" charset="0"/>
              </a:rPr>
              <a:t>Name-based virtual hosting is usually simpler, since you need only configure your DNS server to map each hostname to the correct IP address and then configure the Apache HTTP Server to recognize the different hostnames. Name-based virtual hosting also eases the demand for scarce IP addresses.</a:t>
            </a:r>
          </a:p>
        </p:txBody>
      </p:sp>
    </p:spTree>
    <p:extLst>
      <p:ext uri="{BB962C8B-B14F-4D97-AF65-F5344CB8AC3E}">
        <p14:creationId xmlns:p14="http://schemas.microsoft.com/office/powerpoint/2010/main" val="3664772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1131094"/>
            <a:ext cx="7143750" cy="4358879"/>
          </a:xfrm>
        </p:spPr>
        <p:txBody>
          <a:bodyPr>
            <a:normAutofit fontScale="77500" lnSpcReduction="20000"/>
          </a:bodyPr>
          <a:lstStyle/>
          <a:p>
            <a:pPr marL="0" indent="0">
              <a:buNone/>
            </a:pPr>
            <a:r>
              <a:rPr lang="pt-BR" dirty="0">
                <a:latin typeface="Courier New" panose="02070309020205020404" pitchFamily="49" charset="0"/>
                <a:cs typeface="Courier New" panose="02070309020205020404" pitchFamily="49" charset="0"/>
              </a:rPr>
              <a:t># Ensure that Apache listens on port 80</a:t>
            </a:r>
          </a:p>
          <a:p>
            <a:pPr marL="0" indent="0">
              <a:buNone/>
            </a:pPr>
            <a:r>
              <a:rPr lang="pt-BR" dirty="0">
                <a:latin typeface="Courier New" panose="02070309020205020404" pitchFamily="49" charset="0"/>
                <a:cs typeface="Courier New" panose="02070309020205020404" pitchFamily="49" charset="0"/>
              </a:rPr>
              <a:t>Listen 80</a:t>
            </a:r>
          </a:p>
          <a:p>
            <a:pPr marL="0" indent="0">
              <a:buNone/>
            </a:pPr>
            <a:endParaRPr lang="pt-BR" dirty="0">
              <a:latin typeface="Courier New" panose="02070309020205020404" pitchFamily="49" charset="0"/>
              <a:cs typeface="Courier New" panose="02070309020205020404" pitchFamily="49" charset="0"/>
            </a:endParaRPr>
          </a:p>
          <a:p>
            <a:pPr marL="0" indent="0">
              <a:buNone/>
            </a:pPr>
            <a:r>
              <a:rPr lang="pt-BR" dirty="0">
                <a:latin typeface="Courier New" panose="02070309020205020404" pitchFamily="49" charset="0"/>
                <a:cs typeface="Courier New" panose="02070309020205020404" pitchFamily="49" charset="0"/>
              </a:rPr>
              <a:t># Listen for virtual host requests on all IP addresses</a:t>
            </a:r>
          </a:p>
          <a:p>
            <a:pPr marL="0" indent="0">
              <a:buNone/>
            </a:pPr>
            <a:r>
              <a:rPr lang="pt-BR" dirty="0">
                <a:latin typeface="Courier New" panose="02070309020205020404" pitchFamily="49" charset="0"/>
                <a:cs typeface="Courier New" panose="02070309020205020404" pitchFamily="49" charset="0"/>
              </a:rPr>
              <a:t>NameVirtualHost *:80</a:t>
            </a:r>
          </a:p>
          <a:p>
            <a:pPr marL="0" indent="0">
              <a:buNone/>
            </a:pPr>
            <a:endParaRPr lang="pt-BR" dirty="0">
              <a:latin typeface="Courier New" panose="02070309020205020404" pitchFamily="49" charset="0"/>
              <a:cs typeface="Courier New" panose="02070309020205020404" pitchFamily="49" charset="0"/>
            </a:endParaRPr>
          </a:p>
          <a:p>
            <a:pPr marL="0" indent="0">
              <a:buNone/>
            </a:pPr>
            <a:r>
              <a:rPr lang="pt-BR" dirty="0">
                <a:latin typeface="Courier New" panose="02070309020205020404" pitchFamily="49" charset="0"/>
                <a:cs typeface="Courier New" panose="02070309020205020404" pitchFamily="49" charset="0"/>
              </a:rPr>
              <a:t>&lt;VirtualHost *:80&gt;</a:t>
            </a:r>
          </a:p>
          <a:p>
            <a:pPr marL="342900" lvl="1" indent="0">
              <a:buNone/>
            </a:pPr>
            <a:r>
              <a:rPr lang="pt-BR" dirty="0">
                <a:latin typeface="Courier New" panose="02070309020205020404" pitchFamily="49" charset="0"/>
                <a:cs typeface="Courier New" panose="02070309020205020404" pitchFamily="49" charset="0"/>
              </a:rPr>
              <a:t>DocumentRoot /www/example1</a:t>
            </a:r>
          </a:p>
          <a:p>
            <a:pPr marL="342900" lvl="1" indent="0">
              <a:buNone/>
            </a:pPr>
            <a:r>
              <a:rPr lang="pt-BR" dirty="0">
                <a:latin typeface="Courier New" panose="02070309020205020404" pitchFamily="49" charset="0"/>
                <a:cs typeface="Courier New" panose="02070309020205020404" pitchFamily="49" charset="0"/>
              </a:rPr>
              <a:t>ServerName www.example.com</a:t>
            </a:r>
          </a:p>
          <a:p>
            <a:pPr marL="342900" lvl="1" indent="0">
              <a:buNone/>
            </a:pPr>
            <a:r>
              <a:rPr lang="pt-BR" dirty="0">
                <a:latin typeface="Courier New" panose="02070309020205020404" pitchFamily="49" charset="0"/>
                <a:cs typeface="Courier New" panose="02070309020205020404" pitchFamily="49" charset="0"/>
              </a:rPr>
              <a:t># Other directives here</a:t>
            </a:r>
          </a:p>
          <a:p>
            <a:pPr marL="0" indent="0">
              <a:buNone/>
            </a:pPr>
            <a:r>
              <a:rPr lang="pt-BR" dirty="0">
                <a:latin typeface="Courier New" panose="02070309020205020404" pitchFamily="49" charset="0"/>
                <a:cs typeface="Courier New" panose="02070309020205020404" pitchFamily="49" charset="0"/>
              </a:rPr>
              <a:t>&lt;/VirtualHost&gt;</a:t>
            </a:r>
          </a:p>
          <a:p>
            <a:pPr marL="0" indent="0">
              <a:buNone/>
            </a:pPr>
            <a:endParaRPr lang="pt-BR" dirty="0">
              <a:latin typeface="Courier New" panose="02070309020205020404" pitchFamily="49" charset="0"/>
              <a:cs typeface="Courier New" panose="02070309020205020404" pitchFamily="49" charset="0"/>
            </a:endParaRPr>
          </a:p>
          <a:p>
            <a:pPr marL="0" indent="0">
              <a:buNone/>
            </a:pPr>
            <a:r>
              <a:rPr lang="pt-BR" dirty="0">
                <a:latin typeface="Courier New" panose="02070309020205020404" pitchFamily="49" charset="0"/>
                <a:cs typeface="Courier New" panose="02070309020205020404" pitchFamily="49" charset="0"/>
              </a:rPr>
              <a:t>&lt;VirtualHost *:80&gt;</a:t>
            </a:r>
          </a:p>
          <a:p>
            <a:pPr marL="342900" lvl="1" indent="0">
              <a:buNone/>
            </a:pPr>
            <a:r>
              <a:rPr lang="pt-BR" dirty="0">
                <a:latin typeface="Courier New" panose="02070309020205020404" pitchFamily="49" charset="0"/>
                <a:cs typeface="Courier New" panose="02070309020205020404" pitchFamily="49" charset="0"/>
              </a:rPr>
              <a:t>DocumentRoot /www/example2</a:t>
            </a:r>
          </a:p>
          <a:p>
            <a:pPr marL="342900" lvl="1" indent="0">
              <a:buNone/>
            </a:pPr>
            <a:r>
              <a:rPr lang="pt-BR" dirty="0">
                <a:latin typeface="Courier New" panose="02070309020205020404" pitchFamily="49" charset="0"/>
                <a:cs typeface="Courier New" panose="02070309020205020404" pitchFamily="49" charset="0"/>
              </a:rPr>
              <a:t>ServerName www.example.org</a:t>
            </a:r>
          </a:p>
          <a:p>
            <a:pPr marL="342900" lvl="1" indent="0">
              <a:buNone/>
            </a:pPr>
            <a:r>
              <a:rPr lang="pt-BR" dirty="0">
                <a:latin typeface="Courier New" panose="02070309020205020404" pitchFamily="49" charset="0"/>
                <a:cs typeface="Courier New" panose="02070309020205020404" pitchFamily="49" charset="0"/>
              </a:rPr>
              <a:t># Other directives here</a:t>
            </a:r>
          </a:p>
          <a:p>
            <a:pPr marL="0" indent="0">
              <a:buNone/>
            </a:pPr>
            <a:r>
              <a:rPr lang="pt-BR" dirty="0">
                <a:latin typeface="Courier New" panose="02070309020205020404" pitchFamily="49" charset="0"/>
                <a:cs typeface="Courier New" panose="02070309020205020404" pitchFamily="49" charset="0"/>
              </a:rPr>
              <a:t>&lt;/VirtualHost&gt;</a:t>
            </a:r>
            <a:endParaRPr lang="en-US" dirty="0"/>
          </a:p>
        </p:txBody>
      </p:sp>
    </p:spTree>
    <p:extLst>
      <p:ext uri="{BB962C8B-B14F-4D97-AF65-F5344CB8AC3E}">
        <p14:creationId xmlns:p14="http://schemas.microsoft.com/office/powerpoint/2010/main" val="18929155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t>
            </a:r>
            <a:r>
              <a:rPr lang="en-US" dirty="0" err="1" smtClean="0"/>
              <a:t>htaccess</a:t>
            </a:r>
            <a:endParaRPr lang="en-US" dirty="0"/>
          </a:p>
        </p:txBody>
      </p:sp>
      <p:sp>
        <p:nvSpPr>
          <p:cNvPr id="3" name="Content Placeholder 2"/>
          <p:cNvSpPr>
            <a:spLocks noGrp="1"/>
          </p:cNvSpPr>
          <p:nvPr>
            <p:ph idx="1"/>
          </p:nvPr>
        </p:nvSpPr>
        <p:spPr/>
        <p:txBody>
          <a:bodyPr>
            <a:normAutofit/>
          </a:bodyPr>
          <a:lstStyle/>
          <a:p>
            <a:pPr lvl="0"/>
            <a:r>
              <a:rPr lang="en-US" baseline="0" dirty="0"/>
              <a:t>mod </a:t>
            </a:r>
            <a:r>
              <a:rPr lang="en-US" baseline="0" dirty="0" err="1"/>
              <a:t>auth</a:t>
            </a:r>
            <a:endParaRPr lang="en-US" baseline="0" dirty="0"/>
          </a:p>
          <a:p>
            <a:pPr lvl="1"/>
            <a:r>
              <a:rPr lang="en-US" baseline="0" dirty="0"/>
              <a:t>.</a:t>
            </a:r>
            <a:r>
              <a:rPr lang="en-US" baseline="0" dirty="0" err="1"/>
              <a:t>htaccess</a:t>
            </a:r>
            <a:endParaRPr lang="en-US" baseline="0" dirty="0"/>
          </a:p>
          <a:p>
            <a:pPr lvl="1"/>
            <a:r>
              <a:rPr lang="en-US" dirty="0"/>
              <a:t>Example:</a:t>
            </a:r>
          </a:p>
          <a:p>
            <a:pPr marL="342900" lvl="1" indent="0">
              <a:buNone/>
            </a:pPr>
            <a:r>
              <a:rPr lang="en-US" dirty="0" err="1">
                <a:latin typeface="Courier New" panose="02070309020205020404" pitchFamily="49" charset="0"/>
                <a:cs typeface="Courier New" panose="02070309020205020404" pitchFamily="49" charset="0"/>
              </a:rPr>
              <a:t>AuthName</a:t>
            </a:r>
            <a:r>
              <a:rPr lang="en-US" dirty="0">
                <a:latin typeface="Courier New" panose="02070309020205020404" pitchFamily="49" charset="0"/>
                <a:cs typeface="Courier New" panose="02070309020205020404" pitchFamily="49" charset="0"/>
              </a:rPr>
              <a:t> "Password Required"</a:t>
            </a:r>
          </a:p>
          <a:p>
            <a:pPr marL="342900" lvl="1" indent="0">
              <a:buNone/>
            </a:pPr>
            <a:r>
              <a:rPr lang="en-US" dirty="0" err="1">
                <a:latin typeface="Courier New" panose="02070309020205020404" pitchFamily="49" charset="0"/>
                <a:cs typeface="Courier New" panose="02070309020205020404" pitchFamily="49" charset="0"/>
              </a:rPr>
              <a:t>AuthUserFile</a:t>
            </a:r>
            <a:r>
              <a:rPr lang="en-US" dirty="0">
                <a:latin typeface="Courier New" panose="02070309020205020404" pitchFamily="49" charset="0"/>
                <a:cs typeface="Courier New" panose="02070309020205020404" pitchFamily="49" charset="0"/>
              </a:rPr>
              <a:t> /path/to/password/file/.</a:t>
            </a:r>
            <a:r>
              <a:rPr lang="en-US" dirty="0" err="1">
                <a:latin typeface="Courier New" panose="02070309020205020404" pitchFamily="49" charset="0"/>
                <a:cs typeface="Courier New" panose="02070309020205020404" pitchFamily="49" charset="0"/>
              </a:rPr>
              <a:t>htpasswd</a:t>
            </a:r>
            <a:endParaRPr lang="en-US" dirty="0">
              <a:latin typeface="Courier New" panose="02070309020205020404" pitchFamily="49" charset="0"/>
              <a:cs typeface="Courier New" panose="02070309020205020404" pitchFamily="49" charset="0"/>
            </a:endParaRPr>
          </a:p>
          <a:p>
            <a:pPr marL="342900" lvl="1" indent="0">
              <a:buNone/>
            </a:pPr>
            <a:r>
              <a:rPr lang="en-US" dirty="0" err="1">
                <a:latin typeface="Courier New" panose="02070309020205020404" pitchFamily="49" charset="0"/>
                <a:cs typeface="Courier New" panose="02070309020205020404" pitchFamily="49" charset="0"/>
              </a:rPr>
              <a:t>AuthType</a:t>
            </a:r>
            <a:r>
              <a:rPr lang="en-US" dirty="0">
                <a:latin typeface="Courier New" panose="02070309020205020404" pitchFamily="49" charset="0"/>
                <a:cs typeface="Courier New" panose="02070309020205020404" pitchFamily="49" charset="0"/>
              </a:rPr>
              <a:t> Basic</a:t>
            </a:r>
          </a:p>
          <a:p>
            <a:pPr marL="342900" lvl="1" indent="0">
              <a:buNone/>
            </a:pPr>
            <a:r>
              <a:rPr lang="en-US" dirty="0">
                <a:latin typeface="Courier New" panose="02070309020205020404" pitchFamily="49" charset="0"/>
                <a:cs typeface="Courier New" panose="02070309020205020404" pitchFamily="49" charset="0"/>
              </a:rPr>
              <a:t>Require valid-user</a:t>
            </a:r>
            <a:endParaRPr lang="en-US" baseline="0" dirty="0">
              <a:latin typeface="Courier New" panose="02070309020205020404" pitchFamily="49" charset="0"/>
              <a:cs typeface="Courier New" panose="02070309020205020404" pitchFamily="49" charset="0"/>
            </a:endParaRPr>
          </a:p>
          <a:p>
            <a:pPr lvl="1"/>
            <a:r>
              <a:rPr lang="en-US" baseline="0" dirty="0"/>
              <a:t>.</a:t>
            </a:r>
            <a:r>
              <a:rPr lang="en-US" baseline="0" dirty="0" err="1"/>
              <a:t>htpasswd</a:t>
            </a:r>
            <a:endParaRPr lang="en-US" baseline="0" dirty="0"/>
          </a:p>
          <a:p>
            <a:pPr lvl="1"/>
            <a:r>
              <a:rPr lang="en-US" dirty="0"/>
              <a:t>Example:</a:t>
            </a:r>
          </a:p>
          <a:p>
            <a:pPr marL="342900" lvl="1" indent="0">
              <a:buNone/>
            </a:pPr>
            <a:r>
              <a:rPr lang="en-US" baseline="0" dirty="0">
                <a:latin typeface="Courier New" panose="02070309020205020404" pitchFamily="49" charset="0"/>
                <a:cs typeface="Courier New" panose="02070309020205020404" pitchFamily="49" charset="0"/>
              </a:rPr>
              <a:t># </a:t>
            </a:r>
            <a:r>
              <a:rPr lang="en-US" baseline="0" dirty="0" err="1">
                <a:latin typeface="Courier New" panose="02070309020205020404" pitchFamily="49" charset="0"/>
                <a:cs typeface="Courier New" panose="02070309020205020404" pitchFamily="49" charset="0"/>
              </a:rPr>
              <a:t>htpasswd</a:t>
            </a:r>
            <a:r>
              <a:rPr lang="en-US" baseline="0" dirty="0">
                <a:latin typeface="Courier New" panose="02070309020205020404" pitchFamily="49" charset="0"/>
                <a:cs typeface="Courier New" panose="02070309020205020404" pitchFamily="49" charset="0"/>
              </a:rPr>
              <a:t> -c </a:t>
            </a:r>
            <a:r>
              <a:rPr lang="en-US" dirty="0">
                <a:latin typeface="Courier New" panose="02070309020205020404" pitchFamily="49" charset="0"/>
                <a:cs typeface="Courier New" panose="02070309020205020404" pitchFamily="49" charset="0"/>
              </a:rPr>
              <a:t>/path/to/password/file/.</a:t>
            </a:r>
            <a:r>
              <a:rPr lang="en-US" dirty="0" err="1">
                <a:latin typeface="Courier New" panose="02070309020205020404" pitchFamily="49" charset="0"/>
                <a:cs typeface="Courier New" panose="02070309020205020404" pitchFamily="49" charset="0"/>
              </a:rPr>
              <a:t>htpasswd</a:t>
            </a:r>
            <a:r>
              <a:rPr lang="en-US" dirty="0">
                <a:latin typeface="Courier New" panose="02070309020205020404" pitchFamily="49" charset="0"/>
                <a:cs typeface="Courier New" panose="02070309020205020404" pitchFamily="49" charset="0"/>
              </a:rPr>
              <a:t> username</a:t>
            </a:r>
          </a:p>
        </p:txBody>
      </p:sp>
    </p:spTree>
    <p:extLst>
      <p:ext uri="{BB962C8B-B14F-4D97-AF65-F5344CB8AC3E}">
        <p14:creationId xmlns:p14="http://schemas.microsoft.com/office/powerpoint/2010/main" val="24272682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smtClean="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smtClean="0"/>
              <a:t>Upon completion of this lesson, students will be able to:</a:t>
            </a:r>
          </a:p>
          <a:p>
            <a:pPr lvl="1" eaLnBrk="1" hangingPunct="1"/>
            <a:r>
              <a:rPr lang="en-US" dirty="0" smtClean="0"/>
              <a:t>Explain basic concepts in Apache Web Server such as directives, virtual host. </a:t>
            </a:r>
          </a:p>
          <a:p>
            <a:pPr lvl="1" eaLnBrk="1" hangingPunct="1"/>
            <a:r>
              <a:rPr lang="en-US" dirty="0" smtClean="0"/>
              <a:t>Describe common Apache options and configuration parameters</a:t>
            </a:r>
          </a:p>
          <a:p>
            <a:pPr lvl="1" eaLnBrk="1" hangingPunct="1"/>
            <a:r>
              <a:rPr lang="en-US" dirty="0" smtClean="0"/>
              <a:t>Demonstrate the ability to build Apache servers in Linux systems</a:t>
            </a:r>
          </a:p>
          <a:p>
            <a:pPr lvl="1" eaLnBrk="1" hangingPunct="1"/>
            <a:r>
              <a:rPr lang="en-US" smtClean="0"/>
              <a:t>Discuss </a:t>
            </a:r>
            <a:r>
              <a:rPr lang="en-US" dirty="0" smtClean="0"/>
              <a:t>Apache security issues</a:t>
            </a:r>
          </a:p>
          <a:p>
            <a:pPr lvl="1" eaLnBrk="1" hangingPunct="1"/>
            <a:endParaRPr lang="en-US" dirty="0" smtClean="0"/>
          </a:p>
          <a:p>
            <a:pPr marL="0" indent="0" eaLnBrk="1" hangingPunct="1">
              <a:buFont typeface="Arial" charset="0"/>
              <a:buNone/>
            </a:pPr>
            <a:endParaRPr lang="en-US" dirty="0" smtClean="0"/>
          </a:p>
        </p:txBody>
      </p:sp>
    </p:spTree>
    <p:extLst>
      <p:ext uri="{BB962C8B-B14F-4D97-AF65-F5344CB8AC3E}">
        <p14:creationId xmlns:p14="http://schemas.microsoft.com/office/powerpoint/2010/main" val="42735368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SSL</a:t>
            </a:r>
            <a:endParaRPr lang="en-US" dirty="0"/>
          </a:p>
        </p:txBody>
      </p:sp>
      <p:sp>
        <p:nvSpPr>
          <p:cNvPr id="3" name="Content Placeholder 2"/>
          <p:cNvSpPr>
            <a:spLocks noGrp="1"/>
          </p:cNvSpPr>
          <p:nvPr>
            <p:ph idx="1"/>
          </p:nvPr>
        </p:nvSpPr>
        <p:spPr/>
        <p:txBody>
          <a:bodyPr>
            <a:normAutofit/>
          </a:bodyPr>
          <a:lstStyle/>
          <a:p>
            <a:pPr lvl="0"/>
            <a:r>
              <a:rPr lang="en-US" baseline="0" dirty="0"/>
              <a:t>mod </a:t>
            </a:r>
            <a:r>
              <a:rPr lang="en-US" baseline="0" dirty="0" err="1"/>
              <a:t>sll</a:t>
            </a:r>
            <a:endParaRPr lang="en-US" baseline="0" dirty="0"/>
          </a:p>
          <a:p>
            <a:pPr lvl="1"/>
            <a:r>
              <a:rPr lang="en-US" baseline="0" dirty="0"/>
              <a:t>SSL TLS</a:t>
            </a:r>
          </a:p>
          <a:p>
            <a:pPr lvl="1"/>
            <a:r>
              <a:rPr lang="en-US" baseline="0" dirty="0"/>
              <a:t>port 443</a:t>
            </a:r>
          </a:p>
          <a:p>
            <a:pPr lvl="1"/>
            <a:r>
              <a:rPr lang="en-US" baseline="0" dirty="0"/>
              <a:t>Certificate</a:t>
            </a:r>
          </a:p>
          <a:p>
            <a:pPr lvl="2"/>
            <a:r>
              <a:rPr lang="en-US" baseline="0" dirty="0"/>
              <a:t>self-signed</a:t>
            </a:r>
          </a:p>
          <a:p>
            <a:pPr lvl="2"/>
            <a:r>
              <a:rPr lang="en-US" baseline="0" dirty="0"/>
              <a:t>private key first</a:t>
            </a:r>
          </a:p>
          <a:p>
            <a:pPr lvl="3"/>
            <a:r>
              <a:rPr lang="en-US" baseline="0" dirty="0"/>
              <a:t>encrypted?</a:t>
            </a:r>
          </a:p>
          <a:p>
            <a:pPr lvl="2"/>
            <a:r>
              <a:rPr lang="en-US" baseline="0" dirty="0"/>
              <a:t>certificate</a:t>
            </a:r>
          </a:p>
        </p:txBody>
      </p:sp>
    </p:spTree>
    <p:extLst>
      <p:ext uri="{BB962C8B-B14F-4D97-AF65-F5344CB8AC3E}">
        <p14:creationId xmlns:p14="http://schemas.microsoft.com/office/powerpoint/2010/main" val="8958567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Virtualhost</a:t>
            </a:r>
            <a:endParaRPr lang="en-US" dirty="0"/>
          </a:p>
        </p:txBody>
      </p:sp>
      <p:sp>
        <p:nvSpPr>
          <p:cNvPr id="3" name="Content Placeholder 2"/>
          <p:cNvSpPr>
            <a:spLocks noGrp="1"/>
          </p:cNvSpPr>
          <p:nvPr>
            <p:ph idx="1"/>
          </p:nvPr>
        </p:nvSpPr>
        <p:spPr/>
        <p:txBody>
          <a:bodyPr>
            <a:normAutofit lnSpcReduction="10000"/>
          </a:bodyPr>
          <a:lstStyle/>
          <a:p>
            <a:r>
              <a:rPr lang="en-US" dirty="0"/>
              <a:t>Redirect everything to SSL</a:t>
            </a:r>
          </a:p>
          <a:p>
            <a:pPr marL="0" indent="0">
              <a:buNone/>
            </a:pPr>
            <a:r>
              <a:rPr lang="en-US" dirty="0" err="1"/>
              <a:t>NameVirtualHost</a:t>
            </a:r>
            <a:r>
              <a:rPr lang="en-US" dirty="0"/>
              <a:t> *:80</a:t>
            </a:r>
          </a:p>
          <a:p>
            <a:pPr marL="0" indent="0">
              <a:buNone/>
            </a:pPr>
            <a:r>
              <a:rPr lang="en-US" dirty="0"/>
              <a:t>&lt;</a:t>
            </a:r>
            <a:r>
              <a:rPr lang="en-US" dirty="0" err="1"/>
              <a:t>VirtualHost</a:t>
            </a:r>
            <a:r>
              <a:rPr lang="en-US" dirty="0"/>
              <a:t> *:80&gt;</a:t>
            </a:r>
          </a:p>
          <a:p>
            <a:pPr marL="342900" lvl="1" indent="0">
              <a:buNone/>
            </a:pPr>
            <a:r>
              <a:rPr lang="en-US" dirty="0" err="1"/>
              <a:t>ServerName</a:t>
            </a:r>
            <a:r>
              <a:rPr lang="en-US" dirty="0"/>
              <a:t> mysite.example.com</a:t>
            </a:r>
          </a:p>
          <a:p>
            <a:pPr marL="342900" lvl="1" indent="0">
              <a:buNone/>
            </a:pPr>
            <a:r>
              <a:rPr lang="en-US" dirty="0"/>
              <a:t>Redirect permanent / https://mysite.example.com/</a:t>
            </a:r>
          </a:p>
          <a:p>
            <a:pPr marL="0" indent="0">
              <a:buNone/>
            </a:pPr>
            <a:r>
              <a:rPr lang="en-US" dirty="0"/>
              <a:t>&lt;/</a:t>
            </a:r>
            <a:r>
              <a:rPr lang="en-US" dirty="0" err="1"/>
              <a:t>VirtualHost</a:t>
            </a:r>
            <a:r>
              <a:rPr lang="en-US" dirty="0"/>
              <a:t>&gt;</a:t>
            </a:r>
          </a:p>
          <a:p>
            <a:pPr marL="0" indent="0">
              <a:buNone/>
            </a:pPr>
            <a:endParaRPr lang="en-US" dirty="0"/>
          </a:p>
          <a:p>
            <a:pPr marL="0" indent="0">
              <a:buNone/>
            </a:pPr>
            <a:r>
              <a:rPr lang="en-US" dirty="0"/>
              <a:t>&lt;</a:t>
            </a:r>
            <a:r>
              <a:rPr lang="en-US" dirty="0" err="1"/>
              <a:t>VirtualHost</a:t>
            </a:r>
            <a:r>
              <a:rPr lang="en-US" dirty="0"/>
              <a:t> _default_:443&gt;</a:t>
            </a:r>
          </a:p>
          <a:p>
            <a:pPr marL="342900" lvl="1" indent="0">
              <a:buNone/>
            </a:pPr>
            <a:r>
              <a:rPr lang="en-US" dirty="0" err="1"/>
              <a:t>ServerName</a:t>
            </a:r>
            <a:r>
              <a:rPr lang="en-US" dirty="0"/>
              <a:t> mysite.example.com</a:t>
            </a:r>
          </a:p>
          <a:p>
            <a:pPr marL="342900" lvl="1" indent="0">
              <a:buNone/>
            </a:pPr>
            <a:r>
              <a:rPr lang="en-US" dirty="0" err="1"/>
              <a:t>DocumentRoot</a:t>
            </a:r>
            <a:r>
              <a:rPr lang="en-US" dirty="0"/>
              <a:t> /</a:t>
            </a:r>
            <a:r>
              <a:rPr lang="en-US" dirty="0" err="1"/>
              <a:t>usr</a:t>
            </a:r>
            <a:r>
              <a:rPr lang="en-US" dirty="0"/>
              <a:t>/local/apache2/</a:t>
            </a:r>
            <a:r>
              <a:rPr lang="en-US" dirty="0" err="1"/>
              <a:t>htdocs</a:t>
            </a:r>
            <a:endParaRPr lang="en-US" dirty="0"/>
          </a:p>
          <a:p>
            <a:pPr marL="342900" lvl="1" indent="0">
              <a:buNone/>
            </a:pPr>
            <a:r>
              <a:rPr lang="en-US" dirty="0" err="1"/>
              <a:t>SSLEngine</a:t>
            </a:r>
            <a:r>
              <a:rPr lang="en-US" dirty="0"/>
              <a:t> On</a:t>
            </a:r>
          </a:p>
          <a:p>
            <a:pPr marL="342900" lvl="1" indent="0">
              <a:buNone/>
            </a:pPr>
            <a:r>
              <a:rPr lang="en-US" dirty="0"/>
              <a:t># etc...</a:t>
            </a:r>
          </a:p>
          <a:p>
            <a:pPr marL="0" indent="0">
              <a:buNone/>
            </a:pPr>
            <a:r>
              <a:rPr lang="en-US" dirty="0"/>
              <a:t>&lt;/</a:t>
            </a:r>
            <a:r>
              <a:rPr lang="en-US" dirty="0" err="1"/>
              <a:t>VirtualHost</a:t>
            </a:r>
            <a:r>
              <a:rPr lang="en-US" dirty="0"/>
              <a:t>&gt;</a:t>
            </a:r>
          </a:p>
        </p:txBody>
      </p:sp>
    </p:spTree>
    <p:extLst>
      <p:ext uri="{BB962C8B-B14F-4D97-AF65-F5344CB8AC3E}">
        <p14:creationId xmlns:p14="http://schemas.microsoft.com/office/powerpoint/2010/main" val="36572510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Testing</a:t>
            </a:r>
            <a:endParaRPr lang="en-US" dirty="0"/>
          </a:p>
        </p:txBody>
      </p:sp>
      <p:sp>
        <p:nvSpPr>
          <p:cNvPr id="3" name="Content Placeholder 2"/>
          <p:cNvSpPr>
            <a:spLocks noGrp="1"/>
          </p:cNvSpPr>
          <p:nvPr>
            <p:ph idx="1"/>
          </p:nvPr>
        </p:nvSpPr>
        <p:spPr/>
        <p:txBody>
          <a:bodyPr>
            <a:normAutofit/>
          </a:bodyPr>
          <a:lstStyle/>
          <a:p>
            <a:pPr lvl="0"/>
            <a:r>
              <a:rPr lang="en-US" baseline="0" dirty="0"/>
              <a:t>Testing</a:t>
            </a:r>
          </a:p>
          <a:p>
            <a:pPr marL="342900" lvl="1" indent="0">
              <a:buNone/>
            </a:pPr>
            <a:r>
              <a:rPr lang="en-US" baseline="0" dirty="0">
                <a:latin typeface="Courier New" panose="02070309020205020404" pitchFamily="49" charset="0"/>
                <a:cs typeface="Courier New" panose="02070309020205020404" pitchFamily="49" charset="0"/>
              </a:rPr>
              <a:t># apache2ctl </a:t>
            </a:r>
            <a:r>
              <a:rPr lang="en-US" baseline="0" dirty="0" err="1">
                <a:latin typeface="Courier New" panose="02070309020205020404" pitchFamily="49" charset="0"/>
                <a:cs typeface="Courier New" panose="02070309020205020404" pitchFamily="49" charset="0"/>
              </a:rPr>
              <a:t>configtest</a:t>
            </a:r>
            <a:endParaRPr lang="en-US" baseline="0" dirty="0">
              <a:latin typeface="Courier New" panose="02070309020205020404" pitchFamily="49" charset="0"/>
              <a:cs typeface="Courier New" panose="02070309020205020404" pitchFamily="49" charset="0"/>
            </a:endParaRPr>
          </a:p>
          <a:p>
            <a:pPr marL="342900" lvl="1" indent="0">
              <a:buNone/>
            </a:pPr>
            <a:r>
              <a:rPr lang="en-US" baseline="0" dirty="0">
                <a:latin typeface="Courier New" panose="02070309020205020404" pitchFamily="49" charset="0"/>
                <a:cs typeface="Courier New" panose="02070309020205020404" pitchFamily="49" charset="0"/>
              </a:rPr>
              <a:t># service </a:t>
            </a:r>
            <a:r>
              <a:rPr lang="en-US" baseline="0" dirty="0" err="1">
                <a:latin typeface="Courier New" panose="02070309020205020404" pitchFamily="49" charset="0"/>
                <a:cs typeface="Courier New" panose="02070309020205020404" pitchFamily="49" charset="0"/>
              </a:rPr>
              <a:t>httpd</a:t>
            </a:r>
            <a:r>
              <a:rPr lang="en-US" baseline="0" dirty="0">
                <a:latin typeface="Courier New" panose="02070309020205020404" pitchFamily="49" charset="0"/>
                <a:cs typeface="Courier New" panose="02070309020205020404" pitchFamily="49" charset="0"/>
              </a:rPr>
              <a:t> </a:t>
            </a:r>
            <a:r>
              <a:rPr lang="en-US" baseline="0" dirty="0" err="1">
                <a:latin typeface="Courier New" panose="02070309020205020404" pitchFamily="49" charset="0"/>
                <a:cs typeface="Courier New" panose="02070309020205020404" pitchFamily="49" charset="0"/>
              </a:rPr>
              <a:t>configtest</a:t>
            </a:r>
            <a:endParaRPr lang="en-US" baseline="0" dirty="0">
              <a:latin typeface="Courier New" panose="02070309020205020404" pitchFamily="49" charset="0"/>
              <a:cs typeface="Courier New" panose="02070309020205020404" pitchFamily="49" charset="0"/>
            </a:endParaRPr>
          </a:p>
          <a:p>
            <a:pPr marL="342900" lvl="1" indent="0">
              <a:buNone/>
            </a:pPr>
            <a:r>
              <a:rPr lang="en-US" baseline="0" dirty="0">
                <a:latin typeface="Courier New" panose="02070309020205020404" pitchFamily="49" charset="0"/>
                <a:cs typeface="Courier New" panose="02070309020205020404" pitchFamily="49" charset="0"/>
              </a:rPr>
              <a:t># service </a:t>
            </a:r>
            <a:r>
              <a:rPr lang="en-US" baseline="0" dirty="0" err="1">
                <a:latin typeface="Courier New" panose="02070309020205020404" pitchFamily="49" charset="0"/>
                <a:cs typeface="Courier New" panose="02070309020205020404" pitchFamily="49" charset="0"/>
              </a:rPr>
              <a:t>httpd</a:t>
            </a:r>
            <a:r>
              <a:rPr lang="en-US" baseline="0" dirty="0">
                <a:latin typeface="Courier New" panose="02070309020205020404" pitchFamily="49" charset="0"/>
                <a:cs typeface="Courier New" panose="02070309020205020404" pitchFamily="49" charset="0"/>
              </a:rPr>
              <a:t> status</a:t>
            </a:r>
          </a:p>
          <a:p>
            <a:pPr marL="342900" lvl="1" indent="0">
              <a:buNone/>
            </a:pPr>
            <a:r>
              <a:rPr lang="en-US" baseline="0" dirty="0">
                <a:latin typeface="Courier New" panose="02070309020205020404" pitchFamily="49" charset="0"/>
                <a:cs typeface="Courier New" panose="02070309020205020404" pitchFamily="49" charset="0"/>
              </a:rPr>
              <a:t># telnet 80</a:t>
            </a:r>
          </a:p>
          <a:p>
            <a:pPr marL="685800" lvl="2" indent="0">
              <a:buNone/>
            </a:pPr>
            <a:r>
              <a:rPr lang="en-US" baseline="0" dirty="0">
                <a:latin typeface="Courier New" panose="02070309020205020404" pitchFamily="49" charset="0"/>
                <a:cs typeface="Courier New" panose="02070309020205020404" pitchFamily="49" charset="0"/>
              </a:rPr>
              <a:t>get /</a:t>
            </a:r>
          </a:p>
        </p:txBody>
      </p:sp>
    </p:spTree>
    <p:extLst>
      <p:ext uri="{BB962C8B-B14F-4D97-AF65-F5344CB8AC3E}">
        <p14:creationId xmlns:p14="http://schemas.microsoft.com/office/powerpoint/2010/main" val="4796630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Apache bench</a:t>
            </a:r>
            <a:endParaRPr lang="en-US" dirty="0"/>
          </a:p>
        </p:txBody>
      </p:sp>
      <p:sp>
        <p:nvSpPr>
          <p:cNvPr id="3" name="Content Placeholder 2"/>
          <p:cNvSpPr>
            <a:spLocks noGrp="1"/>
          </p:cNvSpPr>
          <p:nvPr>
            <p:ph idx="1"/>
          </p:nvPr>
        </p:nvSpPr>
        <p:spPr/>
        <p:txBody>
          <a:bodyPr/>
          <a:lstStyle/>
          <a:p>
            <a:pPr lvl="0"/>
            <a:r>
              <a:rPr lang="en-US" baseline="0" dirty="0"/>
              <a:t>Performance</a:t>
            </a:r>
          </a:p>
          <a:p>
            <a:pPr lvl="1"/>
            <a:r>
              <a:rPr lang="en-US" baseline="0" dirty="0"/>
              <a:t>apache bench</a:t>
            </a:r>
          </a:p>
          <a:p>
            <a:pPr marL="342900" lvl="1" indent="0">
              <a:buNone/>
            </a:pPr>
            <a:r>
              <a:rPr lang="en-US" dirty="0">
                <a:latin typeface="Courier New" panose="02070309020205020404" pitchFamily="49" charset="0"/>
                <a:cs typeface="Courier New" panose="02070309020205020404" pitchFamily="49" charset="0"/>
              </a:rPr>
              <a:t>ab -n 1000 -c 100 http://localhost/index.html</a:t>
            </a:r>
          </a:p>
        </p:txBody>
      </p:sp>
      <p:pic>
        <p:nvPicPr>
          <p:cNvPr id="4" name="Picture 3" descr="apache bench&#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3475" y="2740024"/>
            <a:ext cx="3571875" cy="3571875"/>
          </a:xfrm>
          <a:prstGeom prst="rect">
            <a:avLst/>
          </a:prstGeom>
        </p:spPr>
      </p:pic>
    </p:spTree>
    <p:extLst>
      <p:ext uri="{BB962C8B-B14F-4D97-AF65-F5344CB8AC3E}">
        <p14:creationId xmlns:p14="http://schemas.microsoft.com/office/powerpoint/2010/main" val="25814755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a:t>Webalizer</a:t>
            </a:r>
            <a:endParaRPr lang="en-US" dirty="0"/>
          </a:p>
        </p:txBody>
      </p:sp>
      <p:sp>
        <p:nvSpPr>
          <p:cNvPr id="3" name="Content Placeholder 2"/>
          <p:cNvSpPr>
            <a:spLocks noGrp="1"/>
          </p:cNvSpPr>
          <p:nvPr>
            <p:ph idx="1"/>
          </p:nvPr>
        </p:nvSpPr>
        <p:spPr/>
        <p:txBody>
          <a:bodyPr/>
          <a:lstStyle/>
          <a:p>
            <a:pPr marL="342900" lvl="1" indent="0">
              <a:buNone/>
            </a:pPr>
            <a:r>
              <a:rPr lang="en-US" baseline="0" dirty="0" err="1"/>
              <a:t>Webalizer</a:t>
            </a:r>
            <a:endParaRPr lang="en-US" baseline="0" dirty="0"/>
          </a:p>
          <a:p>
            <a:pPr lvl="1"/>
            <a:endParaRPr lang="en-US" baseline="0" dirty="0"/>
          </a:p>
          <a:p>
            <a:pPr lvl="1"/>
            <a:r>
              <a:rPr lang="en-US" dirty="0"/>
              <a:t>/</a:t>
            </a:r>
            <a:r>
              <a:rPr lang="en-US" dirty="0" err="1"/>
              <a:t>etc</a:t>
            </a:r>
            <a:r>
              <a:rPr lang="en-US" dirty="0"/>
              <a:t>/</a:t>
            </a:r>
            <a:r>
              <a:rPr lang="en-US" dirty="0" err="1"/>
              <a:t>webalizer.conf</a:t>
            </a:r>
            <a:endParaRPr lang="en-US" dirty="0"/>
          </a:p>
          <a:p>
            <a:pPr lvl="1"/>
            <a:endParaRPr lang="en-US" baseline="0" dirty="0"/>
          </a:p>
          <a:p>
            <a:pPr lvl="1"/>
            <a:r>
              <a:rPr lang="en-US" dirty="0"/>
              <a:t>/</a:t>
            </a:r>
            <a:r>
              <a:rPr lang="en-US" dirty="0" err="1"/>
              <a:t>etc</a:t>
            </a:r>
            <a:r>
              <a:rPr lang="en-US" dirty="0"/>
              <a:t>/</a:t>
            </a:r>
            <a:r>
              <a:rPr lang="en-US" dirty="0" err="1"/>
              <a:t>httpd</a:t>
            </a:r>
            <a:r>
              <a:rPr lang="en-US" dirty="0"/>
              <a:t>/</a:t>
            </a:r>
            <a:r>
              <a:rPr lang="en-US" dirty="0" err="1"/>
              <a:t>conf.d</a:t>
            </a:r>
            <a:r>
              <a:rPr lang="en-US" dirty="0"/>
              <a:t>/</a:t>
            </a:r>
            <a:r>
              <a:rPr lang="en-US" dirty="0" err="1"/>
              <a:t>webalizer.conf</a:t>
            </a:r>
            <a:endParaRPr lang="en-US" dirty="0"/>
          </a:p>
          <a:p>
            <a:pPr lvl="1"/>
            <a:endParaRPr lang="en-US" dirty="0"/>
          </a:p>
          <a:p>
            <a:pPr lvl="1"/>
            <a:r>
              <a:rPr lang="en-US" dirty="0"/>
              <a:t>/</a:t>
            </a:r>
            <a:r>
              <a:rPr lang="en-US" dirty="0" err="1"/>
              <a:t>etc</a:t>
            </a:r>
            <a:r>
              <a:rPr lang="en-US" dirty="0"/>
              <a:t>/</a:t>
            </a:r>
            <a:r>
              <a:rPr lang="en-US" dirty="0" err="1"/>
              <a:t>cron.daily</a:t>
            </a:r>
            <a:r>
              <a:rPr lang="en-US" dirty="0"/>
              <a:t>/00webalizer</a:t>
            </a:r>
          </a:p>
        </p:txBody>
      </p:sp>
      <p:pic>
        <p:nvPicPr>
          <p:cNvPr id="4" name="Picture 3" descr="Webalizer"/>
          <p:cNvPicPr>
            <a:picLocks noChangeAspect="1"/>
          </p:cNvPicPr>
          <p:nvPr/>
        </p:nvPicPr>
        <p:blipFill>
          <a:blip r:embed="rId2"/>
          <a:stretch>
            <a:fillRect/>
          </a:stretch>
        </p:blipFill>
        <p:spPr>
          <a:xfrm>
            <a:off x="4808993" y="1553889"/>
            <a:ext cx="3917372" cy="4623074"/>
          </a:xfrm>
          <a:prstGeom prst="rect">
            <a:avLst/>
          </a:prstGeom>
        </p:spPr>
      </p:pic>
    </p:spTree>
    <p:extLst>
      <p:ext uri="{BB962C8B-B14F-4D97-AF65-F5344CB8AC3E}">
        <p14:creationId xmlns:p14="http://schemas.microsoft.com/office/powerpoint/2010/main" val="14390141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a:t>Troubleshooting</a:t>
            </a:r>
          </a:p>
        </p:txBody>
      </p:sp>
      <p:sp>
        <p:nvSpPr>
          <p:cNvPr id="3" name="Content Placeholder 2"/>
          <p:cNvSpPr>
            <a:spLocks noGrp="1"/>
          </p:cNvSpPr>
          <p:nvPr>
            <p:ph idx="1"/>
          </p:nvPr>
        </p:nvSpPr>
        <p:spPr/>
        <p:txBody>
          <a:bodyPr/>
          <a:lstStyle/>
          <a:p>
            <a:pPr lvl="0"/>
            <a:r>
              <a:rPr lang="en-US" baseline="0" dirty="0"/>
              <a:t>Troubleshooting</a:t>
            </a:r>
          </a:p>
          <a:p>
            <a:pPr lvl="1"/>
            <a:r>
              <a:rPr lang="en-US" baseline="0" dirty="0"/>
              <a:t>log files</a:t>
            </a:r>
          </a:p>
          <a:p>
            <a:pPr lvl="1"/>
            <a:r>
              <a:rPr lang="en-US" baseline="0" dirty="0"/>
              <a:t>HTTP Error Codes</a:t>
            </a:r>
          </a:p>
          <a:p>
            <a:pPr lvl="2"/>
            <a:r>
              <a:rPr lang="en-US" sz="1600" baseline="0" dirty="0"/>
              <a:t>https://en.wikipedia.org/wiki/List_of_HTTP_status_codes</a:t>
            </a:r>
            <a:endParaRPr lang="en-US" sz="1600" dirty="0"/>
          </a:p>
        </p:txBody>
      </p:sp>
    </p:spTree>
    <p:extLst>
      <p:ext uri="{BB962C8B-B14F-4D97-AF65-F5344CB8AC3E}">
        <p14:creationId xmlns:p14="http://schemas.microsoft.com/office/powerpoint/2010/main" val="17687133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Warm up</a:t>
            </a:r>
            <a:endParaRPr lang="en-US" dirty="0"/>
          </a:p>
        </p:txBody>
      </p:sp>
      <p:sp>
        <p:nvSpPr>
          <p:cNvPr id="3" name="Content Placeholder 2"/>
          <p:cNvSpPr>
            <a:spLocks noGrp="1"/>
          </p:cNvSpPr>
          <p:nvPr>
            <p:ph idx="1"/>
          </p:nvPr>
        </p:nvSpPr>
        <p:spPr/>
        <p:txBody>
          <a:bodyPr/>
          <a:lstStyle/>
          <a:p>
            <a:pPr marL="0" indent="0">
              <a:buNone/>
            </a:pPr>
            <a:r>
              <a:rPr lang="en-US" dirty="0"/>
              <a:t>Discussion </a:t>
            </a:r>
            <a:r>
              <a:rPr lang="en-US"/>
              <a:t>questions</a:t>
            </a:r>
            <a:r>
              <a:rPr lang="en-US" smtClean="0"/>
              <a:t>:</a:t>
            </a:r>
          </a:p>
          <a:p>
            <a:endParaRPr lang="en-US" dirty="0"/>
          </a:p>
          <a:p>
            <a:r>
              <a:rPr lang="en-US" dirty="0"/>
              <a:t>"What is the most popular web server in use on the internet?"</a:t>
            </a:r>
          </a:p>
          <a:p>
            <a:endParaRPr lang="en-US" dirty="0"/>
          </a:p>
        </p:txBody>
      </p:sp>
    </p:spTree>
    <p:extLst>
      <p:ext uri="{BB962C8B-B14F-4D97-AF65-F5344CB8AC3E}">
        <p14:creationId xmlns:p14="http://schemas.microsoft.com/office/powerpoint/2010/main" val="28494394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Web </a:t>
            </a:r>
            <a:r>
              <a:rPr lang="en-US" dirty="0" smtClean="0"/>
              <a:t>– Linux Apache</a:t>
            </a:r>
            <a:endParaRPr lang="en-US" dirty="0"/>
          </a:p>
        </p:txBody>
      </p:sp>
      <p:sp>
        <p:nvSpPr>
          <p:cNvPr id="3" name="Content Placeholder 2"/>
          <p:cNvSpPr>
            <a:spLocks noGrp="1"/>
          </p:cNvSpPr>
          <p:nvPr>
            <p:ph idx="1"/>
          </p:nvPr>
        </p:nvSpPr>
        <p:spPr/>
        <p:txBody>
          <a:bodyPr>
            <a:normAutofit/>
          </a:bodyPr>
          <a:lstStyle/>
          <a:p>
            <a:r>
              <a:rPr lang="en-US" dirty="0"/>
              <a:t>Apache</a:t>
            </a:r>
          </a:p>
          <a:p>
            <a:pPr lvl="1"/>
            <a:r>
              <a:rPr lang="en-US" dirty="0"/>
              <a:t>history</a:t>
            </a:r>
          </a:p>
          <a:p>
            <a:pPr lvl="1"/>
            <a:r>
              <a:rPr lang="en-US" dirty="0"/>
              <a:t>Developed  National Center for Supercomputing Applications, University of Illinois, Urbana-Champaign</a:t>
            </a:r>
          </a:p>
          <a:p>
            <a:pPr lvl="2"/>
            <a:r>
              <a:rPr lang="en-US" dirty="0"/>
              <a:t>February 1995</a:t>
            </a:r>
          </a:p>
          <a:p>
            <a:pPr lvl="2"/>
            <a:r>
              <a:rPr lang="en-US" dirty="0"/>
              <a:t>Based on NCSA </a:t>
            </a:r>
            <a:r>
              <a:rPr lang="en-US" dirty="0" err="1"/>
              <a:t>HTTPd</a:t>
            </a:r>
            <a:r>
              <a:rPr lang="en-US" dirty="0"/>
              <a:t> server</a:t>
            </a:r>
          </a:p>
          <a:p>
            <a:pPr lvl="1"/>
            <a:r>
              <a:rPr lang="en-US" dirty="0"/>
              <a:t>Most popular since April 1996</a:t>
            </a:r>
          </a:p>
          <a:p>
            <a:pPr lvl="1"/>
            <a:r>
              <a:rPr lang="en-US" dirty="0"/>
              <a:t>As of June 2013</a:t>
            </a:r>
          </a:p>
          <a:p>
            <a:pPr lvl="2"/>
            <a:r>
              <a:rPr lang="en-US" dirty="0"/>
              <a:t>54.2% of all active websites</a:t>
            </a:r>
          </a:p>
        </p:txBody>
      </p:sp>
    </p:spTree>
    <p:extLst>
      <p:ext uri="{BB962C8B-B14F-4D97-AF65-F5344CB8AC3E}">
        <p14:creationId xmlns:p14="http://schemas.microsoft.com/office/powerpoint/2010/main" val="32591873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Apache name</a:t>
            </a:r>
            <a:endParaRPr lang="en-US" dirty="0"/>
          </a:p>
        </p:txBody>
      </p:sp>
      <p:sp>
        <p:nvSpPr>
          <p:cNvPr id="3" name="Content Placeholder 2"/>
          <p:cNvSpPr>
            <a:spLocks noGrp="1"/>
          </p:cNvSpPr>
          <p:nvPr>
            <p:ph idx="1"/>
          </p:nvPr>
        </p:nvSpPr>
        <p:spPr/>
        <p:txBody>
          <a:bodyPr>
            <a:normAutofit/>
          </a:bodyPr>
          <a:lstStyle/>
          <a:p>
            <a:pPr lvl="0"/>
            <a:r>
              <a:rPr lang="en-US" dirty="0"/>
              <a:t>Apache</a:t>
            </a:r>
          </a:p>
          <a:p>
            <a:pPr lvl="1"/>
            <a:r>
              <a:rPr lang="en-US" dirty="0"/>
              <a:t>Name:  2000 interview, Brian </a:t>
            </a:r>
            <a:r>
              <a:rPr lang="en-US" dirty="0" err="1"/>
              <a:t>Behlendorf</a:t>
            </a:r>
            <a:r>
              <a:rPr lang="en-US" dirty="0"/>
              <a:t>, one of the creators of Apache:</a:t>
            </a:r>
          </a:p>
          <a:p>
            <a:pPr lvl="1"/>
            <a:endParaRPr lang="en-US" dirty="0"/>
          </a:p>
          <a:p>
            <a:pPr lvl="1"/>
            <a:r>
              <a:rPr lang="en-US" dirty="0"/>
              <a:t>The name literally came out of the blue. I wish I could say that it was something fantastic, but it was out of the blue. I put it on a page and then a few months later when this project started, I pointed people to this page and said: "Hey, what do you think of that idea?" ... Someone said they liked the name and that it was a really good pun. And I was like, "A pun? What do you mean?" He said, "Well, we're building a server out of a bunch of software patches, right? So it's a patchy Web server." I went, "Oh, all right." ... When I thought of the name, no. It just sort of </a:t>
            </a:r>
            <a:r>
              <a:rPr lang="en-US" dirty="0" err="1"/>
              <a:t>connotated</a:t>
            </a:r>
            <a:r>
              <a:rPr lang="en-US" dirty="0"/>
              <a:t>: "Take no prisoners. Be kind of aggressive and kick some ass."</a:t>
            </a:r>
          </a:p>
        </p:txBody>
      </p:sp>
    </p:spTree>
    <p:extLst>
      <p:ext uri="{BB962C8B-B14F-4D97-AF65-F5344CB8AC3E}">
        <p14:creationId xmlns:p14="http://schemas.microsoft.com/office/powerpoint/2010/main" val="3679303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Apache packages</a:t>
            </a:r>
            <a:endParaRPr lang="en-US" dirty="0"/>
          </a:p>
        </p:txBody>
      </p:sp>
      <p:sp>
        <p:nvSpPr>
          <p:cNvPr id="3" name="Content Placeholder 2"/>
          <p:cNvSpPr>
            <a:spLocks noGrp="1"/>
          </p:cNvSpPr>
          <p:nvPr>
            <p:ph idx="1"/>
          </p:nvPr>
        </p:nvSpPr>
        <p:spPr/>
        <p:txBody>
          <a:bodyPr>
            <a:normAutofit/>
          </a:bodyPr>
          <a:lstStyle/>
          <a:p>
            <a:r>
              <a:rPr lang="en-US" dirty="0"/>
              <a:t>Optional packages</a:t>
            </a:r>
          </a:p>
          <a:p>
            <a:pPr lvl="1"/>
            <a:r>
              <a:rPr lang="en-US" dirty="0" err="1"/>
              <a:t>httpd</a:t>
            </a:r>
            <a:r>
              <a:rPr lang="en-US" dirty="0"/>
              <a:t>-tools</a:t>
            </a:r>
          </a:p>
          <a:p>
            <a:pPr lvl="2"/>
            <a:r>
              <a:rPr lang="en-US" dirty="0"/>
              <a:t>ab</a:t>
            </a:r>
          </a:p>
          <a:p>
            <a:pPr lvl="1"/>
            <a:r>
              <a:rPr lang="en-US" dirty="0"/>
              <a:t>manual</a:t>
            </a:r>
          </a:p>
          <a:p>
            <a:pPr lvl="1"/>
            <a:r>
              <a:rPr lang="en-US" dirty="0" err="1"/>
              <a:t>webalizer</a:t>
            </a:r>
            <a:endParaRPr lang="en-US" dirty="0"/>
          </a:p>
          <a:p>
            <a:pPr lvl="1"/>
            <a:r>
              <a:rPr lang="en-US" dirty="0"/>
              <a:t>mod </a:t>
            </a:r>
            <a:r>
              <a:rPr lang="en-US" dirty="0" err="1"/>
              <a:t>perl</a:t>
            </a:r>
            <a:endParaRPr lang="en-US" dirty="0"/>
          </a:p>
          <a:p>
            <a:pPr lvl="1"/>
            <a:r>
              <a:rPr lang="en-US" dirty="0"/>
              <a:t>mod python</a:t>
            </a:r>
          </a:p>
          <a:p>
            <a:pPr lvl="1"/>
            <a:r>
              <a:rPr lang="en-US" dirty="0"/>
              <a:t>mod </a:t>
            </a:r>
            <a:r>
              <a:rPr lang="en-US" dirty="0" err="1"/>
              <a:t>ssl</a:t>
            </a:r>
            <a:endParaRPr lang="en-US" dirty="0"/>
          </a:p>
          <a:p>
            <a:pPr lvl="1"/>
            <a:r>
              <a:rPr lang="en-US" dirty="0"/>
              <a:t>mod </a:t>
            </a:r>
            <a:r>
              <a:rPr lang="en-US" dirty="0" err="1"/>
              <a:t>php</a:t>
            </a:r>
            <a:endParaRPr lang="en-US" dirty="0"/>
          </a:p>
        </p:txBody>
      </p:sp>
    </p:spTree>
    <p:extLst>
      <p:ext uri="{BB962C8B-B14F-4D97-AF65-F5344CB8AC3E}">
        <p14:creationId xmlns:p14="http://schemas.microsoft.com/office/powerpoint/2010/main" val="16911358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Apache </a:t>
            </a:r>
            <a:r>
              <a:rPr lang="en-US" dirty="0" err="1" smtClean="0"/>
              <a:t>config</a:t>
            </a:r>
            <a:r>
              <a:rPr lang="en-US" dirty="0" smtClean="0"/>
              <a:t> file</a:t>
            </a:r>
            <a:endParaRPr lang="en-US" dirty="0"/>
          </a:p>
        </p:txBody>
      </p:sp>
      <p:sp>
        <p:nvSpPr>
          <p:cNvPr id="3" name="Content Placeholder 2"/>
          <p:cNvSpPr>
            <a:spLocks noGrp="1"/>
          </p:cNvSpPr>
          <p:nvPr>
            <p:ph idx="1"/>
          </p:nvPr>
        </p:nvSpPr>
        <p:spPr/>
        <p:txBody>
          <a:bodyPr>
            <a:normAutofit/>
          </a:bodyPr>
          <a:lstStyle/>
          <a:p>
            <a:pPr lvl="0"/>
            <a:r>
              <a:rPr lang="en-US" dirty="0" err="1"/>
              <a:t>Config</a:t>
            </a:r>
            <a:r>
              <a:rPr lang="en-US" dirty="0"/>
              <a:t> files</a:t>
            </a:r>
          </a:p>
          <a:p>
            <a:pPr lvl="1"/>
            <a:r>
              <a:rPr lang="en-US" dirty="0" err="1"/>
              <a:t>httpd.conf</a:t>
            </a:r>
            <a:endParaRPr lang="en-US" dirty="0"/>
          </a:p>
          <a:p>
            <a:pPr lvl="1"/>
            <a:r>
              <a:rPr lang="en-US" dirty="0" err="1"/>
              <a:t>conf.d</a:t>
            </a:r>
            <a:r>
              <a:rPr lang="en-US" dirty="0"/>
              <a:t>/</a:t>
            </a:r>
          </a:p>
        </p:txBody>
      </p:sp>
    </p:spTree>
    <p:extLst>
      <p:ext uri="{BB962C8B-B14F-4D97-AF65-F5344CB8AC3E}">
        <p14:creationId xmlns:p14="http://schemas.microsoft.com/office/powerpoint/2010/main" val="30947466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Apache </a:t>
            </a:r>
            <a:r>
              <a:rPr lang="en-US" dirty="0" err="1" smtClean="0"/>
              <a:t>config</a:t>
            </a:r>
            <a:endParaRPr lang="en-US" dirty="0"/>
          </a:p>
        </p:txBody>
      </p:sp>
      <p:sp>
        <p:nvSpPr>
          <p:cNvPr id="3" name="Content Placeholder 2"/>
          <p:cNvSpPr>
            <a:spLocks noGrp="1"/>
          </p:cNvSpPr>
          <p:nvPr>
            <p:ph idx="1"/>
          </p:nvPr>
        </p:nvSpPr>
        <p:spPr/>
        <p:txBody>
          <a:bodyPr>
            <a:normAutofit/>
          </a:bodyPr>
          <a:lstStyle/>
          <a:p>
            <a:pPr lvl="0"/>
            <a:r>
              <a:rPr lang="en-US" dirty="0"/>
              <a:t>HTML files</a:t>
            </a:r>
          </a:p>
          <a:p>
            <a:pPr lvl="1"/>
            <a:r>
              <a:rPr lang="en-US" dirty="0"/>
              <a:t>/</a:t>
            </a:r>
            <a:r>
              <a:rPr lang="en-US" dirty="0" err="1"/>
              <a:t>var</a:t>
            </a:r>
            <a:r>
              <a:rPr lang="en-US" dirty="0"/>
              <a:t>/www/html</a:t>
            </a:r>
          </a:p>
          <a:p>
            <a:pPr lvl="0"/>
            <a:endParaRPr lang="en-US" dirty="0"/>
          </a:p>
          <a:p>
            <a:pPr lvl="0"/>
            <a:r>
              <a:rPr lang="en-US" dirty="0"/>
              <a:t>Can override with *.</a:t>
            </a:r>
            <a:r>
              <a:rPr lang="en-US" dirty="0" err="1"/>
              <a:t>conf</a:t>
            </a:r>
            <a:r>
              <a:rPr lang="en-US" dirty="0"/>
              <a:t> files</a:t>
            </a:r>
          </a:p>
          <a:p>
            <a:pPr lvl="1"/>
            <a:r>
              <a:rPr lang="en-US" dirty="0"/>
              <a:t>Example</a:t>
            </a:r>
          </a:p>
          <a:p>
            <a:pPr marL="342900" lvl="1" indent="0">
              <a:buNone/>
            </a:pPr>
            <a:r>
              <a:rPr lang="en-US" dirty="0">
                <a:latin typeface="Courier New" panose="02070309020205020404" pitchFamily="49" charset="0"/>
                <a:cs typeface="Courier New" panose="02070309020205020404" pitchFamily="49" charset="0"/>
              </a:rPr>
              <a:t>Alias /usage /</a:t>
            </a:r>
            <a:r>
              <a:rPr lang="en-US" dirty="0" err="1">
                <a:latin typeface="Courier New" panose="02070309020205020404" pitchFamily="49" charset="0"/>
                <a:cs typeface="Courier New" panose="02070309020205020404" pitchFamily="49" charset="0"/>
              </a:rPr>
              <a:t>var</a:t>
            </a:r>
            <a:r>
              <a:rPr lang="en-US" dirty="0">
                <a:latin typeface="Courier New" panose="02070309020205020404" pitchFamily="49" charset="0"/>
                <a:cs typeface="Courier New" panose="02070309020205020404" pitchFamily="49" charset="0"/>
              </a:rPr>
              <a:t>/www/usage</a:t>
            </a:r>
          </a:p>
          <a:p>
            <a:pPr marL="685800" lvl="2" indent="0">
              <a:buNone/>
            </a:pPr>
            <a:r>
              <a:rPr lang="en-US" dirty="0">
                <a:latin typeface="Courier New" panose="02070309020205020404" pitchFamily="49" charset="0"/>
                <a:cs typeface="Courier New" panose="02070309020205020404" pitchFamily="49" charset="0"/>
              </a:rPr>
              <a:t>&lt;Location /usage&gt;</a:t>
            </a:r>
          </a:p>
          <a:p>
            <a:pPr marL="685800" lvl="2" indent="0">
              <a:buNone/>
            </a:pPr>
            <a:r>
              <a:rPr lang="en-US" dirty="0">
                <a:latin typeface="Courier New" panose="02070309020205020404" pitchFamily="49" charset="0"/>
                <a:cs typeface="Courier New" panose="02070309020205020404" pitchFamily="49" charset="0"/>
              </a:rPr>
              <a:t>…</a:t>
            </a:r>
          </a:p>
          <a:p>
            <a:pPr marL="685800" lvl="2" indent="0">
              <a:buNone/>
            </a:pPr>
            <a:r>
              <a:rPr lang="en-US" dirty="0">
                <a:latin typeface="Courier New" panose="02070309020205020404" pitchFamily="49" charset="0"/>
                <a:cs typeface="Courier New" panose="02070309020205020404" pitchFamily="49" charset="0"/>
              </a:rPr>
              <a:t>&lt;/Location&gt;</a:t>
            </a:r>
          </a:p>
        </p:txBody>
      </p:sp>
    </p:spTree>
    <p:extLst>
      <p:ext uri="{BB962C8B-B14F-4D97-AF65-F5344CB8AC3E}">
        <p14:creationId xmlns:p14="http://schemas.microsoft.com/office/powerpoint/2010/main" val="22920321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Apache binaries</a:t>
            </a:r>
            <a:endParaRPr lang="en-US" dirty="0"/>
          </a:p>
        </p:txBody>
      </p:sp>
      <p:sp>
        <p:nvSpPr>
          <p:cNvPr id="3" name="Content Placeholder 2"/>
          <p:cNvSpPr>
            <a:spLocks noGrp="1"/>
          </p:cNvSpPr>
          <p:nvPr>
            <p:ph idx="1"/>
          </p:nvPr>
        </p:nvSpPr>
        <p:spPr/>
        <p:txBody>
          <a:bodyPr>
            <a:normAutofit/>
          </a:bodyPr>
          <a:lstStyle/>
          <a:p>
            <a:pPr lvl="0"/>
            <a:r>
              <a:rPr lang="en-US" dirty="0"/>
              <a:t>Binaries</a:t>
            </a:r>
          </a:p>
          <a:p>
            <a:pPr lvl="1"/>
            <a:r>
              <a:rPr lang="en-US" dirty="0" err="1"/>
              <a:t>httpd</a:t>
            </a:r>
            <a:endParaRPr lang="en-US" dirty="0"/>
          </a:p>
          <a:p>
            <a:pPr lvl="1"/>
            <a:r>
              <a:rPr lang="en-US" dirty="0" err="1"/>
              <a:t>apachectl</a:t>
            </a:r>
            <a:endParaRPr lang="en-US" dirty="0"/>
          </a:p>
          <a:p>
            <a:pPr lvl="1"/>
            <a:r>
              <a:rPr lang="en-US" dirty="0" err="1"/>
              <a:t>htpassword</a:t>
            </a:r>
            <a:endParaRPr lang="en-US" dirty="0"/>
          </a:p>
        </p:txBody>
      </p:sp>
    </p:spTree>
    <p:extLst>
      <p:ext uri="{BB962C8B-B14F-4D97-AF65-F5344CB8AC3E}">
        <p14:creationId xmlns:p14="http://schemas.microsoft.com/office/powerpoint/2010/main" val="946363938"/>
      </p:ext>
    </p:extLst>
  </p:cSld>
  <p:clrMapOvr>
    <a:masterClrMapping/>
  </p:clrMapOvr>
  <p:timing>
    <p:tnLst>
      <p:par>
        <p:cTn id="1" dur="indefinite" restart="never" nodeType="tmRoot"/>
      </p:par>
    </p:tnLst>
  </p:timing>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A4F55A30-E3CB-4981-9443-3DED57942C5D}"/>
</file>

<file path=customXml/itemProps2.xml><?xml version="1.0" encoding="utf-8"?>
<ds:datastoreItem xmlns:ds="http://schemas.openxmlformats.org/officeDocument/2006/customXml" ds:itemID="{07B94B6C-B258-4ED1-B89A-840CF240A09B}"/>
</file>

<file path=customXml/itemProps3.xml><?xml version="1.0" encoding="utf-8"?>
<ds:datastoreItem xmlns:ds="http://schemas.openxmlformats.org/officeDocument/2006/customXml" ds:itemID="{B8ADDC4D-26E6-46E3-9095-982502A00E8F}"/>
</file>

<file path=docProps/app.xml><?xml version="1.0" encoding="utf-8"?>
<Properties xmlns="http://schemas.openxmlformats.org/officeDocument/2006/extended-properties" xmlns:vt="http://schemas.openxmlformats.org/officeDocument/2006/docPropsVTypes">
  <Template>C5 Modules</Template>
  <TotalTime>2133</TotalTime>
  <Words>846</Words>
  <Application>Microsoft Office PowerPoint</Application>
  <PresentationFormat>On-screen Show (4:3)</PresentationFormat>
  <Paragraphs>189</Paragraphs>
  <Slides>25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Calibri Light</vt:lpstr>
      <vt:lpstr>Courier New</vt:lpstr>
      <vt:lpstr>PP_C5Modules_CC_License_standard</vt:lpstr>
      <vt:lpstr>Infrastructure Service Administration and Security</vt:lpstr>
      <vt:lpstr>Learning Outcomes</vt:lpstr>
      <vt:lpstr>Warm up</vt:lpstr>
      <vt:lpstr>Web – Linux Apache</vt:lpstr>
      <vt:lpstr>Apache name</vt:lpstr>
      <vt:lpstr>Apache packages</vt:lpstr>
      <vt:lpstr>Apache config file</vt:lpstr>
      <vt:lpstr>Apache config</vt:lpstr>
      <vt:lpstr>Apache binaries</vt:lpstr>
      <vt:lpstr>Log files</vt:lpstr>
      <vt:lpstr>Directives</vt:lpstr>
      <vt:lpstr>Context and Container</vt:lpstr>
      <vt:lpstr>Containers</vt:lpstr>
      <vt:lpstr>Directory example</vt:lpstr>
      <vt:lpstr>Files example</vt:lpstr>
      <vt:lpstr>Location example</vt:lpstr>
      <vt:lpstr>Virtual host example</vt:lpstr>
      <vt:lpstr>PowerPoint Presentation</vt:lpstr>
      <vt:lpstr>.htaccess</vt:lpstr>
      <vt:lpstr>SSL</vt:lpstr>
      <vt:lpstr>Virtualhost</vt:lpstr>
      <vt:lpstr>Testing</vt:lpstr>
      <vt:lpstr>Apache bench</vt:lpstr>
      <vt:lpstr>Webalizer</vt:lpstr>
      <vt:lpstr>Troubleshooting</vt:lpstr>
    </vt:vector>
  </TitlesOfParts>
  <Company>University of California at Davis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Bishop</dc:creator>
  <cp:lastModifiedBy>YU Cai (Admin)</cp:lastModifiedBy>
  <cp:revision>195</cp:revision>
  <cp:lastPrinted>2016-07-18T16:40:10Z</cp:lastPrinted>
  <dcterms:created xsi:type="dcterms:W3CDTF">2016-07-03T20:12:42Z</dcterms:created>
  <dcterms:modified xsi:type="dcterms:W3CDTF">2018-09-01T15:45:00Z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