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1"/>
  </p:notesMasterIdLst>
  <p:handoutMasterIdLst>
    <p:handoutMasterId r:id="rId62"/>
  </p:handoutMasterIdLst>
  <p:sldIdLst>
    <p:sldId id="256" r:id="rId5"/>
    <p:sldId id="258" r:id="rId6"/>
    <p:sldId id="312" r:id="rId7"/>
    <p:sldId id="311" r:id="rId8"/>
    <p:sldId id="259" r:id="rId9"/>
    <p:sldId id="313"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38" autoAdjust="0"/>
    <p:restoredTop sz="94492" autoAdjust="0"/>
  </p:normalViewPr>
  <p:slideViewPr>
    <p:cSldViewPr>
      <p:cViewPr varScale="1">
        <p:scale>
          <a:sx n="90" d="100"/>
          <a:sy n="90" d="100"/>
        </p:scale>
        <p:origin x="208" y="752"/>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n-US"/>
              <a:t>11/9/21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n-US"/>
              <a:t>11/9/21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n-US"/>
              <a:t>Click to edit Master title style</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lumMod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7209051-6E81-43E8-9099-FF6A0C3DCFE8}"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CEAB04-7709-4C1E-A61A-74684A0170FC}"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79BD0D-E0B1-4CED-AC65-708AC79EB9CD}"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CC3EA6D-DF0B-4D4B-B359-5F1D1D0E30A4}"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n-US"/>
              <a:t>Click to edit Master title style</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lumMod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77EDB99-15BC-4479-BAC5-1E502E66917A}" type="datetime1">
              <a:rPr lang="en-US"/>
              <a:t>11/9/21</a:t>
            </a:fld>
            <a:endParaRPr/>
          </a:p>
        </p:txBody>
      </p:sp>
      <p:sp>
        <p:nvSpPr>
          <p:cNvPr id="6" name="Slide Number Placeholder 5"/>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p>
            <a:r>
              <a:rPr lang="en-US"/>
              <a:t>Click to edit Master title style</a:t>
            </a:r>
            <a:endParaRPr/>
          </a:p>
        </p:txBody>
      </p:sp>
      <p:sp>
        <p:nvSpPr>
          <p:cNvPr id="3" name="Content Placeholder 2"/>
          <p:cNvSpPr>
            <a:spLocks noGrp="1"/>
          </p:cNvSpPr>
          <p:nvPr>
            <p:ph sz="half" idx="1"/>
          </p:nvPr>
        </p:nvSpPr>
        <p:spPr>
          <a:xfrm>
            <a:off x="1141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4067C2A3-CD19-48AB-9F64-ECCF75182EDD}"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2" y="152400"/>
            <a:ext cx="9751060" cy="12954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41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41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94412" y="1524000"/>
            <a:ext cx="4875530" cy="816429"/>
          </a:xfrm>
        </p:spPr>
        <p:txBody>
          <a:bodyPr anchor="ctr">
            <a:normAutofit/>
          </a:bodyPr>
          <a:lstStyle>
            <a:lvl1pPr marL="0" indent="0">
              <a:buNone/>
              <a:defRPr sz="2800" b="0">
                <a:solidFill>
                  <a:schemeClr val="accent1">
                    <a:lumMod val="75000"/>
                  </a:schemeClr>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63E8C1-7C87-4705-AB97-8CD17D208E3F}" type="datetime1">
              <a:rPr lang="en-US"/>
              <a:t>11/9/21</a:t>
            </a:fld>
            <a:endParaRPr/>
          </a:p>
        </p:txBody>
      </p:sp>
      <p:sp>
        <p:nvSpPr>
          <p:cNvPr id="9" name="Slide Number Placeholder 8"/>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20C624E-DF92-4841-B9B9-DD11AA239B85}" type="datetime1">
              <a:rPr lang="en-US"/>
              <a:t>11/9/21</a:t>
            </a:fld>
            <a:endParaRPr/>
          </a:p>
        </p:txBody>
      </p:sp>
      <p:sp>
        <p:nvSpPr>
          <p:cNvPr id="5" name="Slide Number Placeholder 4"/>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FBDA3AE1-4360-4D5B-BDBC-656B872DD533}" type="datetime1">
              <a:rPr lang="en-US"/>
              <a:t>11/9/21</a:t>
            </a:fld>
            <a:endParaRPr/>
          </a:p>
        </p:txBody>
      </p:sp>
      <p:sp>
        <p:nvSpPr>
          <p:cNvPr id="4" name="Slide Number Placeholder 3"/>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20990708-46A4-4851-883E-8DFB8939107E}"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6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lumMod val="75000"/>
                  </a:schemeClr>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AE88EFFC-86AE-4294-A319-CAFC2651994B}" type="datetime1">
              <a:rPr lang="en-US"/>
              <a:t>11/9/21</a:t>
            </a:fld>
            <a:endParaRPr/>
          </a:p>
        </p:txBody>
      </p:sp>
      <p:sp>
        <p:nvSpPr>
          <p:cNvPr id="7" name="Slide Number Placeholder 6"/>
          <p:cNvSpPr>
            <a:spLocks noGrp="1"/>
          </p:cNvSpPr>
          <p:nvPr>
            <p:ph type="sldNum" sz="quarter" idx="12"/>
          </p:nvPr>
        </p:nvSpPr>
        <p:spPr/>
        <p:txBody>
          <a:bodyPr/>
          <a:lstStyle/>
          <a:p>
            <a:fld id="{34C99D79-8A4B-4031-B1E0-AF26F8EDF2BC}" type="slidenum">
              <a:rPr/>
              <a:t>‹#›</a:t>
            </a:fld>
            <a:endParaRPr/>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r>
              <a:rPr lang="en-US" dirty="0"/>
              <a:t>Add a footer</a:t>
            </a: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n-US"/>
              <a:pPr/>
              <a:t>11/9/21</a:t>
            </a:fld>
            <a:endParaRPr dirty="0"/>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nhlbi.nih.gov/health-topics/overweight-and-obesit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youtu.be/JHn_mPEZ5sk"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youtu.be/jyL8UfGZMJ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nationalacademies.org/hmd/~/media/Files/Activity%20Files/Nutrition/DRI-Tables/8_Macronutrient%20Summary.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health-calc.com/diet/energy-expenditure-advanced"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youtu.be/8k2l23pVMig" TargetMode="External"/><Relationship Id="rId2" Type="http://schemas.openxmlformats.org/officeDocument/2006/relationships/slideLayout" Target="../slideLayouts/slideLayout2.xml"/><Relationship Id="rId1" Type="http://schemas.openxmlformats.org/officeDocument/2006/relationships/video" Target="https://www.youtube.com/embed/8k2l23pVMig?feature=oembed" TargetMode="Externa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cdc.gov/obesity/data/prevalence-maps.html#overal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www.dietaryguidelines.gov/sites/default/files/2021-03/Dietary_Guidelines_for_Americans-2020-2025.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ww.health.gov/paguideline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dc.gov/nccdphp/dnpa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324" y="362396"/>
            <a:ext cx="10057288" cy="1676400"/>
          </a:xfrm>
        </p:spPr>
        <p:txBody>
          <a:bodyPr/>
          <a:lstStyle/>
          <a:p>
            <a:r>
              <a:rPr lang="en-US" sz="4800" dirty="0"/>
              <a:t>Energy Balance and Body Weight</a:t>
            </a:r>
          </a:p>
        </p:txBody>
      </p:sp>
      <p:sp>
        <p:nvSpPr>
          <p:cNvPr id="3" name="Subtitle 2"/>
          <p:cNvSpPr>
            <a:spLocks noGrp="1"/>
          </p:cNvSpPr>
          <p:nvPr>
            <p:ph type="subTitle" idx="1"/>
          </p:nvPr>
        </p:nvSpPr>
        <p:spPr/>
        <p:txBody>
          <a:bodyPr/>
          <a:lstStyle/>
          <a:p>
            <a:r>
              <a:rPr lang="en-US" dirty="0"/>
              <a:t>Chapter Eleven</a:t>
            </a:r>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857E-D085-FD4F-AE34-2B9EB16C217A}"/>
              </a:ext>
            </a:extLst>
          </p:cNvPr>
          <p:cNvSpPr>
            <a:spLocks noGrp="1"/>
          </p:cNvSpPr>
          <p:nvPr>
            <p:ph type="title"/>
          </p:nvPr>
        </p:nvSpPr>
        <p:spPr/>
        <p:txBody>
          <a:bodyPr>
            <a:normAutofit/>
          </a:bodyPr>
          <a:lstStyle/>
          <a:p>
            <a:r>
              <a:rPr lang="en-US" b="1" dirty="0"/>
              <a:t>11.1 Indicators of Health: Body Mass Index, Body Fat Content, and Fat Distribution</a:t>
            </a:r>
            <a:endParaRPr lang="en-US" dirty="0"/>
          </a:p>
        </p:txBody>
      </p:sp>
      <p:sp>
        <p:nvSpPr>
          <p:cNvPr id="3" name="Content Placeholder 2">
            <a:extLst>
              <a:ext uri="{FF2B5EF4-FFF2-40B4-BE49-F238E27FC236}">
                <a16:creationId xmlns:a16="http://schemas.microsoft.com/office/drawing/2014/main" id="{537FB3A4-87FD-564B-AEAA-DE6C5490E336}"/>
              </a:ext>
            </a:extLst>
          </p:cNvPr>
          <p:cNvSpPr>
            <a:spLocks noGrp="1"/>
          </p:cNvSpPr>
          <p:nvPr>
            <p:ph idx="1"/>
          </p:nvPr>
        </p:nvSpPr>
        <p:spPr/>
        <p:txBody>
          <a:bodyPr>
            <a:normAutofit lnSpcReduction="10000"/>
          </a:bodyPr>
          <a:lstStyle/>
          <a:p>
            <a:r>
              <a:rPr lang="en-US" dirty="0"/>
              <a:t>Although the terms overweight and obese are often used interchangeably and considered as gradations of the same thing, they denote different things.</a:t>
            </a:r>
          </a:p>
          <a:p>
            <a:pPr lvl="1"/>
            <a:r>
              <a:rPr lang="en-US" dirty="0"/>
              <a:t> </a:t>
            </a:r>
            <a:r>
              <a:rPr lang="en-US" b="1" dirty="0"/>
              <a:t>Overweight</a:t>
            </a:r>
            <a:r>
              <a:rPr lang="en-US" dirty="0"/>
              <a:t> refers to having more weight than normal for a particular height and may be the result of water weight, muscle weight, or fat mass.</a:t>
            </a:r>
          </a:p>
          <a:p>
            <a:pPr lvl="2"/>
            <a:r>
              <a:rPr lang="en-US" dirty="0"/>
              <a:t>Clinical BMI 25.0-29.9</a:t>
            </a:r>
          </a:p>
          <a:p>
            <a:pPr lvl="1"/>
            <a:r>
              <a:rPr lang="en-US" b="1" dirty="0"/>
              <a:t>Obese</a:t>
            </a:r>
            <a:r>
              <a:rPr lang="en-US" dirty="0"/>
              <a:t> refers specifically to having excess body fat.</a:t>
            </a:r>
          </a:p>
          <a:p>
            <a:pPr lvl="2"/>
            <a:r>
              <a:rPr lang="en-US" dirty="0"/>
              <a:t>Clinical BMI &gt;30.0</a:t>
            </a:r>
          </a:p>
          <a:p>
            <a:r>
              <a:rPr lang="en-US" dirty="0"/>
              <a:t>In most cases people who are overweight also have excessive body fat.</a:t>
            </a:r>
          </a:p>
        </p:txBody>
      </p:sp>
    </p:spTree>
    <p:extLst>
      <p:ext uri="{BB962C8B-B14F-4D97-AF65-F5344CB8AC3E}">
        <p14:creationId xmlns:p14="http://schemas.microsoft.com/office/powerpoint/2010/main" val="886368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B8E08-D16C-A84A-A6B7-44D9EFC641DC}"/>
              </a:ext>
            </a:extLst>
          </p:cNvPr>
          <p:cNvSpPr>
            <a:spLocks noGrp="1"/>
          </p:cNvSpPr>
          <p:nvPr>
            <p:ph type="title"/>
          </p:nvPr>
        </p:nvSpPr>
        <p:spPr/>
        <p:txBody>
          <a:bodyPr>
            <a:normAutofit/>
          </a:bodyPr>
          <a:lstStyle/>
          <a:p>
            <a:r>
              <a:rPr lang="en-US" b="1" dirty="0"/>
              <a:t>11.1 Body Mass Index: How to Measure It and Its Limitations</a:t>
            </a:r>
            <a:endParaRPr lang="en-US" dirty="0"/>
          </a:p>
        </p:txBody>
      </p:sp>
      <p:sp>
        <p:nvSpPr>
          <p:cNvPr id="3" name="Content Placeholder 2">
            <a:extLst>
              <a:ext uri="{FF2B5EF4-FFF2-40B4-BE49-F238E27FC236}">
                <a16:creationId xmlns:a16="http://schemas.microsoft.com/office/drawing/2014/main" id="{8081F52B-4D24-974A-AF7C-98121ECCFF99}"/>
              </a:ext>
            </a:extLst>
          </p:cNvPr>
          <p:cNvSpPr>
            <a:spLocks noGrp="1"/>
          </p:cNvSpPr>
          <p:nvPr>
            <p:ph idx="1"/>
          </p:nvPr>
        </p:nvSpPr>
        <p:spPr/>
        <p:txBody>
          <a:bodyPr/>
          <a:lstStyle/>
          <a:p>
            <a:r>
              <a:rPr lang="en-US" dirty="0"/>
              <a:t>The “ideal” healthy body weight for a particular person is dependent on many things, such as frame size, sex, muscle mass, bone density, age, and height.</a:t>
            </a:r>
          </a:p>
          <a:p>
            <a:r>
              <a:rPr lang="en-US" dirty="0"/>
              <a:t>To standardize the “ideal” body weight and relate it to health, scientists have devised mathematical formulas to better define a healthy weight.</a:t>
            </a:r>
          </a:p>
          <a:p>
            <a:pPr lvl="1"/>
            <a:r>
              <a:rPr lang="en-US" b="1" dirty="0"/>
              <a:t>Body mass index (BMI)</a:t>
            </a:r>
            <a:r>
              <a:rPr lang="en-US" dirty="0"/>
              <a:t> is calculated using height and weight measurements and is more predictive of body fatness than weight alone.</a:t>
            </a:r>
          </a:p>
          <a:p>
            <a:pPr lvl="1"/>
            <a:r>
              <a:rPr lang="en-US" dirty="0"/>
              <a:t>BMI = [weight (</a:t>
            </a:r>
            <a:r>
              <a:rPr lang="en-US" dirty="0" err="1"/>
              <a:t>lb</a:t>
            </a:r>
            <a:r>
              <a:rPr lang="en-US" dirty="0"/>
              <a:t>) x 703] ÷ height (in)</a:t>
            </a:r>
            <a:r>
              <a:rPr lang="en-US" baseline="30000" dirty="0"/>
              <a:t>2</a:t>
            </a:r>
            <a:endParaRPr lang="en-US" dirty="0"/>
          </a:p>
        </p:txBody>
      </p:sp>
    </p:spTree>
    <p:extLst>
      <p:ext uri="{BB962C8B-B14F-4D97-AF65-F5344CB8AC3E}">
        <p14:creationId xmlns:p14="http://schemas.microsoft.com/office/powerpoint/2010/main" val="375170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947B4-7DF6-7748-9E85-4B08B371FAD8}"/>
              </a:ext>
            </a:extLst>
          </p:cNvPr>
          <p:cNvSpPr>
            <a:spLocks noGrp="1"/>
          </p:cNvSpPr>
          <p:nvPr>
            <p:ph type="title"/>
          </p:nvPr>
        </p:nvSpPr>
        <p:spPr/>
        <p:txBody>
          <a:bodyPr/>
          <a:lstStyle/>
          <a:p>
            <a:r>
              <a:rPr lang="en-US" b="1" dirty="0"/>
              <a:t>Table 11.1 BMI Categories</a:t>
            </a:r>
          </a:p>
        </p:txBody>
      </p:sp>
      <p:sp>
        <p:nvSpPr>
          <p:cNvPr id="3" name="Content Placeholder 2">
            <a:extLst>
              <a:ext uri="{FF2B5EF4-FFF2-40B4-BE49-F238E27FC236}">
                <a16:creationId xmlns:a16="http://schemas.microsoft.com/office/drawing/2014/main" id="{4959516D-DFB3-514D-966E-380B19C3D00E}"/>
              </a:ext>
            </a:extLst>
          </p:cNvPr>
          <p:cNvSpPr>
            <a:spLocks noGrp="1"/>
          </p:cNvSpPr>
          <p:nvPr>
            <p:ph idx="1"/>
          </p:nvPr>
        </p:nvSpPr>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National Heart, Lung, and Blood Institute. </a:t>
            </a:r>
            <a:r>
              <a:rPr lang="en-US" sz="1600" dirty="0">
                <a:hlinkClick r:id="rId2"/>
              </a:rPr>
              <a:t>https://www.nhlbi.nih.gov/health-topics/overweight-and-obesity</a:t>
            </a:r>
            <a:endParaRPr lang="en-US" sz="1600" dirty="0"/>
          </a:p>
        </p:txBody>
      </p:sp>
      <p:graphicFrame>
        <p:nvGraphicFramePr>
          <p:cNvPr id="4" name="Table 3">
            <a:extLst>
              <a:ext uri="{FF2B5EF4-FFF2-40B4-BE49-F238E27FC236}">
                <a16:creationId xmlns:a16="http://schemas.microsoft.com/office/drawing/2014/main" id="{7F5C3675-2B4A-6A4D-AE68-446B31F7EF13}"/>
              </a:ext>
            </a:extLst>
          </p:cNvPr>
          <p:cNvGraphicFramePr>
            <a:graphicFrameLocks noGrp="1"/>
          </p:cNvGraphicFramePr>
          <p:nvPr>
            <p:extLst>
              <p:ext uri="{D42A27DB-BD31-4B8C-83A1-F6EECF244321}">
                <p14:modId xmlns:p14="http://schemas.microsoft.com/office/powerpoint/2010/main" val="805583704"/>
              </p:ext>
            </p:extLst>
          </p:nvPr>
        </p:nvGraphicFramePr>
        <p:xfrm>
          <a:off x="1370012" y="1828800"/>
          <a:ext cx="9220201" cy="3215640"/>
        </p:xfrm>
        <a:graphic>
          <a:graphicData uri="http://schemas.openxmlformats.org/drawingml/2006/table">
            <a:tbl>
              <a:tblPr firstRow="1" firstCol="1" bandRow="1">
                <a:tableStyleId>{5C22544A-7EE6-4342-B048-85BDC9FD1C3A}</a:tableStyleId>
              </a:tblPr>
              <a:tblGrid>
                <a:gridCol w="2895600">
                  <a:extLst>
                    <a:ext uri="{9D8B030D-6E8A-4147-A177-3AD203B41FA5}">
                      <a16:colId xmlns:a16="http://schemas.microsoft.com/office/drawing/2014/main" val="3605497630"/>
                    </a:ext>
                  </a:extLst>
                </a:gridCol>
                <a:gridCol w="3294488">
                  <a:extLst>
                    <a:ext uri="{9D8B030D-6E8A-4147-A177-3AD203B41FA5}">
                      <a16:colId xmlns:a16="http://schemas.microsoft.com/office/drawing/2014/main" val="3949801076"/>
                    </a:ext>
                  </a:extLst>
                </a:gridCol>
                <a:gridCol w="3030113">
                  <a:extLst>
                    <a:ext uri="{9D8B030D-6E8A-4147-A177-3AD203B41FA5}">
                      <a16:colId xmlns:a16="http://schemas.microsoft.com/office/drawing/2014/main" val="931994487"/>
                    </a:ext>
                  </a:extLst>
                </a:gridCol>
              </a:tblGrid>
              <a:tr h="381000">
                <a:tc rowSpan="2">
                  <a:txBody>
                    <a:bodyPr/>
                    <a:lstStyle/>
                    <a:p>
                      <a:pPr marL="0" marR="0" algn="ctr">
                        <a:spcBef>
                          <a:spcPts val="0"/>
                        </a:spcBef>
                        <a:spcAft>
                          <a:spcPts val="0"/>
                        </a:spcAft>
                      </a:pPr>
                      <a:r>
                        <a:rPr lang="en-US" sz="1600" dirty="0">
                          <a:effectLst/>
                        </a:rPr>
                        <a:t>Weight Categories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gridSpan="2">
                  <a:txBody>
                    <a:bodyPr/>
                    <a:lstStyle/>
                    <a:p>
                      <a:pPr marL="0" marR="0" algn="ctr">
                        <a:spcBef>
                          <a:spcPts val="0"/>
                        </a:spcBef>
                        <a:spcAft>
                          <a:spcPts val="0"/>
                        </a:spcAft>
                      </a:pPr>
                      <a:r>
                        <a:rPr lang="en-US" sz="1600" dirty="0">
                          <a:effectLst/>
                        </a:rPr>
                        <a:t>Body Mass Index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extLst>
                  <a:ext uri="{0D108BD9-81ED-4DB2-BD59-A6C34878D82A}">
                    <a16:rowId xmlns:a16="http://schemas.microsoft.com/office/drawing/2014/main" val="3241995398"/>
                  </a:ext>
                </a:extLst>
              </a:tr>
              <a:tr h="394335">
                <a:tc vMerge="1">
                  <a:txBody>
                    <a:bodyPr/>
                    <a:lstStyle/>
                    <a:p>
                      <a:endParaRPr lang="en-US"/>
                    </a:p>
                  </a:txBody>
                  <a:tcPr/>
                </a:tc>
                <a:tc>
                  <a:txBody>
                    <a:bodyPr/>
                    <a:lstStyle/>
                    <a:p>
                      <a:pPr marL="0" marR="0" algn="ctr">
                        <a:spcBef>
                          <a:spcPts val="0"/>
                        </a:spcBef>
                        <a:spcAft>
                          <a:spcPts val="0"/>
                        </a:spcAft>
                      </a:pPr>
                      <a:r>
                        <a:rPr lang="en-US" sz="1600" dirty="0">
                          <a:effectLst/>
                        </a:rPr>
                        <a:t>Children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0" marR="0" algn="ctr">
                        <a:spcBef>
                          <a:spcPts val="0"/>
                        </a:spcBef>
                        <a:spcAft>
                          <a:spcPts val="0"/>
                        </a:spcAft>
                      </a:pPr>
                      <a:r>
                        <a:rPr lang="en-US" sz="1600">
                          <a:effectLst/>
                        </a:rPr>
                        <a:t>Adults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81700809"/>
                  </a:ext>
                </a:extLst>
              </a:tr>
              <a:tr h="394335">
                <a:tc>
                  <a:txBody>
                    <a:bodyPr/>
                    <a:lstStyle/>
                    <a:p>
                      <a:pPr marL="0" marR="0" algn="ctr">
                        <a:spcBef>
                          <a:spcPts val="0"/>
                        </a:spcBef>
                        <a:spcAft>
                          <a:spcPts val="0"/>
                        </a:spcAft>
                      </a:pPr>
                      <a:r>
                        <a:rPr lang="en-US" sz="1600">
                          <a:effectLst/>
                        </a:rPr>
                        <a:t>Underweight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a:effectLst/>
                        </a:rPr>
                        <a:t> below 5</a:t>
                      </a:r>
                      <a:r>
                        <a:rPr lang="en-US" sz="1600" baseline="30000">
                          <a:effectLst/>
                        </a:rPr>
                        <a:t>th</a:t>
                      </a:r>
                      <a:r>
                        <a:rPr lang="en-US" sz="1600">
                          <a:effectLst/>
                        </a:rPr>
                        <a:t> percentile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0" marR="0" algn="ctr">
                        <a:spcBef>
                          <a:spcPts val="0"/>
                        </a:spcBef>
                        <a:spcAft>
                          <a:spcPts val="0"/>
                        </a:spcAft>
                      </a:pPr>
                      <a:r>
                        <a:rPr lang="en-US" sz="1600" dirty="0">
                          <a:effectLst/>
                        </a:rPr>
                        <a:t>&lt; 18.5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443698997"/>
                  </a:ext>
                </a:extLst>
              </a:tr>
              <a:tr h="502920">
                <a:tc>
                  <a:txBody>
                    <a:bodyPr/>
                    <a:lstStyle/>
                    <a:p>
                      <a:pPr marL="0" marR="0" algn="ctr">
                        <a:spcBef>
                          <a:spcPts val="0"/>
                        </a:spcBef>
                        <a:spcAft>
                          <a:spcPts val="0"/>
                        </a:spcAft>
                      </a:pPr>
                      <a:r>
                        <a:rPr lang="en-US" sz="1600">
                          <a:effectLst/>
                        </a:rPr>
                        <a:t>Normal weight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a:effectLst/>
                        </a:rPr>
                        <a:t>5</a:t>
                      </a:r>
                      <a:r>
                        <a:rPr lang="en-US" sz="1600" baseline="30000">
                          <a:effectLst/>
                        </a:rPr>
                        <a:t>th</a:t>
                      </a:r>
                      <a:r>
                        <a:rPr lang="en-US" sz="1600">
                          <a:effectLst/>
                        </a:rPr>
                        <a:t> percentile to &lt; 85</a:t>
                      </a:r>
                      <a:r>
                        <a:rPr lang="en-US" sz="1600" baseline="30000">
                          <a:effectLst/>
                        </a:rPr>
                        <a:t>th</a:t>
                      </a:r>
                      <a:r>
                        <a:rPr lang="en-US" sz="1600">
                          <a:effectLst/>
                        </a:rPr>
                        <a:t> percentile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0" marR="0" algn="ctr">
                        <a:spcBef>
                          <a:spcPts val="0"/>
                        </a:spcBef>
                        <a:spcAft>
                          <a:spcPts val="0"/>
                        </a:spcAft>
                      </a:pPr>
                      <a:r>
                        <a:rPr lang="en-US" sz="1600" dirty="0">
                          <a:effectLst/>
                        </a:rPr>
                        <a:t>18.5–24.9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443197448"/>
                  </a:ext>
                </a:extLst>
              </a:tr>
              <a:tr h="502920">
                <a:tc>
                  <a:txBody>
                    <a:bodyPr/>
                    <a:lstStyle/>
                    <a:p>
                      <a:pPr marL="0" marR="0" algn="ctr">
                        <a:spcBef>
                          <a:spcPts val="0"/>
                        </a:spcBef>
                        <a:spcAft>
                          <a:spcPts val="0"/>
                        </a:spcAft>
                      </a:pPr>
                      <a:r>
                        <a:rPr lang="en-US" sz="1600">
                          <a:effectLst/>
                        </a:rPr>
                        <a:t>Overweight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a:effectLst/>
                        </a:rPr>
                        <a:t>85</a:t>
                      </a:r>
                      <a:r>
                        <a:rPr lang="en-US" sz="1600" baseline="30000">
                          <a:effectLst/>
                        </a:rPr>
                        <a:t>th</a:t>
                      </a:r>
                      <a:r>
                        <a:rPr lang="en-US" sz="1600">
                          <a:effectLst/>
                        </a:rPr>
                        <a:t> percentile to &lt; 95</a:t>
                      </a:r>
                      <a:r>
                        <a:rPr lang="en-US" sz="1600" baseline="30000">
                          <a:effectLst/>
                        </a:rPr>
                        <a:t>th</a:t>
                      </a:r>
                      <a:r>
                        <a:rPr lang="en-US" sz="1600">
                          <a:effectLst/>
                        </a:rPr>
                        <a:t> percentile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0" marR="0" algn="ctr">
                        <a:spcBef>
                          <a:spcPts val="0"/>
                        </a:spcBef>
                        <a:spcAft>
                          <a:spcPts val="0"/>
                        </a:spcAft>
                      </a:pPr>
                      <a:r>
                        <a:rPr lang="en-US" sz="1600" dirty="0">
                          <a:effectLst/>
                        </a:rPr>
                        <a:t>25–29.9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514242040"/>
                  </a:ext>
                </a:extLst>
              </a:tr>
              <a:tr h="394335">
                <a:tc>
                  <a:txBody>
                    <a:bodyPr/>
                    <a:lstStyle/>
                    <a:p>
                      <a:pPr marL="0" marR="0" algn="ctr">
                        <a:spcBef>
                          <a:spcPts val="0"/>
                        </a:spcBef>
                        <a:spcAft>
                          <a:spcPts val="0"/>
                        </a:spcAft>
                      </a:pPr>
                      <a:r>
                        <a:rPr lang="en-US" sz="1600">
                          <a:effectLst/>
                        </a:rPr>
                        <a:t>Obese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600">
                          <a:effectLst/>
                        </a:rPr>
                        <a:t>95</a:t>
                      </a:r>
                      <a:r>
                        <a:rPr lang="en-US" sz="1600" baseline="30000">
                          <a:effectLst/>
                        </a:rPr>
                        <a:t>th</a:t>
                      </a:r>
                      <a:r>
                        <a:rPr lang="en-US" sz="1600">
                          <a:effectLst/>
                        </a:rPr>
                        <a:t> percentile &amp; above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0" marR="0" algn="ctr">
                        <a:spcBef>
                          <a:spcPts val="0"/>
                        </a:spcBef>
                        <a:spcAft>
                          <a:spcPts val="0"/>
                        </a:spcAft>
                      </a:pPr>
                      <a:r>
                        <a:rPr lang="en-US" sz="1600" dirty="0">
                          <a:effectLst/>
                        </a:rPr>
                        <a:t>&gt; 30.0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842627784"/>
                  </a:ext>
                </a:extLst>
              </a:tr>
              <a:tr h="645795">
                <a:tc gridSpan="3">
                  <a:txBody>
                    <a:bodyPr/>
                    <a:lstStyle/>
                    <a:p>
                      <a:pPr marL="0" marR="0" algn="ctr">
                        <a:spcBef>
                          <a:spcPts val="0"/>
                        </a:spcBef>
                        <a:spcAft>
                          <a:spcPts val="0"/>
                        </a:spcAft>
                      </a:pPr>
                      <a:r>
                        <a:rPr lang="en-US" sz="1600" dirty="0">
                          <a:effectLst/>
                        </a:rPr>
                        <a:t>*A child’s BMI percentile is calculated by comparing a child’s BMI to growth charts for children who are the same age and sex as the child.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49648910"/>
                  </a:ext>
                </a:extLst>
              </a:tr>
            </a:tbl>
          </a:graphicData>
        </a:graphic>
      </p:graphicFrame>
    </p:spTree>
    <p:extLst>
      <p:ext uri="{BB962C8B-B14F-4D97-AF65-F5344CB8AC3E}">
        <p14:creationId xmlns:p14="http://schemas.microsoft.com/office/powerpoint/2010/main" val="2717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7B4B7-615F-C749-95D2-AB71288F21CC}"/>
              </a:ext>
            </a:extLst>
          </p:cNvPr>
          <p:cNvSpPr>
            <a:spLocks noGrp="1"/>
          </p:cNvSpPr>
          <p:nvPr>
            <p:ph type="title"/>
          </p:nvPr>
        </p:nvSpPr>
        <p:spPr/>
        <p:txBody>
          <a:bodyPr/>
          <a:lstStyle/>
          <a:p>
            <a:r>
              <a:rPr lang="en-US" b="1" dirty="0"/>
              <a:t>11.1 Body Mass Index: How to Measure It and Its Limitations</a:t>
            </a:r>
            <a:endParaRPr lang="en-US" dirty="0"/>
          </a:p>
        </p:txBody>
      </p:sp>
      <p:sp>
        <p:nvSpPr>
          <p:cNvPr id="3" name="Content Placeholder 2">
            <a:extLst>
              <a:ext uri="{FF2B5EF4-FFF2-40B4-BE49-F238E27FC236}">
                <a16:creationId xmlns:a16="http://schemas.microsoft.com/office/drawing/2014/main" id="{271E20F3-4E2B-5C49-BC53-19DB945959A8}"/>
              </a:ext>
            </a:extLst>
          </p:cNvPr>
          <p:cNvSpPr>
            <a:spLocks noGrp="1"/>
          </p:cNvSpPr>
          <p:nvPr>
            <p:ph idx="1"/>
          </p:nvPr>
        </p:nvSpPr>
        <p:spPr/>
        <p:txBody>
          <a:bodyPr>
            <a:normAutofit lnSpcReduction="10000"/>
          </a:bodyPr>
          <a:lstStyle/>
          <a:p>
            <a:r>
              <a:rPr lang="en-US" dirty="0"/>
              <a:t>BMI is a fairly simple measurement but does not take into account fat mass or fat distribution in the body, both of which are additional predictors of disease risk. </a:t>
            </a:r>
          </a:p>
          <a:p>
            <a:r>
              <a:rPr lang="en-US" dirty="0"/>
              <a:t>Body fat weighs less than muscle mass and BMI can sometimes underestimate the amount of body fat in overweight or obese people, and overestimate it in more muscular people.</a:t>
            </a:r>
          </a:p>
          <a:p>
            <a:r>
              <a:rPr lang="en-US" dirty="0"/>
              <a:t>A BMI is a useful inexpensive tool to categorize people and is highly correlative with disease risk, but other measurements are needed to diagnose obesity and more accurately assess disease risk.</a:t>
            </a:r>
          </a:p>
        </p:txBody>
      </p:sp>
    </p:spTree>
    <p:extLst>
      <p:ext uri="{BB962C8B-B14F-4D97-AF65-F5344CB8AC3E}">
        <p14:creationId xmlns:p14="http://schemas.microsoft.com/office/powerpoint/2010/main" val="296890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DD888-8140-1E46-ACD5-58D9AC9EE833}"/>
              </a:ext>
            </a:extLst>
          </p:cNvPr>
          <p:cNvSpPr>
            <a:spLocks noGrp="1"/>
          </p:cNvSpPr>
          <p:nvPr>
            <p:ph type="title"/>
          </p:nvPr>
        </p:nvSpPr>
        <p:spPr/>
        <p:txBody>
          <a:bodyPr/>
          <a:lstStyle/>
          <a:p>
            <a:r>
              <a:rPr lang="en-US" b="1" dirty="0"/>
              <a:t>11.1 Body Fat and Its Distribution</a:t>
            </a:r>
          </a:p>
        </p:txBody>
      </p:sp>
      <p:sp>
        <p:nvSpPr>
          <p:cNvPr id="3" name="Content Placeholder 2">
            <a:extLst>
              <a:ext uri="{FF2B5EF4-FFF2-40B4-BE49-F238E27FC236}">
                <a16:creationId xmlns:a16="http://schemas.microsoft.com/office/drawing/2014/main" id="{9101B70D-A243-2A46-B748-A0EAE1B41E22}"/>
              </a:ext>
            </a:extLst>
          </p:cNvPr>
          <p:cNvSpPr>
            <a:spLocks noGrp="1"/>
          </p:cNvSpPr>
          <p:nvPr>
            <p:ph idx="1"/>
          </p:nvPr>
        </p:nvSpPr>
        <p:spPr/>
        <p:txBody>
          <a:bodyPr>
            <a:normAutofit/>
          </a:bodyPr>
          <a:lstStyle/>
          <a:p>
            <a:r>
              <a:rPr lang="en-US" b="1" dirty="0"/>
              <a:t>Measuring Body Fat Content</a:t>
            </a:r>
          </a:p>
          <a:p>
            <a:pPr lvl="1"/>
            <a:r>
              <a:rPr lang="en-US" dirty="0"/>
              <a:t>Having more fat mass may be indicative of disease risk, but fat mass also varies with sex, age, and physical activity level. </a:t>
            </a:r>
          </a:p>
          <a:p>
            <a:pPr lvl="1"/>
            <a:r>
              <a:rPr lang="en-US" dirty="0"/>
              <a:t> Fat mass can be measured in a variety of ways.</a:t>
            </a:r>
          </a:p>
          <a:p>
            <a:pPr lvl="2"/>
            <a:r>
              <a:rPr lang="en-US" u="sng" dirty="0">
                <a:hlinkClick r:id="rId2"/>
              </a:rPr>
              <a:t>Measuring Body Fat Video</a:t>
            </a:r>
            <a:endParaRPr lang="en-US" dirty="0"/>
          </a:p>
          <a:p>
            <a:r>
              <a:rPr lang="en-US" b="1" dirty="0"/>
              <a:t>Skin-fold Test</a:t>
            </a:r>
            <a:r>
              <a:rPr lang="en-US" dirty="0"/>
              <a:t>: a health professional uses a caliper to measure the thickness of skin on the back, arm, and other parts of the body and compares it to standards to assess body fatness.</a:t>
            </a:r>
          </a:p>
          <a:p>
            <a:endParaRPr lang="en-US" dirty="0"/>
          </a:p>
        </p:txBody>
      </p:sp>
    </p:spTree>
    <p:extLst>
      <p:ext uri="{BB962C8B-B14F-4D97-AF65-F5344CB8AC3E}">
        <p14:creationId xmlns:p14="http://schemas.microsoft.com/office/powerpoint/2010/main" val="817002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1ED5C-49B7-1049-A234-F36BDE330314}"/>
              </a:ext>
            </a:extLst>
          </p:cNvPr>
          <p:cNvSpPr>
            <a:spLocks noGrp="1"/>
          </p:cNvSpPr>
          <p:nvPr>
            <p:ph type="title"/>
          </p:nvPr>
        </p:nvSpPr>
        <p:spPr/>
        <p:txBody>
          <a:bodyPr/>
          <a:lstStyle/>
          <a:p>
            <a:r>
              <a:rPr lang="en-US" b="1" dirty="0"/>
              <a:t>11.1 Body Fat and Its Distribution</a:t>
            </a:r>
            <a:endParaRPr lang="en-US" dirty="0"/>
          </a:p>
        </p:txBody>
      </p:sp>
      <p:sp>
        <p:nvSpPr>
          <p:cNvPr id="3" name="Content Placeholder 2">
            <a:extLst>
              <a:ext uri="{FF2B5EF4-FFF2-40B4-BE49-F238E27FC236}">
                <a16:creationId xmlns:a16="http://schemas.microsoft.com/office/drawing/2014/main" id="{EA2F6830-7CCD-1748-90D6-EA19F69668D8}"/>
              </a:ext>
            </a:extLst>
          </p:cNvPr>
          <p:cNvSpPr>
            <a:spLocks noGrp="1"/>
          </p:cNvSpPr>
          <p:nvPr>
            <p:ph idx="1"/>
          </p:nvPr>
        </p:nvSpPr>
        <p:spPr/>
        <p:txBody>
          <a:bodyPr>
            <a:normAutofit/>
          </a:bodyPr>
          <a:lstStyle/>
          <a:p>
            <a:r>
              <a:rPr lang="en-US" b="1" dirty="0"/>
              <a:t>Underwater weighing:</a:t>
            </a:r>
            <a:r>
              <a:rPr lang="en-US" dirty="0"/>
              <a:t> this technique requires a chamber full of water big enough for the whole body can fit in.</a:t>
            </a:r>
          </a:p>
          <a:p>
            <a:r>
              <a:rPr lang="en-US" b="1" dirty="0"/>
              <a:t>Bioelectric Impedance Analysis (BIA):</a:t>
            </a:r>
            <a:r>
              <a:rPr lang="en-US" dirty="0"/>
              <a:t> this device is based on the fact that fat slows down the passage of electricity through the body.</a:t>
            </a:r>
          </a:p>
          <a:p>
            <a:r>
              <a:rPr lang="en-US" b="1" dirty="0"/>
              <a:t>Dual-energy x-ray absorptiometry:</a:t>
            </a:r>
            <a:r>
              <a:rPr lang="en-US" dirty="0"/>
              <a:t> this technique can determine fat by directing two low-dose x-ray beams through the body and determines the amount of the energy absorbed from the beams.</a:t>
            </a:r>
          </a:p>
        </p:txBody>
      </p:sp>
    </p:spTree>
    <p:extLst>
      <p:ext uri="{BB962C8B-B14F-4D97-AF65-F5344CB8AC3E}">
        <p14:creationId xmlns:p14="http://schemas.microsoft.com/office/powerpoint/2010/main" val="1365994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6F18E-5F12-2A4B-A871-776D0AC7C518}"/>
              </a:ext>
            </a:extLst>
          </p:cNvPr>
          <p:cNvSpPr>
            <a:spLocks noGrp="1"/>
          </p:cNvSpPr>
          <p:nvPr>
            <p:ph type="title"/>
          </p:nvPr>
        </p:nvSpPr>
        <p:spPr/>
        <p:txBody>
          <a:bodyPr/>
          <a:lstStyle/>
          <a:p>
            <a:r>
              <a:rPr lang="en-US" b="1" dirty="0"/>
              <a:t>11.1 Body Fat and Its Distribution</a:t>
            </a:r>
            <a:endParaRPr lang="en-US" dirty="0"/>
          </a:p>
        </p:txBody>
      </p:sp>
      <p:sp>
        <p:nvSpPr>
          <p:cNvPr id="3" name="Content Placeholder 2">
            <a:extLst>
              <a:ext uri="{FF2B5EF4-FFF2-40B4-BE49-F238E27FC236}">
                <a16:creationId xmlns:a16="http://schemas.microsoft.com/office/drawing/2014/main" id="{2557BA2C-8F15-D240-8B89-9B3B1834151C}"/>
              </a:ext>
            </a:extLst>
          </p:cNvPr>
          <p:cNvSpPr>
            <a:spLocks noGrp="1"/>
          </p:cNvSpPr>
          <p:nvPr>
            <p:ph idx="1"/>
          </p:nvPr>
        </p:nvSpPr>
        <p:spPr/>
        <p:txBody>
          <a:bodyPr/>
          <a:lstStyle/>
          <a:p>
            <a:r>
              <a:rPr lang="en-US" b="1" dirty="0"/>
              <a:t>Measuring Fat Distribution</a:t>
            </a:r>
          </a:p>
          <a:p>
            <a:pPr lvl="1"/>
            <a:r>
              <a:rPr lang="en-US" dirty="0"/>
              <a:t>Total body-fat mass is one predictor of health; another is how the fat is distributed in the body.</a:t>
            </a:r>
          </a:p>
          <a:p>
            <a:pPr lvl="1"/>
            <a:r>
              <a:rPr lang="en-US" dirty="0"/>
              <a:t>Fat deposited in the abdominal cavity is called </a:t>
            </a:r>
            <a:r>
              <a:rPr lang="en-US" b="1" dirty="0"/>
              <a:t>visceral fat</a:t>
            </a:r>
            <a:r>
              <a:rPr lang="en-US" dirty="0"/>
              <a:t> and it is a better predictor of disease risk than total fat mass.</a:t>
            </a:r>
          </a:p>
          <a:p>
            <a:pPr lvl="1"/>
            <a:r>
              <a:rPr lang="en-US" dirty="0"/>
              <a:t>The only tool required for measuring visceral fat is a measuring tape. The measurement of </a:t>
            </a:r>
            <a:r>
              <a:rPr lang="en-US" b="1" dirty="0"/>
              <a:t>waist circumference </a:t>
            </a:r>
            <a:r>
              <a:rPr lang="en-US" dirty="0"/>
              <a:t>is taken just above the belly button.</a:t>
            </a:r>
          </a:p>
          <a:p>
            <a:pPr lvl="1"/>
            <a:r>
              <a:rPr lang="en-US" dirty="0"/>
              <a:t>Men with a waist circumference greater than 40 inches and women with a waist circumference greater than 35 inches are predicted to face greater health risks.</a:t>
            </a:r>
          </a:p>
        </p:txBody>
      </p:sp>
    </p:spTree>
    <p:extLst>
      <p:ext uri="{BB962C8B-B14F-4D97-AF65-F5344CB8AC3E}">
        <p14:creationId xmlns:p14="http://schemas.microsoft.com/office/powerpoint/2010/main" val="24442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F1A45-A009-AC45-B3FA-DB826F4B9E78}"/>
              </a:ext>
            </a:extLst>
          </p:cNvPr>
          <p:cNvSpPr>
            <a:spLocks noGrp="1"/>
          </p:cNvSpPr>
          <p:nvPr>
            <p:ph type="title"/>
          </p:nvPr>
        </p:nvSpPr>
        <p:spPr/>
        <p:txBody>
          <a:bodyPr/>
          <a:lstStyle/>
          <a:p>
            <a:r>
              <a:rPr lang="en-US" b="1" dirty="0"/>
              <a:t>11.1 Body Fat and Its Distribution</a:t>
            </a:r>
            <a:endParaRPr lang="en-US" dirty="0"/>
          </a:p>
        </p:txBody>
      </p:sp>
      <p:sp>
        <p:nvSpPr>
          <p:cNvPr id="3" name="Content Placeholder 2">
            <a:extLst>
              <a:ext uri="{FF2B5EF4-FFF2-40B4-BE49-F238E27FC236}">
                <a16:creationId xmlns:a16="http://schemas.microsoft.com/office/drawing/2014/main" id="{27D60CA7-05AD-094D-B4CC-6B8A2BA16A71}"/>
              </a:ext>
            </a:extLst>
          </p:cNvPr>
          <p:cNvSpPr>
            <a:spLocks noGrp="1"/>
          </p:cNvSpPr>
          <p:nvPr>
            <p:ph idx="1"/>
          </p:nvPr>
        </p:nvSpPr>
        <p:spPr/>
        <p:txBody>
          <a:bodyPr/>
          <a:lstStyle/>
          <a:p>
            <a:r>
              <a:rPr lang="en-US" dirty="0"/>
              <a:t>The </a:t>
            </a:r>
            <a:r>
              <a:rPr lang="en-US" b="1" dirty="0"/>
              <a:t>waist-to-hip ratio</a:t>
            </a:r>
            <a:r>
              <a:rPr lang="en-US" dirty="0"/>
              <a:t> is often considered a better measurement than waist circumference alone in predicting disease risk.</a:t>
            </a:r>
          </a:p>
          <a:p>
            <a:pPr lvl="1"/>
            <a:r>
              <a:rPr lang="en-US" dirty="0">
                <a:hlinkClick r:id="rId2"/>
              </a:rPr>
              <a:t>Video on measuring waist-to-hip ratio</a:t>
            </a:r>
            <a:endParaRPr lang="en-US" dirty="0"/>
          </a:p>
          <a:p>
            <a:r>
              <a:rPr lang="en-US" dirty="0"/>
              <a:t>Observational studies have demonstrated that people with “apple-shaped” bodies, (who carry more weight around the waist) have greater risks for chronic disease than those with “pear-shaped” bodies, (who carry more weight around the hips).</a:t>
            </a:r>
          </a:p>
        </p:txBody>
      </p:sp>
    </p:spTree>
    <p:extLst>
      <p:ext uri="{BB962C8B-B14F-4D97-AF65-F5344CB8AC3E}">
        <p14:creationId xmlns:p14="http://schemas.microsoft.com/office/powerpoint/2010/main" val="121623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C94F-D624-AA4D-A15B-15CEAC1F0DC4}"/>
              </a:ext>
            </a:extLst>
          </p:cNvPr>
          <p:cNvSpPr>
            <a:spLocks noGrp="1"/>
          </p:cNvSpPr>
          <p:nvPr>
            <p:ph type="title"/>
          </p:nvPr>
        </p:nvSpPr>
        <p:spPr/>
        <p:txBody>
          <a:bodyPr>
            <a:normAutofit/>
          </a:bodyPr>
          <a:lstStyle/>
          <a:p>
            <a:r>
              <a:rPr lang="en-US" b="1" dirty="0"/>
              <a:t>11.2 Balancing Energy Input with Energy Output</a:t>
            </a:r>
            <a:endParaRPr lang="en-US" dirty="0"/>
          </a:p>
        </p:txBody>
      </p:sp>
      <p:sp>
        <p:nvSpPr>
          <p:cNvPr id="3" name="Content Placeholder 2">
            <a:extLst>
              <a:ext uri="{FF2B5EF4-FFF2-40B4-BE49-F238E27FC236}">
                <a16:creationId xmlns:a16="http://schemas.microsoft.com/office/drawing/2014/main" id="{2F66E536-9B0D-5049-8C1D-7FCC5A5B4AA4}"/>
              </a:ext>
            </a:extLst>
          </p:cNvPr>
          <p:cNvSpPr>
            <a:spLocks noGrp="1"/>
          </p:cNvSpPr>
          <p:nvPr>
            <p:ph idx="1"/>
          </p:nvPr>
        </p:nvSpPr>
        <p:spPr/>
        <p:txBody>
          <a:bodyPr/>
          <a:lstStyle/>
          <a:p>
            <a:r>
              <a:rPr lang="en-US" b="1" dirty="0"/>
              <a:t>To Maintain Weight, Energy Intake Must Balance Energy Output</a:t>
            </a:r>
          </a:p>
          <a:p>
            <a:pPr lvl="1"/>
            <a:r>
              <a:rPr lang="en-US" dirty="0"/>
              <a:t>A nutrient’s metabolic path is dependent upon </a:t>
            </a:r>
            <a:r>
              <a:rPr lang="en-US" b="1" dirty="0"/>
              <a:t>energy balance</a:t>
            </a:r>
            <a:r>
              <a:rPr lang="en-US" dirty="0"/>
              <a:t>.</a:t>
            </a:r>
          </a:p>
          <a:p>
            <a:pPr lvl="1"/>
            <a:r>
              <a:rPr lang="en-US" dirty="0"/>
              <a:t>When you are in a positive energy balance the excess nutrient energy will be stored or used to grow.</a:t>
            </a:r>
          </a:p>
          <a:p>
            <a:pPr lvl="1"/>
            <a:r>
              <a:rPr lang="en-US" dirty="0"/>
              <a:t>When you are in negative energy balance you aren’t taking in enough energy to meet your needs, so your body will need to use its stored energy. </a:t>
            </a:r>
          </a:p>
        </p:txBody>
      </p:sp>
    </p:spTree>
    <p:extLst>
      <p:ext uri="{BB962C8B-B14F-4D97-AF65-F5344CB8AC3E}">
        <p14:creationId xmlns:p14="http://schemas.microsoft.com/office/powerpoint/2010/main" val="2774976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FDBC4-A15B-D247-8E67-CC69D0878B43}"/>
              </a:ext>
            </a:extLst>
          </p:cNvPr>
          <p:cNvSpPr>
            <a:spLocks noGrp="1"/>
          </p:cNvSpPr>
          <p:nvPr>
            <p:ph type="title"/>
          </p:nvPr>
        </p:nvSpPr>
        <p:spPr/>
        <p:txBody>
          <a:bodyPr/>
          <a:lstStyle/>
          <a:p>
            <a:r>
              <a:rPr lang="en-US" b="1" dirty="0"/>
              <a:t>11.2 Estimating Energy Requirement</a:t>
            </a:r>
          </a:p>
        </p:txBody>
      </p:sp>
      <p:sp>
        <p:nvSpPr>
          <p:cNvPr id="3" name="Content Placeholder 2">
            <a:extLst>
              <a:ext uri="{FF2B5EF4-FFF2-40B4-BE49-F238E27FC236}">
                <a16:creationId xmlns:a16="http://schemas.microsoft.com/office/drawing/2014/main" id="{52BC5489-E2A0-3B47-842E-25C4B70238C4}"/>
              </a:ext>
            </a:extLst>
          </p:cNvPr>
          <p:cNvSpPr>
            <a:spLocks noGrp="1"/>
          </p:cNvSpPr>
          <p:nvPr>
            <p:ph idx="1"/>
          </p:nvPr>
        </p:nvSpPr>
        <p:spPr/>
        <p:txBody>
          <a:bodyPr>
            <a:normAutofit/>
          </a:bodyPr>
          <a:lstStyle/>
          <a:p>
            <a:r>
              <a:rPr lang="en-US" dirty="0"/>
              <a:t>To maintain body weight you have to balance the calories obtained from food and beverages with the calories expended every day.</a:t>
            </a:r>
          </a:p>
          <a:p>
            <a:r>
              <a:rPr lang="en-US" dirty="0"/>
              <a:t>The Institute of Medicine has devised a formula for calculating your </a:t>
            </a:r>
            <a:r>
              <a:rPr lang="en-US" b="1" dirty="0"/>
              <a:t>Estimated Energy Requirement (EER)</a:t>
            </a:r>
            <a:r>
              <a:rPr lang="en-US" dirty="0"/>
              <a:t>.</a:t>
            </a:r>
          </a:p>
          <a:p>
            <a:pPr lvl="1"/>
            <a:r>
              <a:rPr lang="en-US" dirty="0"/>
              <a:t>Adult male: EER = 662 − [9.53 x age (y)] + PA X [15.91 x </a:t>
            </a:r>
            <a:r>
              <a:rPr lang="en-US" dirty="0" err="1"/>
              <a:t>wt</a:t>
            </a:r>
            <a:r>
              <a:rPr lang="en-US" dirty="0"/>
              <a:t> (kg) + 5.39.6 x </a:t>
            </a:r>
            <a:r>
              <a:rPr lang="en-US" dirty="0" err="1"/>
              <a:t>ht</a:t>
            </a:r>
            <a:r>
              <a:rPr lang="en-US" dirty="0"/>
              <a:t> (m)]</a:t>
            </a:r>
          </a:p>
          <a:p>
            <a:pPr lvl="1"/>
            <a:r>
              <a:rPr lang="en-US" dirty="0"/>
              <a:t>Adult female: EER = 354 − [6.91 x age (y)] + PA x [9.36 x </a:t>
            </a:r>
            <a:r>
              <a:rPr lang="en-US" dirty="0" err="1"/>
              <a:t>wt</a:t>
            </a:r>
            <a:r>
              <a:rPr lang="en-US" dirty="0"/>
              <a:t> (kg) + 726 x </a:t>
            </a:r>
            <a:r>
              <a:rPr lang="en-US" dirty="0" err="1"/>
              <a:t>ht</a:t>
            </a:r>
            <a:r>
              <a:rPr lang="en-US" dirty="0"/>
              <a:t> (m)]</a:t>
            </a:r>
          </a:p>
        </p:txBody>
      </p:sp>
    </p:spTree>
    <p:extLst>
      <p:ext uri="{BB962C8B-B14F-4D97-AF65-F5344CB8AC3E}">
        <p14:creationId xmlns:p14="http://schemas.microsoft.com/office/powerpoint/2010/main" val="385447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608012" y="1600200"/>
            <a:ext cx="10972800" cy="5029200"/>
          </a:xfrm>
        </p:spPr>
        <p:txBody>
          <a:bodyPr>
            <a:normAutofit/>
          </a:bodyPr>
          <a:lstStyle/>
          <a:p>
            <a:pPr marL="0" indent="0">
              <a:buNone/>
            </a:pPr>
            <a:r>
              <a:rPr lang="en-US" dirty="0"/>
              <a:t>After reading and studying this chapter, students should be able to:</a:t>
            </a:r>
          </a:p>
          <a:p>
            <a:pPr marL="514350" lvl="0" indent="-514350">
              <a:buFont typeface="+mj-lt"/>
              <a:buAutoNum type="arabicPeriod"/>
            </a:pPr>
            <a:r>
              <a:rPr lang="en-US" dirty="0"/>
              <a:t>Calculate body mass index given a particular weight and height.</a:t>
            </a:r>
          </a:p>
          <a:p>
            <a:pPr marL="514350" lvl="0" indent="-514350">
              <a:buFont typeface="+mj-lt"/>
              <a:buAutoNum type="arabicPeriod"/>
            </a:pPr>
            <a:r>
              <a:rPr lang="en-US" dirty="0"/>
              <a:t>Name the factors that affect body fat composition and distribution.</a:t>
            </a:r>
          </a:p>
          <a:p>
            <a:pPr marL="514350" lvl="0" indent="-514350">
              <a:buFont typeface="+mj-lt"/>
              <a:buAutoNum type="arabicPeriod"/>
            </a:pPr>
            <a:r>
              <a:rPr lang="en-US" dirty="0"/>
              <a:t>Estimate your daily energy requirement.</a:t>
            </a:r>
          </a:p>
          <a:p>
            <a:pPr marL="514350" lvl="0" indent="-514350">
              <a:buFont typeface="+mj-lt"/>
              <a:buAutoNum type="arabicPeriod"/>
            </a:pPr>
            <a:r>
              <a:rPr lang="en-US" dirty="0"/>
              <a:t>Define basal metabolism and explain the factors that affect basal metabolic rate.</a:t>
            </a:r>
          </a:p>
          <a:p>
            <a:pPr marL="514350" lvl="0" indent="-514350">
              <a:buFont typeface="+mj-lt"/>
              <a:buAutoNum type="arabicPeriod"/>
            </a:pPr>
            <a:r>
              <a:rPr lang="en-US" dirty="0"/>
              <a:t>Summarize why the amount of food we eat (appetite) is not completely under our conscious control.</a:t>
            </a:r>
          </a:p>
          <a:p>
            <a:endParaRPr lang="en-US" dirty="0"/>
          </a:p>
        </p:txBody>
      </p:sp>
    </p:spTree>
    <p:extLst>
      <p:ext uri="{BB962C8B-B14F-4D97-AF65-F5344CB8AC3E}">
        <p14:creationId xmlns:p14="http://schemas.microsoft.com/office/powerpoint/2010/main" val="725031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A401A-C21F-5A4B-8F5C-FE68AE89EB98}"/>
              </a:ext>
            </a:extLst>
          </p:cNvPr>
          <p:cNvSpPr>
            <a:spLocks noGrp="1"/>
          </p:cNvSpPr>
          <p:nvPr>
            <p:ph type="title"/>
          </p:nvPr>
        </p:nvSpPr>
        <p:spPr/>
        <p:txBody>
          <a:bodyPr/>
          <a:lstStyle/>
          <a:p>
            <a:r>
              <a:rPr lang="en-US" b="1" dirty="0"/>
              <a:t>Table 11.2 Physical Activity (PA) Categories and Values</a:t>
            </a:r>
          </a:p>
        </p:txBody>
      </p:sp>
      <p:sp>
        <p:nvSpPr>
          <p:cNvPr id="3" name="Content Placeholder 2">
            <a:extLst>
              <a:ext uri="{FF2B5EF4-FFF2-40B4-BE49-F238E27FC236}">
                <a16:creationId xmlns:a16="http://schemas.microsoft.com/office/drawing/2014/main" id="{B407CDFB-F2E3-E845-B130-EC39A3CCDB18}"/>
              </a:ext>
            </a:extLst>
          </p:cNvPr>
          <p:cNvSpPr>
            <a:spLocks noGrp="1"/>
          </p:cNvSpPr>
          <p:nvPr>
            <p:ph idx="1"/>
          </p:nvPr>
        </p:nvSpPr>
        <p:spPr>
          <a:xfrm>
            <a:off x="1218883" y="1600200"/>
            <a:ext cx="9751060" cy="48768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Source: </a:t>
            </a:r>
            <a:r>
              <a:rPr lang="en-US" sz="1600" dirty="0">
                <a:solidFill>
                  <a:srgbClr val="161C1C"/>
                </a:solidFill>
                <a:latin typeface="VldwdgMuli"/>
              </a:rPr>
              <a:t>U.S. Department of Health and Human Services. </a:t>
            </a:r>
            <a:r>
              <a:rPr lang="en-US" sz="1600" i="1" dirty="0">
                <a:solidFill>
                  <a:srgbClr val="161C1C"/>
                </a:solidFill>
                <a:latin typeface="WkmtbgMuli"/>
              </a:rPr>
              <a:t>Physical Activity Guidelines for Americans, 2</a:t>
            </a:r>
            <a:r>
              <a:rPr lang="en-US" sz="800" i="1" dirty="0">
                <a:solidFill>
                  <a:srgbClr val="161C1C"/>
                </a:solidFill>
                <a:latin typeface="YcxcfnMuli"/>
              </a:rPr>
              <a:t>nd </a:t>
            </a:r>
            <a:r>
              <a:rPr lang="en-US" sz="1600" i="1" dirty="0">
                <a:solidFill>
                  <a:srgbClr val="161C1C"/>
                </a:solidFill>
                <a:latin typeface="YcxcfnMuli"/>
              </a:rPr>
              <a:t>edition</a:t>
            </a:r>
            <a:r>
              <a:rPr lang="en-US" sz="1600" dirty="0">
                <a:solidFill>
                  <a:srgbClr val="161C1C"/>
                </a:solidFill>
                <a:latin typeface="DqgffkMuli"/>
              </a:rPr>
              <a:t>. Washington, DC: U.S. Department of Health and Human Services; 2018</a:t>
            </a:r>
            <a:r>
              <a:rPr lang="en-US" sz="1600" b="1" dirty="0">
                <a:solidFill>
                  <a:srgbClr val="161C1C"/>
                </a:solidFill>
                <a:latin typeface="WsxctqMuli"/>
              </a:rPr>
              <a:t>. </a:t>
            </a:r>
            <a:endParaRPr lang="en-US" sz="1600" dirty="0"/>
          </a:p>
          <a:p>
            <a:endParaRPr lang="en-US" sz="1600" dirty="0"/>
          </a:p>
        </p:txBody>
      </p:sp>
      <p:graphicFrame>
        <p:nvGraphicFramePr>
          <p:cNvPr id="4" name="Table 3">
            <a:extLst>
              <a:ext uri="{FF2B5EF4-FFF2-40B4-BE49-F238E27FC236}">
                <a16:creationId xmlns:a16="http://schemas.microsoft.com/office/drawing/2014/main" id="{EB6A3318-233A-CD41-BFDF-27EE73F3A4DF}"/>
              </a:ext>
            </a:extLst>
          </p:cNvPr>
          <p:cNvGraphicFramePr>
            <a:graphicFrameLocks noGrp="1"/>
          </p:cNvGraphicFramePr>
          <p:nvPr>
            <p:extLst>
              <p:ext uri="{D42A27DB-BD31-4B8C-83A1-F6EECF244321}">
                <p14:modId xmlns:p14="http://schemas.microsoft.com/office/powerpoint/2010/main" val="1035030035"/>
              </p:ext>
            </p:extLst>
          </p:nvPr>
        </p:nvGraphicFramePr>
        <p:xfrm>
          <a:off x="1186555" y="1447800"/>
          <a:ext cx="9750424" cy="4137660"/>
        </p:xfrm>
        <a:graphic>
          <a:graphicData uri="http://schemas.openxmlformats.org/drawingml/2006/table">
            <a:tbl>
              <a:tblPr firstRow="1" firstCol="1" bandRow="1">
                <a:tableStyleId>{5C22544A-7EE6-4342-B048-85BDC9FD1C3A}</a:tableStyleId>
              </a:tblPr>
              <a:tblGrid>
                <a:gridCol w="2437606">
                  <a:extLst>
                    <a:ext uri="{9D8B030D-6E8A-4147-A177-3AD203B41FA5}">
                      <a16:colId xmlns:a16="http://schemas.microsoft.com/office/drawing/2014/main" val="2305440771"/>
                    </a:ext>
                  </a:extLst>
                </a:gridCol>
                <a:gridCol w="2437606">
                  <a:extLst>
                    <a:ext uri="{9D8B030D-6E8A-4147-A177-3AD203B41FA5}">
                      <a16:colId xmlns:a16="http://schemas.microsoft.com/office/drawing/2014/main" val="714931420"/>
                    </a:ext>
                  </a:extLst>
                </a:gridCol>
                <a:gridCol w="2437606">
                  <a:extLst>
                    <a:ext uri="{9D8B030D-6E8A-4147-A177-3AD203B41FA5}">
                      <a16:colId xmlns:a16="http://schemas.microsoft.com/office/drawing/2014/main" val="782867442"/>
                    </a:ext>
                  </a:extLst>
                </a:gridCol>
                <a:gridCol w="2437606">
                  <a:extLst>
                    <a:ext uri="{9D8B030D-6E8A-4147-A177-3AD203B41FA5}">
                      <a16:colId xmlns:a16="http://schemas.microsoft.com/office/drawing/2014/main" val="3299959598"/>
                    </a:ext>
                  </a:extLst>
                </a:gridCol>
              </a:tblGrid>
              <a:tr h="0">
                <a:tc>
                  <a:txBody>
                    <a:bodyPr/>
                    <a:lstStyle/>
                    <a:p>
                      <a:pPr marL="0" marR="0" algn="ctr">
                        <a:spcBef>
                          <a:spcPts val="0"/>
                        </a:spcBef>
                        <a:spcAft>
                          <a:spcPts val="0"/>
                        </a:spcAft>
                      </a:pPr>
                      <a:r>
                        <a:rPr lang="en-US" sz="1800" dirty="0">
                          <a:effectLst/>
                        </a:rPr>
                        <a:t>Activity Level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Men PA Value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Women PA Value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Description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723054534"/>
                  </a:ext>
                </a:extLst>
              </a:tr>
              <a:tr h="0">
                <a:tc>
                  <a:txBody>
                    <a:bodyPr/>
                    <a:lstStyle/>
                    <a:p>
                      <a:pPr marL="0" marR="0" algn="ctr">
                        <a:spcBef>
                          <a:spcPts val="0"/>
                        </a:spcBef>
                        <a:spcAft>
                          <a:spcPts val="0"/>
                        </a:spcAft>
                      </a:pPr>
                      <a:r>
                        <a:rPr lang="en-US" sz="1800">
                          <a:effectLst/>
                        </a:rPr>
                        <a:t>Sedentary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No physical activity beyond that required for independent living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507552945"/>
                  </a:ext>
                </a:extLst>
              </a:tr>
              <a:tr h="0">
                <a:tc>
                  <a:txBody>
                    <a:bodyPr/>
                    <a:lstStyle/>
                    <a:p>
                      <a:pPr marL="0" marR="0" algn="ctr">
                        <a:spcBef>
                          <a:spcPts val="0"/>
                        </a:spcBef>
                        <a:spcAft>
                          <a:spcPts val="0"/>
                        </a:spcAft>
                      </a:pPr>
                      <a:r>
                        <a:rPr lang="en-US" sz="1800">
                          <a:effectLst/>
                        </a:rPr>
                        <a:t>Low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1.11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1.12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Equivalent to walking 1.5 to 3 miles per 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085684397"/>
                  </a:ext>
                </a:extLst>
              </a:tr>
              <a:tr h="0">
                <a:tc>
                  <a:txBody>
                    <a:bodyPr/>
                    <a:lstStyle/>
                    <a:p>
                      <a:pPr marL="0" marR="0" algn="ctr">
                        <a:spcBef>
                          <a:spcPts val="0"/>
                        </a:spcBef>
                        <a:spcAft>
                          <a:spcPts val="0"/>
                        </a:spcAft>
                      </a:pPr>
                      <a:r>
                        <a:rPr lang="en-US" sz="1800">
                          <a:effectLst/>
                        </a:rPr>
                        <a:t>Moderate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1.27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Equivalent to walking 3 to 10 miles per 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839413442"/>
                  </a:ext>
                </a:extLst>
              </a:tr>
              <a:tr h="0">
                <a:tc>
                  <a:txBody>
                    <a:bodyPr/>
                    <a:lstStyle/>
                    <a:p>
                      <a:pPr marL="0" marR="0" algn="ctr">
                        <a:spcBef>
                          <a:spcPts val="0"/>
                        </a:spcBef>
                        <a:spcAft>
                          <a:spcPts val="0"/>
                        </a:spcAft>
                      </a:pPr>
                      <a:r>
                        <a:rPr lang="en-US" sz="1800">
                          <a:effectLst/>
                        </a:rPr>
                        <a:t>High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1.48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1.45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Equivalent to walking 10 or more miles per 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826084066"/>
                  </a:ext>
                </a:extLst>
              </a:tr>
              <a:tr h="0">
                <a:tc gridSpan="4">
                  <a:txBody>
                    <a:bodyPr/>
                    <a:lstStyle/>
                    <a:p>
                      <a:pPr marL="0" marR="0" algn="ctr">
                        <a:spcBef>
                          <a:spcPts val="0"/>
                        </a:spcBef>
                        <a:spcAft>
                          <a:spcPts val="0"/>
                        </a:spcAft>
                      </a:pPr>
                      <a:r>
                        <a:rPr lang="en-US" sz="1800" dirty="0">
                          <a:effectLst/>
                        </a:rPr>
                        <a:t>These values only apply to normal weight adults and not to children or pregnant or lactating women.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74503419"/>
                  </a:ext>
                </a:extLst>
              </a:tr>
            </a:tbl>
          </a:graphicData>
        </a:graphic>
      </p:graphicFrame>
    </p:spTree>
    <p:extLst>
      <p:ext uri="{BB962C8B-B14F-4D97-AF65-F5344CB8AC3E}">
        <p14:creationId xmlns:p14="http://schemas.microsoft.com/office/powerpoint/2010/main" val="3639172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A2274-2DF5-AB48-95F9-CE02ACDDB00B}"/>
              </a:ext>
            </a:extLst>
          </p:cNvPr>
          <p:cNvSpPr>
            <a:spLocks noGrp="1"/>
          </p:cNvSpPr>
          <p:nvPr>
            <p:ph type="title"/>
          </p:nvPr>
        </p:nvSpPr>
        <p:spPr/>
        <p:txBody>
          <a:bodyPr/>
          <a:lstStyle/>
          <a:p>
            <a:r>
              <a:rPr lang="en-US" b="1" dirty="0"/>
              <a:t>Table 11.3 Estimated Daily Calorie Needs</a:t>
            </a:r>
          </a:p>
        </p:txBody>
      </p:sp>
      <p:graphicFrame>
        <p:nvGraphicFramePr>
          <p:cNvPr id="4" name="Content Placeholder 3">
            <a:extLst>
              <a:ext uri="{FF2B5EF4-FFF2-40B4-BE49-F238E27FC236}">
                <a16:creationId xmlns:a16="http://schemas.microsoft.com/office/drawing/2014/main" id="{5B186350-B46E-F245-83AF-DBCE92E57EA8}"/>
              </a:ext>
            </a:extLst>
          </p:cNvPr>
          <p:cNvGraphicFramePr>
            <a:graphicFrameLocks noGrp="1"/>
          </p:cNvGraphicFramePr>
          <p:nvPr>
            <p:ph idx="1"/>
            <p:extLst>
              <p:ext uri="{D42A27DB-BD31-4B8C-83A1-F6EECF244321}">
                <p14:modId xmlns:p14="http://schemas.microsoft.com/office/powerpoint/2010/main" val="3832652266"/>
              </p:ext>
            </p:extLst>
          </p:nvPr>
        </p:nvGraphicFramePr>
        <p:xfrm>
          <a:off x="1190401" y="1905000"/>
          <a:ext cx="9750425" cy="3505200"/>
        </p:xfrm>
        <a:graphic>
          <a:graphicData uri="http://schemas.openxmlformats.org/drawingml/2006/table">
            <a:tbl>
              <a:tblPr firstRow="1" firstCol="1" bandRow="1">
                <a:tableStyleId>{5C22544A-7EE6-4342-B048-85BDC9FD1C3A}</a:tableStyleId>
              </a:tblPr>
              <a:tblGrid>
                <a:gridCol w="1950085">
                  <a:extLst>
                    <a:ext uri="{9D8B030D-6E8A-4147-A177-3AD203B41FA5}">
                      <a16:colId xmlns:a16="http://schemas.microsoft.com/office/drawing/2014/main" val="3649918280"/>
                    </a:ext>
                  </a:extLst>
                </a:gridCol>
                <a:gridCol w="1950085">
                  <a:extLst>
                    <a:ext uri="{9D8B030D-6E8A-4147-A177-3AD203B41FA5}">
                      <a16:colId xmlns:a16="http://schemas.microsoft.com/office/drawing/2014/main" val="3866733162"/>
                    </a:ext>
                  </a:extLst>
                </a:gridCol>
                <a:gridCol w="1950085">
                  <a:extLst>
                    <a:ext uri="{9D8B030D-6E8A-4147-A177-3AD203B41FA5}">
                      <a16:colId xmlns:a16="http://schemas.microsoft.com/office/drawing/2014/main" val="2220010429"/>
                    </a:ext>
                  </a:extLst>
                </a:gridCol>
                <a:gridCol w="1950085">
                  <a:extLst>
                    <a:ext uri="{9D8B030D-6E8A-4147-A177-3AD203B41FA5}">
                      <a16:colId xmlns:a16="http://schemas.microsoft.com/office/drawing/2014/main" val="4279868363"/>
                    </a:ext>
                  </a:extLst>
                </a:gridCol>
                <a:gridCol w="1950085">
                  <a:extLst>
                    <a:ext uri="{9D8B030D-6E8A-4147-A177-3AD203B41FA5}">
                      <a16:colId xmlns:a16="http://schemas.microsoft.com/office/drawing/2014/main" val="3777076362"/>
                    </a:ext>
                  </a:extLst>
                </a:gridCol>
              </a:tblGrid>
              <a:tr h="0">
                <a:tc>
                  <a:txBody>
                    <a:bodyPr/>
                    <a:lstStyle/>
                    <a:p>
                      <a:pPr marL="0" marR="0" algn="ctr">
                        <a:spcBef>
                          <a:spcPts val="0"/>
                        </a:spcBef>
                        <a:spcAft>
                          <a:spcPts val="0"/>
                        </a:spcAft>
                      </a:pPr>
                      <a:r>
                        <a:rPr lang="en-US" sz="1800" dirty="0">
                          <a:effectLst/>
                        </a:rPr>
                        <a:t>Sex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Age (years)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Sedentary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Moderately Active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Active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962960268"/>
                  </a:ext>
                </a:extLst>
              </a:tr>
              <a:tr h="0">
                <a:tc>
                  <a:txBody>
                    <a:bodyPr/>
                    <a:lstStyle/>
                    <a:p>
                      <a:pPr marL="0" marR="0" algn="ctr">
                        <a:spcBef>
                          <a:spcPts val="0"/>
                        </a:spcBef>
                        <a:spcAft>
                          <a:spcPts val="0"/>
                        </a:spcAft>
                      </a:pPr>
                      <a:r>
                        <a:rPr lang="en-US" sz="1800">
                          <a:effectLst/>
                        </a:rPr>
                        <a:t>Child (female and 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1,000–1,200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1,000–1,400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1,000–1,400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712963322"/>
                  </a:ext>
                </a:extLst>
              </a:tr>
              <a:tr h="0">
                <a:tc rowSpan="6">
                  <a:txBody>
                    <a:bodyPr/>
                    <a:lstStyle/>
                    <a:p>
                      <a:pPr marL="0" marR="0" algn="ctr">
                        <a:spcBef>
                          <a:spcPts val="0"/>
                        </a:spcBef>
                        <a:spcAft>
                          <a:spcPts val="0"/>
                        </a:spcAft>
                      </a:pPr>
                      <a:r>
                        <a:rPr lang="en-US" sz="1800">
                          <a:effectLst/>
                        </a:rPr>
                        <a:t>Female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4–8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1,200–1,400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1,400–1,600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1,400–1,800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306770376"/>
                  </a:ext>
                </a:extLst>
              </a:tr>
              <a:tr h="0">
                <a:tc vMerge="1">
                  <a:txBody>
                    <a:bodyPr/>
                    <a:lstStyle/>
                    <a:p>
                      <a:endParaRPr lang="en-US"/>
                    </a:p>
                  </a:txBody>
                  <a:tcPr/>
                </a:tc>
                <a:tc>
                  <a:txBody>
                    <a:bodyPr/>
                    <a:lstStyle/>
                    <a:p>
                      <a:pPr marL="0" marR="0" algn="ctr">
                        <a:spcBef>
                          <a:spcPts val="0"/>
                        </a:spcBef>
                        <a:spcAft>
                          <a:spcPts val="0"/>
                        </a:spcAft>
                      </a:pPr>
                      <a:r>
                        <a:rPr lang="en-US" sz="1800">
                          <a:effectLst/>
                        </a:rPr>
                        <a:t>9–13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1,400–1,600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1,600–2,000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1,800–2,200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006375828"/>
                  </a:ext>
                </a:extLst>
              </a:tr>
              <a:tr h="0">
                <a:tc vMerge="1">
                  <a:txBody>
                    <a:bodyPr/>
                    <a:lstStyle/>
                    <a:p>
                      <a:endParaRPr lang="en-US"/>
                    </a:p>
                  </a:txBody>
                  <a:tcPr/>
                </a:tc>
                <a:tc>
                  <a:txBody>
                    <a:bodyPr/>
                    <a:lstStyle/>
                    <a:p>
                      <a:pPr marL="0" marR="0" algn="ctr">
                        <a:spcBef>
                          <a:spcPts val="0"/>
                        </a:spcBef>
                        <a:spcAft>
                          <a:spcPts val="0"/>
                        </a:spcAft>
                      </a:pPr>
                      <a:r>
                        <a:rPr lang="en-US" sz="1800" dirty="0">
                          <a:effectLst/>
                        </a:rPr>
                        <a:t>14–18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2,000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2,400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719858057"/>
                  </a:ext>
                </a:extLst>
              </a:tr>
              <a:tr h="0">
                <a:tc vMerge="1">
                  <a:txBody>
                    <a:bodyPr/>
                    <a:lstStyle/>
                    <a:p>
                      <a:endParaRPr lang="en-US"/>
                    </a:p>
                  </a:txBody>
                  <a:tcPr/>
                </a:tc>
                <a:tc>
                  <a:txBody>
                    <a:bodyPr/>
                    <a:lstStyle/>
                    <a:p>
                      <a:pPr marL="0" marR="0" algn="ctr">
                        <a:spcBef>
                          <a:spcPts val="0"/>
                        </a:spcBef>
                        <a:spcAft>
                          <a:spcPts val="0"/>
                        </a:spcAft>
                      </a:pPr>
                      <a:r>
                        <a:rPr lang="en-US" sz="1800">
                          <a:effectLst/>
                        </a:rPr>
                        <a:t>19–30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1,800–2,000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2,000–2,200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2,400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6653876"/>
                  </a:ext>
                </a:extLst>
              </a:tr>
              <a:tr h="0">
                <a:tc vMerge="1">
                  <a:txBody>
                    <a:bodyPr/>
                    <a:lstStyle/>
                    <a:p>
                      <a:endParaRPr lang="en-US"/>
                    </a:p>
                  </a:txBody>
                  <a:tcPr/>
                </a:tc>
                <a:tc>
                  <a:txBody>
                    <a:bodyPr/>
                    <a:lstStyle/>
                    <a:p>
                      <a:pPr marL="0" marR="0" algn="ctr">
                        <a:spcBef>
                          <a:spcPts val="0"/>
                        </a:spcBef>
                        <a:spcAft>
                          <a:spcPts val="0"/>
                        </a:spcAft>
                      </a:pPr>
                      <a:r>
                        <a:rPr lang="en-US" sz="1800">
                          <a:effectLst/>
                        </a:rPr>
                        <a:t>31–50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2,000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2,200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285256546"/>
                  </a:ext>
                </a:extLst>
              </a:tr>
              <a:tr h="0">
                <a:tc vMerge="1">
                  <a:txBody>
                    <a:bodyPr/>
                    <a:lstStyle/>
                    <a:p>
                      <a:endParaRPr lang="en-US"/>
                    </a:p>
                  </a:txBody>
                  <a:tcPr/>
                </a:tc>
                <a:tc>
                  <a:txBody>
                    <a:bodyPr/>
                    <a:lstStyle/>
                    <a:p>
                      <a:pPr marL="0" marR="0" algn="ctr">
                        <a:spcBef>
                          <a:spcPts val="0"/>
                        </a:spcBef>
                        <a:spcAft>
                          <a:spcPts val="0"/>
                        </a:spcAft>
                      </a:pPr>
                      <a:r>
                        <a:rPr lang="en-US" sz="1800">
                          <a:effectLst/>
                        </a:rPr>
                        <a:t>51+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1,600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2,000–2,200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590735142"/>
                  </a:ext>
                </a:extLst>
              </a:tr>
            </a:tbl>
          </a:graphicData>
        </a:graphic>
      </p:graphicFrame>
    </p:spTree>
    <p:extLst>
      <p:ext uri="{BB962C8B-B14F-4D97-AF65-F5344CB8AC3E}">
        <p14:creationId xmlns:p14="http://schemas.microsoft.com/office/powerpoint/2010/main" val="356981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A2274-2DF5-AB48-95F9-CE02ACDDB00B}"/>
              </a:ext>
            </a:extLst>
          </p:cNvPr>
          <p:cNvSpPr>
            <a:spLocks noGrp="1"/>
          </p:cNvSpPr>
          <p:nvPr>
            <p:ph type="title"/>
          </p:nvPr>
        </p:nvSpPr>
        <p:spPr/>
        <p:txBody>
          <a:bodyPr/>
          <a:lstStyle/>
          <a:p>
            <a:r>
              <a:rPr lang="en-US" b="1" dirty="0"/>
              <a:t>Table 11.3 Estimated Daily Calorie Needs </a:t>
            </a:r>
            <a:br>
              <a:rPr lang="en-US" b="1" dirty="0"/>
            </a:br>
            <a:r>
              <a:rPr lang="en-US" sz="2200" b="1" dirty="0"/>
              <a:t>-continued-</a:t>
            </a:r>
          </a:p>
        </p:txBody>
      </p:sp>
      <p:sp>
        <p:nvSpPr>
          <p:cNvPr id="5" name="Content Placeholder 4">
            <a:extLst>
              <a:ext uri="{FF2B5EF4-FFF2-40B4-BE49-F238E27FC236}">
                <a16:creationId xmlns:a16="http://schemas.microsoft.com/office/drawing/2014/main" id="{D6993D40-F66A-BD4F-AF1A-5C4F39B5B883}"/>
              </a:ext>
            </a:extLst>
          </p:cNvPr>
          <p:cNvSpPr>
            <a:spLocks noGrp="1"/>
          </p:cNvSpPr>
          <p:nvPr>
            <p:ph idx="1"/>
          </p:nvPr>
        </p:nvSpPr>
        <p:spPr>
          <a:xfrm>
            <a:off x="1218883" y="1600200"/>
            <a:ext cx="9751060" cy="48006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endParaRPr lang="en-US" sz="1600" dirty="0"/>
          </a:p>
          <a:p>
            <a:r>
              <a:rPr lang="en-US" sz="1600" dirty="0"/>
              <a:t>U.S. Department of Health and Human Services. Physical Activity Guidelines for Americans, 2nd edition. Washington, DC: U.S. Department of Health and Human Services; 2018. </a:t>
            </a:r>
          </a:p>
          <a:p>
            <a:endParaRPr lang="en-US" sz="1600" dirty="0"/>
          </a:p>
        </p:txBody>
      </p:sp>
      <p:graphicFrame>
        <p:nvGraphicFramePr>
          <p:cNvPr id="6" name="Table 5">
            <a:extLst>
              <a:ext uri="{FF2B5EF4-FFF2-40B4-BE49-F238E27FC236}">
                <a16:creationId xmlns:a16="http://schemas.microsoft.com/office/drawing/2014/main" id="{63511F61-66CC-3B44-941C-356BE0E4251C}"/>
              </a:ext>
            </a:extLst>
          </p:cNvPr>
          <p:cNvGraphicFramePr>
            <a:graphicFrameLocks noGrp="1"/>
          </p:cNvGraphicFramePr>
          <p:nvPr>
            <p:extLst>
              <p:ext uri="{D42A27DB-BD31-4B8C-83A1-F6EECF244321}">
                <p14:modId xmlns:p14="http://schemas.microsoft.com/office/powerpoint/2010/main" val="3215994370"/>
              </p:ext>
            </p:extLst>
          </p:nvPr>
        </p:nvGraphicFramePr>
        <p:xfrm>
          <a:off x="1218883" y="1981200"/>
          <a:ext cx="9750425" cy="2861310"/>
        </p:xfrm>
        <a:graphic>
          <a:graphicData uri="http://schemas.openxmlformats.org/drawingml/2006/table">
            <a:tbl>
              <a:tblPr firstRow="1" firstCol="1" bandRow="1">
                <a:tableStyleId>{5C22544A-7EE6-4342-B048-85BDC9FD1C3A}</a:tableStyleId>
              </a:tblPr>
              <a:tblGrid>
                <a:gridCol w="1950085">
                  <a:extLst>
                    <a:ext uri="{9D8B030D-6E8A-4147-A177-3AD203B41FA5}">
                      <a16:colId xmlns:a16="http://schemas.microsoft.com/office/drawing/2014/main" val="1743349407"/>
                    </a:ext>
                  </a:extLst>
                </a:gridCol>
                <a:gridCol w="1950085">
                  <a:extLst>
                    <a:ext uri="{9D8B030D-6E8A-4147-A177-3AD203B41FA5}">
                      <a16:colId xmlns:a16="http://schemas.microsoft.com/office/drawing/2014/main" val="1030563983"/>
                    </a:ext>
                  </a:extLst>
                </a:gridCol>
                <a:gridCol w="1950085">
                  <a:extLst>
                    <a:ext uri="{9D8B030D-6E8A-4147-A177-3AD203B41FA5}">
                      <a16:colId xmlns:a16="http://schemas.microsoft.com/office/drawing/2014/main" val="79978625"/>
                    </a:ext>
                  </a:extLst>
                </a:gridCol>
                <a:gridCol w="1950085">
                  <a:extLst>
                    <a:ext uri="{9D8B030D-6E8A-4147-A177-3AD203B41FA5}">
                      <a16:colId xmlns:a16="http://schemas.microsoft.com/office/drawing/2014/main" val="2010030203"/>
                    </a:ext>
                  </a:extLst>
                </a:gridCol>
                <a:gridCol w="1950085">
                  <a:extLst>
                    <a:ext uri="{9D8B030D-6E8A-4147-A177-3AD203B41FA5}">
                      <a16:colId xmlns:a16="http://schemas.microsoft.com/office/drawing/2014/main" val="1549893208"/>
                    </a:ext>
                  </a:extLst>
                </a:gridCol>
              </a:tblGrid>
              <a:tr h="0">
                <a:tc>
                  <a:txBody>
                    <a:bodyPr/>
                    <a:lstStyle/>
                    <a:p>
                      <a:pPr marL="0" marR="0" algn="ctr">
                        <a:spcBef>
                          <a:spcPts val="0"/>
                        </a:spcBef>
                        <a:spcAft>
                          <a:spcPts val="0"/>
                        </a:spcAft>
                      </a:pPr>
                      <a:r>
                        <a:rPr lang="en-US" sz="1800" dirty="0">
                          <a:effectLst/>
                        </a:rPr>
                        <a:t>Sex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Age (years)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Sedentary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Moderately Active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Active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585335355"/>
                  </a:ext>
                </a:extLst>
              </a:tr>
              <a:tr h="0">
                <a:tc rowSpan="6">
                  <a:txBody>
                    <a:bodyPr/>
                    <a:lstStyle/>
                    <a:p>
                      <a:pPr marL="0" marR="0" algn="ctr">
                        <a:spcBef>
                          <a:spcPts val="0"/>
                        </a:spcBef>
                        <a:spcAft>
                          <a:spcPts val="0"/>
                        </a:spcAft>
                      </a:pPr>
                      <a:r>
                        <a:rPr lang="en-US" sz="1800">
                          <a:effectLst/>
                        </a:rPr>
                        <a:t>Male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4–8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1,200–1,400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1400–1,600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1,600–2,000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778637098"/>
                  </a:ext>
                </a:extLst>
              </a:tr>
              <a:tr h="0">
                <a:tc vMerge="1">
                  <a:txBody>
                    <a:bodyPr/>
                    <a:lstStyle/>
                    <a:p>
                      <a:endParaRPr lang="en-US"/>
                    </a:p>
                  </a:txBody>
                  <a:tcPr/>
                </a:tc>
                <a:tc>
                  <a:txBody>
                    <a:bodyPr/>
                    <a:lstStyle/>
                    <a:p>
                      <a:pPr marL="0" marR="0" algn="ctr">
                        <a:spcBef>
                          <a:spcPts val="0"/>
                        </a:spcBef>
                        <a:spcAft>
                          <a:spcPts val="0"/>
                        </a:spcAft>
                      </a:pPr>
                      <a:r>
                        <a:rPr lang="en-US" sz="1800">
                          <a:effectLst/>
                        </a:rPr>
                        <a:t>9–13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1,600–2,000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1,800–2,200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2,000–2,600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684599182"/>
                  </a:ext>
                </a:extLst>
              </a:tr>
              <a:tr h="0">
                <a:tc vMerge="1">
                  <a:txBody>
                    <a:bodyPr/>
                    <a:lstStyle/>
                    <a:p>
                      <a:endParaRPr lang="en-US"/>
                    </a:p>
                  </a:txBody>
                  <a:tcPr/>
                </a:tc>
                <a:tc>
                  <a:txBody>
                    <a:bodyPr/>
                    <a:lstStyle/>
                    <a:p>
                      <a:pPr marL="0" marR="0" algn="ctr">
                        <a:spcBef>
                          <a:spcPts val="0"/>
                        </a:spcBef>
                        <a:spcAft>
                          <a:spcPts val="0"/>
                        </a:spcAft>
                      </a:pPr>
                      <a:r>
                        <a:rPr lang="en-US" sz="1800">
                          <a:effectLst/>
                        </a:rPr>
                        <a:t>14–18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2,000–2,400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2,400–2,800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2,800–3,200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014455944"/>
                  </a:ext>
                </a:extLst>
              </a:tr>
              <a:tr h="0">
                <a:tc vMerge="1">
                  <a:txBody>
                    <a:bodyPr/>
                    <a:lstStyle/>
                    <a:p>
                      <a:endParaRPr lang="en-US"/>
                    </a:p>
                  </a:txBody>
                  <a:tcPr/>
                </a:tc>
                <a:tc>
                  <a:txBody>
                    <a:bodyPr/>
                    <a:lstStyle/>
                    <a:p>
                      <a:pPr marL="0" marR="0" algn="ctr">
                        <a:spcBef>
                          <a:spcPts val="0"/>
                        </a:spcBef>
                        <a:spcAft>
                          <a:spcPts val="0"/>
                        </a:spcAft>
                      </a:pPr>
                      <a:r>
                        <a:rPr lang="en-US" sz="1800">
                          <a:effectLst/>
                        </a:rPr>
                        <a:t>19–30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2,400–2,600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2,600–2,800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3,000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41895851"/>
                  </a:ext>
                </a:extLst>
              </a:tr>
              <a:tr h="0">
                <a:tc vMerge="1">
                  <a:txBody>
                    <a:bodyPr/>
                    <a:lstStyle/>
                    <a:p>
                      <a:endParaRPr lang="en-US"/>
                    </a:p>
                  </a:txBody>
                  <a:tcPr/>
                </a:tc>
                <a:tc>
                  <a:txBody>
                    <a:bodyPr/>
                    <a:lstStyle/>
                    <a:p>
                      <a:pPr marL="0" marR="0" algn="ctr">
                        <a:spcBef>
                          <a:spcPts val="0"/>
                        </a:spcBef>
                        <a:spcAft>
                          <a:spcPts val="0"/>
                        </a:spcAft>
                      </a:pPr>
                      <a:r>
                        <a:rPr lang="en-US" sz="1800">
                          <a:effectLst/>
                        </a:rPr>
                        <a:t>31–50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2,200–2,400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2,400–2,600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2,800–3,000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391591641"/>
                  </a:ext>
                </a:extLst>
              </a:tr>
              <a:tr h="0">
                <a:tc vMerge="1">
                  <a:txBody>
                    <a:bodyPr/>
                    <a:lstStyle/>
                    <a:p>
                      <a:endParaRPr lang="en-US"/>
                    </a:p>
                  </a:txBody>
                  <a:tcPr/>
                </a:tc>
                <a:tc>
                  <a:txBody>
                    <a:bodyPr/>
                    <a:lstStyle/>
                    <a:p>
                      <a:pPr marL="0" marR="0" algn="ctr">
                        <a:spcBef>
                          <a:spcPts val="0"/>
                        </a:spcBef>
                        <a:spcAft>
                          <a:spcPts val="0"/>
                        </a:spcAft>
                      </a:pPr>
                      <a:r>
                        <a:rPr lang="en-US" sz="1800">
                          <a:effectLst/>
                        </a:rPr>
                        <a:t>51+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2,000–2,200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2,200–2,400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2,400–2,800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808790634"/>
                  </a:ext>
                </a:extLst>
              </a:tr>
            </a:tbl>
          </a:graphicData>
        </a:graphic>
      </p:graphicFrame>
    </p:spTree>
    <p:extLst>
      <p:ext uri="{BB962C8B-B14F-4D97-AF65-F5344CB8AC3E}">
        <p14:creationId xmlns:p14="http://schemas.microsoft.com/office/powerpoint/2010/main" val="902853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58EB5-3C12-5C42-8BD6-86B84120A6E8}"/>
              </a:ext>
            </a:extLst>
          </p:cNvPr>
          <p:cNvSpPr>
            <a:spLocks noGrp="1"/>
          </p:cNvSpPr>
          <p:nvPr>
            <p:ph type="title"/>
          </p:nvPr>
        </p:nvSpPr>
        <p:spPr/>
        <p:txBody>
          <a:bodyPr>
            <a:normAutofit/>
          </a:bodyPr>
          <a:lstStyle/>
          <a:p>
            <a:r>
              <a:rPr lang="en-US" b="1" dirty="0"/>
              <a:t>Table 11.4 Acceptable Macronutrient Distribution Ranges</a:t>
            </a:r>
          </a:p>
        </p:txBody>
      </p:sp>
      <p:sp>
        <p:nvSpPr>
          <p:cNvPr id="3" name="Content Placeholder 2">
            <a:extLst>
              <a:ext uri="{FF2B5EF4-FFF2-40B4-BE49-F238E27FC236}">
                <a16:creationId xmlns:a16="http://schemas.microsoft.com/office/drawing/2014/main" id="{1A4BE187-2C12-4C4C-A267-19B46980CAC5}"/>
              </a:ext>
            </a:extLst>
          </p:cNvPr>
          <p:cNvSpPr>
            <a:spLocks noGrp="1"/>
          </p:cNvSpPr>
          <p:nvPr>
            <p:ph idx="1"/>
          </p:nvPr>
        </p:nvSpPr>
        <p:spPr>
          <a:xfrm>
            <a:off x="1218883" y="1600200"/>
            <a:ext cx="9751060" cy="5029200"/>
          </a:xfrm>
        </p:spPr>
        <p:txBody>
          <a:bodyPr>
            <a:normAutofit/>
          </a:bodyPr>
          <a:lstStyle/>
          <a:p>
            <a:endParaRPr lang="en-US" sz="1600" dirty="0"/>
          </a:p>
          <a:p>
            <a:endParaRPr lang="en-US" sz="1600" dirty="0"/>
          </a:p>
          <a:p>
            <a:endParaRPr lang="en-US" sz="1600" dirty="0"/>
          </a:p>
          <a:p>
            <a:endParaRPr lang="en-US" sz="1600" dirty="0"/>
          </a:p>
          <a:p>
            <a:endParaRPr lang="en-US" sz="1600" dirty="0"/>
          </a:p>
          <a:p>
            <a:endParaRPr lang="en-US" sz="1600" dirty="0"/>
          </a:p>
          <a:p>
            <a:pPr marL="0" indent="0">
              <a:buNone/>
            </a:pPr>
            <a:endParaRPr lang="en-US" sz="1600" dirty="0"/>
          </a:p>
          <a:p>
            <a:r>
              <a:rPr lang="en-US" sz="1600" dirty="0"/>
              <a:t>Source: National Academies. </a:t>
            </a:r>
            <a:r>
              <a:rPr lang="en-US" sz="1600" i="1" dirty="0"/>
              <a:t>Dietary Reference Intakes for Energy, Carbohydrate. Fiber, Fat, Fatty Acids, Cholesterol, Protein, and Amino Acids.</a:t>
            </a:r>
            <a:r>
              <a:rPr lang="en-US" sz="1600" dirty="0"/>
              <a:t> </a:t>
            </a:r>
            <a:r>
              <a:rPr lang="en-US" sz="1600" u="sng" dirty="0">
                <a:hlinkClick r:id="rId2"/>
              </a:rPr>
              <a:t>http://www.nationalacademies.org/hmd/~/media/Files/Activity%20Files/Nutrition/DRI-Tables/8_Macronutrient%20Summary.pdf</a:t>
            </a:r>
            <a:endParaRPr lang="en-US" sz="1600" dirty="0"/>
          </a:p>
        </p:txBody>
      </p:sp>
      <p:graphicFrame>
        <p:nvGraphicFramePr>
          <p:cNvPr id="4" name="Table 3">
            <a:extLst>
              <a:ext uri="{FF2B5EF4-FFF2-40B4-BE49-F238E27FC236}">
                <a16:creationId xmlns:a16="http://schemas.microsoft.com/office/drawing/2014/main" id="{3E893158-F61C-F148-81D3-A927542585E4}"/>
              </a:ext>
            </a:extLst>
          </p:cNvPr>
          <p:cNvGraphicFramePr>
            <a:graphicFrameLocks noGrp="1"/>
          </p:cNvGraphicFramePr>
          <p:nvPr>
            <p:extLst>
              <p:ext uri="{D42A27DB-BD31-4B8C-83A1-F6EECF244321}">
                <p14:modId xmlns:p14="http://schemas.microsoft.com/office/powerpoint/2010/main" val="1518489081"/>
              </p:ext>
            </p:extLst>
          </p:nvPr>
        </p:nvGraphicFramePr>
        <p:xfrm>
          <a:off x="1218883" y="1981200"/>
          <a:ext cx="9750424" cy="2301240"/>
        </p:xfrm>
        <a:graphic>
          <a:graphicData uri="http://schemas.openxmlformats.org/drawingml/2006/table">
            <a:tbl>
              <a:tblPr firstRow="1" firstCol="1" bandRow="1">
                <a:tableStyleId>{5C22544A-7EE6-4342-B048-85BDC9FD1C3A}</a:tableStyleId>
              </a:tblPr>
              <a:tblGrid>
                <a:gridCol w="2437606">
                  <a:extLst>
                    <a:ext uri="{9D8B030D-6E8A-4147-A177-3AD203B41FA5}">
                      <a16:colId xmlns:a16="http://schemas.microsoft.com/office/drawing/2014/main" val="587293827"/>
                    </a:ext>
                  </a:extLst>
                </a:gridCol>
                <a:gridCol w="2437606">
                  <a:extLst>
                    <a:ext uri="{9D8B030D-6E8A-4147-A177-3AD203B41FA5}">
                      <a16:colId xmlns:a16="http://schemas.microsoft.com/office/drawing/2014/main" val="512454166"/>
                    </a:ext>
                  </a:extLst>
                </a:gridCol>
                <a:gridCol w="2437606">
                  <a:extLst>
                    <a:ext uri="{9D8B030D-6E8A-4147-A177-3AD203B41FA5}">
                      <a16:colId xmlns:a16="http://schemas.microsoft.com/office/drawing/2014/main" val="3707422960"/>
                    </a:ext>
                  </a:extLst>
                </a:gridCol>
                <a:gridCol w="2437606">
                  <a:extLst>
                    <a:ext uri="{9D8B030D-6E8A-4147-A177-3AD203B41FA5}">
                      <a16:colId xmlns:a16="http://schemas.microsoft.com/office/drawing/2014/main" val="1362821897"/>
                    </a:ext>
                  </a:extLst>
                </a:gridCol>
              </a:tblGrid>
              <a:tr h="0">
                <a:tc>
                  <a:txBody>
                    <a:bodyPr/>
                    <a:lstStyle/>
                    <a:p>
                      <a:pPr marL="0" marR="0" algn="ctr">
                        <a:spcBef>
                          <a:spcPts val="0"/>
                        </a:spcBef>
                        <a:spcAft>
                          <a:spcPts val="0"/>
                        </a:spcAft>
                      </a:pPr>
                      <a:r>
                        <a:rPr lang="en-US" sz="1800" dirty="0">
                          <a:effectLst/>
                        </a:rPr>
                        <a:t>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Carbohydrates (% of Calories)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Protein (% of Calories)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Fat (% of Calories)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530556392"/>
                  </a:ext>
                </a:extLst>
              </a:tr>
              <a:tr h="0">
                <a:tc>
                  <a:txBody>
                    <a:bodyPr/>
                    <a:lstStyle/>
                    <a:p>
                      <a:pPr marL="0" marR="0" algn="ctr">
                        <a:spcBef>
                          <a:spcPts val="0"/>
                        </a:spcBef>
                        <a:spcAft>
                          <a:spcPts val="0"/>
                        </a:spcAft>
                      </a:pPr>
                      <a:r>
                        <a:rPr lang="en-US" sz="1800">
                          <a:effectLst/>
                        </a:rPr>
                        <a:t>Young Children (1–3)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45–65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5–20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30–40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277089971"/>
                  </a:ext>
                </a:extLst>
              </a:tr>
              <a:tr h="0">
                <a:tc>
                  <a:txBody>
                    <a:bodyPr/>
                    <a:lstStyle/>
                    <a:p>
                      <a:pPr marL="0" marR="0" algn="ctr">
                        <a:spcBef>
                          <a:spcPts val="0"/>
                        </a:spcBef>
                        <a:spcAft>
                          <a:spcPts val="0"/>
                        </a:spcAft>
                      </a:pPr>
                      <a:r>
                        <a:rPr lang="en-US" sz="1800">
                          <a:effectLst/>
                        </a:rPr>
                        <a:t>Older children/adolescents (4–18)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45–65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10–30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25–35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013668726"/>
                  </a:ext>
                </a:extLst>
              </a:tr>
              <a:tr h="0">
                <a:tc>
                  <a:txBody>
                    <a:bodyPr/>
                    <a:lstStyle/>
                    <a:p>
                      <a:pPr marL="0" marR="0" algn="ctr">
                        <a:spcBef>
                          <a:spcPts val="0"/>
                        </a:spcBef>
                        <a:spcAft>
                          <a:spcPts val="0"/>
                        </a:spcAft>
                      </a:pPr>
                      <a:r>
                        <a:rPr lang="en-US" sz="1800">
                          <a:effectLst/>
                        </a:rPr>
                        <a:t>Adults (19 and older)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45–65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a:effectLst/>
                        </a:rPr>
                        <a:t>10–35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tc>
                  <a:txBody>
                    <a:bodyPr/>
                    <a:lstStyle/>
                    <a:p>
                      <a:pPr marL="0" marR="0" algn="ctr">
                        <a:spcBef>
                          <a:spcPts val="0"/>
                        </a:spcBef>
                        <a:spcAft>
                          <a:spcPts val="0"/>
                        </a:spcAft>
                      </a:pPr>
                      <a:r>
                        <a:rPr lang="en-US" sz="1800" dirty="0">
                          <a:effectLst/>
                        </a:rPr>
                        <a:t>20–35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108753245"/>
                  </a:ext>
                </a:extLst>
              </a:tr>
            </a:tbl>
          </a:graphicData>
        </a:graphic>
      </p:graphicFrame>
    </p:spTree>
    <p:extLst>
      <p:ext uri="{BB962C8B-B14F-4D97-AF65-F5344CB8AC3E}">
        <p14:creationId xmlns:p14="http://schemas.microsoft.com/office/powerpoint/2010/main" val="3155554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4FD1E-D310-B440-A8D7-8D7A08CB860A}"/>
              </a:ext>
            </a:extLst>
          </p:cNvPr>
          <p:cNvSpPr>
            <a:spLocks noGrp="1"/>
          </p:cNvSpPr>
          <p:nvPr>
            <p:ph type="title"/>
          </p:nvPr>
        </p:nvSpPr>
        <p:spPr/>
        <p:txBody>
          <a:bodyPr/>
          <a:lstStyle/>
          <a:p>
            <a:r>
              <a:rPr lang="en-US" b="1" dirty="0"/>
              <a:t>11.2 Total Energy Expenditure (Output)</a:t>
            </a:r>
          </a:p>
        </p:txBody>
      </p:sp>
      <p:sp>
        <p:nvSpPr>
          <p:cNvPr id="3" name="Content Placeholder 2">
            <a:extLst>
              <a:ext uri="{FF2B5EF4-FFF2-40B4-BE49-F238E27FC236}">
                <a16:creationId xmlns:a16="http://schemas.microsoft.com/office/drawing/2014/main" id="{76C09017-7301-FE4C-9BF5-73EE6E3BE291}"/>
              </a:ext>
            </a:extLst>
          </p:cNvPr>
          <p:cNvSpPr>
            <a:spLocks noGrp="1"/>
          </p:cNvSpPr>
          <p:nvPr>
            <p:ph idx="1"/>
          </p:nvPr>
        </p:nvSpPr>
        <p:spPr/>
        <p:txBody>
          <a:bodyPr>
            <a:normAutofit lnSpcReduction="10000"/>
          </a:bodyPr>
          <a:lstStyle/>
          <a:p>
            <a:r>
              <a:rPr lang="en-US" dirty="0"/>
              <a:t>The sum of caloric expenditure is referred to as </a:t>
            </a:r>
            <a:r>
              <a:rPr lang="en-US" b="1" dirty="0"/>
              <a:t>total energy expenditure (TEE)</a:t>
            </a:r>
            <a:r>
              <a:rPr lang="en-US" dirty="0"/>
              <a:t>.</a:t>
            </a:r>
          </a:p>
          <a:p>
            <a:r>
              <a:rPr lang="en-US" b="1" dirty="0"/>
              <a:t>Basal metabolism</a:t>
            </a:r>
            <a:r>
              <a:rPr lang="en-US" dirty="0"/>
              <a:t> refers to those metabolic pathways necessary to support and maintain the body’s basic functions (e.g. breathing, heartbeat, liver and kidney function) while at rest.</a:t>
            </a:r>
          </a:p>
          <a:p>
            <a:r>
              <a:rPr lang="en-US" dirty="0"/>
              <a:t>A person’s Basal Metabolic Rate (BMR) is dependent on body size, body composition, sex, age, nutritional status, and genetics.</a:t>
            </a:r>
          </a:p>
          <a:p>
            <a:r>
              <a:rPr lang="en-US" dirty="0"/>
              <a:t>Nutritional status, body temperature, and thyroid hormone levels are additional determinants of BMR.</a:t>
            </a:r>
          </a:p>
        </p:txBody>
      </p:sp>
    </p:spTree>
    <p:extLst>
      <p:ext uri="{BB962C8B-B14F-4D97-AF65-F5344CB8AC3E}">
        <p14:creationId xmlns:p14="http://schemas.microsoft.com/office/powerpoint/2010/main" val="355842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2E227-7D9F-A54F-8B01-76DDB2EF64D5}"/>
              </a:ext>
            </a:extLst>
          </p:cNvPr>
          <p:cNvSpPr>
            <a:spLocks noGrp="1"/>
          </p:cNvSpPr>
          <p:nvPr>
            <p:ph type="title"/>
          </p:nvPr>
        </p:nvSpPr>
        <p:spPr/>
        <p:txBody>
          <a:bodyPr/>
          <a:lstStyle/>
          <a:p>
            <a:r>
              <a:rPr lang="en-US" b="1" dirty="0"/>
              <a:t>11.2 Total Energy Expenditure (Output)</a:t>
            </a:r>
          </a:p>
        </p:txBody>
      </p:sp>
      <p:sp>
        <p:nvSpPr>
          <p:cNvPr id="3" name="Content Placeholder 2" descr="A photo dipicting this equation: &#10;&#10;Total Energy Expenditure = Basal Metabolism + Digestion + Physical Acitivity">
            <a:extLst>
              <a:ext uri="{FF2B5EF4-FFF2-40B4-BE49-F238E27FC236}">
                <a16:creationId xmlns:a16="http://schemas.microsoft.com/office/drawing/2014/main" id="{1DB8CF14-653C-3C49-BB67-4851F41F3569}"/>
              </a:ext>
            </a:extLst>
          </p:cNvPr>
          <p:cNvSpPr>
            <a:spLocks noGrp="1"/>
          </p:cNvSpPr>
          <p:nvPr>
            <p:ph idx="1"/>
          </p:nvPr>
        </p:nvSpPr>
        <p:spPr/>
        <p:txBody>
          <a:bodyPr/>
          <a:lstStyle/>
          <a:p>
            <a:endParaRPr lang="en-US" i="1" dirty="0"/>
          </a:p>
          <a:p>
            <a:endParaRPr lang="en-US" i="1" dirty="0"/>
          </a:p>
          <a:p>
            <a:endParaRPr lang="en-US" i="1" dirty="0"/>
          </a:p>
          <a:p>
            <a:endParaRPr lang="en-US" i="1" dirty="0"/>
          </a:p>
          <a:p>
            <a:endParaRPr lang="en-US" i="1" dirty="0"/>
          </a:p>
          <a:p>
            <a:endParaRPr lang="en-US" i="1" dirty="0"/>
          </a:p>
          <a:p>
            <a:r>
              <a:rPr lang="en-US" i="1" dirty="0"/>
              <a:t>Total energy expenditure is the sum of energy expended at rest, during digestion, and during physical activity.</a:t>
            </a:r>
            <a:endParaRPr lang="en-US" dirty="0"/>
          </a:p>
        </p:txBody>
      </p:sp>
      <p:pic>
        <p:nvPicPr>
          <p:cNvPr id="5" name="Picture 4">
            <a:extLst>
              <a:ext uri="{FF2B5EF4-FFF2-40B4-BE49-F238E27FC236}">
                <a16:creationId xmlns:a16="http://schemas.microsoft.com/office/drawing/2014/main" id="{D7959E7B-B25A-7F43-99C8-77FB93E29A50}"/>
              </a:ext>
            </a:extLst>
          </p:cNvPr>
          <p:cNvPicPr>
            <a:picLocks noChangeAspect="1"/>
          </p:cNvPicPr>
          <p:nvPr/>
        </p:nvPicPr>
        <p:blipFill>
          <a:blip r:embed="rId2"/>
          <a:stretch>
            <a:fillRect/>
          </a:stretch>
        </p:blipFill>
        <p:spPr>
          <a:xfrm>
            <a:off x="1760729" y="1981200"/>
            <a:ext cx="7991283" cy="2669734"/>
          </a:xfrm>
          <a:prstGeom prst="rect">
            <a:avLst/>
          </a:prstGeom>
        </p:spPr>
      </p:pic>
    </p:spTree>
    <p:extLst>
      <p:ext uri="{BB962C8B-B14F-4D97-AF65-F5344CB8AC3E}">
        <p14:creationId xmlns:p14="http://schemas.microsoft.com/office/powerpoint/2010/main" val="2918349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BE8D-E533-B945-8035-BC7619D04A37}"/>
              </a:ext>
            </a:extLst>
          </p:cNvPr>
          <p:cNvSpPr>
            <a:spLocks noGrp="1"/>
          </p:cNvSpPr>
          <p:nvPr>
            <p:ph type="title"/>
          </p:nvPr>
        </p:nvSpPr>
        <p:spPr/>
        <p:txBody>
          <a:bodyPr>
            <a:normAutofit/>
          </a:bodyPr>
          <a:lstStyle/>
          <a:p>
            <a:r>
              <a:rPr lang="en-US" b="1" dirty="0"/>
              <a:t>11.2 How to Calculate Total Energy Expenditure (TEE)</a:t>
            </a:r>
          </a:p>
        </p:txBody>
      </p:sp>
      <p:sp>
        <p:nvSpPr>
          <p:cNvPr id="3" name="Content Placeholder 2">
            <a:extLst>
              <a:ext uri="{FF2B5EF4-FFF2-40B4-BE49-F238E27FC236}">
                <a16:creationId xmlns:a16="http://schemas.microsoft.com/office/drawing/2014/main" id="{93F74684-3AF5-644A-B310-B19994110BFD}"/>
              </a:ext>
            </a:extLst>
          </p:cNvPr>
          <p:cNvSpPr>
            <a:spLocks noGrp="1"/>
          </p:cNvSpPr>
          <p:nvPr>
            <p:ph idx="1"/>
          </p:nvPr>
        </p:nvSpPr>
        <p:spPr/>
        <p:txBody>
          <a:bodyPr/>
          <a:lstStyle/>
          <a:p>
            <a:r>
              <a:rPr lang="en-US" dirty="0"/>
              <a:t>Calculating TEE can be tedious, but has been made easier as there are now calculators available online.</a:t>
            </a:r>
          </a:p>
          <a:p>
            <a:pPr lvl="1"/>
            <a:r>
              <a:rPr lang="en-US" dirty="0"/>
              <a:t>Health-</a:t>
            </a:r>
            <a:r>
              <a:rPr lang="en-US" dirty="0" err="1"/>
              <a:t>calc.com</a:t>
            </a:r>
            <a:r>
              <a:rPr lang="en-US" dirty="0"/>
              <a:t> offers an interactive TEE calculator: </a:t>
            </a:r>
            <a:r>
              <a:rPr lang="en-US" u="sng" dirty="0">
                <a:hlinkClick r:id="rId2"/>
              </a:rPr>
              <a:t>http://www.health-calc.com/diet/energy-expenditure-advanced</a:t>
            </a:r>
            <a:endParaRPr lang="en-US" dirty="0"/>
          </a:p>
          <a:p>
            <a:r>
              <a:rPr lang="en-US" dirty="0"/>
              <a:t>TEE is dependent on age, sex, height, weight, and physical activity level. </a:t>
            </a:r>
          </a:p>
        </p:txBody>
      </p:sp>
    </p:spTree>
    <p:extLst>
      <p:ext uri="{BB962C8B-B14F-4D97-AF65-F5344CB8AC3E}">
        <p14:creationId xmlns:p14="http://schemas.microsoft.com/office/powerpoint/2010/main" val="3246637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06757-62FD-414D-8191-DB9F54485FBD}"/>
              </a:ext>
            </a:extLst>
          </p:cNvPr>
          <p:cNvSpPr>
            <a:spLocks noGrp="1"/>
          </p:cNvSpPr>
          <p:nvPr>
            <p:ph type="title"/>
          </p:nvPr>
        </p:nvSpPr>
        <p:spPr/>
        <p:txBody>
          <a:bodyPr>
            <a:normAutofit/>
          </a:bodyPr>
          <a:lstStyle/>
          <a:p>
            <a:r>
              <a:rPr lang="en-US" b="1" dirty="0"/>
              <a:t>11.2 Factors Affecting Energy Intake</a:t>
            </a:r>
          </a:p>
        </p:txBody>
      </p:sp>
      <p:sp>
        <p:nvSpPr>
          <p:cNvPr id="3" name="Content Placeholder 2">
            <a:extLst>
              <a:ext uri="{FF2B5EF4-FFF2-40B4-BE49-F238E27FC236}">
                <a16:creationId xmlns:a16="http://schemas.microsoft.com/office/drawing/2014/main" id="{3027DD85-8B12-9F4A-9782-383F8353CD08}"/>
              </a:ext>
            </a:extLst>
          </p:cNvPr>
          <p:cNvSpPr>
            <a:spLocks noGrp="1"/>
          </p:cNvSpPr>
          <p:nvPr>
            <p:ph idx="1"/>
          </p:nvPr>
        </p:nvSpPr>
        <p:spPr/>
        <p:txBody>
          <a:bodyPr/>
          <a:lstStyle/>
          <a:p>
            <a:r>
              <a:rPr lang="en-US" b="1" dirty="0"/>
              <a:t>Physiology</a:t>
            </a:r>
          </a:p>
          <a:p>
            <a:pPr lvl="1"/>
            <a:r>
              <a:rPr lang="en-US" sz="2600" b="1" dirty="0"/>
              <a:t>Hunger</a:t>
            </a:r>
            <a:r>
              <a:rPr lang="en-US" sz="2600" dirty="0"/>
              <a:t> is an unpleasant sensation of feeling empty that is communicated to the brain by both mechanical and chemical signals from the periphery.</a:t>
            </a:r>
          </a:p>
          <a:p>
            <a:pPr lvl="1"/>
            <a:r>
              <a:rPr lang="en-US" sz="2600" b="1" dirty="0"/>
              <a:t>Satiety</a:t>
            </a:r>
            <a:r>
              <a:rPr lang="en-US" sz="2600" dirty="0"/>
              <a:t> is the sensation of feeling full and it also is determined by mechanical and chemical signals relayed from the periphery.</a:t>
            </a:r>
          </a:p>
          <a:p>
            <a:pPr lvl="1"/>
            <a:r>
              <a:rPr lang="en-US" sz="2600" dirty="0"/>
              <a:t>The </a:t>
            </a:r>
            <a:r>
              <a:rPr lang="en-US" sz="2600" b="1" dirty="0"/>
              <a:t>hypothalamus</a:t>
            </a:r>
            <a:r>
              <a:rPr lang="en-US" sz="2600" dirty="0"/>
              <a:t> contains distinct centers of neural circuits that regulate hunger and satiety.</a:t>
            </a:r>
          </a:p>
        </p:txBody>
      </p:sp>
    </p:spTree>
    <p:extLst>
      <p:ext uri="{BB962C8B-B14F-4D97-AF65-F5344CB8AC3E}">
        <p14:creationId xmlns:p14="http://schemas.microsoft.com/office/powerpoint/2010/main" val="379926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09A50-05B8-DF4F-8DF0-9963C84161B1}"/>
              </a:ext>
            </a:extLst>
          </p:cNvPr>
          <p:cNvSpPr>
            <a:spLocks noGrp="1"/>
          </p:cNvSpPr>
          <p:nvPr>
            <p:ph type="title"/>
          </p:nvPr>
        </p:nvSpPr>
        <p:spPr/>
        <p:txBody>
          <a:bodyPr/>
          <a:lstStyle/>
          <a:p>
            <a:r>
              <a:rPr lang="en-US" b="1" dirty="0"/>
              <a:t>Figure 11.1 The Hypothalamus</a:t>
            </a:r>
          </a:p>
        </p:txBody>
      </p:sp>
      <p:sp>
        <p:nvSpPr>
          <p:cNvPr id="3" name="Content Placeholder 2">
            <a:extLst>
              <a:ext uri="{FF2B5EF4-FFF2-40B4-BE49-F238E27FC236}">
                <a16:creationId xmlns:a16="http://schemas.microsoft.com/office/drawing/2014/main" id="{7AD5585E-B709-1B46-8DCC-37283FB579FF}"/>
              </a:ext>
            </a:extLst>
          </p:cNvPr>
          <p:cNvSpPr>
            <a:spLocks noGrp="1"/>
          </p:cNvSpPr>
          <p:nvPr>
            <p:ph idx="1"/>
          </p:nvPr>
        </p:nvSpPr>
        <p:spPr>
          <a:xfrm>
            <a:off x="1218883" y="1600200"/>
            <a:ext cx="9751060" cy="5029200"/>
          </a:xfrm>
        </p:spPr>
        <p:txBody>
          <a:bodyPr>
            <a:normAutofit/>
          </a:bodyPr>
          <a:lstStyle/>
          <a:p>
            <a:endParaRPr lang="en-US" dirty="0"/>
          </a:p>
          <a:p>
            <a:endParaRPr lang="en-US" dirty="0"/>
          </a:p>
          <a:p>
            <a:endParaRPr lang="en-US" dirty="0"/>
          </a:p>
          <a:p>
            <a:endParaRPr lang="en-US" i="1" dirty="0"/>
          </a:p>
          <a:p>
            <a:endParaRPr lang="en-US" i="1" dirty="0"/>
          </a:p>
          <a:p>
            <a:endParaRPr lang="en-US" i="1" dirty="0"/>
          </a:p>
          <a:p>
            <a:pPr marL="0" indent="0" algn="ctr">
              <a:buNone/>
            </a:pPr>
            <a:r>
              <a:rPr lang="en-US" sz="1800" dirty="0"/>
              <a:t>© Shutterstock</a:t>
            </a:r>
            <a:endParaRPr lang="en-US" sz="1800" i="1" dirty="0"/>
          </a:p>
          <a:p>
            <a:r>
              <a:rPr lang="en-US" sz="2200" i="1" dirty="0"/>
              <a:t>The hypothalamus (illuminated portion) contains distinct centers of neural circuits that regulate hunger and satiety.</a:t>
            </a:r>
            <a:endParaRPr lang="en-US" sz="2200" dirty="0"/>
          </a:p>
        </p:txBody>
      </p:sp>
      <p:pic>
        <p:nvPicPr>
          <p:cNvPr id="7" name="Picture 6" descr="Picture of the brain indicating where the hypothalamus is.&#10;">
            <a:extLst>
              <a:ext uri="{FF2B5EF4-FFF2-40B4-BE49-F238E27FC236}">
                <a16:creationId xmlns:a16="http://schemas.microsoft.com/office/drawing/2014/main" id="{4EFD058E-A308-B342-9775-2C8FE99FE4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9412" y="1524000"/>
            <a:ext cx="3657600" cy="3657600"/>
          </a:xfrm>
          <a:prstGeom prst="rect">
            <a:avLst/>
          </a:prstGeom>
        </p:spPr>
      </p:pic>
    </p:spTree>
    <p:extLst>
      <p:ext uri="{BB962C8B-B14F-4D97-AF65-F5344CB8AC3E}">
        <p14:creationId xmlns:p14="http://schemas.microsoft.com/office/powerpoint/2010/main" val="256349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4F726-4265-6B44-A902-A2F09C927AF3}"/>
              </a:ext>
            </a:extLst>
          </p:cNvPr>
          <p:cNvSpPr>
            <a:spLocks noGrp="1"/>
          </p:cNvSpPr>
          <p:nvPr>
            <p:ph type="title"/>
          </p:nvPr>
        </p:nvSpPr>
        <p:spPr/>
        <p:txBody>
          <a:bodyPr/>
          <a:lstStyle/>
          <a:p>
            <a:r>
              <a:rPr lang="en-US" b="1" dirty="0"/>
              <a:t>11.2 Factors Affecting Energy Intake</a:t>
            </a:r>
            <a:endParaRPr lang="en-US" dirty="0"/>
          </a:p>
        </p:txBody>
      </p:sp>
      <p:sp>
        <p:nvSpPr>
          <p:cNvPr id="3" name="Content Placeholder 2">
            <a:extLst>
              <a:ext uri="{FF2B5EF4-FFF2-40B4-BE49-F238E27FC236}">
                <a16:creationId xmlns:a16="http://schemas.microsoft.com/office/drawing/2014/main" id="{5E5E0ED5-A375-4D4B-8CE4-03212A3FE479}"/>
              </a:ext>
            </a:extLst>
          </p:cNvPr>
          <p:cNvSpPr>
            <a:spLocks noGrp="1"/>
          </p:cNvSpPr>
          <p:nvPr>
            <p:ph idx="1"/>
          </p:nvPr>
        </p:nvSpPr>
        <p:spPr/>
        <p:txBody>
          <a:bodyPr/>
          <a:lstStyle/>
          <a:p>
            <a:r>
              <a:rPr lang="en-US" dirty="0"/>
              <a:t>When the stomach is empty it contracts, producing the characteristic pang and “growl.”</a:t>
            </a:r>
          </a:p>
          <a:p>
            <a:r>
              <a:rPr lang="en-US" dirty="0"/>
              <a:t>The stomach’s mechanical movements relay neural signals to the hypothalamus resulting in the conscious feeling of the need to eat. </a:t>
            </a:r>
          </a:p>
          <a:p>
            <a:r>
              <a:rPr lang="en-US" dirty="0"/>
              <a:t>Alternatively, after you eat a meal the stomach stretches and sends a neural signal to the brain stimulating the sensation of satiety and relaying the message to stop eating. </a:t>
            </a:r>
          </a:p>
        </p:txBody>
      </p:sp>
    </p:spTree>
    <p:extLst>
      <p:ext uri="{BB962C8B-B14F-4D97-AF65-F5344CB8AC3E}">
        <p14:creationId xmlns:p14="http://schemas.microsoft.com/office/powerpoint/2010/main" val="114369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Objectives:</a:t>
            </a:r>
          </a:p>
        </p:txBody>
      </p:sp>
      <p:sp>
        <p:nvSpPr>
          <p:cNvPr id="3" name="Content Placeholder 2"/>
          <p:cNvSpPr>
            <a:spLocks noGrp="1"/>
          </p:cNvSpPr>
          <p:nvPr>
            <p:ph idx="1"/>
          </p:nvPr>
        </p:nvSpPr>
        <p:spPr>
          <a:xfrm>
            <a:off x="608012" y="1828800"/>
            <a:ext cx="10972800" cy="4800600"/>
          </a:xfrm>
        </p:spPr>
        <p:txBody>
          <a:bodyPr>
            <a:normAutofit/>
          </a:bodyPr>
          <a:lstStyle/>
          <a:p>
            <a:pPr marL="514350" lvl="0" indent="-514350">
              <a:buFont typeface="+mj-lt"/>
              <a:buAutoNum type="arabicPeriod" startAt="6"/>
            </a:pPr>
            <a:r>
              <a:rPr lang="en-US" dirty="0"/>
              <a:t>Discern the differences in health risks associated with being underweight and being overweight.</a:t>
            </a:r>
          </a:p>
          <a:p>
            <a:pPr marL="514350" lvl="0" indent="-514350">
              <a:buFont typeface="+mj-lt"/>
              <a:buAutoNum type="arabicPeriod" startAt="6"/>
            </a:pPr>
            <a:r>
              <a:rPr lang="en-US" dirty="0"/>
              <a:t>Explain the complementary actions of dietary changes and increased physical activity level on health.</a:t>
            </a:r>
          </a:p>
          <a:p>
            <a:pPr marL="514350" lvl="0" indent="-514350">
              <a:buFont typeface="+mj-lt"/>
              <a:buAutoNum type="arabicPeriod" startAt="6"/>
            </a:pPr>
            <a:r>
              <a:rPr lang="en-US" dirty="0"/>
              <a:t>Formulate an exercise plan that fits your lifestyle and that follows the </a:t>
            </a:r>
            <a:r>
              <a:rPr lang="en-US" i="1" dirty="0"/>
              <a:t>2008 Physical Activity Guidelines for Americans</a:t>
            </a:r>
            <a:r>
              <a:rPr lang="en-US" dirty="0"/>
              <a:t>.</a:t>
            </a:r>
          </a:p>
          <a:p>
            <a:pPr marL="0" indent="0">
              <a:buNone/>
            </a:pPr>
            <a:endParaRPr lang="en-US" dirty="0"/>
          </a:p>
        </p:txBody>
      </p:sp>
    </p:spTree>
    <p:extLst>
      <p:ext uri="{BB962C8B-B14F-4D97-AF65-F5344CB8AC3E}">
        <p14:creationId xmlns:p14="http://schemas.microsoft.com/office/powerpoint/2010/main" val="1904900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BB06-114E-3D4E-92D8-156AC8AC43F8}"/>
              </a:ext>
            </a:extLst>
          </p:cNvPr>
          <p:cNvSpPr>
            <a:spLocks noGrp="1"/>
          </p:cNvSpPr>
          <p:nvPr>
            <p:ph type="title"/>
          </p:nvPr>
        </p:nvSpPr>
        <p:spPr/>
        <p:txBody>
          <a:bodyPr/>
          <a:lstStyle/>
          <a:p>
            <a:r>
              <a:rPr lang="en-US" b="1" dirty="0"/>
              <a:t>11.2 Factors Affecting Energy Intake</a:t>
            </a:r>
            <a:endParaRPr lang="en-US" dirty="0"/>
          </a:p>
        </p:txBody>
      </p:sp>
      <p:sp>
        <p:nvSpPr>
          <p:cNvPr id="3" name="Content Placeholder 2">
            <a:extLst>
              <a:ext uri="{FF2B5EF4-FFF2-40B4-BE49-F238E27FC236}">
                <a16:creationId xmlns:a16="http://schemas.microsoft.com/office/drawing/2014/main" id="{AF90BEC4-3C82-084B-8680-0C65E454F7C3}"/>
              </a:ext>
            </a:extLst>
          </p:cNvPr>
          <p:cNvSpPr>
            <a:spLocks noGrp="1"/>
          </p:cNvSpPr>
          <p:nvPr>
            <p:ph idx="1"/>
          </p:nvPr>
        </p:nvSpPr>
        <p:spPr/>
        <p:txBody>
          <a:bodyPr/>
          <a:lstStyle/>
          <a:p>
            <a:r>
              <a:rPr lang="en-US" dirty="0"/>
              <a:t>Fat tissue produces the hormone leptin, which communicates to the satiety center in the hypothalamus.</a:t>
            </a:r>
          </a:p>
          <a:p>
            <a:r>
              <a:rPr lang="en-US" dirty="0"/>
              <a:t>The hypothalamus senses nutrient levels in the blood which also plays a role in influencing food intake.</a:t>
            </a:r>
          </a:p>
          <a:p>
            <a:r>
              <a:rPr lang="en-US" dirty="0"/>
              <a:t>Both undernutrition and overnutrition affect hormone levels and the neural circuitry controlling appetite, which makes losing or gaining weight a substantial physiological hurdle.</a:t>
            </a:r>
          </a:p>
        </p:txBody>
      </p:sp>
    </p:spTree>
    <p:extLst>
      <p:ext uri="{BB962C8B-B14F-4D97-AF65-F5344CB8AC3E}">
        <p14:creationId xmlns:p14="http://schemas.microsoft.com/office/powerpoint/2010/main" val="263276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363E2-C85A-054C-B341-38766710CD23}"/>
              </a:ext>
            </a:extLst>
          </p:cNvPr>
          <p:cNvSpPr>
            <a:spLocks noGrp="1"/>
          </p:cNvSpPr>
          <p:nvPr>
            <p:ph type="title"/>
          </p:nvPr>
        </p:nvSpPr>
        <p:spPr/>
        <p:txBody>
          <a:bodyPr/>
          <a:lstStyle/>
          <a:p>
            <a:r>
              <a:rPr lang="en-US" b="1" dirty="0"/>
              <a:t>11.2 Factors Affecting Energy Intake</a:t>
            </a:r>
            <a:endParaRPr lang="en-US" dirty="0"/>
          </a:p>
        </p:txBody>
      </p:sp>
      <p:sp>
        <p:nvSpPr>
          <p:cNvPr id="3" name="Content Placeholder 2">
            <a:extLst>
              <a:ext uri="{FF2B5EF4-FFF2-40B4-BE49-F238E27FC236}">
                <a16:creationId xmlns:a16="http://schemas.microsoft.com/office/drawing/2014/main" id="{4C233ADD-9FF9-0549-8DF8-C4E755355E4C}"/>
              </a:ext>
            </a:extLst>
          </p:cNvPr>
          <p:cNvSpPr>
            <a:spLocks noGrp="1"/>
          </p:cNvSpPr>
          <p:nvPr>
            <p:ph idx="1"/>
          </p:nvPr>
        </p:nvSpPr>
        <p:spPr/>
        <p:txBody>
          <a:bodyPr/>
          <a:lstStyle/>
          <a:p>
            <a:r>
              <a:rPr lang="en-US" b="1" dirty="0"/>
              <a:t>Genetic Influences</a:t>
            </a:r>
          </a:p>
          <a:p>
            <a:pPr lvl="1"/>
            <a:r>
              <a:rPr lang="en-US" dirty="0"/>
              <a:t>Genetics certainly play a role in body fatness and weight and also affects food intake.</a:t>
            </a:r>
          </a:p>
          <a:p>
            <a:pPr lvl="1"/>
            <a:r>
              <a:rPr lang="en-US" dirty="0"/>
              <a:t>However, overweight and obesity that manifests in millions of people is not likely to be attributed to one or even a few genes, but to rather the interactions of hundreds of genes with the environment.</a:t>
            </a:r>
          </a:p>
        </p:txBody>
      </p:sp>
    </p:spTree>
    <p:extLst>
      <p:ext uri="{BB962C8B-B14F-4D97-AF65-F5344CB8AC3E}">
        <p14:creationId xmlns:p14="http://schemas.microsoft.com/office/powerpoint/2010/main" val="2295740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12E6-56A9-9A42-A4B0-42DB0309E126}"/>
              </a:ext>
            </a:extLst>
          </p:cNvPr>
          <p:cNvSpPr>
            <a:spLocks noGrp="1"/>
          </p:cNvSpPr>
          <p:nvPr>
            <p:ph type="title"/>
          </p:nvPr>
        </p:nvSpPr>
        <p:spPr/>
        <p:txBody>
          <a:bodyPr/>
          <a:lstStyle/>
          <a:p>
            <a:r>
              <a:rPr lang="en-US" b="1" dirty="0"/>
              <a:t>11.2 Factors Affecting Energy Intake</a:t>
            </a:r>
            <a:endParaRPr lang="en-US" dirty="0"/>
          </a:p>
        </p:txBody>
      </p:sp>
      <p:sp>
        <p:nvSpPr>
          <p:cNvPr id="3" name="Content Placeholder 2">
            <a:extLst>
              <a:ext uri="{FF2B5EF4-FFF2-40B4-BE49-F238E27FC236}">
                <a16:creationId xmlns:a16="http://schemas.microsoft.com/office/drawing/2014/main" id="{428DA6BC-7166-9F47-90BD-502EABDADD86}"/>
              </a:ext>
            </a:extLst>
          </p:cNvPr>
          <p:cNvSpPr>
            <a:spLocks noGrp="1"/>
          </p:cNvSpPr>
          <p:nvPr>
            <p:ph idx="1"/>
          </p:nvPr>
        </p:nvSpPr>
        <p:spPr/>
        <p:txBody>
          <a:bodyPr/>
          <a:lstStyle/>
          <a:p>
            <a:r>
              <a:rPr lang="en-US" b="1" dirty="0"/>
              <a:t>Psychological/Behavioral Influences</a:t>
            </a:r>
          </a:p>
          <a:p>
            <a:pPr lvl="1"/>
            <a:r>
              <a:rPr lang="en-US" dirty="0"/>
              <a:t>A person’s perception of good-smelling and good-tasting food influences what they eat and how much they eat. </a:t>
            </a:r>
          </a:p>
          <a:p>
            <a:pPr lvl="1"/>
            <a:r>
              <a:rPr lang="en-US" dirty="0"/>
              <a:t>Depression, low self-esteem, compulsive disorders, and emotional trauma are sometimes linked with increased food intake and obesity.</a:t>
            </a:r>
          </a:p>
          <a:p>
            <a:pPr lvl="1"/>
            <a:r>
              <a:rPr lang="en-US" dirty="0"/>
              <a:t>Certain behaviors, such as how much food a person heaps onto their plate, how often they snack on calorie-dense, salty foods, how often they watch television or sit at a computer, and how often they eat out can be predictive of how much a person eats.</a:t>
            </a:r>
          </a:p>
        </p:txBody>
      </p:sp>
    </p:spTree>
    <p:extLst>
      <p:ext uri="{BB962C8B-B14F-4D97-AF65-F5344CB8AC3E}">
        <p14:creationId xmlns:p14="http://schemas.microsoft.com/office/powerpoint/2010/main" val="457539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7A5F2-30DB-FD47-B2CF-8253AAF21E44}"/>
              </a:ext>
            </a:extLst>
          </p:cNvPr>
          <p:cNvSpPr>
            <a:spLocks noGrp="1"/>
          </p:cNvSpPr>
          <p:nvPr>
            <p:ph type="title"/>
          </p:nvPr>
        </p:nvSpPr>
        <p:spPr/>
        <p:txBody>
          <a:bodyPr/>
          <a:lstStyle/>
          <a:p>
            <a:r>
              <a:rPr lang="en-US" b="1" dirty="0"/>
              <a:t>11.2 Factors Affecting Energy Intake</a:t>
            </a:r>
            <a:endParaRPr lang="en-US" dirty="0"/>
          </a:p>
        </p:txBody>
      </p:sp>
      <p:sp>
        <p:nvSpPr>
          <p:cNvPr id="3" name="Content Placeholder 2">
            <a:extLst>
              <a:ext uri="{FF2B5EF4-FFF2-40B4-BE49-F238E27FC236}">
                <a16:creationId xmlns:a16="http://schemas.microsoft.com/office/drawing/2014/main" id="{A7C53E6B-F54A-2141-B129-CF4CD2927B02}"/>
              </a:ext>
            </a:extLst>
          </p:cNvPr>
          <p:cNvSpPr>
            <a:spLocks noGrp="1"/>
          </p:cNvSpPr>
          <p:nvPr>
            <p:ph idx="1"/>
          </p:nvPr>
        </p:nvSpPr>
        <p:spPr/>
        <p:txBody>
          <a:bodyPr/>
          <a:lstStyle/>
          <a:p>
            <a:r>
              <a:rPr lang="en-US" b="1" dirty="0"/>
              <a:t>Societal Influences</a:t>
            </a:r>
          </a:p>
          <a:p>
            <a:pPr lvl="1"/>
            <a:r>
              <a:rPr lang="en-US" dirty="0"/>
              <a:t>Portion sizes have increased dramatically in the past few decades.</a:t>
            </a:r>
          </a:p>
          <a:p>
            <a:pPr lvl="1"/>
            <a:r>
              <a:rPr lang="en-US" dirty="0"/>
              <a:t>American teenagers have access to a massive amount of calorie-dense foods and beverages.</a:t>
            </a:r>
          </a:p>
          <a:p>
            <a:pPr lvl="1"/>
            <a:r>
              <a:rPr lang="en-US" dirty="0"/>
              <a:t>The fast food industry in America not only supplies Americans with a large proportion of their diet, but because of its massive presence in society dominates the workings of the entire food system.</a:t>
            </a:r>
          </a:p>
          <a:p>
            <a:pPr lvl="1"/>
            <a:r>
              <a:rPr lang="en-US" dirty="0"/>
              <a:t>Americans spend over one hundred billion dollars per year on fast food.</a:t>
            </a:r>
          </a:p>
        </p:txBody>
      </p:sp>
    </p:spTree>
    <p:extLst>
      <p:ext uri="{BB962C8B-B14F-4D97-AF65-F5344CB8AC3E}">
        <p14:creationId xmlns:p14="http://schemas.microsoft.com/office/powerpoint/2010/main" val="3179922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E1CB41-BC5D-7145-9A18-AF111B33C317}"/>
              </a:ext>
            </a:extLst>
          </p:cNvPr>
          <p:cNvSpPr>
            <a:spLocks noGrp="1"/>
          </p:cNvSpPr>
          <p:nvPr>
            <p:ph type="title"/>
          </p:nvPr>
        </p:nvSpPr>
        <p:spPr/>
        <p:txBody>
          <a:bodyPr>
            <a:normAutofit/>
          </a:bodyPr>
          <a:lstStyle/>
          <a:p>
            <a:r>
              <a:rPr lang="en-US" b="1" dirty="0"/>
              <a:t>Video 11.1 History, Structure, and Ethics of Fast Food Industry</a:t>
            </a:r>
          </a:p>
        </p:txBody>
      </p:sp>
      <p:sp>
        <p:nvSpPr>
          <p:cNvPr id="7" name="Content Placeholder 6">
            <a:extLst>
              <a:ext uri="{FF2B5EF4-FFF2-40B4-BE49-F238E27FC236}">
                <a16:creationId xmlns:a16="http://schemas.microsoft.com/office/drawing/2014/main" id="{0A82838A-9032-E940-BF64-68B9E4CCBC03}"/>
              </a:ext>
            </a:extLst>
          </p:cNvPr>
          <p:cNvSpPr>
            <a:spLocks noGrp="1"/>
          </p:cNvSpPr>
          <p:nvPr>
            <p:ph idx="1"/>
          </p:nvPr>
        </p:nvSpPr>
        <p:spPr>
          <a:xfrm>
            <a:off x="1218883" y="1600200"/>
            <a:ext cx="9751060" cy="4800600"/>
          </a:xfrm>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a:p>
            <a:pPr marL="0" indent="0" algn="ctr">
              <a:buNone/>
            </a:pPr>
            <a:r>
              <a:rPr lang="en-US" sz="1600" dirty="0"/>
              <a:t>Video Source: </a:t>
            </a:r>
            <a:r>
              <a:rPr lang="en-US" sz="1600" dirty="0">
                <a:hlinkClick r:id="rId3"/>
              </a:rPr>
              <a:t>https://youtu.be/8k2l23pVMig</a:t>
            </a:r>
            <a:endParaRPr lang="en-US" sz="1600" dirty="0"/>
          </a:p>
        </p:txBody>
      </p:sp>
      <p:pic>
        <p:nvPicPr>
          <p:cNvPr id="2" name="History, Structure, and Ethics of Fast Food Industry">
            <a:hlinkClick r:id="" action="ppaction://media"/>
            <a:extLst>
              <a:ext uri="{FF2B5EF4-FFF2-40B4-BE49-F238E27FC236}">
                <a16:creationId xmlns:a16="http://schemas.microsoft.com/office/drawing/2014/main" id="{FBBC5301-B36C-B945-8C88-2DB084FE14C3}"/>
              </a:ext>
            </a:extLst>
          </p:cNvPr>
          <p:cNvPicPr>
            <a:picLocks noRot="1" noChangeAspect="1"/>
          </p:cNvPicPr>
          <p:nvPr>
            <a:videoFile r:link="rId1"/>
          </p:nvPr>
        </p:nvPicPr>
        <p:blipFill>
          <a:blip r:embed="rId4"/>
          <a:stretch>
            <a:fillRect/>
          </a:stretch>
        </p:blipFill>
        <p:spPr>
          <a:xfrm>
            <a:off x="2322512" y="1447800"/>
            <a:ext cx="7543800" cy="4243387"/>
          </a:xfrm>
          <a:prstGeom prst="rect">
            <a:avLst/>
          </a:prstGeom>
        </p:spPr>
      </p:pic>
    </p:spTree>
    <p:extLst>
      <p:ext uri="{BB962C8B-B14F-4D97-AF65-F5344CB8AC3E}">
        <p14:creationId xmlns:p14="http://schemas.microsoft.com/office/powerpoint/2010/main" val="325117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1F4CE-9558-D842-9B04-AA44E3895ACD}"/>
              </a:ext>
            </a:extLst>
          </p:cNvPr>
          <p:cNvSpPr>
            <a:spLocks noGrp="1"/>
          </p:cNvSpPr>
          <p:nvPr>
            <p:ph type="title"/>
          </p:nvPr>
        </p:nvSpPr>
        <p:spPr/>
        <p:txBody>
          <a:bodyPr/>
          <a:lstStyle/>
          <a:p>
            <a:r>
              <a:rPr lang="en-US" b="1" dirty="0"/>
              <a:t>11.2 Factors Affecting Energy Expenditure</a:t>
            </a:r>
            <a:endParaRPr lang="en-US" dirty="0"/>
          </a:p>
        </p:txBody>
      </p:sp>
      <p:sp>
        <p:nvSpPr>
          <p:cNvPr id="3" name="Content Placeholder 2">
            <a:extLst>
              <a:ext uri="{FF2B5EF4-FFF2-40B4-BE49-F238E27FC236}">
                <a16:creationId xmlns:a16="http://schemas.microsoft.com/office/drawing/2014/main" id="{AEBF544F-4BE1-F24C-BB84-FC749682EE48}"/>
              </a:ext>
            </a:extLst>
          </p:cNvPr>
          <p:cNvSpPr>
            <a:spLocks noGrp="1"/>
          </p:cNvSpPr>
          <p:nvPr>
            <p:ph idx="1"/>
          </p:nvPr>
        </p:nvSpPr>
        <p:spPr/>
        <p:txBody>
          <a:bodyPr/>
          <a:lstStyle/>
          <a:p>
            <a:r>
              <a:rPr lang="en-US" b="1" dirty="0"/>
              <a:t>Physiological and Genetic Influences</a:t>
            </a:r>
          </a:p>
          <a:p>
            <a:pPr lvl="1"/>
            <a:r>
              <a:rPr lang="en-US" dirty="0"/>
              <a:t>One theory concerning weight loss/gain is that every person has a “set point” of energy balance (also called fat-stat or </a:t>
            </a:r>
            <a:r>
              <a:rPr lang="en-US" dirty="0" err="1"/>
              <a:t>lipostat</a:t>
            </a:r>
            <a:r>
              <a:rPr lang="en-US" dirty="0"/>
              <a:t>).</a:t>
            </a:r>
          </a:p>
          <a:p>
            <a:pPr lvl="1"/>
            <a:r>
              <a:rPr lang="en-US" dirty="0"/>
              <a:t>The brain senses body fatness and triggers changes in energy intake or expenditure to maintain body fatness within a target range.</a:t>
            </a:r>
          </a:p>
          <a:p>
            <a:pPr lvl="1"/>
            <a:r>
              <a:rPr lang="en-US" dirty="0"/>
              <a:t>Another theory is referred to as the “settling” point system, which takes into account the contribution of the obesogenic environment to weight gain.</a:t>
            </a:r>
          </a:p>
          <a:p>
            <a:pPr lvl="1"/>
            <a:r>
              <a:rPr lang="en-US" dirty="0"/>
              <a:t>A major problem with these theories is that they overgeneralize.</a:t>
            </a:r>
          </a:p>
        </p:txBody>
      </p:sp>
    </p:spTree>
    <p:extLst>
      <p:ext uri="{BB962C8B-B14F-4D97-AF65-F5344CB8AC3E}">
        <p14:creationId xmlns:p14="http://schemas.microsoft.com/office/powerpoint/2010/main" val="3935634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75643-DCEC-D14D-9E8E-5581B4EADFD1}"/>
              </a:ext>
            </a:extLst>
          </p:cNvPr>
          <p:cNvSpPr>
            <a:spLocks noGrp="1"/>
          </p:cNvSpPr>
          <p:nvPr>
            <p:ph type="title"/>
          </p:nvPr>
        </p:nvSpPr>
        <p:spPr/>
        <p:txBody>
          <a:bodyPr/>
          <a:lstStyle/>
          <a:p>
            <a:r>
              <a:rPr lang="en-US" b="1" dirty="0"/>
              <a:t>11.2 Factors Affecting Energy Expenditure</a:t>
            </a:r>
            <a:endParaRPr lang="en-US" dirty="0"/>
          </a:p>
        </p:txBody>
      </p:sp>
      <p:sp>
        <p:nvSpPr>
          <p:cNvPr id="3" name="Content Placeholder 2">
            <a:extLst>
              <a:ext uri="{FF2B5EF4-FFF2-40B4-BE49-F238E27FC236}">
                <a16:creationId xmlns:a16="http://schemas.microsoft.com/office/drawing/2014/main" id="{8EFAC407-918F-5447-B306-249E0308BF7C}"/>
              </a:ext>
            </a:extLst>
          </p:cNvPr>
          <p:cNvSpPr>
            <a:spLocks noGrp="1"/>
          </p:cNvSpPr>
          <p:nvPr>
            <p:ph idx="1"/>
          </p:nvPr>
        </p:nvSpPr>
        <p:spPr/>
        <p:txBody>
          <a:bodyPr/>
          <a:lstStyle/>
          <a:p>
            <a:r>
              <a:rPr lang="en-US" b="1" dirty="0"/>
              <a:t>Physiological and Genetic Influences  -continued-</a:t>
            </a:r>
          </a:p>
          <a:p>
            <a:pPr lvl="1"/>
            <a:r>
              <a:rPr lang="en-US" dirty="0"/>
              <a:t>Each individual’s genes respond differently to a specific environment.</a:t>
            </a:r>
          </a:p>
          <a:p>
            <a:pPr lvl="1"/>
            <a:r>
              <a:rPr lang="en-US" dirty="0"/>
              <a:t>Environmental factors can influence a person’s gene profile, which is exemplified by the effects of the prenatal environment on body weight and fatness and disease incidence later in life.</a:t>
            </a:r>
          </a:p>
          <a:p>
            <a:pPr lvl="1"/>
            <a:r>
              <a:rPr lang="en-US" dirty="0"/>
              <a:t>Studies have shown that the offspring of women who were overweight during pregnancy have a greater propensity for being overweight and for developing Type 2 diabetes.</a:t>
            </a:r>
          </a:p>
        </p:txBody>
      </p:sp>
    </p:spTree>
    <p:extLst>
      <p:ext uri="{BB962C8B-B14F-4D97-AF65-F5344CB8AC3E}">
        <p14:creationId xmlns:p14="http://schemas.microsoft.com/office/powerpoint/2010/main" val="114598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29685-53B8-1C4D-82E6-883521CD118F}"/>
              </a:ext>
            </a:extLst>
          </p:cNvPr>
          <p:cNvSpPr>
            <a:spLocks noGrp="1"/>
          </p:cNvSpPr>
          <p:nvPr>
            <p:ph type="title"/>
          </p:nvPr>
        </p:nvSpPr>
        <p:spPr/>
        <p:txBody>
          <a:bodyPr/>
          <a:lstStyle/>
          <a:p>
            <a:r>
              <a:rPr lang="en-US" b="1" dirty="0"/>
              <a:t>11.2 Factors Affecting Energy Expenditure</a:t>
            </a:r>
            <a:endParaRPr lang="en-US" dirty="0"/>
          </a:p>
        </p:txBody>
      </p:sp>
      <p:sp>
        <p:nvSpPr>
          <p:cNvPr id="3" name="Content Placeholder 2">
            <a:extLst>
              <a:ext uri="{FF2B5EF4-FFF2-40B4-BE49-F238E27FC236}">
                <a16:creationId xmlns:a16="http://schemas.microsoft.com/office/drawing/2014/main" id="{5919B0A9-2D95-AF4C-8EE9-454623696077}"/>
              </a:ext>
            </a:extLst>
          </p:cNvPr>
          <p:cNvSpPr>
            <a:spLocks noGrp="1"/>
          </p:cNvSpPr>
          <p:nvPr>
            <p:ph idx="1"/>
          </p:nvPr>
        </p:nvSpPr>
        <p:spPr/>
        <p:txBody>
          <a:bodyPr/>
          <a:lstStyle/>
          <a:p>
            <a:r>
              <a:rPr lang="en-US" b="1" dirty="0"/>
              <a:t>Psychological/Behavioral Influence</a:t>
            </a:r>
          </a:p>
          <a:p>
            <a:pPr lvl="1"/>
            <a:r>
              <a:rPr lang="en-US" b="1" dirty="0"/>
              <a:t>Sedentary behavior</a:t>
            </a:r>
            <a:r>
              <a:rPr lang="en-US" dirty="0"/>
              <a:t> is defined as the participation in the pursuits in which energy expenditure is no more than one-and-one-half times the amount of energy expended while at rest and include sitting, reclining, or lying down while awake.</a:t>
            </a:r>
          </a:p>
          <a:p>
            <a:pPr lvl="1"/>
            <a:r>
              <a:rPr lang="en-US" dirty="0"/>
              <a:t>Simply put, the more you sit, the less energy you expend.</a:t>
            </a:r>
          </a:p>
          <a:p>
            <a:pPr lvl="1"/>
            <a:r>
              <a:rPr lang="en-US" dirty="0"/>
              <a:t>Americans also partake in an excessive amount of screen time, which is a sedentary behavior that not only reduces energy expenditure, but also contributes to weight gain because of the exposure to aggressive advertising campaigns for unhealthy foods.</a:t>
            </a:r>
          </a:p>
        </p:txBody>
      </p:sp>
    </p:spTree>
    <p:extLst>
      <p:ext uri="{BB962C8B-B14F-4D97-AF65-F5344CB8AC3E}">
        <p14:creationId xmlns:p14="http://schemas.microsoft.com/office/powerpoint/2010/main" val="1215697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72AEF-0F1B-674E-A6D6-3FAAAE737E1E}"/>
              </a:ext>
            </a:extLst>
          </p:cNvPr>
          <p:cNvSpPr>
            <a:spLocks noGrp="1"/>
          </p:cNvSpPr>
          <p:nvPr>
            <p:ph type="title"/>
          </p:nvPr>
        </p:nvSpPr>
        <p:spPr/>
        <p:txBody>
          <a:bodyPr/>
          <a:lstStyle/>
          <a:p>
            <a:r>
              <a:rPr lang="en-US" b="1" dirty="0"/>
              <a:t>11.2 Factors Affecting Energy Expenditure</a:t>
            </a:r>
            <a:endParaRPr lang="en-US" dirty="0"/>
          </a:p>
        </p:txBody>
      </p:sp>
      <p:sp>
        <p:nvSpPr>
          <p:cNvPr id="3" name="Content Placeholder 2">
            <a:extLst>
              <a:ext uri="{FF2B5EF4-FFF2-40B4-BE49-F238E27FC236}">
                <a16:creationId xmlns:a16="http://schemas.microsoft.com/office/drawing/2014/main" id="{8CF24741-71F5-6740-BD66-B8947A7092FA}"/>
              </a:ext>
            </a:extLst>
          </p:cNvPr>
          <p:cNvSpPr>
            <a:spLocks noGrp="1"/>
          </p:cNvSpPr>
          <p:nvPr>
            <p:ph idx="1"/>
          </p:nvPr>
        </p:nvSpPr>
        <p:spPr/>
        <p:txBody>
          <a:bodyPr/>
          <a:lstStyle/>
          <a:p>
            <a:r>
              <a:rPr lang="en-US" b="1" dirty="0"/>
              <a:t>Societal Influence</a:t>
            </a:r>
          </a:p>
          <a:p>
            <a:pPr lvl="1"/>
            <a:r>
              <a:rPr lang="en-US" dirty="0"/>
              <a:t>In the United States, many societal factors influence the number of calories burned in a day.</a:t>
            </a:r>
          </a:p>
          <a:p>
            <a:pPr lvl="1"/>
            <a:r>
              <a:rPr lang="en-US" dirty="0"/>
              <a:t>Socioeconomic status has been found to be inversely proportional to weight gain.</a:t>
            </a:r>
          </a:p>
          <a:p>
            <a:pPr lvl="1"/>
            <a:r>
              <a:rPr lang="en-US" dirty="0"/>
              <a:t>The recent and long-lasting economic crisis in this country is predicted to have profound effects on the average body weight of Americans. </a:t>
            </a:r>
          </a:p>
        </p:txBody>
      </p:sp>
    </p:spTree>
    <p:extLst>
      <p:ext uri="{BB962C8B-B14F-4D97-AF65-F5344CB8AC3E}">
        <p14:creationId xmlns:p14="http://schemas.microsoft.com/office/powerpoint/2010/main" val="170841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7CE6B-4530-C84B-8528-286B0C551EB1}"/>
              </a:ext>
            </a:extLst>
          </p:cNvPr>
          <p:cNvSpPr>
            <a:spLocks noGrp="1"/>
          </p:cNvSpPr>
          <p:nvPr>
            <p:ph type="title"/>
          </p:nvPr>
        </p:nvSpPr>
        <p:spPr/>
        <p:txBody>
          <a:bodyPr>
            <a:normAutofit/>
          </a:bodyPr>
          <a:lstStyle/>
          <a:p>
            <a:r>
              <a:rPr lang="en-US" b="1" dirty="0"/>
              <a:t>11.3 Too Little or Too Much Weight: What Are the Health Risks?</a:t>
            </a:r>
            <a:endParaRPr lang="en-US" dirty="0"/>
          </a:p>
        </p:txBody>
      </p:sp>
      <p:sp>
        <p:nvSpPr>
          <p:cNvPr id="3" name="Content Placeholder 2">
            <a:extLst>
              <a:ext uri="{FF2B5EF4-FFF2-40B4-BE49-F238E27FC236}">
                <a16:creationId xmlns:a16="http://schemas.microsoft.com/office/drawing/2014/main" id="{31CDDA79-F529-3B47-9F56-9F06037D80A2}"/>
              </a:ext>
            </a:extLst>
          </p:cNvPr>
          <p:cNvSpPr>
            <a:spLocks noGrp="1"/>
          </p:cNvSpPr>
          <p:nvPr>
            <p:ph idx="1"/>
          </p:nvPr>
        </p:nvSpPr>
        <p:spPr/>
        <p:txBody>
          <a:bodyPr/>
          <a:lstStyle/>
          <a:p>
            <a:r>
              <a:rPr lang="en-US" dirty="0"/>
              <a:t>The number of people considered overweight and obese in the world has now surpassed the number that are starving.</a:t>
            </a:r>
          </a:p>
          <a:p>
            <a:r>
              <a:rPr lang="en-US" dirty="0"/>
              <a:t>Some officials estimating that the number of overweight people is nearly double the number of underweight people worldwide.</a:t>
            </a:r>
          </a:p>
          <a:p>
            <a:r>
              <a:rPr lang="en-US" dirty="0"/>
              <a:t>The associated diseases of overweight and obesity happen over many years and signs and symptoms commonly take decades to manifest.</a:t>
            </a:r>
          </a:p>
        </p:txBody>
      </p:sp>
    </p:spTree>
    <p:extLst>
      <p:ext uri="{BB962C8B-B14F-4D97-AF65-F5344CB8AC3E}">
        <p14:creationId xmlns:p14="http://schemas.microsoft.com/office/powerpoint/2010/main" val="2122046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a:xfrm>
            <a:off x="608012" y="1600200"/>
            <a:ext cx="10972800" cy="5029200"/>
          </a:xfrm>
        </p:spPr>
        <p:txBody>
          <a:bodyPr>
            <a:normAutofit lnSpcReduction="10000"/>
          </a:bodyPr>
          <a:lstStyle/>
          <a:p>
            <a:r>
              <a:rPr lang="en-US" dirty="0"/>
              <a:t>The Centers for Disease Control and Prevention (CDC) defines </a:t>
            </a:r>
            <a:r>
              <a:rPr lang="en-US" b="1" dirty="0"/>
              <a:t>obesogenic</a:t>
            </a:r>
            <a:r>
              <a:rPr lang="en-US" dirty="0"/>
              <a:t> as “an environment that promotes increased food intake, non-healthful foods, and physical inactivity.” </a:t>
            </a:r>
          </a:p>
          <a:p>
            <a:r>
              <a:rPr lang="en-US" dirty="0"/>
              <a:t>The CDC reports that in 2017-2018 in the United States, 42.4 percent of adults and 19.3 percent of children were obese, a doubling and tripling of the numbers since 1980, respectively.</a:t>
            </a:r>
          </a:p>
          <a:p>
            <a:r>
              <a:rPr lang="en-US" dirty="0"/>
              <a:t>The health consequences of too much body fat are numerous, including increased risks for cardiovascular disease, Type 2 diabetes, and some cancers. </a:t>
            </a:r>
          </a:p>
          <a:p>
            <a:r>
              <a:rPr lang="en-US" dirty="0"/>
              <a:t>The medical costs related to obesity are well over one hundred billion dollars.</a:t>
            </a:r>
          </a:p>
        </p:txBody>
      </p:sp>
    </p:spTree>
    <p:extLst>
      <p:ext uri="{BB962C8B-B14F-4D97-AF65-F5344CB8AC3E}">
        <p14:creationId xmlns:p14="http://schemas.microsoft.com/office/powerpoint/2010/main" val="3834961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2A86B-609B-1C4D-8224-FA9CF43C9DC1}"/>
              </a:ext>
            </a:extLst>
          </p:cNvPr>
          <p:cNvSpPr>
            <a:spLocks noGrp="1"/>
          </p:cNvSpPr>
          <p:nvPr>
            <p:ph type="title"/>
          </p:nvPr>
        </p:nvSpPr>
        <p:spPr/>
        <p:txBody>
          <a:bodyPr>
            <a:normAutofit/>
          </a:bodyPr>
          <a:lstStyle/>
          <a:p>
            <a:r>
              <a:rPr lang="en-US" b="1" dirty="0"/>
              <a:t>11.3</a:t>
            </a:r>
            <a:r>
              <a:rPr lang="en-US" dirty="0"/>
              <a:t> </a:t>
            </a:r>
            <a:r>
              <a:rPr lang="en-US" b="1" dirty="0"/>
              <a:t>Health Risks of Being Overweight and Being Obese</a:t>
            </a:r>
            <a:endParaRPr lang="en-US" dirty="0"/>
          </a:p>
        </p:txBody>
      </p:sp>
      <p:sp>
        <p:nvSpPr>
          <p:cNvPr id="3" name="Content Placeholder 2">
            <a:extLst>
              <a:ext uri="{FF2B5EF4-FFF2-40B4-BE49-F238E27FC236}">
                <a16:creationId xmlns:a16="http://schemas.microsoft.com/office/drawing/2014/main" id="{D1FF1708-5C9B-8346-AEE9-FD1214B7BD47}"/>
              </a:ext>
            </a:extLst>
          </p:cNvPr>
          <p:cNvSpPr>
            <a:spLocks noGrp="1"/>
          </p:cNvSpPr>
          <p:nvPr>
            <p:ph idx="1"/>
          </p:nvPr>
        </p:nvSpPr>
        <p:spPr/>
        <p:txBody>
          <a:bodyPr/>
          <a:lstStyle/>
          <a:p>
            <a:r>
              <a:rPr lang="en-US" dirty="0"/>
              <a:t>The health consequences of obesity are great and are responsible for more than one hundred thousand deaths per year in the United States.</a:t>
            </a:r>
          </a:p>
          <a:p>
            <a:r>
              <a:rPr lang="en-US" dirty="0"/>
              <a:t>As BMIs increase over 25, the risks increase for heart disease, Type 2 diabetes, hypertension, endometrial cancer, postmenopausal breast cancer, colon cancer, stroke, osteoarthritis, liver disease, gallbladder disorders, and hormonal disorders.</a:t>
            </a:r>
          </a:p>
          <a:p>
            <a:r>
              <a:rPr lang="en-US" dirty="0"/>
              <a:t>The WHO reports that overweight and obesity are the fifth leading cause for deaths globally.</a:t>
            </a:r>
          </a:p>
        </p:txBody>
      </p:sp>
    </p:spTree>
    <p:extLst>
      <p:ext uri="{BB962C8B-B14F-4D97-AF65-F5344CB8AC3E}">
        <p14:creationId xmlns:p14="http://schemas.microsoft.com/office/powerpoint/2010/main" val="1761685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3C675-7D5B-034C-B3F7-386AD3A9A28C}"/>
              </a:ext>
            </a:extLst>
          </p:cNvPr>
          <p:cNvSpPr>
            <a:spLocks noGrp="1"/>
          </p:cNvSpPr>
          <p:nvPr>
            <p:ph type="title"/>
          </p:nvPr>
        </p:nvSpPr>
        <p:spPr/>
        <p:txBody>
          <a:bodyPr>
            <a:normAutofit/>
          </a:bodyPr>
          <a:lstStyle/>
          <a:p>
            <a:r>
              <a:rPr lang="en-US" b="1" dirty="0"/>
              <a:t>11.3</a:t>
            </a:r>
            <a:r>
              <a:rPr lang="en-US" dirty="0"/>
              <a:t> </a:t>
            </a:r>
            <a:r>
              <a:rPr lang="en-US" b="1" dirty="0"/>
              <a:t>State Map of the Prevalence of Obesity in America</a:t>
            </a:r>
            <a:endParaRPr lang="en-US" dirty="0"/>
          </a:p>
        </p:txBody>
      </p:sp>
      <p:sp>
        <p:nvSpPr>
          <p:cNvPr id="3" name="Content Placeholder 2">
            <a:extLst>
              <a:ext uri="{FF2B5EF4-FFF2-40B4-BE49-F238E27FC236}">
                <a16:creationId xmlns:a16="http://schemas.microsoft.com/office/drawing/2014/main" id="{159BCD64-0916-EC47-BA5E-33BC320FB45D}"/>
              </a:ext>
            </a:extLst>
          </p:cNvPr>
          <p:cNvSpPr>
            <a:spLocks noGrp="1"/>
          </p:cNvSpPr>
          <p:nvPr>
            <p:ph idx="1"/>
          </p:nvPr>
        </p:nvSpPr>
        <p:spPr>
          <a:xfrm>
            <a:off x="1218883" y="1600200"/>
            <a:ext cx="9751060" cy="4800600"/>
          </a:xfrm>
        </p:spPr>
        <p:txBody>
          <a:bodyPr/>
          <a:lstStyle/>
          <a:p>
            <a:endParaRPr lang="en-US" dirty="0"/>
          </a:p>
          <a:p>
            <a:endParaRPr lang="en-US" dirty="0"/>
          </a:p>
          <a:p>
            <a:endParaRPr lang="en-US" dirty="0"/>
          </a:p>
          <a:p>
            <a:endParaRPr lang="en-US" dirty="0"/>
          </a:p>
          <a:p>
            <a:endParaRPr lang="en-US" sz="1600" dirty="0"/>
          </a:p>
          <a:p>
            <a:endParaRPr lang="en-US" sz="1600" dirty="0"/>
          </a:p>
          <a:p>
            <a:endParaRPr lang="en-US" sz="1600" dirty="0"/>
          </a:p>
          <a:p>
            <a:r>
              <a:rPr lang="en-US" sz="1600" dirty="0"/>
              <a:t>Source: Centers for Disease Control and prevention. </a:t>
            </a:r>
            <a:r>
              <a:rPr lang="en-US" sz="1600" i="1" dirty="0"/>
              <a:t>Prevalence</a:t>
            </a:r>
            <a:r>
              <a:rPr lang="en-US" sz="1600" i="1" baseline="30000" dirty="0"/>
              <a:t>†</a:t>
            </a:r>
            <a:r>
              <a:rPr lang="en-US" sz="1600" i="1" dirty="0"/>
              <a:t> of Self-Reported Obesity Among U.S. Adults by State and Territory, BRFSS, 2021</a:t>
            </a:r>
            <a:r>
              <a:rPr lang="en-US" sz="1600" dirty="0"/>
              <a:t>, </a:t>
            </a:r>
            <a:r>
              <a:rPr lang="en-US" sz="1600" dirty="0">
                <a:hlinkClick r:id="rId2"/>
              </a:rPr>
              <a:t>https://www.cdc.gov/obesity/data/prevalence-maps.html#overall</a:t>
            </a:r>
            <a:endParaRPr lang="en-US" sz="1600" dirty="0"/>
          </a:p>
          <a:p>
            <a:endParaRPr lang="en-US" sz="1600" dirty="0"/>
          </a:p>
        </p:txBody>
      </p:sp>
      <p:pic>
        <p:nvPicPr>
          <p:cNvPr id="6" name="Picture 5" descr="Map of prealence estimates of the united states.">
            <a:extLst>
              <a:ext uri="{FF2B5EF4-FFF2-40B4-BE49-F238E27FC236}">
                <a16:creationId xmlns:a16="http://schemas.microsoft.com/office/drawing/2014/main" id="{0EC69638-1B8C-FE4A-9ADF-19B6B16A2F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6012" y="1143000"/>
            <a:ext cx="6426200" cy="4230090"/>
          </a:xfrm>
          <a:prstGeom prst="rect">
            <a:avLst/>
          </a:prstGeom>
        </p:spPr>
      </p:pic>
    </p:spTree>
    <p:extLst>
      <p:ext uri="{BB962C8B-B14F-4D97-AF65-F5344CB8AC3E}">
        <p14:creationId xmlns:p14="http://schemas.microsoft.com/office/powerpoint/2010/main" val="208877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843C1-6248-AB46-864A-F635070F6DCA}"/>
              </a:ext>
            </a:extLst>
          </p:cNvPr>
          <p:cNvSpPr>
            <a:spLocks noGrp="1"/>
          </p:cNvSpPr>
          <p:nvPr>
            <p:ph type="title"/>
          </p:nvPr>
        </p:nvSpPr>
        <p:spPr/>
        <p:txBody>
          <a:bodyPr/>
          <a:lstStyle/>
          <a:p>
            <a:r>
              <a:rPr lang="en-US" b="1" dirty="0"/>
              <a:t>11.3 Health Risks of Being Underweight</a:t>
            </a:r>
          </a:p>
        </p:txBody>
      </p:sp>
      <p:sp>
        <p:nvSpPr>
          <p:cNvPr id="3" name="Content Placeholder 2">
            <a:extLst>
              <a:ext uri="{FF2B5EF4-FFF2-40B4-BE49-F238E27FC236}">
                <a16:creationId xmlns:a16="http://schemas.microsoft.com/office/drawing/2014/main" id="{AF29012E-F4C8-5F41-9963-76DBCF15ED66}"/>
              </a:ext>
            </a:extLst>
          </p:cNvPr>
          <p:cNvSpPr>
            <a:spLocks noGrp="1"/>
          </p:cNvSpPr>
          <p:nvPr>
            <p:ph idx="1"/>
          </p:nvPr>
        </p:nvSpPr>
        <p:spPr/>
        <p:txBody>
          <a:bodyPr>
            <a:normAutofit fontScale="92500" lnSpcReduction="10000"/>
          </a:bodyPr>
          <a:lstStyle/>
          <a:p>
            <a:r>
              <a:rPr lang="en-US" dirty="0"/>
              <a:t>A 2017-2018 survey estimated that 1.6% of adults and 3.3 % of children and adolescents in the United States are underweight.</a:t>
            </a:r>
          </a:p>
          <a:p>
            <a:r>
              <a:rPr lang="en-US" dirty="0"/>
              <a:t>Being underweight is linked to nutritional deficiencies, especially iron-deficiency anemia, and to other problems such as delayed wound healing, hormonal abnormalities, increased susceptibility to infection, and increased risk of some chronic diseases such as osteoporosis.</a:t>
            </a:r>
          </a:p>
          <a:p>
            <a:r>
              <a:rPr lang="en-US" dirty="0"/>
              <a:t>The most common underlying cause of underweight in America is inadequate nutrition.</a:t>
            </a:r>
          </a:p>
          <a:p>
            <a:r>
              <a:rPr lang="en-US" dirty="0"/>
              <a:t>Eating disorders that result in underweight affect about eight million Americans (seven million women and one million men).</a:t>
            </a:r>
          </a:p>
        </p:txBody>
      </p:sp>
      <p:sp>
        <p:nvSpPr>
          <p:cNvPr id="4" name="TextBox 3">
            <a:extLst>
              <a:ext uri="{FF2B5EF4-FFF2-40B4-BE49-F238E27FC236}">
                <a16:creationId xmlns:a16="http://schemas.microsoft.com/office/drawing/2014/main" id="{1DB963FB-E18B-3E40-9296-99881F18FBFF}"/>
              </a:ext>
            </a:extLst>
          </p:cNvPr>
          <p:cNvSpPr txBox="1"/>
          <p:nvPr/>
        </p:nvSpPr>
        <p:spPr>
          <a:xfrm>
            <a:off x="6246812" y="6012001"/>
            <a:ext cx="5616595" cy="707886"/>
          </a:xfrm>
          <a:prstGeom prst="rect">
            <a:avLst/>
          </a:prstGeom>
          <a:noFill/>
        </p:spPr>
        <p:txBody>
          <a:bodyPr wrap="square" rtlCol="0">
            <a:spAutoFit/>
          </a:bodyPr>
          <a:lstStyle/>
          <a:p>
            <a:r>
              <a:rPr lang="en-US" sz="1000" dirty="0"/>
              <a:t>Fryar CD, Carroll MD, </a:t>
            </a:r>
            <a:r>
              <a:rPr lang="en-US" sz="1000" dirty="0" err="1"/>
              <a:t>Afful</a:t>
            </a:r>
            <a:r>
              <a:rPr lang="en-US" sz="1000" dirty="0"/>
              <a:t> J. Prevalence of underweight among adults aged 20 and over: United States, 1960–1962 through 2017–2018. NCHS Health E-Stats. 2020. Fryar CD, Carroll MD, </a:t>
            </a:r>
            <a:r>
              <a:rPr lang="en-US" sz="1000" dirty="0" err="1"/>
              <a:t>Afful</a:t>
            </a:r>
            <a:r>
              <a:rPr lang="en-US" sz="1000" dirty="0"/>
              <a:t> J. Prevalence of underweight among adults aged 20 and over: United States, 1960–1962 through 2017–2018. NCHS Health E-Stats. 2020.</a:t>
            </a:r>
          </a:p>
        </p:txBody>
      </p:sp>
    </p:spTree>
    <p:extLst>
      <p:ext uri="{BB962C8B-B14F-4D97-AF65-F5344CB8AC3E}">
        <p14:creationId xmlns:p14="http://schemas.microsoft.com/office/powerpoint/2010/main" val="238125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AD02F-14C4-D04A-A1FF-FEFEBCF080D0}"/>
              </a:ext>
            </a:extLst>
          </p:cNvPr>
          <p:cNvSpPr>
            <a:spLocks noGrp="1"/>
          </p:cNvSpPr>
          <p:nvPr>
            <p:ph type="title"/>
          </p:nvPr>
        </p:nvSpPr>
        <p:spPr/>
        <p:txBody>
          <a:bodyPr/>
          <a:lstStyle/>
          <a:p>
            <a:r>
              <a:rPr lang="en-US" b="1" dirty="0"/>
              <a:t>11.3 Anorexia Nervosa</a:t>
            </a:r>
          </a:p>
        </p:txBody>
      </p:sp>
      <p:sp>
        <p:nvSpPr>
          <p:cNvPr id="3" name="Content Placeholder 2">
            <a:extLst>
              <a:ext uri="{FF2B5EF4-FFF2-40B4-BE49-F238E27FC236}">
                <a16:creationId xmlns:a16="http://schemas.microsoft.com/office/drawing/2014/main" id="{924EE173-4D30-B24D-B08B-E88B1F9DB57C}"/>
              </a:ext>
            </a:extLst>
          </p:cNvPr>
          <p:cNvSpPr>
            <a:spLocks noGrp="1"/>
          </p:cNvSpPr>
          <p:nvPr>
            <p:ph idx="1"/>
          </p:nvPr>
        </p:nvSpPr>
        <p:spPr/>
        <p:txBody>
          <a:bodyPr>
            <a:normAutofit lnSpcReduction="10000"/>
          </a:bodyPr>
          <a:lstStyle/>
          <a:p>
            <a:r>
              <a:rPr lang="en-US" b="1" dirty="0"/>
              <a:t>Anorexia nervosa</a:t>
            </a:r>
            <a:r>
              <a:rPr lang="en-US" dirty="0"/>
              <a:t>, more often referred to as “anorexia,” is a psychiatric illness in which a person obsesses about their weight and about food that they eat.</a:t>
            </a:r>
          </a:p>
          <a:p>
            <a:r>
              <a:rPr lang="en-US" dirty="0"/>
              <a:t>People with anorexia consume, on average, fewer than 1,000 kilocalories per day and exercise excessively.</a:t>
            </a:r>
          </a:p>
          <a:p>
            <a:r>
              <a:rPr lang="en-US" dirty="0"/>
              <a:t>The exact causes of anorexia are not completely known.</a:t>
            </a:r>
          </a:p>
          <a:p>
            <a:r>
              <a:rPr lang="en-US" dirty="0"/>
              <a:t>The primary signs of anorexia are fear of being overweight, extreme dieting, an unusual perception of body image, and depression.</a:t>
            </a:r>
          </a:p>
          <a:p>
            <a:r>
              <a:rPr lang="en-US" dirty="0"/>
              <a:t>Treating anorexia also involves a dietitian.</a:t>
            </a:r>
          </a:p>
        </p:txBody>
      </p:sp>
    </p:spTree>
    <p:extLst>
      <p:ext uri="{BB962C8B-B14F-4D97-AF65-F5344CB8AC3E}">
        <p14:creationId xmlns:p14="http://schemas.microsoft.com/office/powerpoint/2010/main" val="252426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5C9E-7C9A-D343-9548-3B50A0F76FCE}"/>
              </a:ext>
            </a:extLst>
          </p:cNvPr>
          <p:cNvSpPr>
            <a:spLocks noGrp="1"/>
          </p:cNvSpPr>
          <p:nvPr>
            <p:ph type="title"/>
          </p:nvPr>
        </p:nvSpPr>
        <p:spPr/>
        <p:txBody>
          <a:bodyPr/>
          <a:lstStyle/>
          <a:p>
            <a:r>
              <a:rPr lang="en-US" b="1" dirty="0"/>
              <a:t>11.3 Bulimia</a:t>
            </a:r>
          </a:p>
        </p:txBody>
      </p:sp>
      <p:sp>
        <p:nvSpPr>
          <p:cNvPr id="3" name="Content Placeholder 2">
            <a:extLst>
              <a:ext uri="{FF2B5EF4-FFF2-40B4-BE49-F238E27FC236}">
                <a16:creationId xmlns:a16="http://schemas.microsoft.com/office/drawing/2014/main" id="{40E7F14B-3FFD-E94F-BA6D-D379B8D9944F}"/>
              </a:ext>
            </a:extLst>
          </p:cNvPr>
          <p:cNvSpPr>
            <a:spLocks noGrp="1"/>
          </p:cNvSpPr>
          <p:nvPr>
            <p:ph idx="1"/>
          </p:nvPr>
        </p:nvSpPr>
        <p:spPr/>
        <p:txBody>
          <a:bodyPr>
            <a:normAutofit fontScale="85000" lnSpcReduction="10000"/>
          </a:bodyPr>
          <a:lstStyle/>
          <a:p>
            <a:r>
              <a:rPr lang="en-US" b="1" dirty="0"/>
              <a:t>Bulimia</a:t>
            </a:r>
            <a:r>
              <a:rPr lang="en-US" dirty="0"/>
              <a:t>, like anorexia, is a psychiatric illness that is characterized by episodes of eating large amounts of food followed by purging, which is accomplished by vomiting and with the use of laxatives and diuretics.</a:t>
            </a:r>
          </a:p>
          <a:p>
            <a:r>
              <a:rPr lang="en-US" dirty="0"/>
              <a:t>Unlike people with anorexia, those with bulimia often have a normal weight, making the disorder more difficult to detect and diagnose.</a:t>
            </a:r>
          </a:p>
          <a:p>
            <a:r>
              <a:rPr lang="en-US" dirty="0"/>
              <a:t>The disorder is characterized by signs similar to anorexia such as fear of being overweight, extreme dieting, and bouts of excessive exercise.</a:t>
            </a:r>
          </a:p>
          <a:p>
            <a:r>
              <a:rPr lang="en-US" dirty="0"/>
              <a:t>The disorder is also highly genetic, linked to depression and anxiety disorders, and most commonly occurs in adolescent girls and young women. </a:t>
            </a:r>
          </a:p>
          <a:p>
            <a:r>
              <a:rPr lang="en-US" dirty="0"/>
              <a:t>Treatment often involves antidepressant medications and, like anorexia, nutritional and psychiatric counseling.</a:t>
            </a:r>
          </a:p>
        </p:txBody>
      </p:sp>
    </p:spTree>
    <p:extLst>
      <p:ext uri="{BB962C8B-B14F-4D97-AF65-F5344CB8AC3E}">
        <p14:creationId xmlns:p14="http://schemas.microsoft.com/office/powerpoint/2010/main" val="110260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2392F-12BE-1343-9CAA-C7AF9A34CB8E}"/>
              </a:ext>
            </a:extLst>
          </p:cNvPr>
          <p:cNvSpPr>
            <a:spLocks noGrp="1"/>
          </p:cNvSpPr>
          <p:nvPr>
            <p:ph type="title"/>
          </p:nvPr>
        </p:nvSpPr>
        <p:spPr/>
        <p:txBody>
          <a:bodyPr/>
          <a:lstStyle/>
          <a:p>
            <a:r>
              <a:rPr lang="en-US" b="1" dirty="0"/>
              <a:t>11.3 Binge-Eating Disorder</a:t>
            </a:r>
            <a:endParaRPr lang="en-US" dirty="0"/>
          </a:p>
        </p:txBody>
      </p:sp>
      <p:sp>
        <p:nvSpPr>
          <p:cNvPr id="3" name="Content Placeholder 2">
            <a:extLst>
              <a:ext uri="{FF2B5EF4-FFF2-40B4-BE49-F238E27FC236}">
                <a16:creationId xmlns:a16="http://schemas.microsoft.com/office/drawing/2014/main" id="{2CBABB9E-4AB6-D843-8C90-C56A5D5FD53F}"/>
              </a:ext>
            </a:extLst>
          </p:cNvPr>
          <p:cNvSpPr>
            <a:spLocks noGrp="1"/>
          </p:cNvSpPr>
          <p:nvPr>
            <p:ph idx="1"/>
          </p:nvPr>
        </p:nvSpPr>
        <p:spPr/>
        <p:txBody>
          <a:bodyPr>
            <a:normAutofit fontScale="92500" lnSpcReduction="20000"/>
          </a:bodyPr>
          <a:lstStyle/>
          <a:p>
            <a:r>
              <a:rPr lang="en-US" dirty="0"/>
              <a:t>Although similar to anorexia and bulimia, </a:t>
            </a:r>
            <a:r>
              <a:rPr lang="en-US" b="1" dirty="0"/>
              <a:t>binge-eating disorder </a:t>
            </a:r>
            <a:r>
              <a:rPr lang="en-US" dirty="0"/>
              <a:t>is not currently diagnosed as a distinct psychiatric illness.</a:t>
            </a:r>
          </a:p>
          <a:p>
            <a:r>
              <a:rPr lang="en-US" dirty="0"/>
              <a:t>People with binge-eating disorder will periodically overeat to the extreme, but their loss of control over eating is not followed by fasting, purging, or compulsive exercise.</a:t>
            </a:r>
          </a:p>
          <a:p>
            <a:r>
              <a:rPr lang="en-US" dirty="0"/>
              <a:t>People with this disorder are often overweight or obese, and their chronic disease risks are those linked to having an abnormally high body weight such as hypertension, cardiovascular disease, and Type 2 diabetes.</a:t>
            </a:r>
          </a:p>
          <a:p>
            <a:r>
              <a:rPr lang="en-US" dirty="0"/>
              <a:t>Treatment often involves antidepressant medication as well as nutritional and psychiatric counseling.</a:t>
            </a:r>
          </a:p>
        </p:txBody>
      </p:sp>
    </p:spTree>
    <p:extLst>
      <p:ext uri="{BB962C8B-B14F-4D97-AF65-F5344CB8AC3E}">
        <p14:creationId xmlns:p14="http://schemas.microsoft.com/office/powerpoint/2010/main" val="2853626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4E41A-F8C6-4643-BE4E-B136C065FB64}"/>
              </a:ext>
            </a:extLst>
          </p:cNvPr>
          <p:cNvSpPr>
            <a:spLocks noGrp="1"/>
          </p:cNvSpPr>
          <p:nvPr>
            <p:ph type="title"/>
          </p:nvPr>
        </p:nvSpPr>
        <p:spPr/>
        <p:txBody>
          <a:bodyPr>
            <a:normAutofit fontScale="90000"/>
          </a:bodyPr>
          <a:lstStyle/>
          <a:p>
            <a:r>
              <a:rPr lang="en-US" b="1" dirty="0"/>
              <a:t>11.4 Dietary, Behavioral, and Physical Activity Recommendations for Weight Management</a:t>
            </a:r>
            <a:endParaRPr lang="en-US" dirty="0"/>
          </a:p>
        </p:txBody>
      </p:sp>
      <p:sp>
        <p:nvSpPr>
          <p:cNvPr id="3" name="Content Placeholder 2">
            <a:extLst>
              <a:ext uri="{FF2B5EF4-FFF2-40B4-BE49-F238E27FC236}">
                <a16:creationId xmlns:a16="http://schemas.microsoft.com/office/drawing/2014/main" id="{4E9EA070-2A3C-B042-9A4A-D4B011432CAE}"/>
              </a:ext>
            </a:extLst>
          </p:cNvPr>
          <p:cNvSpPr>
            <a:spLocks noGrp="1"/>
          </p:cNvSpPr>
          <p:nvPr>
            <p:ph idx="1"/>
          </p:nvPr>
        </p:nvSpPr>
        <p:spPr/>
        <p:txBody>
          <a:bodyPr>
            <a:normAutofit lnSpcReduction="10000"/>
          </a:bodyPr>
          <a:lstStyle/>
          <a:p>
            <a:r>
              <a:rPr lang="en-US" dirty="0"/>
              <a:t>Successful weight loss is defined as individuals intentionally losing at least 10 percent of their body weight and keeping it off for at least one year.</a:t>
            </a:r>
          </a:p>
          <a:p>
            <a:r>
              <a:rPr lang="en-US" dirty="0"/>
              <a:t>Results from studies suggest fewer than 20 percent of participants are successful at weight loss.</a:t>
            </a:r>
          </a:p>
          <a:p>
            <a:r>
              <a:rPr lang="en-US" dirty="0"/>
              <a:t>In most scientific studies successful weight loss is accomplished only by changing the diet </a:t>
            </a:r>
            <a:r>
              <a:rPr lang="en-US" b="1" i="1" dirty="0"/>
              <a:t>and</a:t>
            </a:r>
            <a:r>
              <a:rPr lang="en-US" dirty="0"/>
              <a:t> by increasing physical activity.</a:t>
            </a:r>
          </a:p>
          <a:p>
            <a:r>
              <a:rPr lang="en-US" dirty="0"/>
              <a:t>Losing as little as 10 percent of your body weight can significantly improve health and reduce disease risk.</a:t>
            </a:r>
          </a:p>
        </p:txBody>
      </p:sp>
    </p:spTree>
    <p:extLst>
      <p:ext uri="{BB962C8B-B14F-4D97-AF65-F5344CB8AC3E}">
        <p14:creationId xmlns:p14="http://schemas.microsoft.com/office/powerpoint/2010/main" val="908863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84901-8770-0F4C-BD8E-56D64D252FBE}"/>
              </a:ext>
            </a:extLst>
          </p:cNvPr>
          <p:cNvSpPr>
            <a:spLocks noGrp="1"/>
          </p:cNvSpPr>
          <p:nvPr>
            <p:ph type="title"/>
          </p:nvPr>
        </p:nvSpPr>
        <p:spPr/>
        <p:txBody>
          <a:bodyPr>
            <a:normAutofit/>
          </a:bodyPr>
          <a:lstStyle/>
          <a:p>
            <a:r>
              <a:rPr lang="en-US" b="1" dirty="0"/>
              <a:t>11.4 Evidence-Based Dietary Recommendations</a:t>
            </a:r>
          </a:p>
        </p:txBody>
      </p:sp>
      <p:sp>
        <p:nvSpPr>
          <p:cNvPr id="3" name="Content Placeholder 2">
            <a:extLst>
              <a:ext uri="{FF2B5EF4-FFF2-40B4-BE49-F238E27FC236}">
                <a16:creationId xmlns:a16="http://schemas.microsoft.com/office/drawing/2014/main" id="{AE7A9AC0-6E35-D54F-A958-41392472D9C6}"/>
              </a:ext>
            </a:extLst>
          </p:cNvPr>
          <p:cNvSpPr>
            <a:spLocks noGrp="1"/>
          </p:cNvSpPr>
          <p:nvPr>
            <p:ph idx="1"/>
          </p:nvPr>
        </p:nvSpPr>
        <p:spPr/>
        <p:txBody>
          <a:bodyPr>
            <a:normAutofit fontScale="85000" lnSpcReduction="20000"/>
          </a:bodyPr>
          <a:lstStyle/>
          <a:p>
            <a:r>
              <a:rPr lang="en-US" dirty="0"/>
              <a:t>The</a:t>
            </a:r>
            <a:r>
              <a:rPr lang="en-US" i="1" dirty="0"/>
              <a:t> Dietary Guidelines for Americans 2020-2025 </a:t>
            </a:r>
            <a:r>
              <a:rPr lang="en-US" sz="1800" i="1" dirty="0"/>
              <a:t>(Previously guidelines for 2010)</a:t>
            </a:r>
            <a:r>
              <a:rPr lang="en-US" i="1" dirty="0"/>
              <a:t> </a:t>
            </a:r>
            <a:r>
              <a:rPr lang="en-US" dirty="0"/>
              <a:t>offers specific, evidence-based recommendations for dietary changes aimed at keeping calorie intake in balance with physical activity, which is key for weight management. Increase intake of whole grains, vegetables, and fruits.</a:t>
            </a:r>
          </a:p>
          <a:p>
            <a:pPr lvl="1"/>
            <a:r>
              <a:rPr lang="en-US" dirty="0"/>
              <a:t>Limiting added sugars* to less than 10% of calories per day for ages 2 and older and to avoid added sugars for infants and toddlers;</a:t>
            </a:r>
          </a:p>
          <a:p>
            <a:pPr lvl="1"/>
            <a:r>
              <a:rPr lang="en-US" dirty="0"/>
              <a:t>Limiting saturated fat to less than 10% of calories per day starting at age 2;</a:t>
            </a:r>
          </a:p>
          <a:p>
            <a:pPr lvl="1"/>
            <a:r>
              <a:rPr lang="en-US" dirty="0"/>
              <a:t>Limiting sodium intake to less than 2,300mg per day (or even less if younger than 14);</a:t>
            </a:r>
          </a:p>
          <a:p>
            <a:pPr lvl="1"/>
            <a:r>
              <a:rPr lang="en-US" dirty="0"/>
              <a:t>Limiting alcoholic beverages* (if consumed) to 2 drinks or less a day for men and 1 drink or less a day for women.</a:t>
            </a:r>
          </a:p>
          <a:p>
            <a:r>
              <a:rPr lang="en-US" sz="2200" dirty="0"/>
              <a:t>Source: </a:t>
            </a:r>
            <a:r>
              <a:rPr lang="en-US" sz="2200" u="sng" dirty="0"/>
              <a:t>https://</a:t>
            </a:r>
            <a:r>
              <a:rPr lang="en-US" sz="2200" u="sng" dirty="0" err="1"/>
              <a:t>www.dietaryguidelines.gov</a:t>
            </a:r>
            <a:r>
              <a:rPr lang="en-US" sz="2200" u="sng" dirty="0"/>
              <a:t>/sites/default/files/2021-03/Dietary_Guidelines_for_Americans-2020-2025.pdf</a:t>
            </a:r>
            <a:endParaRPr lang="en-US" sz="2200" dirty="0"/>
          </a:p>
        </p:txBody>
      </p:sp>
    </p:spTree>
    <p:extLst>
      <p:ext uri="{BB962C8B-B14F-4D97-AF65-F5344CB8AC3E}">
        <p14:creationId xmlns:p14="http://schemas.microsoft.com/office/powerpoint/2010/main" val="2359290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759EB-9F4C-6640-82FE-A1CF6E2E5336}"/>
              </a:ext>
            </a:extLst>
          </p:cNvPr>
          <p:cNvSpPr>
            <a:spLocks noGrp="1"/>
          </p:cNvSpPr>
          <p:nvPr>
            <p:ph type="title"/>
          </p:nvPr>
        </p:nvSpPr>
        <p:spPr/>
        <p:txBody>
          <a:bodyPr>
            <a:normAutofit/>
          </a:bodyPr>
          <a:lstStyle/>
          <a:p>
            <a:r>
              <a:rPr lang="en-US" b="1" dirty="0"/>
              <a:t>11.4 Evidence-Based Behavioral Recommendations</a:t>
            </a:r>
            <a:endParaRPr lang="en-US" dirty="0"/>
          </a:p>
        </p:txBody>
      </p:sp>
      <p:sp>
        <p:nvSpPr>
          <p:cNvPr id="3" name="Content Placeholder 2">
            <a:extLst>
              <a:ext uri="{FF2B5EF4-FFF2-40B4-BE49-F238E27FC236}">
                <a16:creationId xmlns:a16="http://schemas.microsoft.com/office/drawing/2014/main" id="{DFE5DCF3-0353-4B48-AB78-FE2ED2059093}"/>
              </a:ext>
            </a:extLst>
          </p:cNvPr>
          <p:cNvSpPr>
            <a:spLocks noGrp="1"/>
          </p:cNvSpPr>
          <p:nvPr>
            <p:ph idx="1"/>
          </p:nvPr>
        </p:nvSpPr>
        <p:spPr/>
        <p:txBody>
          <a:bodyPr>
            <a:normAutofit/>
          </a:bodyPr>
          <a:lstStyle/>
          <a:p>
            <a:r>
              <a:rPr lang="en-US" dirty="0"/>
              <a:t>In addition to the dietary recommendations, the </a:t>
            </a:r>
            <a:r>
              <a:rPr lang="en-US" i="1" dirty="0"/>
              <a:t>2020-2025 Dietary Guidelines for Americans</a:t>
            </a:r>
            <a:r>
              <a:rPr lang="en-US" dirty="0"/>
              <a:t> offers specific evidence-based recommendations that address behavioral changes aimed to keep calorie intake in balance with physical activity.</a:t>
            </a:r>
          </a:p>
          <a:p>
            <a:pPr lvl="1"/>
            <a:r>
              <a:rPr lang="en-US" dirty="0"/>
              <a:t>Most of the calories a person eats each day (~85%) are needed for foods rich in nutrients that help the person meet food group recommendations. Monitoring food and caloric intake.</a:t>
            </a:r>
          </a:p>
          <a:p>
            <a:pPr lvl="1"/>
            <a:r>
              <a:rPr lang="en-US" dirty="0"/>
              <a:t>Only a small amount of calories (~15%) are left over for added sugars, saturated fat, and, (if consumed) alcohol.</a:t>
            </a:r>
          </a:p>
          <a:p>
            <a:pPr lvl="1"/>
            <a:r>
              <a:rPr lang="en-US" dirty="0"/>
              <a:t>When eating out, choose smaller portions or lower-calorie options.</a:t>
            </a:r>
          </a:p>
        </p:txBody>
      </p:sp>
    </p:spTree>
    <p:extLst>
      <p:ext uri="{BB962C8B-B14F-4D97-AF65-F5344CB8AC3E}">
        <p14:creationId xmlns:p14="http://schemas.microsoft.com/office/powerpoint/2010/main" val="3134283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0D81E-88A8-EA4B-B852-397D39369A17}"/>
              </a:ext>
            </a:extLst>
          </p:cNvPr>
          <p:cNvSpPr>
            <a:spLocks noGrp="1"/>
          </p:cNvSpPr>
          <p:nvPr>
            <p:ph type="title"/>
          </p:nvPr>
        </p:nvSpPr>
        <p:spPr/>
        <p:txBody>
          <a:bodyPr/>
          <a:lstStyle/>
          <a:p>
            <a:r>
              <a:rPr lang="en-US" b="1" dirty="0"/>
              <a:t>11.4 Evidence-Based Behavioral Recommendations</a:t>
            </a:r>
            <a:endParaRPr lang="en-US" dirty="0"/>
          </a:p>
        </p:txBody>
      </p:sp>
      <p:sp>
        <p:nvSpPr>
          <p:cNvPr id="3" name="Content Placeholder 2">
            <a:extLst>
              <a:ext uri="{FF2B5EF4-FFF2-40B4-BE49-F238E27FC236}">
                <a16:creationId xmlns:a16="http://schemas.microsoft.com/office/drawing/2014/main" id="{EA253678-D170-2B43-8F50-E4678CEF449B}"/>
              </a:ext>
            </a:extLst>
          </p:cNvPr>
          <p:cNvSpPr>
            <a:spLocks noGrp="1"/>
          </p:cNvSpPr>
          <p:nvPr>
            <p:ph idx="1"/>
          </p:nvPr>
        </p:nvSpPr>
        <p:spPr/>
        <p:txBody>
          <a:bodyPr/>
          <a:lstStyle/>
          <a:p>
            <a:r>
              <a:rPr lang="en-US" dirty="0"/>
              <a:t>Meet nutritional needs primarily from foods and beverages.</a:t>
            </a:r>
          </a:p>
          <a:p>
            <a:r>
              <a:rPr lang="en-US" dirty="0"/>
              <a:t>Choose a variety of options from each food group.</a:t>
            </a:r>
          </a:p>
          <a:p>
            <a:r>
              <a:rPr lang="en-US" dirty="0"/>
              <a:t>Pay attention to portion size.</a:t>
            </a:r>
          </a:p>
          <a:p>
            <a:pPr lvl="0">
              <a:buClr>
                <a:srgbClr val="89C01C">
                  <a:lumMod val="75000"/>
                </a:srgbClr>
              </a:buClr>
            </a:pPr>
            <a:r>
              <a:rPr lang="en-US" sz="2200" dirty="0">
                <a:solidFill>
                  <a:srgbClr val="000000"/>
                </a:solidFill>
              </a:rPr>
              <a:t>Source: </a:t>
            </a:r>
            <a:r>
              <a:rPr lang="en-US" sz="2200" u="sng" dirty="0">
                <a:solidFill>
                  <a:srgbClr val="000000"/>
                </a:solidFill>
                <a:hlinkClick r:id="rId2"/>
              </a:rPr>
              <a:t>https://www.dietaryguidelines.gov/sites/default/files/2021-03/Dietary_Guidelines_for_Americans-2020-2025.pdf</a:t>
            </a:r>
            <a:endParaRPr lang="en-US" sz="2200" u="sng" dirty="0">
              <a:solidFill>
                <a:srgbClr val="000000"/>
              </a:solidFill>
            </a:endParaRPr>
          </a:p>
          <a:p>
            <a:pPr lvl="0">
              <a:buClr>
                <a:srgbClr val="89C01C">
                  <a:lumMod val="75000"/>
                </a:srgbClr>
              </a:buClr>
            </a:pPr>
            <a:endParaRPr lang="en-US" sz="2200" u="sng" dirty="0">
              <a:solidFill>
                <a:srgbClr val="000000"/>
              </a:solidFill>
            </a:endParaRPr>
          </a:p>
        </p:txBody>
      </p:sp>
    </p:spTree>
    <p:extLst>
      <p:ext uri="{BB962C8B-B14F-4D97-AF65-F5344CB8AC3E}">
        <p14:creationId xmlns:p14="http://schemas.microsoft.com/office/powerpoint/2010/main" val="293462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96BD7-8DC3-2C4A-B47C-A9B30DF590AF}"/>
              </a:ext>
            </a:extLst>
          </p:cNvPr>
          <p:cNvSpPr>
            <a:spLocks noGrp="1"/>
          </p:cNvSpPr>
          <p:nvPr>
            <p:ph type="title"/>
          </p:nvPr>
        </p:nvSpPr>
        <p:spPr/>
        <p:txBody>
          <a:bodyPr/>
          <a:lstStyle/>
          <a:p>
            <a:r>
              <a:rPr lang="en-US" b="1" dirty="0"/>
              <a:t>Introduction</a:t>
            </a:r>
          </a:p>
        </p:txBody>
      </p:sp>
      <p:sp>
        <p:nvSpPr>
          <p:cNvPr id="3" name="Content Placeholder 2">
            <a:extLst>
              <a:ext uri="{FF2B5EF4-FFF2-40B4-BE49-F238E27FC236}">
                <a16:creationId xmlns:a16="http://schemas.microsoft.com/office/drawing/2014/main" id="{5F26FEA4-1E9B-BE4D-82E0-EB1D7F582722}"/>
              </a:ext>
            </a:extLst>
          </p:cNvPr>
          <p:cNvSpPr>
            <a:spLocks noGrp="1"/>
          </p:cNvSpPr>
          <p:nvPr>
            <p:ph idx="1"/>
          </p:nvPr>
        </p:nvSpPr>
        <p:spPr/>
        <p:txBody>
          <a:bodyPr>
            <a:normAutofit/>
          </a:bodyPr>
          <a:lstStyle/>
          <a:p>
            <a:r>
              <a:rPr lang="en-US" dirty="0"/>
              <a:t>Numerous obesogenic agents that contribute to this immense public health problem have become a part of everyday life in American society.</a:t>
            </a:r>
          </a:p>
          <a:p>
            <a:pPr lvl="1"/>
            <a:r>
              <a:rPr lang="en-US" dirty="0"/>
              <a:t> In America today there are over twelve thousand McDonald’s restaurants, while in 1960 there was one.</a:t>
            </a:r>
          </a:p>
          <a:p>
            <a:pPr lvl="1"/>
            <a:r>
              <a:rPr lang="en-US" dirty="0"/>
              <a:t>Between 1960 and 2000 more than 123 million vehicles were added to the American society. </a:t>
            </a:r>
          </a:p>
          <a:p>
            <a:pPr lvl="1"/>
            <a:r>
              <a:rPr lang="en-US" dirty="0"/>
              <a:t>The typical American watches more than four hours of television daily. </a:t>
            </a:r>
          </a:p>
          <a:p>
            <a:pPr lvl="1"/>
            <a:r>
              <a:rPr lang="en-US" dirty="0"/>
              <a:t>In many work places, the only tools required to conduct work are a chair and a computer.</a:t>
            </a:r>
          </a:p>
        </p:txBody>
      </p:sp>
    </p:spTree>
    <p:extLst>
      <p:ext uri="{BB962C8B-B14F-4D97-AF65-F5344CB8AC3E}">
        <p14:creationId xmlns:p14="http://schemas.microsoft.com/office/powerpoint/2010/main" val="2191336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40FD6-4459-4540-9813-7A4E3D777C34}"/>
              </a:ext>
            </a:extLst>
          </p:cNvPr>
          <p:cNvSpPr>
            <a:spLocks noGrp="1"/>
          </p:cNvSpPr>
          <p:nvPr>
            <p:ph type="title"/>
          </p:nvPr>
        </p:nvSpPr>
        <p:spPr/>
        <p:txBody>
          <a:bodyPr>
            <a:normAutofit/>
          </a:bodyPr>
          <a:lstStyle/>
          <a:p>
            <a:r>
              <a:rPr lang="en-US" b="1" dirty="0"/>
              <a:t>11.4 Evidence-Based Physical Activity Recommendations</a:t>
            </a:r>
          </a:p>
        </p:txBody>
      </p:sp>
      <p:sp>
        <p:nvSpPr>
          <p:cNvPr id="3" name="Content Placeholder 2">
            <a:extLst>
              <a:ext uri="{FF2B5EF4-FFF2-40B4-BE49-F238E27FC236}">
                <a16:creationId xmlns:a16="http://schemas.microsoft.com/office/drawing/2014/main" id="{AEF157D7-9C6D-7F41-BD2D-0AA21D872E22}"/>
              </a:ext>
            </a:extLst>
          </p:cNvPr>
          <p:cNvSpPr>
            <a:spLocks noGrp="1"/>
          </p:cNvSpPr>
          <p:nvPr>
            <p:ph idx="1"/>
          </p:nvPr>
        </p:nvSpPr>
        <p:spPr/>
        <p:txBody>
          <a:bodyPr>
            <a:normAutofit lnSpcReduction="10000"/>
          </a:bodyPr>
          <a:lstStyle/>
          <a:p>
            <a:r>
              <a:rPr lang="en-US" dirty="0"/>
              <a:t>The other part of the energy balance equation is physical activity.</a:t>
            </a:r>
          </a:p>
          <a:p>
            <a:r>
              <a:rPr lang="en-US" dirty="0"/>
              <a:t>Increased physical activity has been found in scientific studies to lower the risk of heart disease, stroke, high blood pressure, Type 2 diabetes, colon, breast, and lung cancer, falls and fractures, depression, and dying early. </a:t>
            </a:r>
          </a:p>
          <a:p>
            <a:r>
              <a:rPr lang="en-US" dirty="0"/>
              <a:t>Increased physical activity not only reduces disease risk, but also improves overall health by increasing cardiovascular and muscular fitness, increasing bone density and strength, improving cognitive function, and assisting in weight loss and weight maintenance. </a:t>
            </a:r>
          </a:p>
        </p:txBody>
      </p:sp>
    </p:spTree>
    <p:extLst>
      <p:ext uri="{BB962C8B-B14F-4D97-AF65-F5344CB8AC3E}">
        <p14:creationId xmlns:p14="http://schemas.microsoft.com/office/powerpoint/2010/main" val="1656714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BD8A0-3472-0347-861E-81C5374C3F79}"/>
              </a:ext>
            </a:extLst>
          </p:cNvPr>
          <p:cNvSpPr>
            <a:spLocks noGrp="1"/>
          </p:cNvSpPr>
          <p:nvPr>
            <p:ph type="title"/>
          </p:nvPr>
        </p:nvSpPr>
        <p:spPr/>
        <p:txBody>
          <a:bodyPr/>
          <a:lstStyle/>
          <a:p>
            <a:r>
              <a:rPr lang="en-US" b="1" dirty="0"/>
              <a:t>11.4 Evidence-Based Physical Activity Recommendations</a:t>
            </a:r>
            <a:endParaRPr lang="en-US" dirty="0"/>
          </a:p>
        </p:txBody>
      </p:sp>
      <p:sp>
        <p:nvSpPr>
          <p:cNvPr id="3" name="Content Placeholder 2">
            <a:extLst>
              <a:ext uri="{FF2B5EF4-FFF2-40B4-BE49-F238E27FC236}">
                <a16:creationId xmlns:a16="http://schemas.microsoft.com/office/drawing/2014/main" id="{4ADC44C0-DEB2-AD43-9589-EA8ACF18D68C}"/>
              </a:ext>
            </a:extLst>
          </p:cNvPr>
          <p:cNvSpPr>
            <a:spLocks noGrp="1"/>
          </p:cNvSpPr>
          <p:nvPr>
            <p:ph idx="1"/>
          </p:nvPr>
        </p:nvSpPr>
        <p:spPr/>
        <p:txBody>
          <a:bodyPr/>
          <a:lstStyle/>
          <a:p>
            <a:r>
              <a:rPr lang="en-US" dirty="0"/>
              <a:t>The key guidelines for adults are the following:</a:t>
            </a:r>
          </a:p>
          <a:p>
            <a:pPr lvl="1"/>
            <a:r>
              <a:rPr lang="en-US" dirty="0"/>
              <a:t>Even small amounts of activity are beneficial to your health.</a:t>
            </a:r>
          </a:p>
          <a:p>
            <a:pPr lvl="1"/>
            <a:r>
              <a:rPr lang="en-US" dirty="0"/>
              <a:t>More substantial health benefits are obtained by doing at least two hours and thirty minutes per week of moderate-intensity, or one hour and fifteen minutes per week of vigorous-intensity aerobic physical activity, or an equivalent combination thereof. Aerobic activity has better benefits if performed for at least ten minutes at a time, spread throughout the week.</a:t>
            </a:r>
          </a:p>
        </p:txBody>
      </p:sp>
    </p:spTree>
    <p:extLst>
      <p:ext uri="{BB962C8B-B14F-4D97-AF65-F5344CB8AC3E}">
        <p14:creationId xmlns:p14="http://schemas.microsoft.com/office/powerpoint/2010/main" val="4261473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F38F4-9AD9-7546-93CB-995E32E97EE3}"/>
              </a:ext>
            </a:extLst>
          </p:cNvPr>
          <p:cNvSpPr>
            <a:spLocks noGrp="1"/>
          </p:cNvSpPr>
          <p:nvPr>
            <p:ph type="title"/>
          </p:nvPr>
        </p:nvSpPr>
        <p:spPr/>
        <p:txBody>
          <a:bodyPr/>
          <a:lstStyle/>
          <a:p>
            <a:r>
              <a:rPr lang="en-US" b="1" dirty="0"/>
              <a:t>11.4 Evidence-Based Physical Activity Recommendations</a:t>
            </a:r>
            <a:endParaRPr lang="en-US" dirty="0"/>
          </a:p>
        </p:txBody>
      </p:sp>
      <p:sp>
        <p:nvSpPr>
          <p:cNvPr id="3" name="Content Placeholder 2">
            <a:extLst>
              <a:ext uri="{FF2B5EF4-FFF2-40B4-BE49-F238E27FC236}">
                <a16:creationId xmlns:a16="http://schemas.microsoft.com/office/drawing/2014/main" id="{F27A90A3-01F2-CE4D-A906-28F7BA416A4A}"/>
              </a:ext>
            </a:extLst>
          </p:cNvPr>
          <p:cNvSpPr>
            <a:spLocks noGrp="1"/>
          </p:cNvSpPr>
          <p:nvPr>
            <p:ph idx="1"/>
          </p:nvPr>
        </p:nvSpPr>
        <p:spPr/>
        <p:txBody>
          <a:bodyPr>
            <a:normAutofit fontScale="70000" lnSpcReduction="20000"/>
          </a:bodyPr>
          <a:lstStyle/>
          <a:p>
            <a:pPr marL="451025" lvl="1" indent="0">
              <a:buNone/>
            </a:pPr>
            <a:r>
              <a:rPr lang="en-US" sz="2900" dirty="0"/>
              <a:t>Adults should move more and sit less throughout the day. Some physical activity is better than none. Adults who sit less and do any amount of moderate-to-vigorous physical activity gain some health benefits. </a:t>
            </a:r>
          </a:p>
          <a:p>
            <a:r>
              <a:rPr lang="en-US" dirty="0"/>
              <a:t>Forsubstantialhealthbenefits,adultsshoulddoatleast150minutes(2 hours and 30 minutes)to 300 minutes (5 hours) a week of moderate-intensity, or 75 minutes (1 hour and 15 minutes) to 150 minutes (2 hours and 30 minutes) a week of vigorous-intensity aerobic physical activity, or an equivalent combination of moderate- and vigorous-intensity aerobic activity. Preferably, aerobic activity should be spread throughout the week. </a:t>
            </a:r>
          </a:p>
          <a:p>
            <a:r>
              <a:rPr lang="en-US" dirty="0"/>
              <a:t>Additional health benefits are gained by engaging in physical activity beyond the equivalent of 300 minutes (5 hours) of moderate-intensity physical activity a week. </a:t>
            </a:r>
          </a:p>
          <a:p>
            <a:r>
              <a:rPr lang="en-US" dirty="0"/>
              <a:t>Adults should also do muscle-strengthening activities of moderate or greater intensity and that involve all major muscle groups on 2 or more days a week, as these activities provide additional health benefits. </a:t>
            </a:r>
          </a:p>
          <a:p>
            <a:r>
              <a:rPr lang="en-US" sz="2000" dirty="0"/>
              <a:t>Source: US Department of Health and Human Services. </a:t>
            </a:r>
            <a:r>
              <a:rPr lang="en-US" sz="2000" i="1" dirty="0"/>
              <a:t>2021 Physical Activity Guidelines for Americans</a:t>
            </a:r>
            <a:r>
              <a:rPr lang="en-US" sz="2000" dirty="0"/>
              <a:t>. 2021. </a:t>
            </a:r>
            <a:r>
              <a:rPr lang="en-US" sz="2000" u="sng" dirty="0"/>
              <a:t>https://</a:t>
            </a:r>
            <a:r>
              <a:rPr lang="en-US" sz="2000" u="sng" dirty="0" err="1"/>
              <a:t>health.gov</a:t>
            </a:r>
            <a:r>
              <a:rPr lang="en-US" sz="2000" u="sng" dirty="0"/>
              <a:t>/sites/default/files/2019-09/Physical_Activity_Guidelines_2nd_edition.pdf</a:t>
            </a:r>
          </a:p>
          <a:p>
            <a:endParaRPr lang="en-US" sz="2000" dirty="0"/>
          </a:p>
        </p:txBody>
      </p:sp>
    </p:spTree>
    <p:extLst>
      <p:ext uri="{BB962C8B-B14F-4D97-AF65-F5344CB8AC3E}">
        <p14:creationId xmlns:p14="http://schemas.microsoft.com/office/powerpoint/2010/main" val="2465209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B6312-9880-7B48-9D95-AC080508D9BA}"/>
              </a:ext>
            </a:extLst>
          </p:cNvPr>
          <p:cNvSpPr>
            <a:spLocks noGrp="1"/>
          </p:cNvSpPr>
          <p:nvPr>
            <p:ph type="title"/>
          </p:nvPr>
        </p:nvSpPr>
        <p:spPr/>
        <p:txBody>
          <a:bodyPr/>
          <a:lstStyle/>
          <a:p>
            <a:r>
              <a:rPr lang="en-US" b="1" dirty="0"/>
              <a:t>Table 11.6 Moderate and Vigorous Physical Activities</a:t>
            </a:r>
          </a:p>
        </p:txBody>
      </p:sp>
      <p:graphicFrame>
        <p:nvGraphicFramePr>
          <p:cNvPr id="4" name="Content Placeholder 3">
            <a:extLst>
              <a:ext uri="{FF2B5EF4-FFF2-40B4-BE49-F238E27FC236}">
                <a16:creationId xmlns:a16="http://schemas.microsoft.com/office/drawing/2014/main" id="{E65ABC4A-9631-C646-9CC0-B27BE7794CD5}"/>
              </a:ext>
            </a:extLst>
          </p:cNvPr>
          <p:cNvGraphicFramePr>
            <a:graphicFrameLocks noGrp="1"/>
          </p:cNvGraphicFramePr>
          <p:nvPr>
            <p:ph idx="1"/>
            <p:extLst>
              <p:ext uri="{D42A27DB-BD31-4B8C-83A1-F6EECF244321}">
                <p14:modId xmlns:p14="http://schemas.microsoft.com/office/powerpoint/2010/main" val="3639225443"/>
              </p:ext>
            </p:extLst>
          </p:nvPr>
        </p:nvGraphicFramePr>
        <p:xfrm>
          <a:off x="1218883" y="1600200"/>
          <a:ext cx="9750425" cy="3695700"/>
        </p:xfrm>
        <a:graphic>
          <a:graphicData uri="http://schemas.openxmlformats.org/drawingml/2006/table">
            <a:tbl>
              <a:tblPr firstRow="1" firstCol="1" bandRow="1">
                <a:tableStyleId>{5C22544A-7EE6-4342-B048-85BDC9FD1C3A}</a:tableStyleId>
              </a:tblPr>
              <a:tblGrid>
                <a:gridCol w="9750425">
                  <a:extLst>
                    <a:ext uri="{9D8B030D-6E8A-4147-A177-3AD203B41FA5}">
                      <a16:colId xmlns:a16="http://schemas.microsoft.com/office/drawing/2014/main" val="1120411520"/>
                    </a:ext>
                  </a:extLst>
                </a:gridCol>
              </a:tblGrid>
              <a:tr h="0">
                <a:tc>
                  <a:txBody>
                    <a:bodyPr/>
                    <a:lstStyle/>
                    <a:p>
                      <a:pPr marL="0" marR="0" algn="ctr">
                        <a:spcBef>
                          <a:spcPts val="0"/>
                        </a:spcBef>
                        <a:spcAft>
                          <a:spcPts val="0"/>
                        </a:spcAft>
                      </a:pPr>
                      <a:r>
                        <a:rPr lang="en-US" sz="1800" dirty="0">
                          <a:solidFill>
                            <a:schemeClr val="tx1"/>
                          </a:solidFill>
                          <a:effectLst/>
                        </a:rPr>
                        <a:t>Moderate Activities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879736806"/>
                  </a:ext>
                </a:extLst>
              </a:tr>
              <a:tr h="0">
                <a:tc>
                  <a:txBody>
                    <a:bodyPr/>
                    <a:lstStyle/>
                    <a:p>
                      <a:pPr marL="0" marR="0" algn="ctr">
                        <a:spcBef>
                          <a:spcPts val="0"/>
                        </a:spcBef>
                        <a:spcAft>
                          <a:spcPts val="0"/>
                        </a:spcAft>
                      </a:pPr>
                      <a:r>
                        <a:rPr lang="en-US" sz="1800" b="0" dirty="0">
                          <a:effectLst/>
                        </a:rPr>
                        <a:t>Ballroom/line dancing</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800418106"/>
                  </a:ext>
                </a:extLst>
              </a:tr>
              <a:tr h="0">
                <a:tc>
                  <a:txBody>
                    <a:bodyPr/>
                    <a:lstStyle/>
                    <a:p>
                      <a:pPr marL="0" marR="0" algn="ctr">
                        <a:spcBef>
                          <a:spcPts val="0"/>
                        </a:spcBef>
                        <a:spcAft>
                          <a:spcPts val="0"/>
                        </a:spcAft>
                      </a:pPr>
                      <a:r>
                        <a:rPr lang="en-US" sz="1800" b="0" dirty="0">
                          <a:effectLst/>
                        </a:rPr>
                        <a:t>Biking on level ground</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232415259"/>
                  </a:ext>
                </a:extLst>
              </a:tr>
              <a:tr h="0">
                <a:tc>
                  <a:txBody>
                    <a:bodyPr/>
                    <a:lstStyle/>
                    <a:p>
                      <a:pPr marL="0" marR="0" algn="ctr">
                        <a:spcBef>
                          <a:spcPts val="0"/>
                        </a:spcBef>
                        <a:spcAft>
                          <a:spcPts val="0"/>
                        </a:spcAft>
                      </a:pPr>
                      <a:r>
                        <a:rPr lang="en-US" sz="1800" b="0" dirty="0">
                          <a:effectLst/>
                        </a:rPr>
                        <a:t>Canoeing</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598803995"/>
                  </a:ext>
                </a:extLst>
              </a:tr>
              <a:tr h="0">
                <a:tc>
                  <a:txBody>
                    <a:bodyPr/>
                    <a:lstStyle/>
                    <a:p>
                      <a:pPr marL="0" marR="0" algn="ctr">
                        <a:spcBef>
                          <a:spcPts val="0"/>
                        </a:spcBef>
                        <a:spcAft>
                          <a:spcPts val="0"/>
                        </a:spcAft>
                      </a:pPr>
                      <a:r>
                        <a:rPr lang="en-US" sz="1800" b="0" dirty="0">
                          <a:effectLst/>
                        </a:rPr>
                        <a:t>Gardening</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038917344"/>
                  </a:ext>
                </a:extLst>
              </a:tr>
              <a:tr h="0">
                <a:tc>
                  <a:txBody>
                    <a:bodyPr/>
                    <a:lstStyle/>
                    <a:p>
                      <a:pPr marL="0" marR="0" algn="ctr">
                        <a:spcBef>
                          <a:spcPts val="0"/>
                        </a:spcBef>
                        <a:spcAft>
                          <a:spcPts val="0"/>
                        </a:spcAft>
                      </a:pPr>
                      <a:r>
                        <a:rPr lang="en-US" sz="1800" b="0" dirty="0">
                          <a:effectLst/>
                        </a:rPr>
                        <a:t>Baseball, softball, volleyball</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520073197"/>
                  </a:ext>
                </a:extLst>
              </a:tr>
              <a:tr h="0">
                <a:tc>
                  <a:txBody>
                    <a:bodyPr/>
                    <a:lstStyle/>
                    <a:p>
                      <a:pPr marL="0" marR="0" algn="ctr">
                        <a:spcBef>
                          <a:spcPts val="0"/>
                        </a:spcBef>
                        <a:spcAft>
                          <a:spcPts val="0"/>
                        </a:spcAft>
                      </a:pPr>
                      <a:r>
                        <a:rPr lang="en-US" sz="1800" b="0" dirty="0">
                          <a:effectLst/>
                        </a:rPr>
                        <a:t>Tennis (doubles)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999590050"/>
                  </a:ext>
                </a:extLst>
              </a:tr>
              <a:tr h="0">
                <a:tc>
                  <a:txBody>
                    <a:bodyPr/>
                    <a:lstStyle/>
                    <a:p>
                      <a:pPr marL="0" marR="0" algn="ctr">
                        <a:spcBef>
                          <a:spcPts val="0"/>
                        </a:spcBef>
                        <a:spcAft>
                          <a:spcPts val="0"/>
                        </a:spcAft>
                      </a:pPr>
                      <a:r>
                        <a:rPr lang="en-US" sz="1800" b="0" dirty="0">
                          <a:effectLst/>
                        </a:rPr>
                        <a:t>Walking briskly</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327196476"/>
                  </a:ext>
                </a:extLst>
              </a:tr>
              <a:tr h="0">
                <a:tc>
                  <a:txBody>
                    <a:bodyPr/>
                    <a:lstStyle/>
                    <a:p>
                      <a:pPr marL="0" marR="0" algn="ctr">
                        <a:spcBef>
                          <a:spcPts val="0"/>
                        </a:spcBef>
                        <a:spcAft>
                          <a:spcPts val="0"/>
                        </a:spcAft>
                      </a:pPr>
                      <a:r>
                        <a:rPr lang="en-US" sz="1800" b="0" dirty="0">
                          <a:effectLst/>
                        </a:rPr>
                        <a:t>Water aerobics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3899476684"/>
                  </a:ext>
                </a:extLst>
              </a:tr>
              <a:tr h="0">
                <a:tc>
                  <a:txBody>
                    <a:bodyPr/>
                    <a:lstStyle/>
                    <a:p>
                      <a:pPr marL="0" marR="0" algn="ctr">
                        <a:spcBef>
                          <a:spcPts val="0"/>
                        </a:spcBef>
                        <a:spcAft>
                          <a:spcPts val="0"/>
                        </a:spcAft>
                      </a:pPr>
                      <a:r>
                        <a:rPr lang="en-US" sz="1800" b="0" dirty="0">
                          <a:effectLst/>
                        </a:rPr>
                        <a:t>Using hand cyclers</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101000042"/>
                  </a:ext>
                </a:extLst>
              </a:tr>
            </a:tbl>
          </a:graphicData>
        </a:graphic>
      </p:graphicFrame>
    </p:spTree>
    <p:extLst>
      <p:ext uri="{BB962C8B-B14F-4D97-AF65-F5344CB8AC3E}">
        <p14:creationId xmlns:p14="http://schemas.microsoft.com/office/powerpoint/2010/main" val="366752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B905A-BC64-BD4E-BD73-F71EB651DA9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CFFD7C0-7A68-CC4F-95DB-95F80FFA6B58}"/>
              </a:ext>
            </a:extLst>
          </p:cNvPr>
          <p:cNvSpPr>
            <a:spLocks noGrp="1"/>
          </p:cNvSpPr>
          <p:nvPr>
            <p:ph idx="1"/>
          </p:nvPr>
        </p:nvSpPr>
        <p:spPr/>
        <p:txBody>
          <a:bodyPr>
            <a:normAutofit/>
          </a:bodyPr>
          <a:lstStyle/>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Source: US Department of Health and Human Services. </a:t>
            </a:r>
            <a:r>
              <a:rPr lang="en-US" sz="1800" i="1" dirty="0"/>
              <a:t>2008 Physical Activity Guidelines for Americans.</a:t>
            </a:r>
            <a:r>
              <a:rPr lang="en-US" sz="1800" dirty="0"/>
              <a:t> 2008. </a:t>
            </a:r>
            <a:r>
              <a:rPr lang="en-US" sz="1800" dirty="0">
                <a:hlinkClick r:id="rId2"/>
              </a:rPr>
              <a:t>http://www.health.gov/paguidelines/</a:t>
            </a:r>
            <a:endParaRPr lang="en-US" sz="1800" dirty="0"/>
          </a:p>
        </p:txBody>
      </p:sp>
      <p:graphicFrame>
        <p:nvGraphicFramePr>
          <p:cNvPr id="4" name="Table 3">
            <a:extLst>
              <a:ext uri="{FF2B5EF4-FFF2-40B4-BE49-F238E27FC236}">
                <a16:creationId xmlns:a16="http://schemas.microsoft.com/office/drawing/2014/main" id="{84B63748-521D-F340-905E-D8A816F84AD8}"/>
              </a:ext>
            </a:extLst>
          </p:cNvPr>
          <p:cNvGraphicFramePr>
            <a:graphicFrameLocks noGrp="1"/>
          </p:cNvGraphicFramePr>
          <p:nvPr>
            <p:extLst>
              <p:ext uri="{D42A27DB-BD31-4B8C-83A1-F6EECF244321}">
                <p14:modId xmlns:p14="http://schemas.microsoft.com/office/powerpoint/2010/main" val="2748356212"/>
              </p:ext>
            </p:extLst>
          </p:nvPr>
        </p:nvGraphicFramePr>
        <p:xfrm>
          <a:off x="1219518" y="533400"/>
          <a:ext cx="9750425" cy="4747260"/>
        </p:xfrm>
        <a:graphic>
          <a:graphicData uri="http://schemas.openxmlformats.org/drawingml/2006/table">
            <a:tbl>
              <a:tblPr firstRow="1" firstCol="1" bandRow="1">
                <a:tableStyleId>{5C22544A-7EE6-4342-B048-85BDC9FD1C3A}</a:tableStyleId>
              </a:tblPr>
              <a:tblGrid>
                <a:gridCol w="9750425">
                  <a:extLst>
                    <a:ext uri="{9D8B030D-6E8A-4147-A177-3AD203B41FA5}">
                      <a16:colId xmlns:a16="http://schemas.microsoft.com/office/drawing/2014/main" val="2875803628"/>
                    </a:ext>
                  </a:extLst>
                </a:gridCol>
              </a:tblGrid>
              <a:tr h="0">
                <a:tc>
                  <a:txBody>
                    <a:bodyPr/>
                    <a:lstStyle/>
                    <a:p>
                      <a:pPr marL="0" marR="0" algn="ctr">
                        <a:spcBef>
                          <a:spcPts val="0"/>
                        </a:spcBef>
                        <a:spcAft>
                          <a:spcPts val="0"/>
                        </a:spcAft>
                      </a:pPr>
                      <a:r>
                        <a:rPr lang="en-US" sz="1600" dirty="0">
                          <a:solidFill>
                            <a:schemeClr val="tx1"/>
                          </a:solidFill>
                          <a:effectLst/>
                        </a:rPr>
                        <a:t>Vigorous Activities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372646698"/>
                  </a:ext>
                </a:extLst>
              </a:tr>
              <a:tr h="0">
                <a:tc>
                  <a:txBody>
                    <a:bodyPr/>
                    <a:lstStyle/>
                    <a:p>
                      <a:pPr marL="0" marR="0" algn="ctr">
                        <a:spcBef>
                          <a:spcPts val="0"/>
                        </a:spcBef>
                        <a:spcAft>
                          <a:spcPts val="0"/>
                        </a:spcAft>
                      </a:pPr>
                      <a:r>
                        <a:rPr lang="en-US" sz="1600" b="0" dirty="0">
                          <a:effectLst/>
                        </a:rPr>
                        <a:t>Aerobic dance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370473893"/>
                  </a:ext>
                </a:extLst>
              </a:tr>
              <a:tr h="0">
                <a:tc>
                  <a:txBody>
                    <a:bodyPr/>
                    <a:lstStyle/>
                    <a:p>
                      <a:pPr marL="0" marR="0" algn="ctr">
                        <a:spcBef>
                          <a:spcPts val="0"/>
                        </a:spcBef>
                        <a:spcAft>
                          <a:spcPts val="0"/>
                        </a:spcAft>
                      </a:pPr>
                      <a:r>
                        <a:rPr lang="en-US" sz="1600" b="0" dirty="0">
                          <a:effectLst/>
                        </a:rPr>
                        <a:t>Biking (more than 10 miles per hour)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919912654"/>
                  </a:ext>
                </a:extLst>
              </a:tr>
              <a:tr h="0">
                <a:tc>
                  <a:txBody>
                    <a:bodyPr/>
                    <a:lstStyle/>
                    <a:p>
                      <a:pPr marL="0" marR="0" algn="ctr">
                        <a:spcBef>
                          <a:spcPts val="0"/>
                        </a:spcBef>
                        <a:spcAft>
                          <a:spcPts val="0"/>
                        </a:spcAft>
                      </a:pPr>
                      <a:r>
                        <a:rPr lang="en-US" sz="1600" b="0" dirty="0">
                          <a:effectLst/>
                        </a:rPr>
                        <a:t>Heavy gardening (digging, hoeing)</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026889094"/>
                  </a:ext>
                </a:extLst>
              </a:tr>
              <a:tr h="0">
                <a:tc>
                  <a:txBody>
                    <a:bodyPr/>
                    <a:lstStyle/>
                    <a:p>
                      <a:pPr marL="0" marR="0" algn="ctr">
                        <a:spcBef>
                          <a:spcPts val="0"/>
                        </a:spcBef>
                        <a:spcAft>
                          <a:spcPts val="0"/>
                        </a:spcAft>
                      </a:pPr>
                      <a:r>
                        <a:rPr lang="en-US" sz="1600" b="0" dirty="0">
                          <a:effectLst/>
                        </a:rPr>
                        <a:t>Hiking uphill</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558220056"/>
                  </a:ext>
                </a:extLst>
              </a:tr>
              <a:tr h="0">
                <a:tc>
                  <a:txBody>
                    <a:bodyPr/>
                    <a:lstStyle/>
                    <a:p>
                      <a:pPr marL="0" marR="0" algn="ctr">
                        <a:spcBef>
                          <a:spcPts val="0"/>
                        </a:spcBef>
                        <a:spcAft>
                          <a:spcPts val="0"/>
                        </a:spcAft>
                      </a:pPr>
                      <a:r>
                        <a:rPr lang="en-US" sz="1600" b="0" dirty="0">
                          <a:effectLst/>
                        </a:rPr>
                        <a:t>Fast dancing</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705226026"/>
                  </a:ext>
                </a:extLst>
              </a:tr>
              <a:tr h="0">
                <a:tc>
                  <a:txBody>
                    <a:bodyPr/>
                    <a:lstStyle/>
                    <a:p>
                      <a:pPr marL="0" marR="0" algn="ctr">
                        <a:spcBef>
                          <a:spcPts val="0"/>
                        </a:spcBef>
                        <a:spcAft>
                          <a:spcPts val="0"/>
                        </a:spcAft>
                      </a:pPr>
                      <a:r>
                        <a:rPr lang="en-US" sz="1600" b="0" dirty="0">
                          <a:effectLst/>
                        </a:rPr>
                        <a:t>Jumping rope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61273240"/>
                  </a:ext>
                </a:extLst>
              </a:tr>
              <a:tr h="0">
                <a:tc>
                  <a:txBody>
                    <a:bodyPr/>
                    <a:lstStyle/>
                    <a:p>
                      <a:pPr marL="0" marR="0" algn="ctr">
                        <a:spcBef>
                          <a:spcPts val="0"/>
                        </a:spcBef>
                        <a:spcAft>
                          <a:spcPts val="0"/>
                        </a:spcAft>
                      </a:pPr>
                      <a:r>
                        <a:rPr lang="en-US" sz="1600" b="0" dirty="0">
                          <a:effectLst/>
                        </a:rPr>
                        <a:t>Martial arts (karate)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812445431"/>
                  </a:ext>
                </a:extLst>
              </a:tr>
              <a:tr h="0">
                <a:tc>
                  <a:txBody>
                    <a:bodyPr/>
                    <a:lstStyle/>
                    <a:p>
                      <a:pPr marL="0" marR="0" algn="ctr">
                        <a:spcBef>
                          <a:spcPts val="0"/>
                        </a:spcBef>
                        <a:spcAft>
                          <a:spcPts val="0"/>
                        </a:spcAft>
                      </a:pPr>
                      <a:r>
                        <a:rPr lang="en-US" sz="1600" b="0" dirty="0">
                          <a:effectLst/>
                        </a:rPr>
                        <a:t>Race walking</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4122718910"/>
                  </a:ext>
                </a:extLst>
              </a:tr>
              <a:tr h="0">
                <a:tc>
                  <a:txBody>
                    <a:bodyPr/>
                    <a:lstStyle/>
                    <a:p>
                      <a:pPr marL="0" marR="0" algn="ctr">
                        <a:spcBef>
                          <a:spcPts val="0"/>
                        </a:spcBef>
                        <a:spcAft>
                          <a:spcPts val="0"/>
                        </a:spcAft>
                      </a:pPr>
                      <a:r>
                        <a:rPr lang="en-US" sz="1600" b="0" dirty="0">
                          <a:effectLst/>
                        </a:rPr>
                        <a:t>Jogging or running</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839404373"/>
                  </a:ext>
                </a:extLst>
              </a:tr>
              <a:tr h="0">
                <a:tc>
                  <a:txBody>
                    <a:bodyPr/>
                    <a:lstStyle/>
                    <a:p>
                      <a:pPr marL="0" marR="0" algn="ctr">
                        <a:spcBef>
                          <a:spcPts val="0"/>
                        </a:spcBef>
                        <a:spcAft>
                          <a:spcPts val="0"/>
                        </a:spcAft>
                      </a:pPr>
                      <a:r>
                        <a:rPr lang="en-US" sz="1600" b="0" dirty="0">
                          <a:effectLst/>
                        </a:rPr>
                        <a:t>Sports with running (basketball, hockey, soccer)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6980864"/>
                  </a:ext>
                </a:extLst>
              </a:tr>
              <a:tr h="0">
                <a:tc>
                  <a:txBody>
                    <a:bodyPr/>
                    <a:lstStyle/>
                    <a:p>
                      <a:pPr marL="0" marR="0" algn="ctr">
                        <a:spcBef>
                          <a:spcPts val="0"/>
                        </a:spcBef>
                        <a:spcAft>
                          <a:spcPts val="0"/>
                        </a:spcAft>
                      </a:pPr>
                      <a:r>
                        <a:rPr lang="en-US" sz="1600" b="0" dirty="0">
                          <a:effectLst/>
                        </a:rPr>
                        <a:t>Swimming laps</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8245856"/>
                  </a:ext>
                </a:extLst>
              </a:tr>
              <a:tr h="0">
                <a:tc>
                  <a:txBody>
                    <a:bodyPr/>
                    <a:lstStyle/>
                    <a:p>
                      <a:pPr marL="0" marR="0" algn="ctr">
                        <a:spcBef>
                          <a:spcPts val="0"/>
                        </a:spcBef>
                        <a:spcAft>
                          <a:spcPts val="0"/>
                        </a:spcAft>
                      </a:pPr>
                      <a:r>
                        <a:rPr lang="en-US" sz="1600" b="0" dirty="0">
                          <a:effectLst/>
                        </a:rPr>
                        <a:t>Tennis (singles)</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356042118"/>
                  </a:ext>
                </a:extLst>
              </a:tr>
              <a:tr h="0">
                <a:tc>
                  <a:txBody>
                    <a:bodyPr/>
                    <a:lstStyle/>
                    <a:p>
                      <a:pPr marL="0" marR="0" algn="ctr">
                        <a:spcBef>
                          <a:spcPts val="0"/>
                        </a:spcBef>
                        <a:spcAft>
                          <a:spcPts val="0"/>
                        </a:spcAft>
                      </a:pPr>
                      <a:r>
                        <a:rPr lang="en-US" sz="1600" b="0" dirty="0">
                          <a:effectLst/>
                        </a:rPr>
                        <a:t>Ice hockey</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2781937172"/>
                  </a:ext>
                </a:extLst>
              </a:tr>
            </a:tbl>
          </a:graphicData>
        </a:graphic>
      </p:graphicFrame>
    </p:spTree>
    <p:extLst>
      <p:ext uri="{BB962C8B-B14F-4D97-AF65-F5344CB8AC3E}">
        <p14:creationId xmlns:p14="http://schemas.microsoft.com/office/powerpoint/2010/main" val="1152565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51212-3E38-7841-BE1D-14FDE45DAD89}"/>
              </a:ext>
            </a:extLst>
          </p:cNvPr>
          <p:cNvSpPr>
            <a:spLocks noGrp="1"/>
          </p:cNvSpPr>
          <p:nvPr>
            <p:ph type="title"/>
          </p:nvPr>
        </p:nvSpPr>
        <p:spPr/>
        <p:txBody>
          <a:bodyPr>
            <a:normAutofit/>
          </a:bodyPr>
          <a:lstStyle/>
          <a:p>
            <a:r>
              <a:rPr lang="en-US" b="1" dirty="0"/>
              <a:t>11.4 Campaigns for a Healthy-Weight America</a:t>
            </a:r>
          </a:p>
        </p:txBody>
      </p:sp>
      <p:sp>
        <p:nvSpPr>
          <p:cNvPr id="3" name="Content Placeholder 2">
            <a:extLst>
              <a:ext uri="{FF2B5EF4-FFF2-40B4-BE49-F238E27FC236}">
                <a16:creationId xmlns:a16="http://schemas.microsoft.com/office/drawing/2014/main" id="{BA2981BD-7332-4840-9A4B-6C045E5BEDA6}"/>
              </a:ext>
            </a:extLst>
          </p:cNvPr>
          <p:cNvSpPr>
            <a:spLocks noGrp="1"/>
          </p:cNvSpPr>
          <p:nvPr>
            <p:ph idx="1"/>
          </p:nvPr>
        </p:nvSpPr>
        <p:spPr>
          <a:xfrm>
            <a:off x="1218883" y="1600200"/>
            <a:ext cx="7694929" cy="4572000"/>
          </a:xfrm>
        </p:spPr>
        <p:txBody>
          <a:bodyPr/>
          <a:lstStyle/>
          <a:p>
            <a:r>
              <a:rPr lang="en-US" dirty="0"/>
              <a:t> </a:t>
            </a:r>
            <a:r>
              <a:rPr lang="en-US" sz="2400" dirty="0"/>
              <a:t>In the recent past several newly created initiatives and organizations are actively reinforcing strategies aimed to meet the challenge of improving the health of all Americans.</a:t>
            </a:r>
          </a:p>
          <a:p>
            <a:pPr lvl="1"/>
            <a:r>
              <a:rPr lang="en-US" dirty="0"/>
              <a:t>“Move your way” was creating to help make it easy.</a:t>
            </a:r>
          </a:p>
          <a:p>
            <a:pPr lvl="2"/>
            <a:r>
              <a:rPr lang="en-US" dirty="0"/>
              <a:t>Moderate activity: 150 min a week</a:t>
            </a:r>
          </a:p>
          <a:p>
            <a:pPr lvl="2"/>
            <a:r>
              <a:rPr lang="en-US" dirty="0"/>
              <a:t>Muscle strengthening activity: at least twice a week</a:t>
            </a:r>
          </a:p>
          <a:p>
            <a:pPr lvl="2"/>
            <a:r>
              <a:rPr lang="en-US" dirty="0"/>
              <a:t>Vigorous-intensity can be 75 min a week</a:t>
            </a:r>
          </a:p>
          <a:p>
            <a:pPr lvl="2"/>
            <a:r>
              <a:rPr lang="en-US" dirty="0"/>
              <a:t>If that’s more than you can do right now, </a:t>
            </a:r>
            <a:r>
              <a:rPr lang="en-US" b="1" dirty="0"/>
              <a:t>do what you can. </a:t>
            </a:r>
            <a:r>
              <a:rPr lang="en-US" dirty="0"/>
              <a:t>Even 5 minutes of physical activity has real health benefits. </a:t>
            </a:r>
          </a:p>
          <a:p>
            <a:pPr lvl="2"/>
            <a:endParaRPr lang="en-US" dirty="0"/>
          </a:p>
          <a:p>
            <a:pPr lvl="2"/>
            <a:endParaRPr lang="en-US" dirty="0"/>
          </a:p>
        </p:txBody>
      </p:sp>
      <p:pic>
        <p:nvPicPr>
          <p:cNvPr id="5" name="Picture 4" descr="A descriptive infographic re-emphasizing words already on the slide.">
            <a:extLst>
              <a:ext uri="{FF2B5EF4-FFF2-40B4-BE49-F238E27FC236}">
                <a16:creationId xmlns:a16="http://schemas.microsoft.com/office/drawing/2014/main" id="{B78B1FD4-B0A4-644D-8B01-0375622D1E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1412" y="1981200"/>
            <a:ext cx="3302000" cy="3441700"/>
          </a:xfrm>
          <a:prstGeom prst="rect">
            <a:avLst/>
          </a:prstGeom>
        </p:spPr>
      </p:pic>
    </p:spTree>
    <p:extLst>
      <p:ext uri="{BB962C8B-B14F-4D97-AF65-F5344CB8AC3E}">
        <p14:creationId xmlns:p14="http://schemas.microsoft.com/office/powerpoint/2010/main" val="2513538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EBE87-1709-4B4B-9B5F-9276DDF7E786}"/>
              </a:ext>
            </a:extLst>
          </p:cNvPr>
          <p:cNvSpPr>
            <a:spLocks noGrp="1"/>
          </p:cNvSpPr>
          <p:nvPr>
            <p:ph type="title"/>
          </p:nvPr>
        </p:nvSpPr>
        <p:spPr/>
        <p:txBody>
          <a:bodyPr/>
          <a:lstStyle/>
          <a:p>
            <a:r>
              <a:rPr lang="en-US" b="1" dirty="0"/>
              <a:t>11.4 New evidence of Physical Activity Benefits</a:t>
            </a:r>
          </a:p>
        </p:txBody>
      </p:sp>
      <p:sp>
        <p:nvSpPr>
          <p:cNvPr id="3" name="Content Placeholder 2">
            <a:extLst>
              <a:ext uri="{FF2B5EF4-FFF2-40B4-BE49-F238E27FC236}">
                <a16:creationId xmlns:a16="http://schemas.microsoft.com/office/drawing/2014/main" id="{10086F16-9EDA-1D47-A521-5F2CB83653EE}"/>
              </a:ext>
            </a:extLst>
          </p:cNvPr>
          <p:cNvSpPr>
            <a:spLocks noGrp="1"/>
          </p:cNvSpPr>
          <p:nvPr>
            <p:ph idx="1"/>
          </p:nvPr>
        </p:nvSpPr>
        <p:spPr/>
        <p:txBody>
          <a:bodyPr>
            <a:normAutofit fontScale="55000" lnSpcReduction="20000"/>
          </a:bodyPr>
          <a:lstStyle/>
          <a:p>
            <a:pPr marL="0" indent="0">
              <a:buNone/>
            </a:pPr>
            <a:r>
              <a:rPr lang="en-US" b="1" dirty="0"/>
              <a:t> </a:t>
            </a:r>
            <a:endParaRPr lang="en-US" dirty="0"/>
          </a:p>
          <a:p>
            <a:pPr marL="0" indent="0">
              <a:buNone/>
            </a:pPr>
            <a:r>
              <a:rPr lang="en-US" sz="3300" b="1" dirty="0"/>
              <a:t>Evidence for the benefits of physical activity has continued to grow since the 2008 Guidelines were published. Here are just a few of the recently identified benefits: </a:t>
            </a:r>
          </a:p>
          <a:p>
            <a:r>
              <a:rPr lang="en-US" dirty="0"/>
              <a:t>Improved bone health and weight status for children ages 3 through 5 years. </a:t>
            </a:r>
          </a:p>
          <a:p>
            <a:r>
              <a:rPr lang="en-US" dirty="0"/>
              <a:t>Improved cognitive function for youth ages 6 to 13 years. </a:t>
            </a:r>
          </a:p>
          <a:p>
            <a:r>
              <a:rPr lang="en-US" dirty="0"/>
              <a:t>Reduced risk of cancer at a greater </a:t>
            </a:r>
          </a:p>
          <a:p>
            <a:r>
              <a:rPr lang="en-US" dirty="0"/>
              <a:t>number of sites. </a:t>
            </a:r>
          </a:p>
          <a:p>
            <a:r>
              <a:rPr lang="en-US" dirty="0"/>
              <a:t>Brain health benefits, including possible improved cognitive function, reduced anxiety and depression risk, and improved sleep and quality of life. </a:t>
            </a:r>
          </a:p>
          <a:p>
            <a:r>
              <a:rPr lang="en-US" dirty="0"/>
              <a:t>For pregnant women, reduced risk of excessive weight gain, gestational diabetes, and postpartum depression. </a:t>
            </a:r>
          </a:p>
          <a:p>
            <a:r>
              <a:rPr lang="en-US" dirty="0"/>
              <a:t>For older adults, reduced risk of fall-related injuries. </a:t>
            </a:r>
          </a:p>
          <a:p>
            <a:r>
              <a:rPr lang="en-US" dirty="0"/>
              <a:t>For people with various chronic medical conditions, reduced risk of all-cause and disease-specific mortality, improved physical function, and improved quality of life. </a:t>
            </a:r>
          </a:p>
        </p:txBody>
      </p:sp>
    </p:spTree>
    <p:extLst>
      <p:ext uri="{BB962C8B-B14F-4D97-AF65-F5344CB8AC3E}">
        <p14:creationId xmlns:p14="http://schemas.microsoft.com/office/powerpoint/2010/main" val="1655734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FB2691A-2C9B-844C-BD3E-E084D2441E43}"/>
              </a:ext>
            </a:extLst>
          </p:cNvPr>
          <p:cNvSpPr txBox="1">
            <a:spLocks/>
          </p:cNvSpPr>
          <p:nvPr/>
        </p:nvSpPr>
        <p:spPr>
          <a:xfrm>
            <a:off x="1371283" y="304800"/>
            <a:ext cx="9751060" cy="1295400"/>
          </a:xfrm>
          <a:prstGeom prst="rect">
            <a:avLst/>
          </a:prstGeom>
        </p:spPr>
        <p:txBody>
          <a:bodyPr vert="horz" lIns="121899" tIns="60949" rIns="121899" bIns="60949" rtlCol="0" anchor="b">
            <a:normAutofit/>
          </a:bodyPr>
          <a:lstStyle>
            <a:lvl1pPr algn="l" defTabSz="1218987" rtl="0" eaLnBrk="1" latinLnBrk="0" hangingPunct="1">
              <a:spcBef>
                <a:spcPct val="0"/>
              </a:spcBef>
              <a:buNone/>
              <a:defRPr sz="3600" kern="1200">
                <a:solidFill>
                  <a:schemeClr val="tx1"/>
                </a:solidFill>
                <a:latin typeface="+mj-lt"/>
                <a:ea typeface="+mj-ea"/>
                <a:cs typeface="+mj-cs"/>
              </a:defRPr>
            </a:lvl1pPr>
          </a:lstStyle>
          <a:p>
            <a:r>
              <a:rPr lang="en-US" b="1"/>
              <a:t>Introduction</a:t>
            </a:r>
            <a:endParaRPr lang="en-US" b="1" dirty="0"/>
          </a:p>
        </p:txBody>
      </p:sp>
      <p:sp>
        <p:nvSpPr>
          <p:cNvPr id="5" name="Content Placeholder 2">
            <a:extLst>
              <a:ext uri="{FF2B5EF4-FFF2-40B4-BE49-F238E27FC236}">
                <a16:creationId xmlns:a16="http://schemas.microsoft.com/office/drawing/2014/main" id="{4FAF5C31-4153-8A43-B2F1-7FD7ED035378}"/>
              </a:ext>
            </a:extLst>
          </p:cNvPr>
          <p:cNvSpPr txBox="1">
            <a:spLocks/>
          </p:cNvSpPr>
          <p:nvPr/>
        </p:nvSpPr>
        <p:spPr>
          <a:xfrm>
            <a:off x="1371283" y="1752600"/>
            <a:ext cx="9751060" cy="4572000"/>
          </a:xfrm>
          <a:prstGeom prst="rect">
            <a:avLst/>
          </a:prstGeom>
        </p:spPr>
        <p:txBody>
          <a:bodyPr vert="horz" lIns="121899" tIns="60949" rIns="121899" bIns="60949" rtlCol="0">
            <a:normAutofit fontScale="70000" lnSpcReduction="20000"/>
          </a:bodyPr>
          <a:lstStyle>
            <a:lvl1pPr marL="304747" indent="-304747" algn="l" defTabSz="1218987" rtl="0" eaLnBrk="1" latinLnBrk="0" hangingPunct="1">
              <a:lnSpc>
                <a:spcPct val="90000"/>
              </a:lnSpc>
              <a:spcBef>
                <a:spcPts val="1800"/>
              </a:spcBef>
              <a:buClr>
                <a:schemeClr val="accent1">
                  <a:lumMod val="75000"/>
                </a:schemeClr>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lumMod val="75000"/>
                </a:schemeClr>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lumMod val="75000"/>
                </a:schemeClr>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a:lstStyle>
          <a:p>
            <a:r>
              <a:rPr lang="en-US" dirty="0"/>
              <a:t>Obesity impacts our nation:</a:t>
            </a:r>
          </a:p>
          <a:p>
            <a:pPr lvl="1"/>
            <a:r>
              <a:rPr lang="en-US" dirty="0"/>
              <a:t> About 1 in 5 children and 1 in 3 adults struggle with obesity</a:t>
            </a:r>
          </a:p>
          <a:p>
            <a:pPr lvl="1"/>
            <a:r>
              <a:rPr lang="en-US" dirty="0"/>
              <a:t>The US spends 147 Billion on obesity related-health care</a:t>
            </a:r>
          </a:p>
          <a:p>
            <a:pPr lvl="1"/>
            <a:r>
              <a:rPr lang="en-US" dirty="0"/>
              <a:t>Nearly 1 in 4 young adults are too heavy to serve in our military.</a:t>
            </a:r>
          </a:p>
          <a:p>
            <a:pPr lvl="1"/>
            <a:endParaRPr lang="en-US" dirty="0"/>
          </a:p>
          <a:p>
            <a:r>
              <a:rPr lang="en-US" dirty="0"/>
              <a:t>Food:</a:t>
            </a:r>
          </a:p>
          <a:p>
            <a:pPr lvl="1"/>
            <a:r>
              <a:rPr lang="en-US" dirty="0"/>
              <a:t> Fewer than 1 in 10 children and adults eat the recommended daily amount of vegetables</a:t>
            </a:r>
          </a:p>
          <a:p>
            <a:pPr lvl="1"/>
            <a:r>
              <a:rPr lang="en-US" dirty="0"/>
              <a:t>40% of all US houses are further than 1 mile from a healthy food retailer</a:t>
            </a:r>
          </a:p>
          <a:p>
            <a:r>
              <a:rPr lang="en-US" dirty="0"/>
              <a:t>Exercise:</a:t>
            </a:r>
          </a:p>
          <a:p>
            <a:pPr lvl="1"/>
            <a:r>
              <a:rPr lang="en-US" dirty="0"/>
              <a:t> Fewer than 1 in 4 youth get enough aerobic physical activity</a:t>
            </a:r>
          </a:p>
          <a:p>
            <a:pPr lvl="1"/>
            <a:r>
              <a:rPr lang="en-US" dirty="0"/>
              <a:t>1 in 4 adults meet the physical activity guidelines</a:t>
            </a:r>
          </a:p>
          <a:p>
            <a:pPr lvl="1"/>
            <a:endParaRPr lang="en-US" dirty="0"/>
          </a:p>
          <a:p>
            <a:pPr marL="451025" lvl="1" indent="0" algn="r">
              <a:buNone/>
            </a:pPr>
            <a:r>
              <a:rPr lang="en-US" b="1" dirty="0">
                <a:hlinkClick r:id="rId2"/>
              </a:rPr>
              <a:t>www.cdc.gov/nccdphp/dnpao</a:t>
            </a:r>
            <a:r>
              <a:rPr lang="en-US" b="1" dirty="0"/>
              <a:t> </a:t>
            </a:r>
            <a:endParaRPr lang="en-US" sz="1200" dirty="0"/>
          </a:p>
          <a:p>
            <a:pPr lvl="1"/>
            <a:endParaRPr lang="en-US" sz="1200" dirty="0"/>
          </a:p>
          <a:p>
            <a:pPr lvl="1"/>
            <a:endParaRPr lang="en-US" dirty="0"/>
          </a:p>
          <a:p>
            <a:pPr lvl="1"/>
            <a:endParaRPr lang="en-US" dirty="0"/>
          </a:p>
        </p:txBody>
      </p:sp>
    </p:spTree>
    <p:extLst>
      <p:ext uri="{BB962C8B-B14F-4D97-AF65-F5344CB8AC3E}">
        <p14:creationId xmlns:p14="http://schemas.microsoft.com/office/powerpoint/2010/main" val="1897412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D5D96-14B9-9A4C-95FC-D3BA09EAA9BA}"/>
              </a:ext>
            </a:extLst>
          </p:cNvPr>
          <p:cNvSpPr>
            <a:spLocks noGrp="1"/>
          </p:cNvSpPr>
          <p:nvPr>
            <p:ph type="title"/>
          </p:nvPr>
        </p:nvSpPr>
        <p:spPr/>
        <p:txBody>
          <a:bodyPr>
            <a:normAutofit/>
          </a:bodyPr>
          <a:lstStyle/>
          <a:p>
            <a:r>
              <a:rPr lang="en-US" b="1" dirty="0"/>
              <a:t>Introduction</a:t>
            </a:r>
          </a:p>
        </p:txBody>
      </p:sp>
      <p:sp>
        <p:nvSpPr>
          <p:cNvPr id="3" name="Content Placeholder 2">
            <a:extLst>
              <a:ext uri="{FF2B5EF4-FFF2-40B4-BE49-F238E27FC236}">
                <a16:creationId xmlns:a16="http://schemas.microsoft.com/office/drawing/2014/main" id="{1AD5F305-6844-AB44-A60E-898A8F6D7A26}"/>
              </a:ext>
            </a:extLst>
          </p:cNvPr>
          <p:cNvSpPr>
            <a:spLocks noGrp="1"/>
          </p:cNvSpPr>
          <p:nvPr>
            <p:ph idx="1"/>
          </p:nvPr>
        </p:nvSpPr>
        <p:spPr>
          <a:xfrm>
            <a:off x="1218883" y="1600200"/>
            <a:ext cx="9751060" cy="5257800"/>
          </a:xfrm>
        </p:spPr>
        <p:txBody>
          <a:bodyPr>
            <a:normAutofit fontScale="92500" lnSpcReduction="10000"/>
          </a:bodyPr>
          <a:lstStyle/>
          <a:p>
            <a:r>
              <a:rPr lang="en-US" dirty="0"/>
              <a:t>There are multiple ideas that promote health and work to confront the obesity epidemic that can be implemented on the Individual, Community, and National Levels.</a:t>
            </a:r>
          </a:p>
          <a:p>
            <a:pPr lvl="1"/>
            <a:r>
              <a:rPr lang="en-US" dirty="0"/>
              <a:t>Individual Level</a:t>
            </a:r>
          </a:p>
          <a:p>
            <a:pPr lvl="2"/>
            <a:r>
              <a:rPr lang="en-US" dirty="0"/>
              <a:t>Decrease portion sizes when eating or serving food.</a:t>
            </a:r>
          </a:p>
          <a:p>
            <a:pPr lvl="2"/>
            <a:r>
              <a:rPr lang="en-US" dirty="0"/>
              <a:t>Take the stairs when you come upon them or better yet, seek them out.</a:t>
            </a:r>
          </a:p>
          <a:p>
            <a:pPr lvl="2"/>
            <a:r>
              <a:rPr lang="en-US" dirty="0"/>
              <a:t>Watch less television.</a:t>
            </a:r>
          </a:p>
          <a:p>
            <a:pPr lvl="1"/>
            <a:r>
              <a:rPr lang="en-US" dirty="0"/>
              <a:t>Community Level</a:t>
            </a:r>
          </a:p>
          <a:p>
            <a:pPr lvl="2"/>
            <a:r>
              <a:rPr lang="en-US" dirty="0"/>
              <a:t>Request that your college/workplace provides more access to healthy low-cost foods.</a:t>
            </a:r>
          </a:p>
          <a:p>
            <a:pPr lvl="2"/>
            <a:r>
              <a:rPr lang="en-US" dirty="0"/>
              <a:t>Patronize local farms and fruit-and-vegetable stands.</a:t>
            </a:r>
          </a:p>
          <a:p>
            <a:pPr lvl="2"/>
            <a:r>
              <a:rPr lang="en-US" dirty="0"/>
              <a:t>High Obesity Program (HOP)</a:t>
            </a:r>
          </a:p>
          <a:p>
            <a:pPr lvl="2"/>
            <a:r>
              <a:rPr lang="en-US" dirty="0"/>
              <a:t>Racial and Ethnic Approaches to Community Health (REACH)</a:t>
            </a:r>
          </a:p>
          <a:p>
            <a:pPr lvl="2"/>
            <a:r>
              <a:rPr lang="en-US" dirty="0"/>
              <a:t>State Physical Activity and Nutrition (SPAN)</a:t>
            </a:r>
          </a:p>
          <a:p>
            <a:pPr lvl="2"/>
            <a:r>
              <a:rPr lang="en-US" dirty="0"/>
              <a:t>Early Childcare and Education (ECE)</a:t>
            </a:r>
          </a:p>
        </p:txBody>
      </p:sp>
    </p:spTree>
    <p:extLst>
      <p:ext uri="{BB962C8B-B14F-4D97-AF65-F5344CB8AC3E}">
        <p14:creationId xmlns:p14="http://schemas.microsoft.com/office/powerpoint/2010/main" val="3210627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9ADEF-0D29-914D-BA3F-3719D94E1C30}"/>
              </a:ext>
            </a:extLst>
          </p:cNvPr>
          <p:cNvSpPr>
            <a:spLocks noGrp="1"/>
          </p:cNvSpPr>
          <p:nvPr>
            <p:ph type="title"/>
          </p:nvPr>
        </p:nvSpPr>
        <p:spPr/>
        <p:txBody>
          <a:bodyPr/>
          <a:lstStyle/>
          <a:p>
            <a:r>
              <a:rPr lang="en-US" b="1" dirty="0"/>
              <a:t>Introduction</a:t>
            </a:r>
            <a:endParaRPr lang="en-US" dirty="0"/>
          </a:p>
        </p:txBody>
      </p:sp>
      <p:sp>
        <p:nvSpPr>
          <p:cNvPr id="3" name="Content Placeholder 2">
            <a:extLst>
              <a:ext uri="{FF2B5EF4-FFF2-40B4-BE49-F238E27FC236}">
                <a16:creationId xmlns:a16="http://schemas.microsoft.com/office/drawing/2014/main" id="{0413675A-FF20-E446-ACAD-681730F9BAD5}"/>
              </a:ext>
            </a:extLst>
          </p:cNvPr>
          <p:cNvSpPr>
            <a:spLocks noGrp="1"/>
          </p:cNvSpPr>
          <p:nvPr>
            <p:ph idx="1"/>
          </p:nvPr>
        </p:nvSpPr>
        <p:spPr/>
        <p:txBody>
          <a:bodyPr/>
          <a:lstStyle/>
          <a:p>
            <a:r>
              <a:rPr lang="en-US" dirty="0"/>
              <a:t>Some ideas that promote health and confronts the obesity epidemic: (-continued-)</a:t>
            </a:r>
          </a:p>
          <a:p>
            <a:pPr lvl="1"/>
            <a:r>
              <a:rPr lang="en-US" dirty="0"/>
              <a:t>National Level</a:t>
            </a:r>
          </a:p>
          <a:p>
            <a:pPr lvl="2"/>
            <a:r>
              <a:rPr lang="en-US" dirty="0"/>
              <a:t>Support national campaigns addressing obesity, such as America on the Move.</a:t>
            </a:r>
          </a:p>
          <a:p>
            <a:pPr lvl="2"/>
            <a:r>
              <a:rPr lang="en-US" dirty="0"/>
              <a:t>Support policies that support local farmers and the increased access and affordability of healthy food.</a:t>
            </a:r>
          </a:p>
          <a:p>
            <a:endParaRPr lang="en-US" dirty="0"/>
          </a:p>
        </p:txBody>
      </p:sp>
    </p:spTree>
    <p:extLst>
      <p:ext uri="{BB962C8B-B14F-4D97-AF65-F5344CB8AC3E}">
        <p14:creationId xmlns:p14="http://schemas.microsoft.com/office/powerpoint/2010/main" val="932318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35362-B4F0-AE4A-95B1-302CFA0F0342}"/>
              </a:ext>
            </a:extLst>
          </p:cNvPr>
          <p:cNvSpPr>
            <a:spLocks noGrp="1"/>
          </p:cNvSpPr>
          <p:nvPr>
            <p:ph type="title"/>
          </p:nvPr>
        </p:nvSpPr>
        <p:spPr/>
        <p:txBody>
          <a:bodyPr/>
          <a:lstStyle/>
          <a:p>
            <a:r>
              <a:rPr lang="en-US" b="1" dirty="0"/>
              <a:t>Introduction</a:t>
            </a:r>
          </a:p>
        </p:txBody>
      </p:sp>
      <p:sp>
        <p:nvSpPr>
          <p:cNvPr id="3" name="Content Placeholder 2">
            <a:extLst>
              <a:ext uri="{FF2B5EF4-FFF2-40B4-BE49-F238E27FC236}">
                <a16:creationId xmlns:a16="http://schemas.microsoft.com/office/drawing/2014/main" id="{852A9A98-78F3-8048-88FF-EBFC599F7D86}"/>
              </a:ext>
            </a:extLst>
          </p:cNvPr>
          <p:cNvSpPr>
            <a:spLocks noGrp="1"/>
          </p:cNvSpPr>
          <p:nvPr>
            <p:ph idx="1"/>
          </p:nvPr>
        </p:nvSpPr>
        <p:spPr/>
        <p:txBody>
          <a:bodyPr>
            <a:normAutofit/>
          </a:bodyPr>
          <a:lstStyle/>
          <a:p>
            <a:r>
              <a:rPr lang="en-US" dirty="0"/>
              <a:t>Some scientists predict that the childhood obesity rate will reach 100 percent by 2044.</a:t>
            </a:r>
          </a:p>
          <a:p>
            <a:r>
              <a:rPr lang="en-US" dirty="0"/>
              <a:t>In this chapter you will learn how to assess body weight and fatness, and the health risks of being underweight and overweight. You will also learn that it is not only society and environment that play a role in body weight and fatness, but also physiology, genetics, and behavior.</a:t>
            </a:r>
          </a:p>
          <a:p>
            <a:r>
              <a:rPr lang="en-US" i="1" dirty="0"/>
              <a:t>“Thou </a:t>
            </a:r>
            <a:r>
              <a:rPr lang="en-US" i="1" dirty="0" err="1"/>
              <a:t>seest</a:t>
            </a:r>
            <a:r>
              <a:rPr lang="en-US" i="1" dirty="0"/>
              <a:t> I have more flesh than another man, and therefore more frailty.”   -William Shakespeare (1564–1616)</a:t>
            </a:r>
          </a:p>
        </p:txBody>
      </p:sp>
    </p:spTree>
    <p:extLst>
      <p:ext uri="{BB962C8B-B14F-4D97-AF65-F5344CB8AC3E}">
        <p14:creationId xmlns:p14="http://schemas.microsoft.com/office/powerpoint/2010/main" val="1209330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oking 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extLst>
    <a:ext uri="{05A4C25C-085E-4340-85A3-A5531E510DB2}">
      <thm15:themeFamily xmlns:thm15="http://schemas.microsoft.com/office/thememl/2012/main" name="Fresh food presentation (widescreen).potx" id="{63DD3034-9CB5-4B6F-BCA0-530A5E267AB2}" vid="{9783A5E3-1DF2-4F3C-8902-0C2EB8A188D6}"/>
    </a:ext>
  </a:ext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0D821C33D77374889306AEF42E3F77D" ma:contentTypeVersion="7" ma:contentTypeDescription="Create a new document." ma:contentTypeScope="" ma:versionID="72be366cff232dfece6902775b7875da">
  <xsd:schema xmlns:xsd="http://www.w3.org/2001/XMLSchema" xmlns:xs="http://www.w3.org/2001/XMLSchema" xmlns:p="http://schemas.microsoft.com/office/2006/metadata/properties" xmlns:ns2="fde54b8b-4b5e-495a-9838-89e8d703d9aa" targetNamespace="http://schemas.microsoft.com/office/2006/metadata/properties" ma:root="true" ma:fieldsID="941aee6532d60bb553fc8bd15f74bc67" ns2:_="">
    <xsd:import namespace="fde54b8b-4b5e-495a-9838-89e8d703d9a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54b8b-4b5e-495a-9838-89e8d703d9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700CCB-20BA-4760-AB9F-AC3B63ED32E0}">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40262f94-9f35-4ac3-9a90-690165a166b7"/>
    <ds:schemaRef ds:uri="http://schemas.microsoft.com/office/2006/documentManagement/types"/>
    <ds:schemaRef ds:uri="a4f35948-e619-41b3-aa29-22878b09cfd2"/>
    <ds:schemaRef ds:uri="http://www.w3.org/XML/1998/namespace"/>
    <ds:schemaRef ds:uri="http://purl.org/dc/dcmitype/"/>
  </ds:schemaRefs>
</ds:datastoreItem>
</file>

<file path=customXml/itemProps2.xml><?xml version="1.0" encoding="utf-8"?>
<ds:datastoreItem xmlns:ds="http://schemas.openxmlformats.org/officeDocument/2006/customXml" ds:itemID="{D0BF2D8B-5E42-400A-9688-6B428D02B0B4}"/>
</file>

<file path=customXml/itemProps3.xml><?xml version="1.0" encoding="utf-8"?>
<ds:datastoreItem xmlns:ds="http://schemas.openxmlformats.org/officeDocument/2006/customXml" ds:itemID="{308942AA-0721-4324-BC2C-A3CB43F24E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Fresh food presentation (widescreen)</Template>
  <TotalTime>5874</TotalTime>
  <Words>4930</Words>
  <Application>Microsoft Macintosh PowerPoint</Application>
  <PresentationFormat>Custom</PresentationFormat>
  <Paragraphs>479</Paragraphs>
  <Slides>56</Slides>
  <Notes>0</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56</vt:i4>
      </vt:variant>
    </vt:vector>
  </HeadingPairs>
  <TitlesOfParts>
    <vt:vector size="65" baseType="lpstr">
      <vt:lpstr>Arial</vt:lpstr>
      <vt:lpstr>Calibri</vt:lpstr>
      <vt:lpstr>Constantia</vt:lpstr>
      <vt:lpstr>DqgffkMuli</vt:lpstr>
      <vt:lpstr>VldwdgMuli</vt:lpstr>
      <vt:lpstr>WkmtbgMuli</vt:lpstr>
      <vt:lpstr>WsxctqMuli</vt:lpstr>
      <vt:lpstr>YcxcfnMuli</vt:lpstr>
      <vt:lpstr>Cooking 16x9</vt:lpstr>
      <vt:lpstr>Energy Balance and Body Weight</vt:lpstr>
      <vt:lpstr>Chapter Objectives:</vt:lpstr>
      <vt:lpstr>Chapter Objectives:</vt:lpstr>
      <vt:lpstr>Introduction</vt:lpstr>
      <vt:lpstr>Introduction</vt:lpstr>
      <vt:lpstr>PowerPoint Presentation</vt:lpstr>
      <vt:lpstr>Introduction</vt:lpstr>
      <vt:lpstr>Introduction</vt:lpstr>
      <vt:lpstr>Introduction</vt:lpstr>
      <vt:lpstr>11.1 Indicators of Health: Body Mass Index, Body Fat Content, and Fat Distribution</vt:lpstr>
      <vt:lpstr>11.1 Body Mass Index: How to Measure It and Its Limitations</vt:lpstr>
      <vt:lpstr>Table 11.1 BMI Categories</vt:lpstr>
      <vt:lpstr>11.1 Body Mass Index: How to Measure It and Its Limitations</vt:lpstr>
      <vt:lpstr>11.1 Body Fat and Its Distribution</vt:lpstr>
      <vt:lpstr>11.1 Body Fat and Its Distribution</vt:lpstr>
      <vt:lpstr>11.1 Body Fat and Its Distribution</vt:lpstr>
      <vt:lpstr>11.1 Body Fat and Its Distribution</vt:lpstr>
      <vt:lpstr>11.2 Balancing Energy Input with Energy Output</vt:lpstr>
      <vt:lpstr>11.2 Estimating Energy Requirement</vt:lpstr>
      <vt:lpstr>Table 11.2 Physical Activity (PA) Categories and Values</vt:lpstr>
      <vt:lpstr>Table 11.3 Estimated Daily Calorie Needs</vt:lpstr>
      <vt:lpstr>Table 11.3 Estimated Daily Calorie Needs  -continued-</vt:lpstr>
      <vt:lpstr>Table 11.4 Acceptable Macronutrient Distribution Ranges</vt:lpstr>
      <vt:lpstr>11.2 Total Energy Expenditure (Output)</vt:lpstr>
      <vt:lpstr>11.2 Total Energy Expenditure (Output)</vt:lpstr>
      <vt:lpstr>11.2 How to Calculate Total Energy Expenditure (TEE)</vt:lpstr>
      <vt:lpstr>11.2 Factors Affecting Energy Intake</vt:lpstr>
      <vt:lpstr>Figure 11.1 The Hypothalamus</vt:lpstr>
      <vt:lpstr>11.2 Factors Affecting Energy Intake</vt:lpstr>
      <vt:lpstr>11.2 Factors Affecting Energy Intake</vt:lpstr>
      <vt:lpstr>11.2 Factors Affecting Energy Intake</vt:lpstr>
      <vt:lpstr>11.2 Factors Affecting Energy Intake</vt:lpstr>
      <vt:lpstr>11.2 Factors Affecting Energy Intake</vt:lpstr>
      <vt:lpstr>Video 11.1 History, Structure, and Ethics of Fast Food Industry</vt:lpstr>
      <vt:lpstr>11.2 Factors Affecting Energy Expenditure</vt:lpstr>
      <vt:lpstr>11.2 Factors Affecting Energy Expenditure</vt:lpstr>
      <vt:lpstr>11.2 Factors Affecting Energy Expenditure</vt:lpstr>
      <vt:lpstr>11.2 Factors Affecting Energy Expenditure</vt:lpstr>
      <vt:lpstr>11.3 Too Little or Too Much Weight: What Are the Health Risks?</vt:lpstr>
      <vt:lpstr>11.3 Health Risks of Being Overweight and Being Obese</vt:lpstr>
      <vt:lpstr>11.3 State Map of the Prevalence of Obesity in America</vt:lpstr>
      <vt:lpstr>11.3 Health Risks of Being Underweight</vt:lpstr>
      <vt:lpstr>11.3 Anorexia Nervosa</vt:lpstr>
      <vt:lpstr>11.3 Bulimia</vt:lpstr>
      <vt:lpstr>11.3 Binge-Eating Disorder</vt:lpstr>
      <vt:lpstr>11.4 Dietary, Behavioral, and Physical Activity Recommendations for Weight Management</vt:lpstr>
      <vt:lpstr>11.4 Evidence-Based Dietary Recommendations</vt:lpstr>
      <vt:lpstr>11.4 Evidence-Based Behavioral Recommendations</vt:lpstr>
      <vt:lpstr>11.4 Evidence-Based Behavioral Recommendations</vt:lpstr>
      <vt:lpstr>11.4 Evidence-Based Physical Activity Recommendations</vt:lpstr>
      <vt:lpstr>11.4 Evidence-Based Physical Activity Recommendations</vt:lpstr>
      <vt:lpstr>11.4 Evidence-Based Physical Activity Recommendations</vt:lpstr>
      <vt:lpstr>Table 11.6 Moderate and Vigorous Physical Activities</vt:lpstr>
      <vt:lpstr>PowerPoint Presentation</vt:lpstr>
      <vt:lpstr>11.4 Campaigns for a Healthy-Weight America</vt:lpstr>
      <vt:lpstr>11.4 New evidence of Physical Activity Benefits</vt:lpstr>
    </vt:vector>
  </TitlesOfParts>
  <Company>Georgia Highlands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 and You</dc:title>
  <dc:creator>Sharryse Henderson</dc:creator>
  <cp:lastModifiedBy>Lisa Jellum</cp:lastModifiedBy>
  <cp:revision>313</cp:revision>
  <cp:lastPrinted>2019-01-27T14:34:55Z</cp:lastPrinted>
  <dcterms:created xsi:type="dcterms:W3CDTF">2018-01-08T00:02:35Z</dcterms:created>
  <dcterms:modified xsi:type="dcterms:W3CDTF">2021-11-09T20:19:48Z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0x010100F0D821C33D77374889306AEF42E3F77D</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