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1"/>
  </p:notesMasterIdLst>
  <p:handoutMasterIdLst>
    <p:handoutMasterId r:id="rId92"/>
  </p:handoutMasterIdLst>
  <p:sldIdLst>
    <p:sldId id="256" r:id="rId5"/>
    <p:sldId id="258" r:id="rId6"/>
    <p:sldId id="340" r:id="rId7"/>
    <p:sldId id="341" r:id="rId8"/>
    <p:sldId id="342" r:id="rId9"/>
    <p:sldId id="339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70" r:id="rId20"/>
    <p:sldId id="268" r:id="rId21"/>
    <p:sldId id="269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2" r:id="rId53"/>
    <p:sldId id="303" r:id="rId54"/>
    <p:sldId id="301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5" autoAdjust="0"/>
    <p:restoredTop sz="94492" autoAdjust="0"/>
  </p:normalViewPr>
  <p:slideViewPr>
    <p:cSldViewPr>
      <p:cViewPr varScale="1">
        <p:scale>
          <a:sx n="104" d="100"/>
          <a:sy n="104" d="100"/>
        </p:scale>
        <p:origin x="712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theme" Target="theme/theme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11/12/21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11/9/21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11/9/21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11/9/21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11/9/21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11/9/21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11/9/21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11/9/21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524000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24000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11/9/21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11/9/21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11/9/21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11/9/21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11/9/21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11/9/21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plate.gov/life-stages/kids#main-conten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nationalacademies.org/hmd/~/media/Files/Activity%20Files/Nutrition/DRI-Tables/5Summary%20TableTables%2014.pdf?la=e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sparck.nationalacademies.org/vivisimo/cgi-bin/query-meta?query=DRI&amp;v%3Aproject=uweb_proj_ext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Au30qP9Wm8" TargetMode="External"/><Relationship Id="rId4" Type="http://schemas.openxmlformats.org/officeDocument/2006/relationships/hyperlink" Target="http://www.youtube.com/v/NAu30qP9Wm8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s://sparck.nationalacademies.org/vivisimo/cgi-bin/query-meta?query=DRI&amp;v%3Aproject=uweb_proj_ext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sparck.nationalacademies.org/vivisimo/cgi-bin/query-meta?query=DRI&amp;v%3Aproject=uweb_proj_ext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bFE9Z2UDSU" TargetMode="External"/><Relationship Id="rId4" Type="http://schemas.openxmlformats.org/officeDocument/2006/relationships/hyperlink" Target="https://youtu.be/pbFE9Z2UDSU" TargetMode="Externa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10057288" cy="1676400"/>
          </a:xfrm>
        </p:spPr>
        <p:txBody>
          <a:bodyPr/>
          <a:lstStyle/>
          <a:p>
            <a:r>
              <a:rPr lang="en-US" sz="4400" b="1" dirty="0"/>
              <a:t>Nutrition through the Life Cycle: From Childhood to the Elderly Years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Thirteen</a:t>
            </a:r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D018-0083-D643-9310-572EED008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during Childhood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24223-CA07-8B4D-BE7F-1F2C63E0B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Early childhood encompasses infancy and the toddler years, from birth through age three.</a:t>
            </a:r>
          </a:p>
          <a:p>
            <a:r>
              <a:rPr lang="en-US" dirty="0"/>
              <a:t>The remaining part of childhood is the period from ages four through eight.</a:t>
            </a:r>
          </a:p>
          <a:p>
            <a:r>
              <a:rPr lang="en-US" dirty="0"/>
              <a:t>A number of critical physiological and emotional changes take place during this life stage.</a:t>
            </a:r>
          </a:p>
          <a:p>
            <a:r>
              <a:rPr lang="en-US" dirty="0"/>
              <a:t>Children’s attitudes and opinions about food deepen.</a:t>
            </a:r>
          </a:p>
          <a:p>
            <a:r>
              <a:rPr lang="en-US" dirty="0"/>
              <a:t>This time in a child’s life provides an opportunity for parents and other caregivers to reinforce good eating habits and to introduce new foods into the diet</a:t>
            </a:r>
          </a:p>
        </p:txBody>
      </p:sp>
    </p:spTree>
    <p:extLst>
      <p:ext uri="{BB962C8B-B14F-4D97-AF65-F5344CB8AC3E}">
        <p14:creationId xmlns:p14="http://schemas.microsoft.com/office/powerpoint/2010/main" val="204064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5E8A2-A9D9-B742-9748-7B54E61F3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during Puberty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23F91-673E-DB49-80A2-C538958C9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onset of </a:t>
            </a:r>
            <a:r>
              <a:rPr lang="en-US" b="1" dirty="0"/>
              <a:t>puberty</a:t>
            </a:r>
            <a:r>
              <a:rPr lang="en-US" dirty="0"/>
              <a:t> is the beginning of </a:t>
            </a:r>
            <a:r>
              <a:rPr lang="en-US" b="1" dirty="0"/>
              <a:t>adolescence </a:t>
            </a:r>
            <a:r>
              <a:rPr lang="en-US" dirty="0"/>
              <a:t>(ages 11 and 14 for girls and between 12 to 15 for boys), and is the bridge between the childhood years and young adulthood.</a:t>
            </a:r>
          </a:p>
          <a:p>
            <a:r>
              <a:rPr lang="en-US" dirty="0"/>
              <a:t>Some of the important physiological changes that take place during this stage include the development of primary &amp; secondary sex characteristics.</a:t>
            </a:r>
          </a:p>
          <a:p>
            <a:r>
              <a:rPr lang="en-US" dirty="0"/>
              <a:t>Other physical changes include rapid growth and alterations in body proportions.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44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60919-C25B-2943-AC3E-23E22292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in Late Adolescence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60FFD-F489-7B49-9FCD-63DF8D3A1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 adolescence is the period from ages 14 to 18.</a:t>
            </a:r>
          </a:p>
          <a:p>
            <a:r>
              <a:rPr lang="en-US" dirty="0"/>
              <a:t>Girls stop growing taller around age 16, while boys continue to grow taller until ages 18-20.</a:t>
            </a:r>
          </a:p>
          <a:p>
            <a:r>
              <a:rPr lang="en-US" dirty="0"/>
              <a:t>This life stage includes the desire for independence as adolescents develop individual identities.</a:t>
            </a:r>
          </a:p>
          <a:p>
            <a:r>
              <a:rPr lang="en-US" dirty="0"/>
              <a:t>As teenagers make more and more of their dietary decisions, parents or other caregivers and authority figures should guide them toward appropriate, nutritious choices.</a:t>
            </a:r>
          </a:p>
        </p:txBody>
      </p:sp>
    </p:spTree>
    <p:extLst>
      <p:ext uri="{BB962C8B-B14F-4D97-AF65-F5344CB8AC3E}">
        <p14:creationId xmlns:p14="http://schemas.microsoft.com/office/powerpoint/2010/main" val="290206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08E07-3A16-CC45-B5BE-5679B76F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in Young Adulthood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72FFA-21C8-A743-BD67-EC30A488B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Young adulthood is the period from ages 19 to 30.</a:t>
            </a:r>
          </a:p>
          <a:p>
            <a:r>
              <a:rPr lang="en-US" dirty="0"/>
              <a:t>Physical growth has been completed and all of the organs and body systems are fully developed.</a:t>
            </a:r>
          </a:p>
          <a:p>
            <a:r>
              <a:rPr lang="en-US" dirty="0"/>
              <a:t>A young adult who is active has reached his or her physical peak and is in prime health.</a:t>
            </a:r>
          </a:p>
          <a:p>
            <a:r>
              <a:rPr lang="en-US" dirty="0"/>
              <a:t>Proper nutrition and adequate physical activity at this stage not only promote wellness in the present, but also provide a solid foundation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72997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0E7A-BA39-3C40-B631-7B4B451B7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in Middle 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2149E-A4C6-3245-A8A1-2FE67D9C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Middle age is defined as the period from age 31 to 50.</a:t>
            </a:r>
          </a:p>
          <a:p>
            <a:r>
              <a:rPr lang="en-US" dirty="0"/>
              <a:t>The early period of this stage is very different from the end.</a:t>
            </a:r>
          </a:p>
          <a:p>
            <a:r>
              <a:rPr lang="en-US" dirty="0"/>
              <a:t>A number of physical changes take place in the middle-aged years, including the loss of bone mass in women.</a:t>
            </a:r>
          </a:p>
          <a:p>
            <a:r>
              <a:rPr lang="en-US" dirty="0"/>
              <a:t>Visual acuity declines in both men and women.</a:t>
            </a:r>
          </a:p>
          <a:p>
            <a:r>
              <a:rPr lang="en-US" dirty="0"/>
              <a:t>A middle aged person can remain vital, healthy, and near his or her physical peak with proper diet and adequate exercise.</a:t>
            </a:r>
          </a:p>
        </p:txBody>
      </p:sp>
    </p:spTree>
    <p:extLst>
      <p:ext uri="{BB962C8B-B14F-4D97-AF65-F5344CB8AC3E}">
        <p14:creationId xmlns:p14="http://schemas.microsoft.com/office/powerpoint/2010/main" val="372159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ABCC-E16B-4746-B693-9FB41E54E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in the Older Adult Years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9E6C7-7EE0-684D-BCDC-0B413819F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senior, or elderly, years are the period from age 51 until the end of life.</a:t>
            </a:r>
          </a:p>
          <a:p>
            <a:r>
              <a:rPr lang="en-US" dirty="0"/>
              <a:t>Many elderly adults face serious health challenges, such as cancer, heart disease, diabetes, or dementia.</a:t>
            </a:r>
          </a:p>
          <a:p>
            <a:r>
              <a:rPr lang="en-US" dirty="0"/>
              <a:t>Fat deposits build up in the abdominal area, which increases the risk for Type 2 diabetes and cardiovascular disease.</a:t>
            </a:r>
          </a:p>
          <a:p>
            <a:r>
              <a:rPr lang="en-US" dirty="0"/>
              <a:t>Around age 70, men begin to experience bone loss.</a:t>
            </a:r>
          </a:p>
          <a:p>
            <a:r>
              <a:rPr lang="en-US" dirty="0"/>
              <a:t>Healthy nutritional choices can help to prevent or manage disability and chronic conditions.</a:t>
            </a:r>
          </a:p>
        </p:txBody>
      </p:sp>
    </p:spTree>
    <p:extLst>
      <p:ext uri="{BB962C8B-B14F-4D97-AF65-F5344CB8AC3E}">
        <p14:creationId xmlns:p14="http://schemas.microsoft.com/office/powerpoint/2010/main" val="111608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73270-5BB9-FB43-B81D-ADB8C5E66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Changes in the Older Adult Years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6ED0E-8E42-204B-A775-6F501953F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Dementia</a:t>
            </a:r>
            <a:r>
              <a:rPr lang="en-US" dirty="0"/>
              <a:t> is the umbrella term for changes in the normal activity of the brain, which may include memory loss, agitation, and delusions.</a:t>
            </a:r>
          </a:p>
          <a:p>
            <a:r>
              <a:rPr lang="en-US" dirty="0"/>
              <a:t>1 in 8 people over age 64 and almost half of all people over 85 suffer from the brain disorder Alzheimer’s disease.</a:t>
            </a:r>
          </a:p>
          <a:p>
            <a:r>
              <a:rPr lang="en-US" dirty="0"/>
              <a:t>Neurological disorders and psychological conditions, such as depression, can influence attitudes toward food.</a:t>
            </a:r>
          </a:p>
          <a:p>
            <a:r>
              <a:rPr lang="en-US" dirty="0"/>
              <a:t>Elderly adults may also need guidance from dietitians and health-care professionals to make the best dietary choices for this stage of life.</a:t>
            </a:r>
          </a:p>
        </p:txBody>
      </p:sp>
    </p:spTree>
    <p:extLst>
      <p:ext uri="{BB962C8B-B14F-4D97-AF65-F5344CB8AC3E}">
        <p14:creationId xmlns:p14="http://schemas.microsoft.com/office/powerpoint/2010/main" val="32227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8BCFC-4CD3-F541-AC45-B51EC39FB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 Changing Needs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D9586-099D-4546-BBCB-26ECE4D0F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Nutritional needs continue to change at each stage of life.</a:t>
            </a:r>
          </a:p>
          <a:p>
            <a:r>
              <a:rPr lang="en-US" dirty="0"/>
              <a:t>It is important to adjust your diet and physical activity to meet these changing needs and ensure health and wellness throughout your life.</a:t>
            </a:r>
          </a:p>
          <a:p>
            <a:r>
              <a:rPr lang="en-US" dirty="0"/>
              <a:t>Parents must continue to help their school-aged children and adolescents establish healthy eating habits and attitudes toward food.</a:t>
            </a:r>
          </a:p>
          <a:p>
            <a:r>
              <a:rPr lang="en-US" dirty="0"/>
              <a:t>As children become adults, they must be mindful of the choices they make and how those choices affect their health.</a:t>
            </a:r>
          </a:p>
        </p:txBody>
      </p:sp>
    </p:spTree>
    <p:extLst>
      <p:ext uri="{BB962C8B-B14F-4D97-AF65-F5344CB8AC3E}">
        <p14:creationId xmlns:p14="http://schemas.microsoft.com/office/powerpoint/2010/main" val="20896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AA8EE-3690-F248-A535-E20D08F8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 Childhood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4D213-3799-9843-A34B-6B83CE84C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ages four to eight, school-aged children grow consistently, but at a slower rate than infants and toddlers.</a:t>
            </a:r>
          </a:p>
          <a:p>
            <a:r>
              <a:rPr lang="en-US" dirty="0"/>
              <a:t>Other changes that affect nutrition include the influence of peers on dietary choices and the kinds of foods offered by schools and afterschool programs.</a:t>
            </a:r>
          </a:p>
          <a:p>
            <a:r>
              <a:rPr lang="en-US" dirty="0"/>
              <a:t>Food-related problems for young children can include tooth decay, food sensitivities, and malnourishment.</a:t>
            </a:r>
          </a:p>
          <a:p>
            <a:r>
              <a:rPr lang="en-US" dirty="0"/>
              <a:t>Excessive weight gain early in life can lead to obesity into adolescence and adulthood.</a:t>
            </a:r>
          </a:p>
        </p:txBody>
      </p:sp>
    </p:spTree>
    <p:extLst>
      <p:ext uri="{BB962C8B-B14F-4D97-AF65-F5344CB8AC3E}">
        <p14:creationId xmlns:p14="http://schemas.microsoft.com/office/powerpoint/2010/main" val="286105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691C2-54C3-534B-BA6F-26EC43C52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13.2 Childhood (Ages Four to Eight): “Growing Pains”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AB828-2134-E243-B127-3766EBAB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School-aged children experience steady, consistent growth, with an average growth rate of 2–3 inches in height and 4.5–6.5 pounds in weight per year.</a:t>
            </a:r>
          </a:p>
          <a:p>
            <a:r>
              <a:rPr lang="en-US" dirty="0"/>
              <a:t>The rate of growth for the extremities is faster than for the trunk, which results in more adult-like proportions.</a:t>
            </a:r>
          </a:p>
          <a:p>
            <a:r>
              <a:rPr lang="en-US" dirty="0"/>
              <a:t>Long-bone growth stretches muscles and ligaments, which results in many children experiencing “growing pains.”</a:t>
            </a:r>
          </a:p>
        </p:txBody>
      </p:sp>
    </p:spTree>
    <p:extLst>
      <p:ext uri="{BB962C8B-B14F-4D97-AF65-F5344CB8AC3E}">
        <p14:creationId xmlns:p14="http://schemas.microsoft.com/office/powerpoint/2010/main" val="371676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Chapter Objectives: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600200"/>
            <a:ext cx="109728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After reading and studying this chapter, students should be able to: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Identify and define the different stages of the human life cycle.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Explain how the human body develops from childhood through the elderly years.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Summarize nutritional requirements and dietary recommendations for school-aged children.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Discuss the most important nutrition-related concerns during childhood.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Summarize nutritional requirements and dietary recommendations for preteens.</a:t>
            </a:r>
          </a:p>
        </p:txBody>
      </p:sp>
    </p:spTree>
    <p:extLst>
      <p:ext uri="{BB962C8B-B14F-4D97-AF65-F5344CB8AC3E}">
        <p14:creationId xmlns:p14="http://schemas.microsoft.com/office/powerpoint/2010/main" val="72503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156-2562-F140-800D-B183A98DB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Childhood (Ages Four to Eight): “Growing Pains”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2BEA0-3758-BF44-8092-FE7A65EBA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</a:p>
          <a:p>
            <a:pPr lvl="1"/>
            <a:r>
              <a:rPr lang="en-US" dirty="0"/>
              <a:t>Girls ages four to eight require 1,200 to 1,800 calories a day, while boys need 1,200 to 2,000 calories daily.</a:t>
            </a:r>
          </a:p>
          <a:p>
            <a:pPr lvl="1"/>
            <a:r>
              <a:rPr lang="en-US" dirty="0"/>
              <a:t>Children should be provided nutrient-dense food at meal- and snack-time.</a:t>
            </a:r>
          </a:p>
          <a:p>
            <a:pPr lvl="1"/>
            <a:r>
              <a:rPr lang="en-US" dirty="0"/>
              <a:t>Parents and other caregivers can turn to the MyPlate website for guidance: </a:t>
            </a:r>
            <a:r>
              <a:rPr lang="en-US" u="sng" dirty="0"/>
              <a:t> </a:t>
            </a:r>
            <a:r>
              <a:rPr lang="en-US" u="sng" dirty="0">
                <a:hlinkClick r:id="rId2"/>
              </a:rPr>
              <a:t>https://www.myplate.gov/life-stages/kids#main-content</a:t>
            </a:r>
            <a:endParaRPr lang="en-US" u="sng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48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68D3-E49C-874E-886C-7D89FD138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Childhood (Ages Four to Eight): “Growing Pains”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EF94-CB99-1442-9526-50C4CD34C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Macronutrients</a:t>
            </a:r>
          </a:p>
          <a:p>
            <a:pPr lvl="1"/>
            <a:r>
              <a:rPr lang="en-US" dirty="0"/>
              <a:t>Carbohydrates high in fiber should make up the bulk of intake.</a:t>
            </a:r>
          </a:p>
          <a:p>
            <a:pPr lvl="1"/>
            <a:r>
              <a:rPr lang="en-US" dirty="0"/>
              <a:t>Children have a high need for protein to support muscle growth and development.</a:t>
            </a:r>
          </a:p>
          <a:p>
            <a:pPr lvl="1"/>
            <a:r>
              <a:rPr lang="en-US" dirty="0"/>
              <a:t>High levels of essential fatty acids are needed to support growth.</a:t>
            </a:r>
          </a:p>
          <a:p>
            <a:r>
              <a:rPr lang="en-US" b="1" dirty="0"/>
              <a:t>Micronutrients</a:t>
            </a:r>
          </a:p>
          <a:p>
            <a:pPr lvl="1"/>
            <a:r>
              <a:rPr lang="en-US" dirty="0"/>
              <a:t>Micronutrient needs should be met with foods first.</a:t>
            </a:r>
          </a:p>
          <a:p>
            <a:pPr lvl="1"/>
            <a:r>
              <a:rPr lang="en-US" dirty="0"/>
              <a:t>Because children grow rapidly, they require foods that are high in iron, calcium, and Vitamin D. </a:t>
            </a:r>
          </a:p>
        </p:txBody>
      </p:sp>
    </p:spTree>
    <p:extLst>
      <p:ext uri="{BB962C8B-B14F-4D97-AF65-F5344CB8AC3E}">
        <p14:creationId xmlns:p14="http://schemas.microsoft.com/office/powerpoint/2010/main" val="139078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4371-B42D-6143-8983-19FE1A0A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13.1 Micronutrient Levels during Childhood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69316-87FD-CB47-ABD8-F2490FBB6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6628675"/>
              </p:ext>
            </p:extLst>
          </p:nvPr>
        </p:nvGraphicFramePr>
        <p:xfrm>
          <a:off x="1219519" y="1447800"/>
          <a:ext cx="9750424" cy="4065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212">
                  <a:extLst>
                    <a:ext uri="{9D8B030D-6E8A-4147-A177-3AD203B41FA5}">
                      <a16:colId xmlns:a16="http://schemas.microsoft.com/office/drawing/2014/main" val="3434729299"/>
                    </a:ext>
                  </a:extLst>
                </a:gridCol>
                <a:gridCol w="4875212">
                  <a:extLst>
                    <a:ext uri="{9D8B030D-6E8A-4147-A177-3AD203B41FA5}">
                      <a16:colId xmlns:a16="http://schemas.microsoft.com/office/drawing/2014/main" val="2925492632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Children, Ages 4–8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28423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A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0643345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B</a:t>
                      </a:r>
                      <a:r>
                        <a:rPr lang="en-US" sz="1800" baseline="-25000">
                          <a:effectLst/>
                        </a:rPr>
                        <a:t>6</a:t>
                      </a:r>
                      <a:r>
                        <a:rPr lang="en-US" sz="1800">
                          <a:effectLst/>
                        </a:rPr>
                        <a:t> 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2801627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B</a:t>
                      </a:r>
                      <a:r>
                        <a:rPr lang="en-US" sz="1800" baseline="-25000">
                          <a:effectLst/>
                        </a:rPr>
                        <a:t>12</a:t>
                      </a:r>
                      <a:r>
                        <a:rPr lang="en-US" sz="1800">
                          <a:effectLst/>
                        </a:rPr>
                        <a:t> 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64474697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C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7290362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D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2722236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E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145655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Vitamin K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9989086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Calcium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6297972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Folate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45024595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Iron (mg)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3068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0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A2D3-F018-5E4F-8E50-68E404C2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13.1 Micronutrient Levels during Childhood -continued-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1AFDA-B014-DE44-9A6D-276DB914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4876800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Source: The National Academies of Science, Engineering, and Medicine. Dietary Reference Intakes (DRIs): Recommended Dietary Allowances and Adequate Intakes, Vitamins. </a:t>
            </a:r>
            <a:r>
              <a:rPr lang="en-US" sz="1600" dirty="0">
                <a:hlinkClick r:id="rId2"/>
              </a:rPr>
              <a:t>http://nationalacademies.org/hmd/~/media/Files/Activity%20Files/Nutrition/DRI-Tables/5Summary%20TableTables%2014.pdf?la=en</a:t>
            </a:r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FE9E9B-7C68-8445-9A76-90A038BBC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988967"/>
              </p:ext>
            </p:extLst>
          </p:nvPr>
        </p:nvGraphicFramePr>
        <p:xfrm>
          <a:off x="1190401" y="1600200"/>
          <a:ext cx="9750424" cy="295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212">
                  <a:extLst>
                    <a:ext uri="{9D8B030D-6E8A-4147-A177-3AD203B41FA5}">
                      <a16:colId xmlns:a16="http://schemas.microsoft.com/office/drawing/2014/main" val="2546645640"/>
                    </a:ext>
                  </a:extLst>
                </a:gridCol>
                <a:gridCol w="4875212">
                  <a:extLst>
                    <a:ext uri="{9D8B030D-6E8A-4147-A177-3AD203B41FA5}">
                      <a16:colId xmlns:a16="http://schemas.microsoft.com/office/drawing/2014/main" val="3835698055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Children, Ages 4–8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7877072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Magnesium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254938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Niacin (B</a:t>
                      </a:r>
                      <a:r>
                        <a:rPr lang="en-US" sz="1800" baseline="-25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)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5978001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Phosphorus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0200400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Riboflavin (B</a:t>
                      </a:r>
                      <a:r>
                        <a:rPr lang="en-US" sz="1800" baseline="-25000">
                          <a:effectLst/>
                        </a:rPr>
                        <a:t>2</a:t>
                      </a:r>
                      <a:r>
                        <a:rPr lang="en-US" sz="1800">
                          <a:effectLst/>
                        </a:rPr>
                        <a:t>)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51575253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Selenium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68721634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Thiamine (B</a:t>
                      </a:r>
                      <a:r>
                        <a:rPr lang="en-US" sz="1800" baseline="-25000">
                          <a:effectLst/>
                        </a:rPr>
                        <a:t>1</a:t>
                      </a:r>
                      <a:r>
                        <a:rPr lang="en-US" sz="1800">
                          <a:effectLst/>
                        </a:rPr>
                        <a:t>)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4320595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Zinc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8774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29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DA548-4B97-2241-98A3-1CD4017C9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Factors Influencing Intake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93CA0-EDFD-544F-B6D7-F2B706634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Family environment, societal trends, taste preferences, and messages in the media all impact the emotions that children develop in relation to their diet.</a:t>
            </a:r>
          </a:p>
          <a:p>
            <a:r>
              <a:rPr lang="en-US" dirty="0"/>
              <a:t>Television commercials can entice children to consume sugary products, fatty fast-foods, excess calories, refined ingredients, and sodium.</a:t>
            </a:r>
          </a:p>
          <a:p>
            <a:r>
              <a:rPr lang="en-US" dirty="0"/>
              <a:t>Parents should include children in food planning and preparation.</a:t>
            </a:r>
          </a:p>
          <a:p>
            <a:r>
              <a:rPr lang="en-US" dirty="0"/>
              <a:t>Studies show that children who eat family meals on a frequent basis consume more nutritious foods.</a:t>
            </a:r>
          </a:p>
        </p:txBody>
      </p:sp>
    </p:spTree>
    <p:extLst>
      <p:ext uri="{BB962C8B-B14F-4D97-AF65-F5344CB8AC3E}">
        <p14:creationId xmlns:p14="http://schemas.microsoft.com/office/powerpoint/2010/main" val="29914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5518C-458D-E842-B491-8EB5B81A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Children and Malnutrition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4B736-D838-7843-844B-C13C8C250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Malnutrition is a problem many children face.</a:t>
            </a:r>
          </a:p>
          <a:p>
            <a:r>
              <a:rPr lang="en-US" dirty="0"/>
              <a:t>The US Census Bureau characterizes households into the following groups:</a:t>
            </a:r>
          </a:p>
          <a:p>
            <a:pPr lvl="1"/>
            <a:r>
              <a:rPr lang="en-US" dirty="0"/>
              <a:t>Food secure</a:t>
            </a:r>
          </a:p>
          <a:p>
            <a:pPr lvl="1"/>
            <a:r>
              <a:rPr lang="en-US" dirty="0"/>
              <a:t>Food insecure without hunger</a:t>
            </a:r>
          </a:p>
          <a:p>
            <a:pPr lvl="1"/>
            <a:r>
              <a:rPr lang="en-US" dirty="0"/>
              <a:t>Food insecure with moderate hunger</a:t>
            </a:r>
          </a:p>
          <a:p>
            <a:pPr lvl="1"/>
            <a:r>
              <a:rPr lang="en-US" dirty="0"/>
              <a:t>Food insecure with severe hunger</a:t>
            </a:r>
          </a:p>
          <a:p>
            <a:r>
              <a:rPr lang="en-US" dirty="0"/>
              <a:t>Millions of children grow up in food-insecure households.</a:t>
            </a:r>
          </a:p>
        </p:txBody>
      </p:sp>
    </p:spTree>
    <p:extLst>
      <p:ext uri="{BB962C8B-B14F-4D97-AF65-F5344CB8AC3E}">
        <p14:creationId xmlns:p14="http://schemas.microsoft.com/office/powerpoint/2010/main" val="14717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D3AA6-C498-494B-B4EF-8E261ECC5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Children and Malnutrition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9DCF8-13A0-D44F-872F-7A138AEA0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United States, about 20 percent of households with children are food insecure to some degree.</a:t>
            </a:r>
          </a:p>
          <a:p>
            <a:r>
              <a:rPr lang="en-US" dirty="0"/>
              <a:t>Growing up in a food-insecure household can lead to a number of problems.</a:t>
            </a:r>
          </a:p>
          <a:p>
            <a:r>
              <a:rPr lang="en-US" dirty="0"/>
              <a:t>The National School Lunch Program, the School Breakfast Program, and Summer Feeding Programs, work to address the risk of hunger and malnutrition in school-aged children. </a:t>
            </a:r>
          </a:p>
        </p:txBody>
      </p:sp>
    </p:spTree>
    <p:extLst>
      <p:ext uri="{BB962C8B-B14F-4D97-AF65-F5344CB8AC3E}">
        <p14:creationId xmlns:p14="http://schemas.microsoft.com/office/powerpoint/2010/main" val="142975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B6AB5-D073-2F4D-829F-79753A1A2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Children and Vegetarianism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4D432-78A9-4740-B852-57D1C5F59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Parents with vegetarian children must take care to ensure vegetarian children get healthy, nutritious foods that provide all the necessary nutrients.</a:t>
            </a:r>
          </a:p>
          <a:p>
            <a:r>
              <a:rPr lang="en-US" sz="2600" dirty="0"/>
              <a:t>There are several types of vegetarians, each with certain restrictions in terms of diet:</a:t>
            </a:r>
          </a:p>
          <a:p>
            <a:pPr lvl="1"/>
            <a:r>
              <a:rPr lang="en-US" sz="2600" dirty="0"/>
              <a:t>Ovo-vegetarians</a:t>
            </a:r>
          </a:p>
          <a:p>
            <a:pPr lvl="1"/>
            <a:r>
              <a:rPr lang="en-US" sz="2600" dirty="0"/>
              <a:t>Lacto-ovo-vegetarians</a:t>
            </a:r>
          </a:p>
          <a:p>
            <a:pPr lvl="1"/>
            <a:r>
              <a:rPr lang="en-US" sz="2600" dirty="0"/>
              <a:t>Lacto-vegetarians</a:t>
            </a:r>
          </a:p>
          <a:p>
            <a:pPr lvl="1"/>
            <a:r>
              <a:rPr lang="en-US" sz="2600" dirty="0"/>
              <a:t>Vegans</a:t>
            </a:r>
          </a:p>
        </p:txBody>
      </p:sp>
    </p:spTree>
    <p:extLst>
      <p:ext uri="{BB962C8B-B14F-4D97-AF65-F5344CB8AC3E}">
        <p14:creationId xmlns:p14="http://schemas.microsoft.com/office/powerpoint/2010/main" val="202493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E08C-C046-CB44-8F48-4246CCC8A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Children and Vegetarianism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FD07A-98B2-DC44-9754-B54CE65BC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Children who consume some animal products, such as eggs, cheese, or other forms of dairy, can meet their nutritional needs.</a:t>
            </a:r>
          </a:p>
          <a:p>
            <a:r>
              <a:rPr lang="en-US" dirty="0"/>
              <a:t>For a child following a strict vegan diet, planning is needed to ensure adequate intake of protein, iron, calcium, vitamin B</a:t>
            </a:r>
            <a:r>
              <a:rPr lang="en-US" baseline="-25000" dirty="0"/>
              <a:t>12</a:t>
            </a:r>
            <a:r>
              <a:rPr lang="en-US" dirty="0"/>
              <a:t>, and vitamin D.</a:t>
            </a:r>
          </a:p>
        </p:txBody>
      </p:sp>
    </p:spTree>
    <p:extLst>
      <p:ext uri="{BB962C8B-B14F-4D97-AF65-F5344CB8AC3E}">
        <p14:creationId xmlns:p14="http://schemas.microsoft.com/office/powerpoint/2010/main" val="236109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7A087-7B7E-6340-AA23-F5CF6CB5F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Food Allergies and Food Intolerance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439-265F-2F42-A078-5C34AA0AB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Recent studies show that three million children under age eighteen are allergic to at least one type of food.</a:t>
            </a:r>
          </a:p>
          <a:p>
            <a:r>
              <a:rPr lang="en-US" dirty="0"/>
              <a:t>Some of the most common allergenic foods include peanuts, milk, eggs, soy, wheat, and shellfish.</a:t>
            </a:r>
          </a:p>
          <a:p>
            <a:r>
              <a:rPr lang="en-US" dirty="0"/>
              <a:t>Possible symptoms include itchy skin, hives, abdominal pain, vomiting, diarrhea, and nausea.</a:t>
            </a:r>
          </a:p>
          <a:p>
            <a:r>
              <a:rPr lang="en-US" dirty="0"/>
              <a:t>Children can outgrow a food allergy, especially allergies to wheat, milk, eggs, or soy.</a:t>
            </a:r>
          </a:p>
        </p:txBody>
      </p:sp>
    </p:spTree>
    <p:extLst>
      <p:ext uri="{BB962C8B-B14F-4D97-AF65-F5344CB8AC3E}">
        <p14:creationId xmlns:p14="http://schemas.microsoft.com/office/powerpoint/2010/main" val="144326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Chapter Objectives: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600200"/>
            <a:ext cx="10972800" cy="50292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en-US" dirty="0"/>
              <a:t>Discuss the most important nutrition-related concerns at the onset of puberty.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en-US" dirty="0"/>
              <a:t>Discuss the growing rates of childhood obesity and the long-term consequences of it.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en-US" dirty="0"/>
              <a:t>Summarize nutritional requirements and dietary recommendations for teens.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en-US" dirty="0"/>
              <a:t>Discuss the most important nutrition-related concerns during adolescence.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Discuss the effect of eating disorders on health and wellness.</a:t>
            </a:r>
          </a:p>
        </p:txBody>
      </p:sp>
    </p:spTree>
    <p:extLst>
      <p:ext uri="{BB962C8B-B14F-4D97-AF65-F5344CB8AC3E}">
        <p14:creationId xmlns:p14="http://schemas.microsoft.com/office/powerpoint/2010/main" val="42513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9FAA-C2AB-1A4A-9E1A-D9F00A4C1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Food Allergies and Food Intolerance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8969-FACC-4649-ABCB-738FBF5A6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Anaphylaxis</a:t>
            </a:r>
            <a:r>
              <a:rPr lang="en-US" dirty="0"/>
              <a:t> is a life-threatening reaction that results in difficulty breathing, swelling in the mouth and throat, decreased blood pressure, shock, or even death.</a:t>
            </a:r>
          </a:p>
          <a:p>
            <a:pPr lvl="1"/>
            <a:r>
              <a:rPr lang="en-US" dirty="0"/>
              <a:t>A dose of the drug epinephrine is often administered via a “pen” to treat a person who goes into anaphylactic shock.</a:t>
            </a:r>
          </a:p>
          <a:p>
            <a:r>
              <a:rPr lang="en-US" dirty="0"/>
              <a:t>Some children experience a </a:t>
            </a:r>
            <a:r>
              <a:rPr lang="en-US" b="1" dirty="0"/>
              <a:t>food intolerance</a:t>
            </a:r>
            <a:r>
              <a:rPr lang="en-US" dirty="0"/>
              <a:t>, which does not involve an immune response.</a:t>
            </a:r>
          </a:p>
          <a:p>
            <a:pPr lvl="1"/>
            <a:r>
              <a:rPr lang="en-US" dirty="0"/>
              <a:t>Lactose intolerance is an example</a:t>
            </a:r>
          </a:p>
          <a:p>
            <a:pPr lvl="1"/>
            <a:r>
              <a:rPr lang="en-US" dirty="0"/>
              <a:t>An intolerance is best managed by making dietary changes and avoiding any foods that trigger the reaction.</a:t>
            </a:r>
          </a:p>
        </p:txBody>
      </p:sp>
    </p:spTree>
    <p:extLst>
      <p:ext uri="{BB962C8B-B14F-4D97-AF65-F5344CB8AC3E}">
        <p14:creationId xmlns:p14="http://schemas.microsoft.com/office/powerpoint/2010/main" val="12042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9106B-AFCD-6A47-9833-5E77137B9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13.2 The Threat of Lead Toxicity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E4204-4D43-6643-B7DB-BDE488817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Contaminated food and water can increase exposure and result in hazardous lead levels in the blood.</a:t>
            </a:r>
          </a:p>
          <a:p>
            <a:r>
              <a:rPr lang="en-US" dirty="0"/>
              <a:t>Lead is indestructible, and once it has been ingested it is difficult for the human body to alter or remove it.</a:t>
            </a:r>
          </a:p>
          <a:p>
            <a:r>
              <a:rPr lang="en-US" dirty="0"/>
              <a:t>Lead toxicity can damage the brain and central nervous system, resulting in impaired thinking, reasoning, and perception.</a:t>
            </a:r>
          </a:p>
          <a:p>
            <a:r>
              <a:rPr lang="en-US" dirty="0"/>
              <a:t>Treatment of lead poisoning includes chelation therapy &amp; EDTA therapy</a:t>
            </a:r>
          </a:p>
        </p:txBody>
      </p:sp>
    </p:spTree>
    <p:extLst>
      <p:ext uri="{BB962C8B-B14F-4D97-AF65-F5344CB8AC3E}">
        <p14:creationId xmlns:p14="http://schemas.microsoft.com/office/powerpoint/2010/main" val="231950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6A6E-AD8C-A147-9EFA-638F9247A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 Puberty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A1E38-6323-8D49-AEB3-131F2C5A6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onset of puberty brings a number of changes, including the development of primary and secondary sex characteristics, growth spurts, an increase in body fat, and an increase in bone and muscle development.</a:t>
            </a:r>
          </a:p>
          <a:p>
            <a:r>
              <a:rPr lang="en-US" dirty="0"/>
              <a:t>All of these changes must be supported with adequate intake and healthy food choices.</a:t>
            </a:r>
          </a:p>
        </p:txBody>
      </p:sp>
    </p:spTree>
    <p:extLst>
      <p:ext uri="{BB962C8B-B14F-4D97-AF65-F5344CB8AC3E}">
        <p14:creationId xmlns:p14="http://schemas.microsoft.com/office/powerpoint/2010/main" val="190348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52451-AFD0-3E4B-A3B1-248839502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13.3 The Onset of Puberty (Ages 9 to 13)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8C3B7-14CF-EE4A-B1E7-2B1438FF3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period of physical development is divided into two phases. </a:t>
            </a:r>
          </a:p>
          <a:p>
            <a:pPr lvl="1"/>
            <a:r>
              <a:rPr lang="en-US" dirty="0"/>
              <a:t>First phase – height increases from 20 to 25 percent.</a:t>
            </a:r>
          </a:p>
          <a:p>
            <a:pPr lvl="1"/>
            <a:r>
              <a:rPr lang="en-US" dirty="0"/>
              <a:t>Second phase – weight gain related to the development of bone, muscle, and fat tissue.</a:t>
            </a:r>
          </a:p>
          <a:p>
            <a:r>
              <a:rPr lang="en-US" dirty="0"/>
              <a:t>The sex hormones trigger the development of reproductive organs and secondary sexual characteristics, such as pubic hair. </a:t>
            </a:r>
          </a:p>
        </p:txBody>
      </p:sp>
    </p:spTree>
    <p:extLst>
      <p:ext uri="{BB962C8B-B14F-4D97-AF65-F5344CB8AC3E}">
        <p14:creationId xmlns:p14="http://schemas.microsoft.com/office/powerpoint/2010/main" val="402934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6A2F4-D766-B346-84BD-FFFF3B00D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The Onset of Puberty (Ages 9 to 13)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610EB-DD4F-E343-8584-023C997D9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  <a:endParaRPr lang="en-US" dirty="0"/>
          </a:p>
          <a:p>
            <a:pPr lvl="1"/>
            <a:r>
              <a:rPr lang="en-US" dirty="0"/>
              <a:t>For ages 9 to 13, girls should consume about 1,400 to 2,200 calories per day and boys should consume 1,600 to 2,600 calories per day. </a:t>
            </a:r>
          </a:p>
          <a:p>
            <a:pPr lvl="1"/>
            <a:r>
              <a:rPr lang="en-US" dirty="0"/>
              <a:t>Physically active preteens need to eat a greater number of calories to account for increased energy expenditures.</a:t>
            </a:r>
          </a:p>
          <a:p>
            <a:r>
              <a:rPr lang="en-US" b="1" dirty="0"/>
              <a:t>Macronutrients</a:t>
            </a:r>
          </a:p>
          <a:p>
            <a:pPr lvl="1"/>
            <a:r>
              <a:rPr lang="en-US" dirty="0"/>
              <a:t>Carbohydrates (45-65% of daily calories), proteins (10-20%), and fats (25-30%) represent the Acceptable Macronutrient Distribution Range (AMDR) for this age group.</a:t>
            </a:r>
          </a:p>
        </p:txBody>
      </p:sp>
    </p:spTree>
    <p:extLst>
      <p:ext uri="{BB962C8B-B14F-4D97-AF65-F5344CB8AC3E}">
        <p14:creationId xmlns:p14="http://schemas.microsoft.com/office/powerpoint/2010/main" val="229272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AAC5-5944-4E4B-B0D8-D0EFD4221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The Onset of Puberty (Ages 9 to 13)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65716-A441-DB43-AA9C-670FC57D2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Micronutrients</a:t>
            </a:r>
          </a:p>
          <a:p>
            <a:pPr lvl="1"/>
            <a:r>
              <a:rPr lang="en-US" dirty="0"/>
              <a:t>Key vitamins needed during puberty include vitamins D, K, and B</a:t>
            </a:r>
            <a:r>
              <a:rPr lang="en-US" baseline="-25000" dirty="0"/>
              <a:t>12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Adequate calcium intake is essential for building bone.</a:t>
            </a:r>
          </a:p>
          <a:p>
            <a:pPr lvl="1"/>
            <a:r>
              <a:rPr lang="en-US" dirty="0"/>
              <a:t>Young females need more iron at the onset of menstruation.</a:t>
            </a:r>
          </a:p>
          <a:p>
            <a:pPr lvl="1"/>
            <a:r>
              <a:rPr lang="en-US" dirty="0"/>
              <a:t>Almost all of these needs should be met with dietary choices, not supplements (iron is an exception).</a:t>
            </a:r>
          </a:p>
        </p:txBody>
      </p:sp>
    </p:spTree>
    <p:extLst>
      <p:ext uri="{BB962C8B-B14F-4D97-AF65-F5344CB8AC3E}">
        <p14:creationId xmlns:p14="http://schemas.microsoft.com/office/powerpoint/2010/main" val="92034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4371-B42D-6143-8983-19FE1A0A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13.2 Micronutrient Levels during Puberty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69316-87FD-CB47-ABD8-F2490FBB6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656120"/>
              </p:ext>
            </p:extLst>
          </p:nvPr>
        </p:nvGraphicFramePr>
        <p:xfrm>
          <a:off x="1219519" y="1447800"/>
          <a:ext cx="9750424" cy="4065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212">
                  <a:extLst>
                    <a:ext uri="{9D8B030D-6E8A-4147-A177-3AD203B41FA5}">
                      <a16:colId xmlns:a16="http://schemas.microsoft.com/office/drawing/2014/main" val="3434729299"/>
                    </a:ext>
                  </a:extLst>
                </a:gridCol>
                <a:gridCol w="4875212">
                  <a:extLst>
                    <a:ext uri="{9D8B030D-6E8A-4147-A177-3AD203B41FA5}">
                      <a16:colId xmlns:a16="http://schemas.microsoft.com/office/drawing/2014/main" val="2925492632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Children, Ages 4–8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28423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A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0643345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6</a:t>
                      </a:r>
                      <a:r>
                        <a:rPr lang="en-US" sz="1800" dirty="0">
                          <a:effectLst/>
                        </a:rPr>
                        <a:t> 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100o.0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2801627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 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64474697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C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7290362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D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2722236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E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145655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K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9989086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Calcium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6297972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Folate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45024595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Iron (mg)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3068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02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A2D3-F018-5E4F-8E50-68E404C2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13.2 Micronutrient Levels during Puberty -continued-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1AFDA-B014-DE44-9A6D-276DB914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4876800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Source: The National Academies of Science, Engineering, and Medicine. Dietary Reference Intakes (DRIs): Recommended Dietary Allowances and Adequate Intakes, Vitamins. </a:t>
            </a:r>
            <a:r>
              <a:rPr lang="en-US" sz="1600" dirty="0">
                <a:hlinkClick r:id="rId2"/>
              </a:rPr>
              <a:t>https://sparck.nationalacademies.org/vivisimo/cgi-bin/query-meta?query=DRI&amp;v%3Aproject=uweb_proj_ext</a:t>
            </a:r>
            <a:endParaRPr lang="en-US" sz="1600" dirty="0"/>
          </a:p>
          <a:p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FE9E9B-7C68-8445-9A76-90A038BBC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416394"/>
              </p:ext>
            </p:extLst>
          </p:nvPr>
        </p:nvGraphicFramePr>
        <p:xfrm>
          <a:off x="1190401" y="1600200"/>
          <a:ext cx="9750424" cy="295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212">
                  <a:extLst>
                    <a:ext uri="{9D8B030D-6E8A-4147-A177-3AD203B41FA5}">
                      <a16:colId xmlns:a16="http://schemas.microsoft.com/office/drawing/2014/main" val="2546645640"/>
                    </a:ext>
                  </a:extLst>
                </a:gridCol>
                <a:gridCol w="4875212">
                  <a:extLst>
                    <a:ext uri="{9D8B030D-6E8A-4147-A177-3AD203B41FA5}">
                      <a16:colId xmlns:a16="http://schemas.microsoft.com/office/drawing/2014/main" val="3835698055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Children, Ages 4–8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7877072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Magnesium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254938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Niacin (B</a:t>
                      </a:r>
                      <a:r>
                        <a:rPr lang="en-US" sz="1800" baseline="-25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)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5978001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Phosphorus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0200400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Riboflavin (B</a:t>
                      </a:r>
                      <a:r>
                        <a:rPr lang="en-US" sz="1800" baseline="-25000">
                          <a:effectLst/>
                        </a:rPr>
                        <a:t>2</a:t>
                      </a:r>
                      <a:r>
                        <a:rPr lang="en-US" sz="1800">
                          <a:effectLst/>
                        </a:rPr>
                        <a:t>)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51575253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Selenium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68721634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Thiamine (B</a:t>
                      </a:r>
                      <a:r>
                        <a:rPr lang="en-US" sz="1800" baseline="-25000">
                          <a:effectLst/>
                        </a:rPr>
                        <a:t>1</a:t>
                      </a:r>
                      <a:r>
                        <a:rPr lang="en-US" sz="1800">
                          <a:effectLst/>
                        </a:rPr>
                        <a:t>)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4320595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Zinc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8774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1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E7D4B-4883-D643-9FF5-1A0D7CDF3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Childhood Obesity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2CB90-EE95-854F-B91B-A59C64007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it is important not to impose very restrictive diets, exceeding caloric requirements on a regular basis can lead to childhood obesity.</a:t>
            </a:r>
          </a:p>
          <a:p>
            <a:r>
              <a:rPr lang="en-US" dirty="0"/>
              <a:t>Nearly one of three US children and adolescents are overweight or obese.</a:t>
            </a:r>
          </a:p>
          <a:p>
            <a:r>
              <a:rPr lang="en-US" dirty="0"/>
              <a:t>Frequent television, computer, and video game usage leads to a sedentary lifestyle, which, along with poor diet, contributes to childhood obesity.</a:t>
            </a:r>
          </a:p>
        </p:txBody>
      </p:sp>
    </p:spTree>
    <p:extLst>
      <p:ext uri="{BB962C8B-B14F-4D97-AF65-F5344CB8AC3E}">
        <p14:creationId xmlns:p14="http://schemas.microsoft.com/office/powerpoint/2010/main" val="37149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10AE1-94EB-324E-960F-61CD45310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Childhood Obesity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2D9CB-DE62-9D4D-9A65-AD1E058D5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Reasons behind childhood obesity include:</a:t>
            </a:r>
          </a:p>
          <a:p>
            <a:pPr lvl="1"/>
            <a:r>
              <a:rPr lang="en-US" sz="2800" dirty="0"/>
              <a:t>Larger portion sizes</a:t>
            </a:r>
          </a:p>
          <a:p>
            <a:pPr lvl="1"/>
            <a:r>
              <a:rPr lang="en-US" sz="2800" dirty="0"/>
              <a:t>Limited access to nutrient-rich foods</a:t>
            </a:r>
          </a:p>
          <a:p>
            <a:pPr lvl="1"/>
            <a:r>
              <a:rPr lang="en-US" sz="2800" dirty="0"/>
              <a:t>Increased access to fast foods and vending machines</a:t>
            </a:r>
          </a:p>
          <a:p>
            <a:pPr lvl="1"/>
            <a:r>
              <a:rPr lang="en-US" sz="2800" dirty="0"/>
              <a:t>Declining physical education programs in schools</a:t>
            </a:r>
          </a:p>
          <a:p>
            <a:pPr lvl="1"/>
            <a:r>
              <a:rPr lang="en-US" sz="2800" dirty="0"/>
              <a:t>Media messages encouraging the consumption of unhealthy foods</a:t>
            </a:r>
          </a:p>
        </p:txBody>
      </p:sp>
    </p:spTree>
    <p:extLst>
      <p:ext uri="{BB962C8B-B14F-4D97-AF65-F5344CB8AC3E}">
        <p14:creationId xmlns:p14="http://schemas.microsoft.com/office/powerpoint/2010/main" val="300383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Chapter Objectives: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600200"/>
            <a:ext cx="10972800" cy="50292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11"/>
            </a:pPr>
            <a:r>
              <a:rPr lang="en-US" dirty="0"/>
              <a:t>Summarize nutritional requirements and dietary recommendations for young adults.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n-US" dirty="0"/>
              <a:t>Discuss the most important nutrition-related concerns during young adulthood.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n-US" dirty="0"/>
              <a:t>Explain how nutritional and lifestyle choices can affect current and future health.</a:t>
            </a:r>
          </a:p>
          <a:p>
            <a:pPr marL="514350" lvl="0" indent="-514350">
              <a:buFont typeface="+mj-lt"/>
              <a:buAutoNum type="arabicPeriod" startAt="11"/>
            </a:pPr>
            <a:r>
              <a:rPr lang="en-US" dirty="0"/>
              <a:t>Summarize nutritional requirements and dietary recommendations for middle-aged adults.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US" dirty="0"/>
              <a:t>Discuss the most important nutrition-related concerns during middle age.</a:t>
            </a:r>
          </a:p>
        </p:txBody>
      </p:sp>
    </p:spTree>
    <p:extLst>
      <p:ext uri="{BB962C8B-B14F-4D97-AF65-F5344CB8AC3E}">
        <p14:creationId xmlns:p14="http://schemas.microsoft.com/office/powerpoint/2010/main" val="14087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37B2E-2CFC-4A49-BBBE-307A0A874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Childhood Obesity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CC46C-2F92-B04D-982A-328801C28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Obesity has a profound effect on self-esteem, energy, and activity level.</a:t>
            </a:r>
          </a:p>
          <a:p>
            <a:r>
              <a:rPr lang="en-US" dirty="0"/>
              <a:t>It is a major risk factor for a number of diseases later in life, including cardiovascular disease, Type-2 diabetes, stroke, hypertension, and certain cancers.</a:t>
            </a:r>
          </a:p>
          <a:p>
            <a:r>
              <a:rPr lang="en-US" dirty="0"/>
              <a:t>A percentile for body mass index (BMI) specific to age and sex is used to determine if a child is overweight or obese.</a:t>
            </a:r>
          </a:p>
          <a:p>
            <a:r>
              <a:rPr lang="en-US" dirty="0"/>
              <a:t>If a child gains weight inappropriate to growth, parents and caregivers should limit energy-dense, nutrient-poor snack foods.</a:t>
            </a:r>
          </a:p>
        </p:txBody>
      </p:sp>
    </p:spTree>
    <p:extLst>
      <p:ext uri="{BB962C8B-B14F-4D97-AF65-F5344CB8AC3E}">
        <p14:creationId xmlns:p14="http://schemas.microsoft.com/office/powerpoint/2010/main" val="101112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D1515-A40A-0E4B-AAFC-23BFC2A8A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Childhood Obesity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96AF6-27E3-0245-A7C2-65D134D05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extremely beneficial to increase a child’s physical activity and limit sedentary activities, such as watching television, playing video games, or surfing the Internet.</a:t>
            </a:r>
          </a:p>
          <a:p>
            <a:r>
              <a:rPr lang="en-US" dirty="0"/>
              <a:t>Programs to address childhood obesity can include behavior modification, exercise counseling, psychological support or therapy, family counseling, and family meal-planning advice.</a:t>
            </a:r>
          </a:p>
          <a:p>
            <a:r>
              <a:rPr lang="en-US" dirty="0"/>
              <a:t>The goal is usually not weight loss, but rather allowing height to catch up with weight. </a:t>
            </a:r>
          </a:p>
        </p:txBody>
      </p:sp>
    </p:spTree>
    <p:extLst>
      <p:ext uri="{BB962C8B-B14F-4D97-AF65-F5344CB8AC3E}">
        <p14:creationId xmlns:p14="http://schemas.microsoft.com/office/powerpoint/2010/main" val="60865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DEC75-9C60-E34B-A20B-3DDA3A521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/>
              <a:t>Voice of America: Adolescent Obesity Raises Risk of Severe Obesity in Adulthood</a:t>
            </a:r>
          </a:p>
        </p:txBody>
      </p:sp>
      <p:pic>
        <p:nvPicPr>
          <p:cNvPr id="5" name="NAu30qP9Wm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32012" y="1524000"/>
            <a:ext cx="7687204" cy="43240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1810" y="5929695"/>
            <a:ext cx="7458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Video Source: </a:t>
            </a:r>
            <a:r>
              <a:rPr lang="en-US" sz="1600" dirty="0">
                <a:hlinkClick r:id="rId4"/>
              </a:rPr>
              <a:t>http://www.youtube.com/v/NAu30qP9Wm8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052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D30D1-FCDE-F140-A308-6E5223A19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13.3 Childhood Obesity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5CEB3-D853-6448-8A19-2026B0841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Avoiding Added Sugars</a:t>
            </a:r>
          </a:p>
          <a:p>
            <a:pPr lvl="1"/>
            <a:r>
              <a:rPr lang="en-US" b="1" dirty="0"/>
              <a:t>Added sugar </a:t>
            </a:r>
            <a:r>
              <a:rPr lang="en-US" dirty="0"/>
              <a:t>in store-bought items may be listed as white sugar, brown sugar, high-fructose corn syrup, honey, malt syrup, maple syrup, molasses, anhydrous dextrose, crystal dextrose, and concentrated fruit juice.</a:t>
            </a:r>
          </a:p>
          <a:p>
            <a:pPr lvl="1"/>
            <a:r>
              <a:rPr lang="en-US" dirty="0"/>
              <a:t>Sugars are often “hidden” in items added to foods after they’re prepared, such as ketchup, salad dressing, and other condiments.</a:t>
            </a:r>
          </a:p>
          <a:p>
            <a:pPr lvl="1"/>
            <a:r>
              <a:rPr lang="en-US" dirty="0"/>
              <a:t>Young children and adolescents consume an average of 322 calories per day from added sugars</a:t>
            </a:r>
          </a:p>
          <a:p>
            <a:pPr lvl="1"/>
            <a:r>
              <a:rPr lang="en-US" dirty="0"/>
              <a:t>The primary offenders are processed and packaged foods, along with soda and other beverages.</a:t>
            </a:r>
          </a:p>
        </p:txBody>
      </p:sp>
    </p:spTree>
    <p:extLst>
      <p:ext uri="{BB962C8B-B14F-4D97-AF65-F5344CB8AC3E}">
        <p14:creationId xmlns:p14="http://schemas.microsoft.com/office/powerpoint/2010/main" val="22788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8AC9B-57B5-5C45-B406-4818CC82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 Older Adolescence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F5BFF-663B-5E46-B67A-5CD6E8CDD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way that teenagers assert their independence is by choosing what to eat.</a:t>
            </a:r>
          </a:p>
          <a:p>
            <a:r>
              <a:rPr lang="en-US" dirty="0"/>
              <a:t>Older adolescents also can be curious and open to new ideas, which includes trying new kinds of food and experimenting with their diet.</a:t>
            </a:r>
          </a:p>
          <a:p>
            <a:r>
              <a:rPr lang="en-US" dirty="0"/>
              <a:t>Too many poor choices can make young people nutritionally vulnerable.</a:t>
            </a:r>
          </a:p>
          <a:p>
            <a:r>
              <a:rPr lang="en-US" dirty="0"/>
              <a:t>It can be helpful to explain to young people how healthy eating habits can support activities they enjoy.</a:t>
            </a:r>
          </a:p>
        </p:txBody>
      </p:sp>
    </p:spTree>
    <p:extLst>
      <p:ext uri="{BB962C8B-B14F-4D97-AF65-F5344CB8AC3E}">
        <p14:creationId xmlns:p14="http://schemas.microsoft.com/office/powerpoint/2010/main" val="237332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DC63E-2E71-7046-BFD9-0D925CF4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F3A7D-996C-E34F-981D-AE03C5113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Growth and development during adolescence differs in males than in females.</a:t>
            </a:r>
          </a:p>
          <a:p>
            <a:pPr lvl="1"/>
            <a:r>
              <a:rPr lang="en-US" dirty="0"/>
              <a:t>In teenage girls, fat assumes a larger percentage of body weight.</a:t>
            </a:r>
          </a:p>
          <a:p>
            <a:pPr lvl="1"/>
            <a:r>
              <a:rPr lang="en-US" dirty="0"/>
              <a:t>In teenage boys, muscle and bone growth increases.</a:t>
            </a:r>
          </a:p>
          <a:p>
            <a:r>
              <a:rPr lang="en-US" dirty="0"/>
              <a:t>Primary and secondary sex characteristics have fully developed and the rate of growth slows with the end of puberty. </a:t>
            </a:r>
          </a:p>
        </p:txBody>
      </p:sp>
    </p:spTree>
    <p:extLst>
      <p:ext uri="{BB962C8B-B14F-4D97-AF65-F5344CB8AC3E}">
        <p14:creationId xmlns:p14="http://schemas.microsoft.com/office/powerpoint/2010/main" val="33421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46095-D152-B340-B2B6-45DD81EF9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32976-6CDE-A443-ABBF-33488004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</a:p>
          <a:p>
            <a:pPr lvl="1"/>
            <a:r>
              <a:rPr lang="en-US" dirty="0"/>
              <a:t>Nutrient needs are greater in adolescence than at any other time in the life cycle, except during pregnancy.</a:t>
            </a:r>
          </a:p>
          <a:p>
            <a:pPr lvl="1"/>
            <a:r>
              <a:rPr lang="en-US" dirty="0"/>
              <a:t>The energy requirements are 1,800 to 2,400 calories for girls and 2,000 to 3,200 calories for boys.</a:t>
            </a:r>
          </a:p>
          <a:p>
            <a:pPr lvl="1"/>
            <a:r>
              <a:rPr lang="en-US" dirty="0"/>
              <a:t>Teens who participate in sports must make sure to meet their increased energy needs.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752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1206-E817-9E42-A3FB-853A2202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BFB45-9D52-CA48-8ACB-275B47B91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Macronutrients</a:t>
            </a:r>
          </a:p>
          <a:p>
            <a:pPr lvl="1"/>
            <a:r>
              <a:rPr lang="en-US" dirty="0"/>
              <a:t>The AMDR for carbohydrates is 45-65% of daily calories and should include whole grains, such as wheat, oats, barley, and brown rice.</a:t>
            </a:r>
          </a:p>
          <a:p>
            <a:pPr lvl="1"/>
            <a:r>
              <a:rPr lang="en-US" dirty="0"/>
              <a:t>The AMDR for protein is 10-30% of daily calories and should come primarily from lean proteins, such as meat, poultry, fish, beans, nuts, and seeds.</a:t>
            </a:r>
          </a:p>
          <a:p>
            <a:pPr lvl="1"/>
            <a:r>
              <a:rPr lang="en-US" dirty="0"/>
              <a:t>The AMDR for fat is 25-35% of daily calories.</a:t>
            </a:r>
          </a:p>
          <a:p>
            <a:pPr lvl="1"/>
            <a:r>
              <a:rPr lang="en-US" dirty="0"/>
              <a:t>The AMDR for fiber is 25–34 grams per day.</a:t>
            </a:r>
          </a:p>
        </p:txBody>
      </p:sp>
    </p:spTree>
    <p:extLst>
      <p:ext uri="{BB962C8B-B14F-4D97-AF65-F5344CB8AC3E}">
        <p14:creationId xmlns:p14="http://schemas.microsoft.com/office/powerpoint/2010/main" val="407078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47E64-5489-6F4E-9CA2-86B32D4B1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C19BD-B0CF-BD4E-9D40-A5653F123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Micronutrients</a:t>
            </a:r>
          </a:p>
          <a:p>
            <a:pPr lvl="1"/>
            <a:r>
              <a:rPr lang="en-US" dirty="0"/>
              <a:t>Micronutrient recommendations for adolescents are mostly the same as for adults.</a:t>
            </a:r>
          </a:p>
          <a:p>
            <a:pPr lvl="1"/>
            <a:r>
              <a:rPr lang="en-US" dirty="0"/>
              <a:t>The most important micronutrients for adolescents are calcium, vitamin D, vitamin A, and iron.</a:t>
            </a:r>
          </a:p>
          <a:p>
            <a:pPr lvl="1"/>
            <a:r>
              <a:rPr lang="en-US" dirty="0"/>
              <a:t>Adolescent girls also need to ensure sufficient iron intake as they start to menstruate.</a:t>
            </a:r>
          </a:p>
          <a:p>
            <a:pPr lvl="1"/>
            <a:r>
              <a:rPr lang="en-US" dirty="0"/>
              <a:t>Increased amounts of vitamin C from orange juice and other sources can aid in iron absorption.</a:t>
            </a:r>
          </a:p>
        </p:txBody>
      </p:sp>
    </p:spTree>
    <p:extLst>
      <p:ext uri="{BB962C8B-B14F-4D97-AF65-F5344CB8AC3E}">
        <p14:creationId xmlns:p14="http://schemas.microsoft.com/office/powerpoint/2010/main" val="31666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4371-B42D-6143-8983-19FE1A0A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13.3 Micronutrient Levels during Older Adolescence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69316-87FD-CB47-ABD8-F2490FBB6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896392"/>
              </p:ext>
            </p:extLst>
          </p:nvPr>
        </p:nvGraphicFramePr>
        <p:xfrm>
          <a:off x="1219519" y="1447800"/>
          <a:ext cx="9750423" cy="4065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141">
                  <a:extLst>
                    <a:ext uri="{9D8B030D-6E8A-4147-A177-3AD203B41FA5}">
                      <a16:colId xmlns:a16="http://schemas.microsoft.com/office/drawing/2014/main" val="3434729299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2925492632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26033576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Males, Ages 14–18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Females, Ages 14–18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28423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A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900.0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0643345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6</a:t>
                      </a:r>
                      <a:r>
                        <a:rPr lang="en-US" sz="1800" dirty="0">
                          <a:effectLst/>
                        </a:rPr>
                        <a:t> 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1.3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1.2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2801627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 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2.4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2.4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64474697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C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65.0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7290362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D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2722236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E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145655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K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9989086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Calcium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1300.0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1300.0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6297972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Folate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400.0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400.0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45024595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Iron (mg)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3068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489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Chapter Objectives: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600200"/>
            <a:ext cx="10972800" cy="50292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16"/>
            </a:pPr>
            <a:r>
              <a:rPr lang="en-US" dirty="0"/>
              <a:t>Define “preventive nutrition” and give an applied example.</a:t>
            </a:r>
          </a:p>
          <a:p>
            <a:pPr marL="514350" lvl="0" indent="-514350">
              <a:buFont typeface="+mj-lt"/>
              <a:buAutoNum type="arabicPeriod" startAt="16"/>
            </a:pPr>
            <a:r>
              <a:rPr lang="en-US" dirty="0"/>
              <a:t>Summarize nutritional requirements and dietary recommendations for elderly adults.</a:t>
            </a:r>
          </a:p>
          <a:p>
            <a:pPr marL="514350" lvl="0" indent="-514350">
              <a:buFont typeface="+mj-lt"/>
              <a:buAutoNum type="arabicPeriod" startAt="16"/>
            </a:pPr>
            <a:r>
              <a:rPr lang="en-US" dirty="0"/>
              <a:t>Discuss the most important nutrition-related concerns during the senior years.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US" dirty="0"/>
              <a:t>Discuss the influence of diet on health and wellness in old age.</a:t>
            </a:r>
          </a:p>
        </p:txBody>
      </p:sp>
    </p:spTree>
    <p:extLst>
      <p:ext uri="{BB962C8B-B14F-4D97-AF65-F5344CB8AC3E}">
        <p14:creationId xmlns:p14="http://schemas.microsoft.com/office/powerpoint/2010/main" val="156129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A2D3-F018-5E4F-8E50-68E404C2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13.3 Micronutrient Levels during Older Adolescence -continued-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1AFDA-B014-DE44-9A6D-276DB914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4876800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Source: The National Academies of Science, Engineering, and Medicine. Dietary Reference Intakes (DRIs): Recommended Dietary Allowances and Adequate Intakes, Vitamins. </a:t>
            </a:r>
            <a:r>
              <a:rPr lang="en-US" sz="1600" dirty="0">
                <a:hlinkClick r:id="rId2"/>
              </a:rPr>
              <a:t>https://sparck.nationalacademies.org/vivisimo/cgi-bin/query-meta?query=DRI&amp;v%3Aproject=uweb_proj_ext</a:t>
            </a:r>
            <a:endParaRPr lang="en-US" sz="1600" dirty="0"/>
          </a:p>
          <a:p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FE9E9B-7C68-8445-9A76-90A038BBC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466718"/>
              </p:ext>
            </p:extLst>
          </p:nvPr>
        </p:nvGraphicFramePr>
        <p:xfrm>
          <a:off x="1190401" y="1600200"/>
          <a:ext cx="9750423" cy="295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141">
                  <a:extLst>
                    <a:ext uri="{9D8B030D-6E8A-4147-A177-3AD203B41FA5}">
                      <a16:colId xmlns:a16="http://schemas.microsoft.com/office/drawing/2014/main" val="2546645640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3835698055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4052969941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Males, Ages 14–18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Females, Ages 14–18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7877072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Magnesium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410.0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360.0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254938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Niacin (B</a:t>
                      </a:r>
                      <a:r>
                        <a:rPr lang="en-US" sz="1800" baseline="-25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)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5978001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Phosphorus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0200400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Riboflavin (B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)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51575253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Selenium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68721634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Thiamine (B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)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4320595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Zinc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8774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790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8B0AC-6615-BF48-8B78-06D3AAC86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75AB1-170B-4C45-ADAB-56DB6994D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Eating Disorders</a:t>
            </a:r>
          </a:p>
          <a:p>
            <a:pPr lvl="1"/>
            <a:r>
              <a:rPr lang="en-US" dirty="0"/>
              <a:t>One study estimates that eating disorders impact 24 million people in the United States and 70 million worldwide.</a:t>
            </a:r>
          </a:p>
          <a:p>
            <a:pPr lvl="1"/>
            <a:r>
              <a:rPr lang="en-US" dirty="0"/>
              <a:t>They are more prevalent among adolescent girls, but have been increasing among adolescent boys in recent years.</a:t>
            </a:r>
          </a:p>
          <a:p>
            <a:pPr lvl="1"/>
            <a:r>
              <a:rPr lang="en-US" dirty="0"/>
              <a:t>Eating disorders often lead to malnourishment.</a:t>
            </a:r>
          </a:p>
          <a:p>
            <a:pPr lvl="1"/>
            <a:r>
              <a:rPr lang="en-US" dirty="0"/>
              <a:t>Eating disorders involve extreme behavior related to food and exercise and they encompass a group of conditions marked by undereating or overeating. </a:t>
            </a:r>
          </a:p>
        </p:txBody>
      </p:sp>
    </p:spTree>
    <p:extLst>
      <p:ext uri="{BB962C8B-B14F-4D97-AF65-F5344CB8AC3E}">
        <p14:creationId xmlns:p14="http://schemas.microsoft.com/office/powerpoint/2010/main" val="10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62E10-6964-2549-B1CD-BB7697874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D61F4-931D-A642-8AD4-91B7A6089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Anorexia Nervosa</a:t>
            </a:r>
          </a:p>
          <a:p>
            <a:pPr lvl="1"/>
            <a:r>
              <a:rPr lang="en-US" dirty="0"/>
              <a:t>Characterized by undereating and excessive weight loss.</a:t>
            </a:r>
          </a:p>
          <a:p>
            <a:pPr lvl="1"/>
            <a:r>
              <a:rPr lang="en-US" dirty="0"/>
              <a:t>Anorexics have a poor body image, which leads to anxiety, avoidance of food, a rigid exercise regimen, fasting, and a denial of hunger.</a:t>
            </a:r>
          </a:p>
          <a:p>
            <a:pPr lvl="1"/>
            <a:r>
              <a:rPr lang="en-US" dirty="0"/>
              <a:t>The condition predominantly affects females.</a:t>
            </a:r>
          </a:p>
          <a:p>
            <a:r>
              <a:rPr lang="en-US" b="1" dirty="0"/>
              <a:t>Binge-Eating Disorder</a:t>
            </a:r>
          </a:p>
          <a:p>
            <a:pPr lvl="1"/>
            <a:r>
              <a:rPr lang="en-US" dirty="0"/>
              <a:t>Sufferers experience regular episodes of eating an extremely large amount of food in a short period of time.</a:t>
            </a:r>
          </a:p>
        </p:txBody>
      </p:sp>
    </p:spTree>
    <p:extLst>
      <p:ext uri="{BB962C8B-B14F-4D97-AF65-F5344CB8AC3E}">
        <p14:creationId xmlns:p14="http://schemas.microsoft.com/office/powerpoint/2010/main" val="22583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A2A7E-2579-5041-B802-7195D0BEC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7AA02-4176-A249-8632-22F964AA4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This behavior often causes feelings of shame and embarrassment, and leads to obesity, high blood pressure, high cholesterol levels, Type 2 diabetes, and other health problems.</a:t>
            </a:r>
          </a:p>
          <a:p>
            <a:pPr lvl="1"/>
            <a:r>
              <a:rPr lang="en-US" dirty="0"/>
              <a:t>Both males and females suffer from binge-eating disorder.</a:t>
            </a:r>
          </a:p>
          <a:p>
            <a:r>
              <a:rPr lang="en-US" b="1" dirty="0"/>
              <a:t>Bulimia Nervosa</a:t>
            </a:r>
          </a:p>
          <a:p>
            <a:pPr lvl="1"/>
            <a:r>
              <a:rPr lang="en-US" dirty="0"/>
              <a:t>Characterized by alternating cycles of overeating and undereating.</a:t>
            </a:r>
          </a:p>
          <a:p>
            <a:pPr lvl="1"/>
            <a:r>
              <a:rPr lang="en-US" dirty="0"/>
              <a:t>Sufferers partake in binge eating, followed by compensatory behavior, such as self-induced vomiting, laxative use, and compulsive exercise. (“Binging &amp; Purging”)</a:t>
            </a:r>
          </a:p>
          <a:p>
            <a:pPr lvl="1"/>
            <a:r>
              <a:rPr lang="en-US" dirty="0"/>
              <a:t>Most people with this condition are female.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62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F3FC3-96E6-0246-B533-7C0933AEF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13.4 Adolescence (Ages 14 to 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26174-11E9-E344-97FB-54F263E76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Eating disorders stem from stress, low self-esteem, and other psychological and emotional issues.</a:t>
            </a:r>
          </a:p>
          <a:p>
            <a:r>
              <a:rPr lang="en-US" dirty="0"/>
              <a:t>Eating disorders can lead to serious complications or even be fatal if left untreated. </a:t>
            </a:r>
          </a:p>
          <a:p>
            <a:r>
              <a:rPr lang="en-US" dirty="0"/>
              <a:t>Treatment includes cognitive, behavioral, and nutritional therapy.</a:t>
            </a:r>
          </a:p>
        </p:txBody>
      </p:sp>
    </p:spTree>
    <p:extLst>
      <p:ext uri="{BB962C8B-B14F-4D97-AF65-F5344CB8AC3E}">
        <p14:creationId xmlns:p14="http://schemas.microsoft.com/office/powerpoint/2010/main" val="188968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CD995-FC19-7E4B-979B-4DEB398EA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CE6F3-79E3-F641-B591-11C541D39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nutrition can help young adults enjoy an active lifestyle.</a:t>
            </a:r>
          </a:p>
          <a:p>
            <a:r>
              <a:rPr lang="en-US" dirty="0"/>
              <a:t>The body of an adult does not need to devote its energy and resources to support the rapid growth and development.</a:t>
            </a:r>
          </a:p>
          <a:p>
            <a:r>
              <a:rPr lang="en-US" dirty="0"/>
              <a:t>Eating habits and preferences developed during childhood and adolescence influence those of adulthood.</a:t>
            </a:r>
          </a:p>
          <a:p>
            <a:r>
              <a:rPr lang="en-US" dirty="0"/>
              <a:t>Adults must monitor their dietary decisions and make sure their caloric intake provides the energy that they require, without going into excess.</a:t>
            </a:r>
          </a:p>
        </p:txBody>
      </p:sp>
    </p:spTree>
    <p:extLst>
      <p:ext uri="{BB962C8B-B14F-4D97-AF65-F5344CB8AC3E}">
        <p14:creationId xmlns:p14="http://schemas.microsoft.com/office/powerpoint/2010/main" val="267315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DA36-F000-A84C-99A3-11DDFE433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AB154-6B67-8A46-B7A3-BFDED61DE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Growth is completed and people reach their physical peak.</a:t>
            </a:r>
          </a:p>
          <a:p>
            <a:r>
              <a:rPr lang="en-US" dirty="0"/>
              <a:t>The human body reaches maximum cardiac output between ages 20-30.</a:t>
            </a:r>
          </a:p>
          <a:p>
            <a:r>
              <a:rPr lang="en-US" dirty="0"/>
              <a:t>Bone and muscle mass are at optimal levels.</a:t>
            </a:r>
          </a:p>
          <a:p>
            <a:r>
              <a:rPr lang="en-US" dirty="0"/>
              <a:t>Healthy eating habits promote metabolic functioning, assist repair and regeneration, and prevent the development of chronic conditions.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8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F27D8-FD2D-9847-88CC-B21EE068B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BF55A-255F-5F49-B9C7-BFDB5F2B8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  <a:endParaRPr lang="en-US" dirty="0"/>
          </a:p>
          <a:p>
            <a:pPr lvl="1"/>
            <a:r>
              <a:rPr lang="en-US" dirty="0"/>
              <a:t>Energy requirements for women are 1,800 to 2,400 calories, and 2,400 to 3,000 calories for men, depending on activity level.</a:t>
            </a:r>
          </a:p>
          <a:p>
            <a:pPr lvl="1"/>
            <a:r>
              <a:rPr lang="en-US" dirty="0"/>
              <a:t>This does not include women who are pregnant or breastfeeding, who require a higher energy intake.</a:t>
            </a:r>
          </a:p>
          <a:p>
            <a:r>
              <a:rPr lang="en-US" b="1" dirty="0"/>
              <a:t>Macronutrients</a:t>
            </a:r>
          </a:p>
          <a:p>
            <a:pPr lvl="1"/>
            <a:r>
              <a:rPr lang="en-US" dirty="0"/>
              <a:t>The AMDR is 45-65% of daily calories for carbohydrates, and should limit energy-dense carbohydrates, especially refined, sugar-dense sources.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5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5A12F-91B5-9B49-AA38-53F0AE2D7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E5E8A-369D-8845-900F-29E122EC6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AMDR for protein is 10-35% of total daily calories, and should include a variety of lean meat and poultry, eggs, beans, peas, nuts, and seeds.</a:t>
            </a:r>
          </a:p>
          <a:p>
            <a:pPr lvl="1"/>
            <a:r>
              <a:rPr lang="en-US" dirty="0"/>
              <a:t>The AMDR for total fat to 20-35% of their daily calories and keep saturated fatty acids to less than 10 percent of total calories, and avoid trans fats, by replacing them with mono and polyunsaturated fats.</a:t>
            </a:r>
          </a:p>
          <a:p>
            <a:pPr lvl="1"/>
            <a:r>
              <a:rPr lang="en-US" dirty="0"/>
              <a:t>The AMDR for fiber is 22 to 28 grams per day for women and 28 to 34 grams per day for men.</a:t>
            </a:r>
          </a:p>
          <a:p>
            <a:pPr lvl="1"/>
            <a:r>
              <a:rPr lang="en-US" dirty="0"/>
              <a:t>Soluble fiber may help improve cholesterol and blood sugar levels, while insoluble fiber can help prevent constipation.</a:t>
            </a:r>
          </a:p>
        </p:txBody>
      </p:sp>
    </p:spTree>
    <p:extLst>
      <p:ext uri="{BB962C8B-B14F-4D97-AF65-F5344CB8AC3E}">
        <p14:creationId xmlns:p14="http://schemas.microsoft.com/office/powerpoint/2010/main" val="26465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02BC6-AA0F-9749-AD02-D717026E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F4DB8-26E9-0D4A-B81C-2A8B45054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Micronutrients</a:t>
            </a:r>
          </a:p>
          <a:p>
            <a:pPr lvl="1"/>
            <a:r>
              <a:rPr lang="en-US" dirty="0"/>
              <a:t>Micronutrient needs in adults differ slightly according to sex.</a:t>
            </a:r>
          </a:p>
          <a:p>
            <a:pPr lvl="1"/>
            <a:r>
              <a:rPr lang="en-US" dirty="0"/>
              <a:t>Males require more of vitamins C and K, along with thiamine, riboflavin, and niacin.</a:t>
            </a:r>
          </a:p>
          <a:p>
            <a:pPr lvl="1"/>
            <a:r>
              <a:rPr lang="en-US" dirty="0"/>
              <a:t>Females require extra iron due to menstruation.</a:t>
            </a:r>
          </a:p>
          <a:p>
            <a:pPr lvl="1"/>
            <a:r>
              <a:rPr lang="en-US" dirty="0"/>
              <a:t>Men and women who are very athletic and perspire a great deal also require extra sodium, potassium, and magnesium.</a:t>
            </a:r>
          </a:p>
          <a:p>
            <a:pPr lvl="1"/>
            <a:r>
              <a:rPr lang="en-US" dirty="0"/>
              <a:t>It can be beneficial for some young adults to follow a daily multivitamin regimen.</a:t>
            </a:r>
          </a:p>
        </p:txBody>
      </p:sp>
    </p:spTree>
    <p:extLst>
      <p:ext uri="{BB962C8B-B14F-4D97-AF65-F5344CB8AC3E}">
        <p14:creationId xmlns:p14="http://schemas.microsoft.com/office/powerpoint/2010/main" val="205683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2" y="1600200"/>
            <a:ext cx="10972800" cy="5029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One hundred years ago, when many families sat down to dinner, they might have eaten boiled potatoes or corn, leafy vegetables such as cabbage or collards, fresh-baked bread, and, if they were fortunate, a small amount of beef or chicken.</a:t>
            </a:r>
          </a:p>
          <a:p>
            <a:r>
              <a:rPr lang="en-US" dirty="0"/>
              <a:t>Our diet has changed drastically as processed foods, which did not exist a century ago, and animal-based foods now account for a large percentage of our calories.</a:t>
            </a:r>
          </a:p>
          <a:p>
            <a:r>
              <a:rPr lang="en-US" dirty="0"/>
              <a:t>All of these choices impact our health, with short- and long-term consequences as we age.</a:t>
            </a:r>
          </a:p>
          <a:p>
            <a:r>
              <a:rPr lang="en-US" dirty="0"/>
              <a:t>It is best to start making healthy choices from a young age and maintain them as you mature.</a:t>
            </a:r>
          </a:p>
        </p:txBody>
      </p:sp>
    </p:spTree>
    <p:extLst>
      <p:ext uri="{BB962C8B-B14F-4D97-AF65-F5344CB8AC3E}">
        <p14:creationId xmlns:p14="http://schemas.microsoft.com/office/powerpoint/2010/main" val="180911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4371-B42D-6143-8983-19FE1A0A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13.4 Micronutrient Levels during Adulthood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69316-87FD-CB47-ABD8-F2490FBB6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162135"/>
              </p:ext>
            </p:extLst>
          </p:nvPr>
        </p:nvGraphicFramePr>
        <p:xfrm>
          <a:off x="1219519" y="1447800"/>
          <a:ext cx="9750423" cy="4065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141">
                  <a:extLst>
                    <a:ext uri="{9D8B030D-6E8A-4147-A177-3AD203B41FA5}">
                      <a16:colId xmlns:a16="http://schemas.microsoft.com/office/drawing/2014/main" val="3434729299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2925492632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26033576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All Males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All Females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628423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A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900.0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0643345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6</a:t>
                      </a:r>
                      <a:r>
                        <a:rPr lang="en-US" sz="1800" dirty="0">
                          <a:effectLst/>
                        </a:rPr>
                        <a:t> 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1.3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1.3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52801627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B</a:t>
                      </a:r>
                      <a:r>
                        <a:rPr lang="en-US" sz="1800" baseline="-25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 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2.4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2.4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64474697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C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90.0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75.0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37290362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D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2722236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E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15.0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14565572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Vitamin K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120.0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90.0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9989086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Calcium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1000.0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1000.0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6297972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Folate (mcg)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400.0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</a:rPr>
                        <a:t>400.0</a:t>
                      </a:r>
                      <a:endParaRPr lang="en-US" sz="1800" dirty="0"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45024595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Iron (mg)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onstantia" panose="0203060205030603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230688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004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BA2D3-F018-5E4F-8E50-68E404C2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13.4 Micronutrient Levels during Adulthood -continued-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1AFDA-B014-DE44-9A6D-276DB914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4876800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Source: The National Academies of Science, Engineering, and Medicine. Dietary Reference Intakes (DRIs): Recommended Dietary Allowances and Adequate Intakes, Vitamins. </a:t>
            </a:r>
            <a:r>
              <a:rPr lang="en-US" sz="1600" dirty="0">
                <a:hlinkClick r:id="rId2"/>
              </a:rPr>
              <a:t>https://sparck.nationalacademies.org/vivisimo/cgi-bin/query-meta?query=DRI&amp;v%3Aproject=uweb_proj_ext</a:t>
            </a:r>
            <a:endParaRPr lang="en-US" sz="1600" dirty="0"/>
          </a:p>
          <a:p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FE9E9B-7C68-8445-9A76-90A038BBC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73716"/>
              </p:ext>
            </p:extLst>
          </p:nvPr>
        </p:nvGraphicFramePr>
        <p:xfrm>
          <a:off x="1190401" y="1600200"/>
          <a:ext cx="9750423" cy="2956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0141">
                  <a:extLst>
                    <a:ext uri="{9D8B030D-6E8A-4147-A177-3AD203B41FA5}">
                      <a16:colId xmlns:a16="http://schemas.microsoft.com/office/drawing/2014/main" val="2546645640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3835698055"/>
                    </a:ext>
                  </a:extLst>
                </a:gridCol>
                <a:gridCol w="3250141">
                  <a:extLst>
                    <a:ext uri="{9D8B030D-6E8A-4147-A177-3AD203B41FA5}">
                      <a16:colId xmlns:a16="http://schemas.microsoft.com/office/drawing/2014/main" val="4052969941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Nutrient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All Males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All Females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97877072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Magnesium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310.0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0254938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Niacin (B</a:t>
                      </a:r>
                      <a:r>
                        <a:rPr lang="en-US" sz="1800" baseline="-25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)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659780014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Phosphorus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700.0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0200400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Riboflavin (B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)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351575253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Selenium (mcg)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68721634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Thiamine (B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) (mg)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onstantia" panose="0203060205030603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143205957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Zinc (mg)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8774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29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E582-EB00-B043-AA14-26D1A7F47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41C78-961E-AF4F-8DF9-63DBB9A64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Nutritional Concerns in Young Adulthood</a:t>
            </a:r>
          </a:p>
          <a:p>
            <a:pPr lvl="1"/>
            <a:r>
              <a:rPr lang="en-US" dirty="0"/>
              <a:t>Adequate intake (AI) of fluids for men is 3.7 L/day, from both food and liquids. AI for women is 2.7 L/day, from food and liquids.</a:t>
            </a:r>
          </a:p>
          <a:p>
            <a:pPr lvl="1"/>
            <a:r>
              <a:rPr lang="en-US" dirty="0"/>
              <a:t>It is best when fluid intake is from water, instead of sugary beverages, such as soda.</a:t>
            </a:r>
          </a:p>
          <a:p>
            <a:pPr lvl="1"/>
            <a:r>
              <a:rPr lang="en-US" dirty="0"/>
              <a:t>Fresh fruits and vegetables, including watermelon and cucumbers, are excellent food sources of fluid.</a:t>
            </a:r>
          </a:p>
          <a:p>
            <a:pPr lvl="1"/>
            <a:r>
              <a:rPr lang="en-US" dirty="0"/>
              <a:t>Young adults should limit sodium to less than 2,300 mg/day to avoid the health consequences of high sodium intake, including high blood pressure and its complications.</a:t>
            </a:r>
          </a:p>
        </p:txBody>
      </p:sp>
    </p:spTree>
    <p:extLst>
      <p:ext uri="{BB962C8B-B14F-4D97-AF65-F5344CB8AC3E}">
        <p14:creationId xmlns:p14="http://schemas.microsoft.com/office/powerpoint/2010/main" val="51636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FA279-9899-7840-AC82-1CFECD7A4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E3B59-5B37-0849-902B-B27ED78E6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Gastrointestinal Integrity</a:t>
            </a:r>
          </a:p>
          <a:p>
            <a:pPr lvl="1"/>
            <a:r>
              <a:rPr lang="en-US" dirty="0"/>
              <a:t>Dietary fiber helps bind indigestible food together and normalizes bowel movements. It can also soften stool for those who suffer from constipation.</a:t>
            </a:r>
          </a:p>
          <a:p>
            <a:pPr lvl="1"/>
            <a:r>
              <a:rPr lang="en-US" dirty="0"/>
              <a:t>Excellent sources of fiber include oats, barley, rye, wheat, brown rice, celery, carrots, nuts, seeds, dried beans, oranges, and apples.</a:t>
            </a:r>
          </a:p>
          <a:p>
            <a:pPr lvl="1"/>
            <a:r>
              <a:rPr lang="en-US" dirty="0"/>
              <a:t>Healthy intestinal microflora can be supported by prebiotics, (found in fruits and vegetables) and probiotics (found in yogurt).</a:t>
            </a:r>
          </a:p>
        </p:txBody>
      </p:sp>
    </p:spTree>
    <p:extLst>
      <p:ext uri="{BB962C8B-B14F-4D97-AF65-F5344CB8AC3E}">
        <p14:creationId xmlns:p14="http://schemas.microsoft.com/office/powerpoint/2010/main" val="112040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A117E-8065-E240-8F6F-1B7DFC658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13.5 Young Adulthood (19 to 30)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5E6FD-F061-C445-95A1-200125AD9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Obesity during Adulthood</a:t>
            </a:r>
          </a:p>
          <a:p>
            <a:pPr lvl="1"/>
            <a:r>
              <a:rPr lang="en-US" dirty="0"/>
              <a:t>Obesity remains a major concern into young adulthood.</a:t>
            </a:r>
          </a:p>
          <a:p>
            <a:pPr lvl="1"/>
            <a:r>
              <a:rPr lang="en-US" dirty="0"/>
              <a:t>For adults, a BMI above 25 is considered overweight, and a BMI of 30 or higher is obese.</a:t>
            </a:r>
          </a:p>
          <a:p>
            <a:pPr lvl="1"/>
            <a:r>
              <a:rPr lang="en-US" dirty="0"/>
              <a:t>About 2/3 of all adults in the US are overweight or obese.</a:t>
            </a:r>
          </a:p>
          <a:p>
            <a:pPr lvl="1"/>
            <a:r>
              <a:rPr lang="en-US" dirty="0"/>
              <a:t>Physical inactivity and poor dietary choices are major contributors to obesity in adulthood.</a:t>
            </a:r>
          </a:p>
          <a:p>
            <a:pPr lvl="1"/>
            <a:r>
              <a:rPr lang="en-US" dirty="0"/>
              <a:t>Solid fats, alcohol, and added sugars (</a:t>
            </a:r>
            <a:r>
              <a:rPr lang="en-US" dirty="0" err="1"/>
              <a:t>SoFAAS</a:t>
            </a:r>
            <a:r>
              <a:rPr lang="en-US" dirty="0"/>
              <a:t>) make up 35 percent of total calories for most people and contribute to weight gain.</a:t>
            </a:r>
          </a:p>
        </p:txBody>
      </p:sp>
    </p:spTree>
    <p:extLst>
      <p:ext uri="{BB962C8B-B14F-4D97-AF65-F5344CB8AC3E}">
        <p14:creationId xmlns:p14="http://schemas.microsoft.com/office/powerpoint/2010/main" val="38975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74440-4F90-5541-B1FF-BFD22958C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 Middle Age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7E866-1429-0B45-BAB4-12CAFD70D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Adults begin to experience the first outward signs of aging.</a:t>
            </a:r>
          </a:p>
          <a:p>
            <a:r>
              <a:rPr lang="en-US" dirty="0"/>
              <a:t>Wrinkles begin to appear, joints ache after a highly active day, and body fat accumulates.</a:t>
            </a:r>
          </a:p>
          <a:p>
            <a:r>
              <a:rPr lang="en-US" dirty="0"/>
              <a:t>There is a loss of muscle tone and elasticity in connective tissues.</a:t>
            </a:r>
          </a:p>
          <a:p>
            <a:r>
              <a:rPr lang="en-US" dirty="0"/>
              <a:t>Good nutrition can help middle-aged adults maintain their health and recover from any medical problems or issues they may experience.</a:t>
            </a:r>
          </a:p>
        </p:txBody>
      </p:sp>
    </p:spTree>
    <p:extLst>
      <p:ext uri="{BB962C8B-B14F-4D97-AF65-F5344CB8AC3E}">
        <p14:creationId xmlns:p14="http://schemas.microsoft.com/office/powerpoint/2010/main" val="379860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242B5-32EE-EC48-896D-C7ADE9B82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4B328-2301-7B47-B40A-4B0763A4F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During the middle-aged years and beyond, it is important to:</a:t>
            </a:r>
          </a:p>
          <a:p>
            <a:pPr lvl="1"/>
            <a:r>
              <a:rPr lang="en-US" sz="2800" dirty="0"/>
              <a:t>Maintain a healthy body weight</a:t>
            </a:r>
          </a:p>
          <a:p>
            <a:pPr lvl="1"/>
            <a:r>
              <a:rPr lang="en-US" sz="2800" dirty="0"/>
              <a:t>Consume nutrient-dense foods</a:t>
            </a:r>
          </a:p>
          <a:p>
            <a:pPr lvl="1"/>
            <a:r>
              <a:rPr lang="en-US" sz="2800" dirty="0"/>
              <a:t>Drink alcohol moderately or not at all</a:t>
            </a:r>
          </a:p>
          <a:p>
            <a:pPr lvl="1"/>
            <a:r>
              <a:rPr lang="en-US" sz="2800" dirty="0"/>
              <a:t>Be a nonsmoker</a:t>
            </a:r>
          </a:p>
          <a:p>
            <a:pPr lvl="1"/>
            <a:r>
              <a:rPr lang="en-US" sz="2800" dirty="0"/>
              <a:t>Engage in moderate physical activity at least 150 minutes per week</a:t>
            </a:r>
          </a:p>
        </p:txBody>
      </p:sp>
    </p:spTree>
    <p:extLst>
      <p:ext uri="{BB962C8B-B14F-4D97-AF65-F5344CB8AC3E}">
        <p14:creationId xmlns:p14="http://schemas.microsoft.com/office/powerpoint/2010/main" val="213639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7CBA6-26DC-8A4B-8FC3-7931A6D59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8743F-6278-4D4F-97D9-515AF1B6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</a:p>
          <a:p>
            <a:pPr lvl="1"/>
            <a:r>
              <a:rPr lang="en-US" dirty="0"/>
              <a:t>Energy requirements are 1,800-2,200 calories for women and 2,200-3,000 calories for men, depending on activity level.</a:t>
            </a:r>
          </a:p>
          <a:p>
            <a:pPr lvl="1"/>
            <a:r>
              <a:rPr lang="en-US" dirty="0"/>
              <a:t>In many parts of North America, typical dietary patterns do not match the recommended guidelines.</a:t>
            </a:r>
          </a:p>
          <a:p>
            <a:pPr lvl="1"/>
            <a:r>
              <a:rPr lang="en-US" dirty="0"/>
              <a:t>For example, five foods—iceberg lettuce, frozen potatoes, fresh potatoes, potato chips, and canned tomatoes—account for over half of all vegetable intake.</a:t>
            </a:r>
          </a:p>
          <a:p>
            <a:pPr lvl="1"/>
            <a:r>
              <a:rPr lang="en-US" dirty="0"/>
              <a:t>Following the dietary guidelines in the middle-aged years provides adequate but not excessive energy, macronutrients, vitamins, and minerals.</a:t>
            </a:r>
          </a:p>
        </p:txBody>
      </p:sp>
    </p:spTree>
    <p:extLst>
      <p:ext uri="{BB962C8B-B14F-4D97-AF65-F5344CB8AC3E}">
        <p14:creationId xmlns:p14="http://schemas.microsoft.com/office/powerpoint/2010/main" val="212410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F3D5F-A273-AC42-863F-4FBE0C819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B565B-3DD9-534A-A229-884F827E5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Macronutrients and Micronutrients</a:t>
            </a:r>
          </a:p>
          <a:p>
            <a:pPr lvl="1"/>
            <a:r>
              <a:rPr lang="en-US" dirty="0"/>
              <a:t>AMDRs for carbohydrates, protein, fat, fiber, and fluids remain the same from young adulthood into middle age.</a:t>
            </a:r>
          </a:p>
          <a:p>
            <a:pPr lvl="1"/>
            <a:r>
              <a:rPr lang="en-US" dirty="0"/>
              <a:t>Avoid putting on excess pounds and limiting an intake of </a:t>
            </a:r>
            <a:r>
              <a:rPr lang="en-US" dirty="0" err="1"/>
              <a:t>SoFAAS</a:t>
            </a:r>
            <a:r>
              <a:rPr lang="en-US" dirty="0"/>
              <a:t> to help avoid cardiovascular disease, diabetes, and other chronic conditions.</a:t>
            </a:r>
          </a:p>
          <a:p>
            <a:pPr lvl="1"/>
            <a:r>
              <a:rPr lang="en-US" dirty="0"/>
              <a:t>Key vitamins needed during the middle-aged years include folate and vitamins B</a:t>
            </a:r>
            <a:r>
              <a:rPr lang="en-US" baseline="-25000" dirty="0"/>
              <a:t>6</a:t>
            </a:r>
            <a:r>
              <a:rPr lang="en-US" dirty="0"/>
              <a:t> and B</a:t>
            </a:r>
            <a:r>
              <a:rPr lang="en-US" baseline="-25000" dirty="0"/>
              <a:t>12</a:t>
            </a:r>
            <a:endParaRPr lang="en-US" dirty="0"/>
          </a:p>
          <a:p>
            <a:pPr lvl="1"/>
            <a:r>
              <a:rPr lang="en-US" dirty="0"/>
              <a:t>It is important to meet nutrient needs with food first, then supplementation.</a:t>
            </a:r>
          </a:p>
        </p:txBody>
      </p:sp>
    </p:spTree>
    <p:extLst>
      <p:ext uri="{BB962C8B-B14F-4D97-AF65-F5344CB8AC3E}">
        <p14:creationId xmlns:p14="http://schemas.microsoft.com/office/powerpoint/2010/main" val="189498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71E15-F6E4-7C42-BA8F-A211B1568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6186C-17BD-8A48-95ED-9C1FA22EC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Preventive/Defensive Nutrition</a:t>
            </a:r>
          </a:p>
          <a:p>
            <a:pPr lvl="1"/>
            <a:r>
              <a:rPr lang="en-US" b="1" dirty="0"/>
              <a:t>Preventive nutrition – </a:t>
            </a:r>
            <a:r>
              <a:rPr lang="en-US" dirty="0"/>
              <a:t>the use of dietary practices to reduce disease and promote health and well-being.</a:t>
            </a:r>
          </a:p>
          <a:p>
            <a:pPr lvl="1"/>
            <a:r>
              <a:rPr lang="en-US" dirty="0"/>
              <a:t>Eating unrefined carbohydrates instead of refined carbohydrates and avoiding trans fats and saturated fats help to promote wellness.</a:t>
            </a:r>
          </a:p>
          <a:p>
            <a:pPr lvl="1"/>
            <a:r>
              <a:rPr lang="en-US" b="1" dirty="0"/>
              <a:t>Phytochemicals</a:t>
            </a:r>
            <a:r>
              <a:rPr lang="en-US" dirty="0"/>
              <a:t> are compounds found in fruits and vegetables that act as defense systems for plants and can serve protective functions in humans as well.</a:t>
            </a:r>
          </a:p>
          <a:p>
            <a:pPr lvl="1"/>
            <a:r>
              <a:rPr lang="en-US" dirty="0"/>
              <a:t>Foods high in antioxidants, such as strawberries, blueberries, and other colorful fruits and vegetables, to reduce the risk of cancer.</a:t>
            </a:r>
          </a:p>
        </p:txBody>
      </p:sp>
    </p:spTree>
    <p:extLst>
      <p:ext uri="{BB962C8B-B14F-4D97-AF65-F5344CB8AC3E}">
        <p14:creationId xmlns:p14="http://schemas.microsoft.com/office/powerpoint/2010/main" val="100313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43E2-C0CB-F645-B522-3B870CAE4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25923-DBB3-AE4E-B9D4-076671DE4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Even if past nutritional and lifestyle choices were not aligned with dietary guidelines, older adults can still do a great deal to reduce their risk of disability and chronic disease.</a:t>
            </a:r>
          </a:p>
          <a:p>
            <a:r>
              <a:rPr lang="en-US" dirty="0"/>
              <a:t>Improving your diet while increasing physical activity helps to control weight, reduce fat mass, and maintain muscle and bone mass.</a:t>
            </a:r>
          </a:p>
          <a:p>
            <a:r>
              <a:rPr lang="en-US" dirty="0"/>
              <a:t>There are a number of changes middle-aged adults can implement, even after years of unhealthy choices.</a:t>
            </a:r>
          </a:p>
          <a:p>
            <a:r>
              <a:rPr lang="en-US" dirty="0"/>
              <a:t>In this chapter, we will focus on diet, nutrition, and the human life cycle from the remainder of childhood into the elderly years.</a:t>
            </a:r>
          </a:p>
        </p:txBody>
      </p:sp>
    </p:spTree>
    <p:extLst>
      <p:ext uri="{BB962C8B-B14F-4D97-AF65-F5344CB8AC3E}">
        <p14:creationId xmlns:p14="http://schemas.microsoft.com/office/powerpoint/2010/main" val="167937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BF3C4-A485-4646-8417-546750B0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C7BB2-8CFF-BF42-B951-33BA0EBDD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Carotenoids, which are found in carrots, cantaloupes, sweet potatoes, and butternut squash, may protect against cardiovascular disease.</a:t>
            </a:r>
          </a:p>
          <a:p>
            <a:pPr lvl="1"/>
            <a:r>
              <a:rPr lang="en-US" dirty="0"/>
              <a:t>A phytochemical found in watermelons and tomatoes called lycopene may protect against stomach, lung, and prostate cancer.</a:t>
            </a:r>
          </a:p>
          <a:p>
            <a:pPr lvl="1"/>
            <a:r>
              <a:rPr lang="en-US" dirty="0"/>
              <a:t>Omega-3 fatty acids, found in oily fish, including salmon, mackerel, tuna, herring, cod, and halibut, can help to prevent coronary artery disease.</a:t>
            </a:r>
          </a:p>
          <a:p>
            <a:pPr lvl="1"/>
            <a:r>
              <a:rPr lang="en-US" dirty="0"/>
              <a:t>Monounsaturated fats, which are found in plant oils, avocados, peanuts, and pecans, are vital for healthy functioning of the body.</a:t>
            </a:r>
          </a:p>
        </p:txBody>
      </p:sp>
    </p:spTree>
    <p:extLst>
      <p:ext uri="{BB962C8B-B14F-4D97-AF65-F5344CB8AC3E}">
        <p14:creationId xmlns:p14="http://schemas.microsoft.com/office/powerpoint/2010/main" val="415082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F2BA-2355-494E-ABEC-030C3537B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5B78E-B4F2-CD47-872F-80C0F2A1E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Menopause</a:t>
            </a:r>
          </a:p>
          <a:p>
            <a:pPr lvl="1"/>
            <a:r>
              <a:rPr lang="en-US" dirty="0"/>
              <a:t>Menopause, typically begins in the late 40’s or early 50’s as the ovaries slowly cease to produce estrogen and progesterone.</a:t>
            </a:r>
          </a:p>
          <a:p>
            <a:pPr lvl="1"/>
            <a:r>
              <a:rPr lang="en-US" dirty="0"/>
              <a:t>Menopausal symptoms can vary, but often include hot flashes, night sweats, mood changes, and alterations in body composition, such as weight gain in the abdominal area</a:t>
            </a:r>
          </a:p>
          <a:p>
            <a:pPr lvl="1"/>
            <a:r>
              <a:rPr lang="en-US" dirty="0"/>
              <a:t>Bone loss is another common condition related to menopause increasing the risk of fractures, which can affect mobility.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C8277-95D8-DB45-9428-DC98EF526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13.6 Middle Age (31 to 50)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848ED-81FF-CA47-9DAB-A5BD91F72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Recommendations for women experiencing menopause or perimenopause include:</a:t>
            </a:r>
          </a:p>
          <a:p>
            <a:pPr lvl="1"/>
            <a:r>
              <a:rPr lang="en-US" sz="2600" dirty="0"/>
              <a:t>Consuming a variety of whole grains and other nutrient-dense foods</a:t>
            </a:r>
          </a:p>
          <a:p>
            <a:pPr lvl="1"/>
            <a:r>
              <a:rPr lang="en-US" sz="2600" dirty="0"/>
              <a:t>Maintaining a diet high in fiber, low in fat, and low in sodium</a:t>
            </a:r>
          </a:p>
          <a:p>
            <a:pPr lvl="1"/>
            <a:r>
              <a:rPr lang="en-US" sz="2600" dirty="0"/>
              <a:t>Avoiding caffeine, spicy foods, and alcohol</a:t>
            </a:r>
          </a:p>
          <a:p>
            <a:pPr lvl="1"/>
            <a:r>
              <a:rPr lang="en-US" sz="2600" dirty="0"/>
              <a:t>Eating foods rich in calcium</a:t>
            </a:r>
          </a:p>
          <a:p>
            <a:pPr lvl="1"/>
            <a:r>
              <a:rPr lang="en-US" sz="2600" dirty="0"/>
              <a:t>Doing stretching exercises</a:t>
            </a:r>
          </a:p>
        </p:txBody>
      </p:sp>
    </p:spTree>
    <p:extLst>
      <p:ext uri="{BB962C8B-B14F-4D97-AF65-F5344CB8AC3E}">
        <p14:creationId xmlns:p14="http://schemas.microsoft.com/office/powerpoint/2010/main" val="274813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4059F-4829-3443-A66D-DB1EF1172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 Old Age and Nutrition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2F841-A12C-8347-BF8E-D1C9CB400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age 60, blood pressure rises and the immune system may have more difficulty battling invaders and infections.</a:t>
            </a:r>
          </a:p>
          <a:p>
            <a:r>
              <a:rPr lang="en-US" dirty="0"/>
              <a:t>The skin becomes more wrinkled and hair has turned gray or white or fallen out.</a:t>
            </a:r>
          </a:p>
          <a:p>
            <a:r>
              <a:rPr lang="en-US" dirty="0"/>
              <a:t>Short-term memory might not be as keen as it once was.</a:t>
            </a:r>
          </a:p>
          <a:p>
            <a:r>
              <a:rPr lang="en-US" dirty="0"/>
              <a:t>Many people suffer from serious health conditions, such as cardiovascular disease and cancer.</a:t>
            </a:r>
          </a:p>
          <a:p>
            <a:r>
              <a:rPr lang="en-US" dirty="0"/>
              <a:t>Good nutrition is often the key to maintaining health later in life.</a:t>
            </a:r>
          </a:p>
        </p:txBody>
      </p:sp>
    </p:spTree>
    <p:extLst>
      <p:ext uri="{BB962C8B-B14F-4D97-AF65-F5344CB8AC3E}">
        <p14:creationId xmlns:p14="http://schemas.microsoft.com/office/powerpoint/2010/main" val="100336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56BC1-3BF8-6A4A-9990-0E288CFDA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13.7 Older Adulthood (Ages 51 and Older)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E7EB2-78A4-0340-A5C2-AA279304E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old age we see a decline in hormone production, muscle mass, and strength.</a:t>
            </a:r>
          </a:p>
          <a:p>
            <a:r>
              <a:rPr lang="en-US" dirty="0"/>
              <a:t>The heart has to work harder because each pump is not as efficient as it used to be.</a:t>
            </a:r>
          </a:p>
          <a:p>
            <a:r>
              <a:rPr lang="en-US" dirty="0"/>
              <a:t>Kidneys are not as effective in excreting metabolic products.</a:t>
            </a:r>
          </a:p>
          <a:p>
            <a:r>
              <a:rPr lang="en-US" dirty="0"/>
              <a:t>Older adults should continue to consume nutrient-dense foods and remain physically active.</a:t>
            </a:r>
          </a:p>
          <a:p>
            <a:r>
              <a:rPr lang="en-US" dirty="0"/>
              <a:t>The loss of mobility among frail, homebound elderly adults also impacts their access to healthy, diverse foods.</a:t>
            </a:r>
          </a:p>
        </p:txBody>
      </p:sp>
    </p:spTree>
    <p:extLst>
      <p:ext uri="{BB962C8B-B14F-4D97-AF65-F5344CB8AC3E}">
        <p14:creationId xmlns:p14="http://schemas.microsoft.com/office/powerpoint/2010/main" val="33722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49373-8296-E646-8D0A-0DA75DBB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Older Adulthood (Ages 51 and Older)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93F91-CB18-5446-BE54-52E180CE5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Energy</a:t>
            </a:r>
          </a:p>
          <a:p>
            <a:pPr lvl="1"/>
            <a:r>
              <a:rPr lang="en-US" dirty="0"/>
              <a:t>Energy requirements for people ages 51 and over are 1,600-2,200 calories for women and 2,000-2,800 calories for men, depending on activity level.</a:t>
            </a:r>
          </a:p>
          <a:p>
            <a:r>
              <a:rPr lang="en-US" b="1" dirty="0"/>
              <a:t>Macronutrients</a:t>
            </a:r>
            <a:endParaRPr lang="en-US" dirty="0"/>
          </a:p>
          <a:p>
            <a:pPr lvl="1"/>
            <a:r>
              <a:rPr lang="en-US" dirty="0"/>
              <a:t>AMDRs for carbohydrates, protein, and fat remain the same from middle age into old age.</a:t>
            </a:r>
          </a:p>
          <a:p>
            <a:pPr lvl="1"/>
            <a:r>
              <a:rPr lang="en-US" dirty="0"/>
              <a:t>Fiber is especially important in preventing constipation and diverticulitis, and may also reduce the risk of colon cancer.</a:t>
            </a:r>
          </a:p>
        </p:txBody>
      </p:sp>
    </p:spTree>
    <p:extLst>
      <p:ext uri="{BB962C8B-B14F-4D97-AF65-F5344CB8AC3E}">
        <p14:creationId xmlns:p14="http://schemas.microsoft.com/office/powerpoint/2010/main" val="116846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FA671-133D-FE4C-9B61-63280C2A2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Older Adulthood (Ages 51 and Older)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D5312-BD3C-1646-B609-063AD9B22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Micronutrients</a:t>
            </a:r>
          </a:p>
          <a:p>
            <a:pPr lvl="1"/>
            <a:r>
              <a:rPr lang="en-US" dirty="0"/>
              <a:t>An increase in certain micronutrients can help maintain health during this life stage.</a:t>
            </a:r>
          </a:p>
          <a:p>
            <a:pPr lvl="1"/>
            <a:r>
              <a:rPr lang="en-US" dirty="0"/>
              <a:t>Calcium recommendation increases to 1,200 milligrams per day for both men and women.</a:t>
            </a:r>
          </a:p>
          <a:p>
            <a:pPr lvl="1"/>
            <a:r>
              <a:rPr lang="en-US" dirty="0"/>
              <a:t>Vitamin D recommendations increase to 10–15 micrograms per day for men and women.</a:t>
            </a:r>
          </a:p>
          <a:p>
            <a:pPr lvl="1"/>
            <a:r>
              <a:rPr lang="en-US" dirty="0"/>
              <a:t>Vitamin B</a:t>
            </a:r>
            <a:r>
              <a:rPr lang="en-US" baseline="-25000" dirty="0"/>
              <a:t>6</a:t>
            </a:r>
            <a:r>
              <a:rPr lang="en-US" dirty="0"/>
              <a:t> recommendations rise to 1.7 milligrams per day for older men and 1.5 milligrams per day for older women.</a:t>
            </a:r>
          </a:p>
        </p:txBody>
      </p:sp>
    </p:spTree>
    <p:extLst>
      <p:ext uri="{BB962C8B-B14F-4D97-AF65-F5344CB8AC3E}">
        <p14:creationId xmlns:p14="http://schemas.microsoft.com/office/powerpoint/2010/main" val="151153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226F1-4291-4542-B953-E8B780BAE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Older Adulthood (Ages 51 and Older)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A478C-47DF-1445-B2FD-0A8D55BD8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Older adults require an intake of 2.4 micrograms per day of B</a:t>
            </a:r>
            <a:r>
              <a:rPr lang="en-US" baseline="-25000" dirty="0"/>
              <a:t>12</a:t>
            </a:r>
          </a:p>
          <a:p>
            <a:r>
              <a:rPr lang="en-US" dirty="0"/>
              <a:t>For elderly women, higher iron levels are no longer needed </a:t>
            </a:r>
            <a:r>
              <a:rPr lang="en-US" dirty="0" err="1"/>
              <a:t>postmenopause</a:t>
            </a:r>
            <a:r>
              <a:rPr lang="en-US" dirty="0"/>
              <a:t>.</a:t>
            </a:r>
          </a:p>
          <a:p>
            <a:r>
              <a:rPr lang="en-US" dirty="0"/>
              <a:t>People over age 50 should eat foods rich with all of these micronutrients.</a:t>
            </a:r>
          </a:p>
        </p:txBody>
      </p:sp>
    </p:spTree>
    <p:extLst>
      <p:ext uri="{BB962C8B-B14F-4D97-AF65-F5344CB8AC3E}">
        <p14:creationId xmlns:p14="http://schemas.microsoft.com/office/powerpoint/2010/main" val="280510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C2E07-FB03-D745-8A9A-B0C83F483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4364D-3E17-7A40-AAC1-F4908ABA6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Dietary choices can help improve health during this life stage and address some of the nutritional concerns that many older adults face.</a:t>
            </a:r>
          </a:p>
          <a:p>
            <a:r>
              <a:rPr lang="en-US" dirty="0"/>
              <a:t>There are specific concerns related to nutrition that affect adults in their later years, including medical problems, such as disability and disease.</a:t>
            </a:r>
          </a:p>
          <a:p>
            <a:pPr lvl="1"/>
            <a:r>
              <a:rPr lang="en-US" dirty="0"/>
              <a:t>Dental problems can lead to difficulties with chewing and swallowing.</a:t>
            </a:r>
          </a:p>
          <a:p>
            <a:pPr lvl="1"/>
            <a:r>
              <a:rPr lang="en-US" dirty="0"/>
              <a:t>There is a decreased thirst response in the elderly, and the kidneys have a decreased ability to concentrate urine.</a:t>
            </a:r>
          </a:p>
        </p:txBody>
      </p:sp>
    </p:spTree>
    <p:extLst>
      <p:ext uri="{BB962C8B-B14F-4D97-AF65-F5344CB8AC3E}">
        <p14:creationId xmlns:p14="http://schemas.microsoft.com/office/powerpoint/2010/main" val="386538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A0F86-AB2F-A44E-9E1F-BF9B3D107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8F593-2283-E548-9EDE-4693B83C9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Sensory Issues</a:t>
            </a:r>
          </a:p>
          <a:p>
            <a:pPr lvl="1"/>
            <a:r>
              <a:rPr lang="en-US" dirty="0"/>
              <a:t>About age 60, taste buds begin to decrease in size and number.</a:t>
            </a:r>
          </a:p>
          <a:p>
            <a:pPr lvl="1"/>
            <a:r>
              <a:rPr lang="en-US" b="1" dirty="0"/>
              <a:t>Taste threshold</a:t>
            </a:r>
            <a:r>
              <a:rPr lang="en-US" dirty="0"/>
              <a:t> is higher in older adults, meaning that more of the same flavor must be present to detect the taste.</a:t>
            </a:r>
          </a:p>
          <a:p>
            <a:pPr lvl="1"/>
            <a:r>
              <a:rPr lang="en-US" dirty="0"/>
              <a:t>This can make food seem less appealing and decrease the appetite.</a:t>
            </a:r>
          </a:p>
          <a:p>
            <a:pPr lvl="1"/>
            <a:r>
              <a:rPr lang="en-US" dirty="0"/>
              <a:t>The sense of smell also decreases, which impacts attitudes toward food.</a:t>
            </a:r>
          </a:p>
          <a:p>
            <a:pPr lvl="1"/>
            <a:r>
              <a:rPr lang="en-US" dirty="0"/>
              <a:t>Sensory issues may also affect the digestion.</a:t>
            </a:r>
          </a:p>
        </p:txBody>
      </p:sp>
    </p:spTree>
    <p:extLst>
      <p:ext uri="{BB962C8B-B14F-4D97-AF65-F5344CB8AC3E}">
        <p14:creationId xmlns:p14="http://schemas.microsoft.com/office/powerpoint/2010/main" val="269888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ADA96-AC88-9141-A877-65BD0A774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/>
              <a:t>Weight Gain and Body-Composition Changes, Midlife into Older Age</a:t>
            </a:r>
          </a:p>
        </p:txBody>
      </p:sp>
      <p:pic>
        <p:nvPicPr>
          <p:cNvPr id="4" name="pbFE9Z2UDS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08212" y="1524000"/>
            <a:ext cx="7492999" cy="4214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3012" y="586740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Video Source: </a:t>
            </a:r>
            <a:r>
              <a:rPr lang="en-US" sz="1600" dirty="0">
                <a:hlinkClick r:id="rId4"/>
              </a:rPr>
              <a:t>https://youtu.be/pbFE9Z2UDSU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463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4B5A2-B1FD-F94E-BFB5-EB3B7687F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103EC-B991-6448-84F0-073305691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Gastrointestinal Problems</a:t>
            </a:r>
          </a:p>
          <a:p>
            <a:pPr lvl="1"/>
            <a:r>
              <a:rPr lang="en-US" dirty="0"/>
              <a:t>Saliva production decreases with age, which affects chewing, swallowing, and taste.</a:t>
            </a:r>
          </a:p>
          <a:p>
            <a:pPr lvl="1"/>
            <a:r>
              <a:rPr lang="en-US" dirty="0"/>
              <a:t>Digestive secretions decline later in life as well, which can lead to atrophic gastritis.</a:t>
            </a:r>
          </a:p>
          <a:p>
            <a:pPr lvl="1"/>
            <a:r>
              <a:rPr lang="en-US" dirty="0"/>
              <a:t>Reduction of the digestive enzyme lactase results in a decreased tolerance for dairy products. </a:t>
            </a:r>
          </a:p>
          <a:p>
            <a:pPr lvl="1"/>
            <a:r>
              <a:rPr lang="en-US" dirty="0"/>
              <a:t>Slower gastrointestinal motility can result in more constipation, gas, and bloating.</a:t>
            </a:r>
          </a:p>
        </p:txBody>
      </p:sp>
    </p:spTree>
    <p:extLst>
      <p:ext uri="{BB962C8B-B14F-4D97-AF65-F5344CB8AC3E}">
        <p14:creationId xmlns:p14="http://schemas.microsoft.com/office/powerpoint/2010/main" val="35898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50528-36C3-6C4C-BD6F-368D170B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1EBCB-FF80-D441-89EB-FA917D68F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Dysphagia</a:t>
            </a:r>
          </a:p>
          <a:p>
            <a:pPr lvl="1"/>
            <a:r>
              <a:rPr lang="en-US" b="1" dirty="0"/>
              <a:t>Dysphagia</a:t>
            </a:r>
            <a:r>
              <a:rPr lang="en-US" dirty="0"/>
              <a:t> is a disorder which impairs the ability to swallow.</a:t>
            </a:r>
          </a:p>
          <a:p>
            <a:pPr lvl="1"/>
            <a:r>
              <a:rPr lang="en-US" dirty="0"/>
              <a:t>Any damage to the parts of the brain that control swallowing can result in dysphagia, therefore stroke is a common cause. It is also associated with advanced dementia.</a:t>
            </a:r>
          </a:p>
          <a:p>
            <a:pPr lvl="1"/>
            <a:r>
              <a:rPr lang="en-US" dirty="0"/>
              <a:t>To assist older adults suffering from dysphagia, it can be helpful to alter food consistency.</a:t>
            </a:r>
          </a:p>
          <a:p>
            <a:pPr lvl="1"/>
            <a:r>
              <a:rPr lang="en-US" dirty="0"/>
              <a:t>Speech therapists, physicians, and dietitians work together to determine the appropriate diet for dysphagia patients.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2731-2B00-2C43-AD6C-1CD57A747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3DCA4-DE91-AA4B-9483-0AA089AEB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12" y="1752600"/>
            <a:ext cx="10133331" cy="4572000"/>
          </a:xfrm>
        </p:spPr>
        <p:txBody>
          <a:bodyPr/>
          <a:lstStyle/>
          <a:p>
            <a:r>
              <a:rPr lang="en-US" b="1" dirty="0"/>
              <a:t>Obesity in Old Age</a:t>
            </a:r>
          </a:p>
          <a:p>
            <a:pPr lvl="1"/>
            <a:r>
              <a:rPr lang="en-US" dirty="0"/>
              <a:t>Adults over age 60 are more likely to be obese than young or middle-aged adults.</a:t>
            </a:r>
          </a:p>
          <a:p>
            <a:pPr lvl="1"/>
            <a:r>
              <a:rPr lang="en-US" dirty="0"/>
              <a:t>Being overweight or obese increases the risk for potentially fatal conditions that can afflict the elderly, include cardiovascular disease and Type 2 diabetes.</a:t>
            </a:r>
          </a:p>
          <a:p>
            <a:pPr lvl="1"/>
            <a:r>
              <a:rPr lang="en-US" dirty="0"/>
              <a:t>Obesity is also a contributing factor arthritis.</a:t>
            </a:r>
          </a:p>
          <a:p>
            <a:pPr lvl="1"/>
            <a:r>
              <a:rPr lang="en-US" dirty="0"/>
              <a:t>Dietary changes to promote weight loss should be combined with an exercise program to protect muscle mass.</a:t>
            </a:r>
          </a:p>
          <a:p>
            <a:pPr lvl="1"/>
            <a:r>
              <a:rPr lang="en-US" dirty="0"/>
              <a:t>It is best to be cautious and consult with a health-care professional before beginning a weight-loss program.</a:t>
            </a:r>
          </a:p>
        </p:txBody>
      </p:sp>
    </p:spTree>
    <p:extLst>
      <p:ext uri="{BB962C8B-B14F-4D97-AF65-F5344CB8AC3E}">
        <p14:creationId xmlns:p14="http://schemas.microsoft.com/office/powerpoint/2010/main" val="120167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6BD2-8BAA-0948-A957-1D7507941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FCB-495E-6E4E-A2E7-FD7B9E15D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Anorexia of Aging</a:t>
            </a:r>
          </a:p>
          <a:p>
            <a:pPr lvl="1"/>
            <a:r>
              <a:rPr lang="en-US" dirty="0"/>
              <a:t>The </a:t>
            </a:r>
            <a:r>
              <a:rPr lang="en-US" b="1" dirty="0"/>
              <a:t>anorexia of aging</a:t>
            </a:r>
            <a:r>
              <a:rPr lang="en-US" dirty="0"/>
              <a:t> is characterized by poor food intake, which results in dangerous weight loss.</a:t>
            </a:r>
          </a:p>
          <a:p>
            <a:pPr lvl="1"/>
            <a:r>
              <a:rPr lang="en-US" dirty="0"/>
              <a:t>This leads to a higher risk for immune deficiency, frequent falls, muscle loss, and cognitive deficits.</a:t>
            </a:r>
          </a:p>
          <a:p>
            <a:pPr lvl="1"/>
            <a:r>
              <a:rPr lang="en-US" dirty="0"/>
              <a:t>It is important for health care providers to examine the causes for anorexia of aging among their patients.</a:t>
            </a:r>
          </a:p>
          <a:p>
            <a:pPr lvl="1"/>
            <a:r>
              <a:rPr lang="en-US" dirty="0"/>
              <a:t>Nutritional interventions should focus primarily on a healthy diet.</a:t>
            </a:r>
          </a:p>
          <a:p>
            <a:pPr lvl="1"/>
            <a:r>
              <a:rPr lang="en-US" dirty="0"/>
              <a:t>Health care professionals should consider a patient’s habits and preferences when developing a nutritional treatment plan.</a:t>
            </a:r>
          </a:p>
        </p:txBody>
      </p:sp>
    </p:spTree>
    <p:extLst>
      <p:ext uri="{BB962C8B-B14F-4D97-AF65-F5344CB8AC3E}">
        <p14:creationId xmlns:p14="http://schemas.microsoft.com/office/powerpoint/2010/main" val="139808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E686-DF3D-C94F-A3A7-E84B2AA57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D53B1-6364-D24E-854E-6C9373D69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Vision Problems</a:t>
            </a:r>
          </a:p>
          <a:p>
            <a:pPr lvl="1"/>
            <a:r>
              <a:rPr lang="en-US" dirty="0"/>
              <a:t>Age-related macular degeneration is the leading cause of blindness in Americans over age 60.</a:t>
            </a:r>
          </a:p>
          <a:p>
            <a:pPr lvl="1"/>
            <a:r>
              <a:rPr lang="en-US" dirty="0"/>
              <a:t>This disorder can make food planning and preparation extremely difficult and self-feeding also may be difficult if an elderly person cannot see his or her food clearly.</a:t>
            </a:r>
          </a:p>
          <a:p>
            <a:pPr lvl="1"/>
            <a:r>
              <a:rPr lang="en-US" dirty="0"/>
              <a:t>Consuming colorful fruits and vegetables increases the intake of lutein and zeaxanthin (antioxidants) provide protection for the eyes.</a:t>
            </a:r>
          </a:p>
          <a:p>
            <a:pPr lvl="1"/>
            <a:r>
              <a:rPr lang="en-US" dirty="0"/>
              <a:t>Lutein and zeaxanthin are found in green, leafy vegetables such as spinach, kale, and collard greens, and also corn, peaches, squash, broccoli, Brussels sprouts, orange juice, and honeydew melon.</a:t>
            </a:r>
          </a:p>
        </p:txBody>
      </p:sp>
    </p:spTree>
    <p:extLst>
      <p:ext uri="{BB962C8B-B14F-4D97-AF65-F5344CB8AC3E}">
        <p14:creationId xmlns:p14="http://schemas.microsoft.com/office/powerpoint/2010/main" val="18858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E1DCB-EB70-2644-9440-042787CD0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DB7EB-BD9F-B149-AFEF-DA2D03795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b="1" dirty="0"/>
              <a:t>Neurological Conditions</a:t>
            </a:r>
          </a:p>
          <a:p>
            <a:pPr lvl="1"/>
            <a:r>
              <a:rPr lang="en-US" sz="3000" dirty="0"/>
              <a:t>Elderly adults who suffer from dementia, including Alzheimer’s form, may experience memory loss, agitation, and delusions.</a:t>
            </a:r>
          </a:p>
          <a:p>
            <a:pPr lvl="1"/>
            <a:r>
              <a:rPr lang="en-US" sz="3000" dirty="0"/>
              <a:t>These conditions can have serious effects on diet and nutrition as a person increasingly becomes incapable of caring for himself or herself, which includes the ability to buy and prepare food, and to self-feed.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12227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06130-3C7E-B148-AF4D-92D34298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13.7 Nutritional Concerns for Older Adults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53987-1B3C-6342-851E-64EE3F4D4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b="1" dirty="0"/>
              <a:t>Longevity and Nutrition</a:t>
            </a:r>
            <a:endParaRPr lang="en-US" sz="3000" dirty="0"/>
          </a:p>
          <a:p>
            <a:pPr lvl="1"/>
            <a:r>
              <a:rPr lang="en-US" sz="3000" dirty="0"/>
              <a:t>Good nutrition and regular physical activity can help you live longer and healthier. </a:t>
            </a:r>
          </a:p>
          <a:p>
            <a:pPr lvl="1"/>
            <a:r>
              <a:rPr lang="en-US" sz="3000" dirty="0"/>
              <a:t>Poor nutrition and a lack of exercise can shorten your life and lead to medical problems.</a:t>
            </a:r>
          </a:p>
          <a:p>
            <a:pPr lvl="1"/>
            <a:r>
              <a:rPr lang="en-US" sz="3000" dirty="0"/>
              <a:t>Nutritious foods form the foundation of a healthy life at every age.</a:t>
            </a:r>
          </a:p>
        </p:txBody>
      </p:sp>
    </p:spTree>
    <p:extLst>
      <p:ext uri="{BB962C8B-B14F-4D97-AF65-F5344CB8AC3E}">
        <p14:creationId xmlns:p14="http://schemas.microsoft.com/office/powerpoint/2010/main" val="400154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F5ACA-0B5F-8343-A696-3BB8B05A1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13.1 The Human Life Cycle Continues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B9FE8-D63C-C541-A1FC-C14539D95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amounts of needed nutrients change as we pass from one stage of the human life cycle to the next.</a:t>
            </a:r>
          </a:p>
          <a:p>
            <a:pPr lvl="1"/>
            <a:r>
              <a:rPr lang="en-US" dirty="0"/>
              <a:t>Young children require a higher caloric intake relative to body size. On the other hand, inactive senior citizens need fewer calories than other adults.</a:t>
            </a:r>
          </a:p>
          <a:p>
            <a:r>
              <a:rPr lang="en-US" dirty="0"/>
              <a:t>Psychological, emotional, and social issues over the span of a human life can also influence diet and nutrition.</a:t>
            </a:r>
          </a:p>
        </p:txBody>
      </p:sp>
    </p:spTree>
    <p:extLst>
      <p:ext uri="{BB962C8B-B14F-4D97-AF65-F5344CB8AC3E}">
        <p14:creationId xmlns:p14="http://schemas.microsoft.com/office/powerpoint/2010/main" val="188040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esh food presentation (widescreen).potx" id="{63DD3034-9CB5-4B6F-BCA0-530A5E267AB2}" vid="{9783A5E3-1DF2-4F3C-8902-0C2EB8A188D6}"/>
    </a:ext>
  </a:extLst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D821C33D77374889306AEF42E3F77D" ma:contentTypeVersion="7" ma:contentTypeDescription="Create a new document." ma:contentTypeScope="" ma:versionID="72be366cff232dfece6902775b7875da">
  <xsd:schema xmlns:xsd="http://www.w3.org/2001/XMLSchema" xmlns:xs="http://www.w3.org/2001/XMLSchema" xmlns:p="http://schemas.microsoft.com/office/2006/metadata/properties" xmlns:ns2="fde54b8b-4b5e-495a-9838-89e8d703d9aa" targetNamespace="http://schemas.microsoft.com/office/2006/metadata/properties" ma:root="true" ma:fieldsID="941aee6532d60bb553fc8bd15f74bc67" ns2:_="">
    <xsd:import namespace="fde54b8b-4b5e-495a-9838-89e8d703d9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e54b8b-4b5e-495a-9838-89e8d703d9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FDC869-6284-4C61-A2C1-18936BA8594C}"/>
</file>

<file path=customXml/itemProps2.xml><?xml version="1.0" encoding="utf-8"?>
<ds:datastoreItem xmlns:ds="http://schemas.openxmlformats.org/officeDocument/2006/customXml" ds:itemID="{5E700CCB-20BA-4760-AB9F-AC3B63ED32E0}">
  <ds:schemaRefs>
    <ds:schemaRef ds:uri="http://purl.org/dc/elements/1.1/"/>
    <ds:schemaRef ds:uri="http://schemas.microsoft.com/office/2006/metadata/properties"/>
    <ds:schemaRef ds:uri="a4f35948-e619-41b3-aa29-22878b09cfd2"/>
    <ds:schemaRef ds:uri="http://schemas.microsoft.com/office/infopath/2007/PartnerControls"/>
    <ds:schemaRef ds:uri="http://purl.org/dc/terms/"/>
    <ds:schemaRef ds:uri="40262f94-9f35-4ac3-9a90-690165a166b7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10811</TotalTime>
  <Words>6658</Words>
  <Application>Microsoft Macintosh PowerPoint</Application>
  <PresentationFormat>Custom</PresentationFormat>
  <Paragraphs>652</Paragraphs>
  <Slides>86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0" baseType="lpstr">
      <vt:lpstr>Arial</vt:lpstr>
      <vt:lpstr>Calibri</vt:lpstr>
      <vt:lpstr>Constantia</vt:lpstr>
      <vt:lpstr>Cooking 16x9</vt:lpstr>
      <vt:lpstr>Nutrition through the Life Cycle: From Childhood to the Elderly Years</vt:lpstr>
      <vt:lpstr>Chapter Objectives:</vt:lpstr>
      <vt:lpstr>Chapter Objectives:</vt:lpstr>
      <vt:lpstr>Chapter Objectives:</vt:lpstr>
      <vt:lpstr>Chapter Objectives:</vt:lpstr>
      <vt:lpstr>Introduction</vt:lpstr>
      <vt:lpstr>Introduction</vt:lpstr>
      <vt:lpstr>Weight Gain and Body-Composition Changes, Midlife into Older Age</vt:lpstr>
      <vt:lpstr>13.1 The Human Life Cycle Continues</vt:lpstr>
      <vt:lpstr>13.1 Changes during Childhood</vt:lpstr>
      <vt:lpstr>13.1 Changes during Puberty</vt:lpstr>
      <vt:lpstr>13.1 Changes in Late Adolescence</vt:lpstr>
      <vt:lpstr>13.1 Changes in Young Adulthood</vt:lpstr>
      <vt:lpstr>13.1 Changes in Middle Age</vt:lpstr>
      <vt:lpstr>13.1 Changes in the Older Adult Years</vt:lpstr>
      <vt:lpstr>13.1 Changes in the Older Adult Years</vt:lpstr>
      <vt:lpstr>13.1 Changing Needs and Nutrition</vt:lpstr>
      <vt:lpstr>13.2 Childhood and Nutrition</vt:lpstr>
      <vt:lpstr>13.2 Childhood (Ages Four to Eight): “Growing Pains”</vt:lpstr>
      <vt:lpstr>13.2 Childhood (Ages Four to Eight): “Growing Pains”</vt:lpstr>
      <vt:lpstr>13.2 Childhood (Ages Four to Eight): “Growing Pains”</vt:lpstr>
      <vt:lpstr>Table 13.1 Micronutrient Levels during Childhood</vt:lpstr>
      <vt:lpstr>Table 13.1 Micronutrient Levels during Childhood -continued-</vt:lpstr>
      <vt:lpstr>13.2 Factors Influencing Intake</vt:lpstr>
      <vt:lpstr>13.2 Children and Malnutrition</vt:lpstr>
      <vt:lpstr>13.2 Children and Malnutrition</vt:lpstr>
      <vt:lpstr>13.2 Children and Vegetarianism</vt:lpstr>
      <vt:lpstr>13.2 Children and Vegetarianism</vt:lpstr>
      <vt:lpstr>13.2 Food Allergies and Food Intolerance</vt:lpstr>
      <vt:lpstr>13.2 Food Allergies and Food Intolerance</vt:lpstr>
      <vt:lpstr>13.2 The Threat of Lead Toxicity</vt:lpstr>
      <vt:lpstr>13.3 Puberty and Nutrition</vt:lpstr>
      <vt:lpstr>13.3 The Onset of Puberty (Ages 9 to 13)</vt:lpstr>
      <vt:lpstr>13.3 The Onset of Puberty (Ages 9 to 13)</vt:lpstr>
      <vt:lpstr>13.3 The Onset of Puberty (Ages 9 to 13)</vt:lpstr>
      <vt:lpstr>Table 13.2 Micronutrient Levels during Puberty</vt:lpstr>
      <vt:lpstr>Table 13.2 Micronutrient Levels during Puberty -continued-</vt:lpstr>
      <vt:lpstr>13.3 Childhood Obesity</vt:lpstr>
      <vt:lpstr>13.3 Childhood Obesity</vt:lpstr>
      <vt:lpstr>13.3 Childhood Obesity</vt:lpstr>
      <vt:lpstr>13.3 Childhood Obesity</vt:lpstr>
      <vt:lpstr>Voice of America: Adolescent Obesity Raises Risk of Severe Obesity in Adulthood</vt:lpstr>
      <vt:lpstr>13.3 Childhood Obesity</vt:lpstr>
      <vt:lpstr>13.4 Older Adolescence and Nutrition</vt:lpstr>
      <vt:lpstr>13.4 Adolescence (Ages 14 to 18)</vt:lpstr>
      <vt:lpstr>13.4 Adolescence (Ages 14 to 18)</vt:lpstr>
      <vt:lpstr>13.4 Adolescence (Ages 14 to 18)</vt:lpstr>
      <vt:lpstr>13.4 Adolescence (Ages 14 to 18)</vt:lpstr>
      <vt:lpstr>Table 13.3 Micronutrient Levels during Older Adolescence</vt:lpstr>
      <vt:lpstr>Table 13.3 Micronutrient Levels during Older Adolescence -continued-</vt:lpstr>
      <vt:lpstr>13.4 Adolescence (Ages 14 to 18)</vt:lpstr>
      <vt:lpstr>13.4 Adolescence (Ages 14 to 18)</vt:lpstr>
      <vt:lpstr>13.4 Adolescence (Ages 14 to 18)</vt:lpstr>
      <vt:lpstr>13.4 Adolescence (Ages 14 to 18)</vt:lpstr>
      <vt:lpstr>13.5 Young Adulthood and Nutrition</vt:lpstr>
      <vt:lpstr>13.5 Young Adulthood (19 to 30)</vt:lpstr>
      <vt:lpstr>13.5 Young Adulthood (19 to 30)</vt:lpstr>
      <vt:lpstr>13.5 Young Adulthood (19 to 30)</vt:lpstr>
      <vt:lpstr>13.5 Young Adulthood (19 to 30)</vt:lpstr>
      <vt:lpstr>Table 13.4 Micronutrient Levels during Adulthood</vt:lpstr>
      <vt:lpstr>Table 13.4 Micronutrient Levels during Adulthood -continued-</vt:lpstr>
      <vt:lpstr>13.5 Young Adulthood (19 to 30)</vt:lpstr>
      <vt:lpstr>13.5 Young Adulthood (19 to 30)</vt:lpstr>
      <vt:lpstr>13.5 Young Adulthood (19 to 30)</vt:lpstr>
      <vt:lpstr>13.6 Middle Age and Nutrition</vt:lpstr>
      <vt:lpstr>13.6 Middle Age (31 to 50)</vt:lpstr>
      <vt:lpstr>13.6 Middle Age (31 to 50)</vt:lpstr>
      <vt:lpstr>13.6 Middle Age (31 to 50)</vt:lpstr>
      <vt:lpstr>13.6 Middle Age (31 to 50)</vt:lpstr>
      <vt:lpstr>13.6 Middle Age (31 to 50)</vt:lpstr>
      <vt:lpstr>13.6 Middle Age (31 to 50)</vt:lpstr>
      <vt:lpstr>13.6 Middle Age (31 to 50)</vt:lpstr>
      <vt:lpstr>13.7 Old Age and Nutrition</vt:lpstr>
      <vt:lpstr>13.7 Older Adulthood (Ages 51 and Older)</vt:lpstr>
      <vt:lpstr>13.7 Older Adulthood (Ages 51 and Older)</vt:lpstr>
      <vt:lpstr>13.7 Older Adulthood (Ages 51 and Older)</vt:lpstr>
      <vt:lpstr>13.7 Older Adulthood (Ages 51 and Older)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  <vt:lpstr>13.7 Nutritional Concerns for Older Adults</vt:lpstr>
    </vt:vector>
  </TitlesOfParts>
  <Company>Georgia Highlands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and You</dc:title>
  <dc:creator>Sharryse Henderson</dc:creator>
  <cp:lastModifiedBy>Lisa Jellum</cp:lastModifiedBy>
  <cp:revision>390</cp:revision>
  <cp:lastPrinted>2019-01-27T14:34:55Z</cp:lastPrinted>
  <dcterms:created xsi:type="dcterms:W3CDTF">2018-01-08T00:02:35Z</dcterms:created>
  <dcterms:modified xsi:type="dcterms:W3CDTF">2021-11-12T17:47:10Z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0x010100F0D821C33D77374889306AEF42E3F77D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