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32"/>
  </p:notesMasterIdLst>
  <p:handoutMasterIdLst>
    <p:handoutMasterId r:id="rId133"/>
  </p:handoutMasterIdLst>
  <p:sldIdLst>
    <p:sldId id="256" r:id="rId5"/>
    <p:sldId id="257" r:id="rId6"/>
    <p:sldId id="382" r:id="rId7"/>
    <p:sldId id="381" r:id="rId8"/>
    <p:sldId id="258" r:id="rId9"/>
    <p:sldId id="261" r:id="rId10"/>
    <p:sldId id="263" r:id="rId11"/>
    <p:sldId id="262" r:id="rId12"/>
    <p:sldId id="264" r:id="rId13"/>
    <p:sldId id="259" r:id="rId14"/>
    <p:sldId id="265" r:id="rId15"/>
    <p:sldId id="266" r:id="rId16"/>
    <p:sldId id="267" r:id="rId17"/>
    <p:sldId id="268" r:id="rId18"/>
    <p:sldId id="260" r:id="rId19"/>
    <p:sldId id="269" r:id="rId20"/>
    <p:sldId id="271" r:id="rId21"/>
    <p:sldId id="272" r:id="rId22"/>
    <p:sldId id="273" r:id="rId23"/>
    <p:sldId id="274" r:id="rId24"/>
    <p:sldId id="275" r:id="rId25"/>
    <p:sldId id="276" r:id="rId26"/>
    <p:sldId id="270"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 id="366" r:id="rId117"/>
    <p:sldId id="367" r:id="rId118"/>
    <p:sldId id="368" r:id="rId119"/>
    <p:sldId id="369" r:id="rId120"/>
    <p:sldId id="370" r:id="rId121"/>
    <p:sldId id="371" r:id="rId122"/>
    <p:sldId id="372" r:id="rId123"/>
    <p:sldId id="373" r:id="rId124"/>
    <p:sldId id="374" r:id="rId125"/>
    <p:sldId id="375" r:id="rId126"/>
    <p:sldId id="376" r:id="rId127"/>
    <p:sldId id="377" r:id="rId128"/>
    <p:sldId id="378" r:id="rId129"/>
    <p:sldId id="379" r:id="rId130"/>
    <p:sldId id="380" r:id="rId131"/>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3"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25" autoAdjust="0"/>
    <p:restoredTop sz="94492" autoAdjust="0"/>
  </p:normalViewPr>
  <p:slideViewPr>
    <p:cSldViewPr>
      <p:cViewPr varScale="1">
        <p:scale>
          <a:sx n="88" d="100"/>
          <a:sy n="88" d="100"/>
        </p:scale>
        <p:origin x="184" y="752"/>
      </p:cViewPr>
      <p:guideLst>
        <p:guide orient="horz" pos="2160"/>
        <p:guide pos="3839"/>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28" Type="http://schemas.openxmlformats.org/officeDocument/2006/relationships/slide" Target="slides/slide124.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134" Type="http://schemas.openxmlformats.org/officeDocument/2006/relationships/presProps" Target="presProps.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129" Type="http://schemas.openxmlformats.org/officeDocument/2006/relationships/slide" Target="slides/slide125.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slide" Target="slides/slide126.xml"/><Relationship Id="rId135" Type="http://schemas.openxmlformats.org/officeDocument/2006/relationships/viewProps" Target="viewProps.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theme" Target="theme/theme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notesMaster" Target="notesMasters/notesMaster1.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4" Type="http://schemas.openxmlformats.org/officeDocument/2006/relationships/slideMaster" Target="slideMasters/slideMaster1.xml"/><Relationship Id="rId9" Type="http://schemas.openxmlformats.org/officeDocument/2006/relationships/slide" Target="slides/slide5.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5E03B7-B591-4A2A-B695-014C5A39F13E}" type="datetimeFigureOut">
              <a:rPr lang="en-US"/>
              <a:t>11/12/21</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E322BB-75AD-4A1E-9661-2724167329F0}" type="slidenum">
              <a:rPr/>
              <a:t>‹#›</a:t>
            </a:fld>
            <a:endParaRPr/>
          </a:p>
        </p:txBody>
      </p:sp>
    </p:spTree>
    <p:extLst>
      <p:ext uri="{BB962C8B-B14F-4D97-AF65-F5344CB8AC3E}">
        <p14:creationId xmlns:p14="http://schemas.microsoft.com/office/powerpoint/2010/main" val="2512705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DFBD7B-E4FB-4AA8-9540-FD148073ACB3}" type="datetimeFigureOut">
              <a:rPr lang="en-US"/>
              <a:t>11/9/21</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45B7DE-1198-4F2F-B574-CA8CAE341642}" type="slidenum">
              <a:rPr/>
              <a:t>‹#›</a:t>
            </a:fld>
            <a:endParaRPr/>
          </a:p>
        </p:txBody>
      </p:sp>
    </p:spTree>
    <p:extLst>
      <p:ext uri="{BB962C8B-B14F-4D97-AF65-F5344CB8AC3E}">
        <p14:creationId xmlns:p14="http://schemas.microsoft.com/office/powerpoint/2010/main" val="188231245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squares"/>
          <p:cNvGrpSpPr/>
          <p:nvPr/>
        </p:nvGrpSpPr>
        <p:grpSpPr>
          <a:xfrm>
            <a:off x="0" y="1135743"/>
            <a:ext cx="1622332" cy="799981"/>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828324" y="362396"/>
            <a:ext cx="9141619" cy="1676400"/>
          </a:xfrm>
        </p:spPr>
        <p:txBody>
          <a:bodyPr>
            <a:noAutofit/>
          </a:bodyPr>
          <a:lstStyle>
            <a:lvl1pPr>
              <a:lnSpc>
                <a:spcPct val="80000"/>
              </a:lnSpc>
              <a:defRPr sz="6000"/>
            </a:lvl1pPr>
          </a:lstStyle>
          <a:p>
            <a:r>
              <a:rPr lang="en-US"/>
              <a:t>Click to edit Master title style</a:t>
            </a:r>
            <a:endParaRPr/>
          </a:p>
        </p:txBody>
      </p:sp>
      <p:sp>
        <p:nvSpPr>
          <p:cNvPr id="3" name="Subtitle 2"/>
          <p:cNvSpPr>
            <a:spLocks noGrp="1"/>
          </p:cNvSpPr>
          <p:nvPr>
            <p:ph type="subTitle" idx="1"/>
          </p:nvPr>
        </p:nvSpPr>
        <p:spPr>
          <a:xfrm>
            <a:off x="1828324" y="2089595"/>
            <a:ext cx="9141619" cy="886344"/>
          </a:xfrm>
        </p:spPr>
        <p:txBody>
          <a:bodyPr>
            <a:normAutofit/>
          </a:bodyPr>
          <a:lstStyle>
            <a:lvl1pPr marL="0" indent="0" algn="l">
              <a:buNone/>
              <a:defRPr sz="2800">
                <a:solidFill>
                  <a:schemeClr val="accent1">
                    <a:lumMod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endParaRPr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A7209051-6E81-43E8-9099-FF6A0C3DCFE8}" type="datetime1">
              <a:rPr lang="en-US"/>
              <a:t>11/9/21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887510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CEAB04-7709-4C1E-A61A-74684A0170FC}" type="datetime1">
              <a:rPr lang="en-US"/>
              <a:t>11/9/21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264082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squares"/>
          <p:cNvGrpSpPr/>
          <p:nvPr/>
        </p:nvGrpSpPr>
        <p:grpSpPr>
          <a:xfrm rot="5400000">
            <a:off x="9583007" y="233864"/>
            <a:ext cx="1063300" cy="524046"/>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5" name="bottom graphic"/>
          <p:cNvGrpSpPr/>
          <p:nvPr/>
        </p:nvGrpSpPr>
        <p:grpSpPr>
          <a:xfrm>
            <a:off x="0" y="5395517"/>
            <a:ext cx="12188825" cy="1462483"/>
            <a:chOff x="0" y="4046638"/>
            <a:chExt cx="9144000" cy="1096862"/>
          </a:xfrm>
        </p:grpSpPr>
        <p:sp>
          <p:nvSpPr>
            <p:cNvPr id="16" name="Freeform 15"/>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72"/>
            <p:cNvSpPr/>
            <p:nvPr/>
          </p:nvSpPr>
          <p:spPr bwMode="ltGray">
            <a:xfrm rot="5400000">
              <a:off x="4023569" y="23069"/>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Vertical Title 1"/>
          <p:cNvSpPr>
            <a:spLocks noGrp="1"/>
          </p:cNvSpPr>
          <p:nvPr>
            <p:ph type="title" orient="vert"/>
          </p:nvPr>
        </p:nvSpPr>
        <p:spPr>
          <a:xfrm>
            <a:off x="9751060" y="1150514"/>
            <a:ext cx="1828324" cy="5021685"/>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8882" y="1150514"/>
            <a:ext cx="8227457" cy="5021685"/>
          </a:xfrm>
        </p:spPr>
        <p:txBody>
          <a:bodyPr vert="eaVert"/>
          <a:lstStyle>
            <a:lvl5pPr>
              <a:defRPr/>
            </a:lvl5pPr>
            <a:lvl6pPr>
              <a:defRPr/>
            </a:lvl6pPr>
            <a:lvl7pPr>
              <a:defRPr/>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C79BD0D-E0B1-4CED-AC65-708AC79EB9CD}" type="datetime1">
              <a:rPr lang="en-US"/>
              <a:t>11/9/21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81644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CC3EA6D-DF0B-4D4B-B359-5F1D1D0E30A4}" type="datetime1">
              <a:rPr lang="en-US"/>
              <a:t>11/9/21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435150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squares"/>
          <p:cNvGrpSpPr/>
          <p:nvPr/>
        </p:nvGrpSpPr>
        <p:grpSpPr>
          <a:xfrm>
            <a:off x="0" y="3124415"/>
            <a:ext cx="1622332" cy="805061"/>
            <a:chOff x="0" y="2343311"/>
            <a:chExt cx="1217066" cy="603796"/>
          </a:xfrm>
        </p:grpSpPr>
        <p:sp>
          <p:nvSpPr>
            <p:cNvPr id="8" name="Rounded Rectangle 7"/>
            <p:cNvSpPr/>
            <p:nvPr/>
          </p:nvSpPr>
          <p:spPr>
            <a:xfrm>
              <a:off x="787514" y="2347123"/>
              <a:ext cx="429552" cy="59998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86370" y="2347123"/>
              <a:ext cx="429552" cy="59998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92604" y="2535915"/>
              <a:ext cx="599986" cy="214778"/>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9" name="bottom graphic"/>
          <p:cNvGrpSpPr/>
          <p:nvPr/>
        </p:nvGrpSpPr>
        <p:grpSpPr>
          <a:xfrm>
            <a:off x="0" y="5409216"/>
            <a:ext cx="12188825" cy="1462483"/>
            <a:chOff x="0" y="4056912"/>
            <a:chExt cx="9144000" cy="1096862"/>
          </a:xfrm>
        </p:grpSpPr>
        <p:sp>
          <p:nvSpPr>
            <p:cNvPr id="20" name="Freeform 19"/>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Title 1"/>
          <p:cNvSpPr>
            <a:spLocks noGrp="1"/>
          </p:cNvSpPr>
          <p:nvPr>
            <p:ph type="title"/>
          </p:nvPr>
        </p:nvSpPr>
        <p:spPr>
          <a:xfrm>
            <a:off x="1828324" y="1932518"/>
            <a:ext cx="9141619" cy="2105367"/>
          </a:xfrm>
        </p:spPr>
        <p:txBody>
          <a:bodyPr anchor="b">
            <a:normAutofit/>
          </a:bodyPr>
          <a:lstStyle>
            <a:lvl1pPr algn="l">
              <a:defRPr sz="6000" b="0" cap="none" baseline="0"/>
            </a:lvl1pPr>
          </a:lstStyle>
          <a:p>
            <a:r>
              <a:rPr lang="en-US"/>
              <a:t>Click to edit Master title style</a:t>
            </a:r>
            <a:endParaRPr/>
          </a:p>
        </p:txBody>
      </p:sp>
      <p:sp>
        <p:nvSpPr>
          <p:cNvPr id="3" name="Text Placeholder 2"/>
          <p:cNvSpPr>
            <a:spLocks noGrp="1"/>
          </p:cNvSpPr>
          <p:nvPr>
            <p:ph type="body" idx="1"/>
          </p:nvPr>
        </p:nvSpPr>
        <p:spPr>
          <a:xfrm>
            <a:off x="1828324" y="4084264"/>
            <a:ext cx="9141619" cy="933297"/>
          </a:xfrm>
        </p:spPr>
        <p:txBody>
          <a:bodyPr anchor="t">
            <a:normAutofit/>
          </a:bodyPr>
          <a:lstStyle>
            <a:lvl1pPr marL="0" indent="0">
              <a:buNone/>
              <a:defRPr sz="2800">
                <a:solidFill>
                  <a:schemeClr val="accent1">
                    <a:lumMod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977EDB99-15BC-4479-BAC5-1E502E66917A}" type="datetime1">
              <a:rPr lang="en-US"/>
              <a:t>11/9/21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435693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9751060" cy="1295400"/>
          </a:xfrm>
        </p:spPr>
        <p:txBody>
          <a:bodyPr/>
          <a:lstStyle/>
          <a:p>
            <a:r>
              <a:rPr lang="en-US"/>
              <a:t>Click to edit Master title style</a:t>
            </a:r>
            <a:endParaRPr/>
          </a:p>
        </p:txBody>
      </p:sp>
      <p:sp>
        <p:nvSpPr>
          <p:cNvPr id="3" name="Content Placeholder 2"/>
          <p:cNvSpPr>
            <a:spLocks noGrp="1"/>
          </p:cNvSpPr>
          <p:nvPr>
            <p:ph sz="half" idx="1"/>
          </p:nvPr>
        </p:nvSpPr>
        <p:spPr>
          <a:xfrm>
            <a:off x="1141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094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4067C2A3-CD19-48AB-9F64-ECCF75182EDD}" type="datetime1">
              <a:rPr lang="en-US"/>
              <a:t>11/9/21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297796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9751060" cy="1295400"/>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141412" y="1524000"/>
            <a:ext cx="4875530" cy="816429"/>
          </a:xfrm>
        </p:spPr>
        <p:txBody>
          <a:bodyPr anchor="ctr">
            <a:normAutofit/>
          </a:bodyPr>
          <a:lstStyle>
            <a:lvl1pPr marL="0" indent="0">
              <a:buNone/>
              <a:defRPr sz="2800" b="0">
                <a:solidFill>
                  <a:schemeClr val="accent1">
                    <a:lumMod val="75000"/>
                  </a:schemeClr>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4" name="Content Placeholder 3"/>
          <p:cNvSpPr>
            <a:spLocks noGrp="1"/>
          </p:cNvSpPr>
          <p:nvPr>
            <p:ph sz="half" idx="2"/>
          </p:nvPr>
        </p:nvSpPr>
        <p:spPr>
          <a:xfrm>
            <a:off x="1141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094412" y="1524000"/>
            <a:ext cx="4875530" cy="816429"/>
          </a:xfrm>
        </p:spPr>
        <p:txBody>
          <a:bodyPr anchor="ctr">
            <a:normAutofit/>
          </a:bodyPr>
          <a:lstStyle>
            <a:lvl1pPr marL="0" indent="0">
              <a:buNone/>
              <a:defRPr sz="2800" b="0">
                <a:solidFill>
                  <a:schemeClr val="accent1">
                    <a:lumMod val="75000"/>
                  </a:schemeClr>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6" name="Content Placeholder 5"/>
          <p:cNvSpPr>
            <a:spLocks noGrp="1"/>
          </p:cNvSpPr>
          <p:nvPr>
            <p:ph sz="quarter" idx="4"/>
          </p:nvPr>
        </p:nvSpPr>
        <p:spPr>
          <a:xfrm>
            <a:off x="6094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0363E8C1-7C87-4705-AB97-8CD17D208E3F}" type="datetime1">
              <a:rPr lang="en-US"/>
              <a:t>11/9/21</a:t>
            </a:fld>
            <a:endParaRPr/>
          </a:p>
        </p:txBody>
      </p:sp>
      <p:sp>
        <p:nvSpPr>
          <p:cNvPr id="9" name="Slide Number Placeholder 8"/>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487039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E20C624E-DF92-4841-B9B9-DD11AA239B85}" type="datetime1">
              <a:rPr lang="en-US"/>
              <a:t>11/9/21</a:t>
            </a:fld>
            <a:endParaRPr/>
          </a:p>
        </p:txBody>
      </p:sp>
      <p:sp>
        <p:nvSpPr>
          <p:cNvPr id="5" name="Slide Number Placeholder 4"/>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96903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8" name="bottom graphic"/>
          <p:cNvGrpSpPr/>
          <p:nvPr/>
        </p:nvGrpSpPr>
        <p:grpSpPr>
          <a:xfrm>
            <a:off x="0" y="5409216"/>
            <a:ext cx="12188825" cy="1462483"/>
            <a:chOff x="0" y="4056912"/>
            <a:chExt cx="9144000" cy="1096862"/>
          </a:xfrm>
        </p:grpSpPr>
        <p:sp>
          <p:nvSpPr>
            <p:cNvPr id="9" name="Freeform 8"/>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FBDA3AE1-4360-4D5B-BDBC-656B872DD533}" type="datetime1">
              <a:rPr lang="en-US"/>
              <a:t>11/9/21</a:t>
            </a:fld>
            <a:endParaRPr/>
          </a:p>
        </p:txBody>
      </p:sp>
      <p:sp>
        <p:nvSpPr>
          <p:cNvPr id="4" name="Slide Number Placeholder 3"/>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2225395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600" b="0"/>
            </a:lvl1pPr>
          </a:lstStyle>
          <a:p>
            <a:r>
              <a:rPr lang="en-US"/>
              <a:t>Click to edit Master title style</a:t>
            </a:r>
            <a:endParaRPr/>
          </a:p>
        </p:txBody>
      </p:sp>
      <p:sp>
        <p:nvSpPr>
          <p:cNvPr id="3" name="Content Placeholder 2"/>
          <p:cNvSpPr>
            <a:spLocks noGrp="1"/>
          </p:cNvSpPr>
          <p:nvPr>
            <p:ph idx="1"/>
          </p:nvPr>
        </p:nvSpPr>
        <p:spPr>
          <a:xfrm>
            <a:off x="4875530" y="1600200"/>
            <a:ext cx="6094413"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218883" y="1600202"/>
            <a:ext cx="3453500" cy="4571999"/>
          </a:xfrm>
        </p:spPr>
        <p:txBody>
          <a:bodyPr>
            <a:normAutofit/>
          </a:bodyPr>
          <a:lstStyle>
            <a:lvl1pPr marL="0" indent="0">
              <a:buNone/>
              <a:defRPr sz="2800">
                <a:solidFill>
                  <a:schemeClr val="accent1">
                    <a:lumMod val="75000"/>
                  </a:schemeClr>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20990708-46A4-4851-883E-8DFB8939107E}" type="datetime1">
              <a:rPr lang="en-US"/>
              <a:t>11/9/21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483960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6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218887" y="1600200"/>
            <a:ext cx="6703850" cy="3657600"/>
          </a:xfrm>
          <a:prstGeom prst="roundRect">
            <a:avLst>
              <a:gd name="adj" fmla="val 3098"/>
            </a:avLst>
          </a:prstGeom>
        </p:spPr>
        <p:txBody>
          <a:bodyPr>
            <a:normAutofit/>
          </a:bodyPr>
          <a:lstStyle>
            <a:lvl1pPr marL="0" indent="0">
              <a:buNone/>
              <a:defRPr sz="27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a:t>Click icon to add picture</a:t>
            </a:r>
            <a:endParaRPr/>
          </a:p>
        </p:txBody>
      </p:sp>
      <p:sp>
        <p:nvSpPr>
          <p:cNvPr id="4" name="Text Placeholder 3"/>
          <p:cNvSpPr>
            <a:spLocks noGrp="1"/>
          </p:cNvSpPr>
          <p:nvPr>
            <p:ph type="body" sz="half" idx="2"/>
          </p:nvPr>
        </p:nvSpPr>
        <p:spPr>
          <a:xfrm>
            <a:off x="8125883" y="1600200"/>
            <a:ext cx="2844059" cy="3759200"/>
          </a:xfrm>
        </p:spPr>
        <p:txBody>
          <a:bodyPr anchor="b">
            <a:normAutofit/>
          </a:bodyPr>
          <a:lstStyle>
            <a:lvl1pPr marL="0" indent="0">
              <a:buNone/>
              <a:defRPr sz="2800">
                <a:solidFill>
                  <a:schemeClr val="accent1">
                    <a:lumMod val="75000"/>
                  </a:schemeClr>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AE88EFFC-86AE-4294-A319-CAFC2651994B}" type="datetime1">
              <a:rPr lang="en-US"/>
              <a:t>11/9/21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442985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bottom graphic"/>
          <p:cNvGrpSpPr/>
          <p:nvPr/>
        </p:nvGrpSpPr>
        <p:grpSpPr>
          <a:xfrm>
            <a:off x="0" y="5409216"/>
            <a:ext cx="12188825" cy="1462483"/>
            <a:chOff x="0" y="4056912"/>
            <a:chExt cx="9144000" cy="1096862"/>
          </a:xfrm>
        </p:grpSpPr>
        <p:sp>
          <p:nvSpPr>
            <p:cNvPr id="21" name="Freeform 20"/>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grpSp>
        <p:nvGrpSpPr>
          <p:cNvPr id="7" name="squares"/>
          <p:cNvGrpSpPr/>
          <p:nvPr/>
        </p:nvGrpSpPr>
        <p:grpSpPr>
          <a:xfrm>
            <a:off x="1" y="800551"/>
            <a:ext cx="1063023" cy="524183"/>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Placeholder 1"/>
          <p:cNvSpPr>
            <a:spLocks noGrp="1"/>
          </p:cNvSpPr>
          <p:nvPr>
            <p:ph type="title"/>
          </p:nvPr>
        </p:nvSpPr>
        <p:spPr>
          <a:xfrm>
            <a:off x="1218883" y="152400"/>
            <a:ext cx="9751060" cy="1295400"/>
          </a:xfrm>
          <a:prstGeom prst="rect">
            <a:avLst/>
          </a:prstGeom>
        </p:spPr>
        <p:txBody>
          <a:bodyPr vert="horz" lIns="121899" tIns="60949" rIns="121899" bIns="60949" rtlCol="0" anchor="b">
            <a:normAutofit/>
          </a:bodyPr>
          <a:lstStyle/>
          <a:p>
            <a:r>
              <a:rPr lang="en-US"/>
              <a:t>Click to edit Master title style</a:t>
            </a:r>
            <a:endParaRPr/>
          </a:p>
        </p:txBody>
      </p:sp>
      <p:sp>
        <p:nvSpPr>
          <p:cNvPr id="3" name="Text Placeholder 2"/>
          <p:cNvSpPr>
            <a:spLocks noGrp="1"/>
          </p:cNvSpPr>
          <p:nvPr>
            <p:ph type="body" idx="1"/>
          </p:nvPr>
        </p:nvSpPr>
        <p:spPr>
          <a:xfrm>
            <a:off x="1218883" y="1600200"/>
            <a:ext cx="9751060" cy="4572000"/>
          </a:xfrm>
          <a:prstGeom prst="rect">
            <a:avLst/>
          </a:prstGeom>
        </p:spPr>
        <p:txBody>
          <a:bodyPr vert="horz" lIns="121899" tIns="60949" rIns="121899" bIns="60949"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Footer Placeholder 4"/>
          <p:cNvSpPr>
            <a:spLocks noGrp="1"/>
          </p:cNvSpPr>
          <p:nvPr>
            <p:ph type="ftr" sz="quarter" idx="3"/>
          </p:nvPr>
        </p:nvSpPr>
        <p:spPr>
          <a:xfrm>
            <a:off x="1218883" y="6448425"/>
            <a:ext cx="8288401" cy="180976"/>
          </a:xfrm>
          <a:prstGeom prst="rect">
            <a:avLst/>
          </a:prstGeom>
        </p:spPr>
        <p:txBody>
          <a:bodyPr vert="horz" lIns="121899" tIns="60949" rIns="121899" bIns="60949" rtlCol="0" anchor="ctr"/>
          <a:lstStyle>
            <a:lvl1pPr algn="l">
              <a:defRPr sz="1200">
                <a:solidFill>
                  <a:schemeClr val="tx1"/>
                </a:solidFill>
              </a:defRPr>
            </a:lvl1pPr>
          </a:lstStyle>
          <a:p>
            <a:r>
              <a:rPr lang="en-US" dirty="0"/>
              <a:t>Add a footer</a:t>
            </a:r>
          </a:p>
        </p:txBody>
      </p:sp>
      <p:sp>
        <p:nvSpPr>
          <p:cNvPr id="4" name="Date Placeholder 3"/>
          <p:cNvSpPr>
            <a:spLocks noGrp="1"/>
          </p:cNvSpPr>
          <p:nvPr>
            <p:ph type="dt" sz="half" idx="2"/>
          </p:nvPr>
        </p:nvSpPr>
        <p:spPr>
          <a:xfrm>
            <a:off x="9547913" y="6448425"/>
            <a:ext cx="1422030" cy="180976"/>
          </a:xfrm>
          <a:prstGeom prst="rect">
            <a:avLst/>
          </a:prstGeom>
        </p:spPr>
        <p:txBody>
          <a:bodyPr vert="horz" lIns="121899" tIns="60949" rIns="121899" bIns="60949" rtlCol="0" anchor="ctr"/>
          <a:lstStyle>
            <a:lvl1pPr algn="r">
              <a:defRPr sz="1200">
                <a:solidFill>
                  <a:schemeClr val="tx1"/>
                </a:solidFill>
              </a:defRPr>
            </a:lvl1pPr>
          </a:lstStyle>
          <a:p>
            <a:fld id="{D29E8617-6EA8-4B97-A5E8-E18E98765EE2}" type="datetime1">
              <a:rPr lang="en-US"/>
              <a:pPr/>
              <a:t>11/9/21</a:t>
            </a:fld>
            <a:endParaRPr dirty="0"/>
          </a:p>
        </p:txBody>
      </p:sp>
      <p:sp>
        <p:nvSpPr>
          <p:cNvPr id="6" name="Slide Number Placeholder 5"/>
          <p:cNvSpPr>
            <a:spLocks noGrp="1"/>
          </p:cNvSpPr>
          <p:nvPr>
            <p:ph type="sldNum" sz="quarter" idx="4"/>
          </p:nvPr>
        </p:nvSpPr>
        <p:spPr>
          <a:xfrm>
            <a:off x="11071516" y="6448425"/>
            <a:ext cx="812588" cy="180976"/>
          </a:xfrm>
          <a:prstGeom prst="rect">
            <a:avLst/>
          </a:prstGeom>
        </p:spPr>
        <p:txBody>
          <a:bodyPr vert="horz" lIns="121899" tIns="60949" rIns="121899" bIns="60949" rtlCol="0" anchor="ctr"/>
          <a:lstStyle>
            <a:lvl1pPr algn="r">
              <a:defRPr sz="1200">
                <a:solidFill>
                  <a:schemeClr val="tx1"/>
                </a:solidFill>
              </a:defRPr>
            </a:lvl1pPr>
          </a:lstStyle>
          <a:p>
            <a:fld id="{34C99D79-8A4B-4031-B1E0-AF26F8EDF2BC}" type="slidenum">
              <a:rPr/>
              <a:pPr/>
              <a:t>‹#›</a:t>
            </a:fld>
            <a:endParaRPr/>
          </a:p>
        </p:txBody>
      </p:sp>
    </p:spTree>
    <p:extLst>
      <p:ext uri="{BB962C8B-B14F-4D97-AF65-F5344CB8AC3E}">
        <p14:creationId xmlns:p14="http://schemas.microsoft.com/office/powerpoint/2010/main" val="1782682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hyperlink" Target="https://youtu.be/o5aof7UI3yg" TargetMode="External"/><Relationship Id="rId2" Type="http://schemas.openxmlformats.org/officeDocument/2006/relationships/slideLayout" Target="../slideLayouts/slideLayout2.xml"/><Relationship Id="rId1" Type="http://schemas.openxmlformats.org/officeDocument/2006/relationships/video" Target="https://www.youtube.com/embed/o5aof7UI3yg?feature=oembed" TargetMode="External"/><Relationship Id="rId4" Type="http://schemas.openxmlformats.org/officeDocument/2006/relationships/image" Target="../media/image5.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cspinet.org/reports/chemcuisine.htm"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foodprint.org/"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s://fns-prod.azureedge.net/sites/default/files/resource-files/TFP2021.pdf"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https://www.youtube.com/watch?v=FBQSCQcfY18" TargetMode="External"/><Relationship Id="rId2" Type="http://schemas.openxmlformats.org/officeDocument/2006/relationships/slideLayout" Target="../slideLayouts/slideLayout2.xml"/><Relationship Id="rId1" Type="http://schemas.openxmlformats.org/officeDocument/2006/relationships/video" Target="https://www.youtube.com/embed/ht7hESAjujI?feature=oembed" TargetMode="External"/><Relationship Id="rId4" Type="http://schemas.openxmlformats.org/officeDocument/2006/relationships/image" Target="../media/image4.jpe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youtu.be/9rG3SBQYOms" TargetMode="External"/><Relationship Id="rId2" Type="http://schemas.openxmlformats.org/officeDocument/2006/relationships/slideLayout" Target="../slideLayouts/slideLayout2.xml"/><Relationship Id="rId1" Type="http://schemas.openxmlformats.org/officeDocument/2006/relationships/video" Target="https://www.youtube.com/embed/9rG3SBQYOms?feature=oembed" TargetMode="External"/><Relationship Id="rId4" Type="http://schemas.openxmlformats.org/officeDocument/2006/relationships/image" Target="../media/image3.png"/></Relationships>
</file>

<file path=ppt/slides/_rels/slide90.xml.rels><?xml version="1.0" encoding="UTF-8" standalone="yes"?>
<Relationships xmlns="http://schemas.openxmlformats.org/package/2006/relationships"><Relationship Id="rId2" Type="http://schemas.openxmlformats.org/officeDocument/2006/relationships/hyperlink" Target="http://dashdiet.org/" TargetMode="Externa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324" y="362396"/>
            <a:ext cx="10057288" cy="1676400"/>
          </a:xfrm>
        </p:spPr>
        <p:txBody>
          <a:bodyPr/>
          <a:lstStyle/>
          <a:p>
            <a:r>
              <a:rPr lang="en-US" sz="4400" b="1"/>
              <a:t>Nutrition and Society: Food Politics and Perspectives</a:t>
            </a:r>
          </a:p>
        </p:txBody>
      </p:sp>
      <p:sp>
        <p:nvSpPr>
          <p:cNvPr id="3" name="Subtitle 2"/>
          <p:cNvSpPr>
            <a:spLocks noGrp="1"/>
          </p:cNvSpPr>
          <p:nvPr>
            <p:ph type="subTitle" idx="1"/>
          </p:nvPr>
        </p:nvSpPr>
        <p:spPr/>
        <p:txBody>
          <a:bodyPr/>
          <a:lstStyle/>
          <a:p>
            <a:r>
              <a:rPr lang="en-US" dirty="0"/>
              <a:t>Chapter Fourteen</a:t>
            </a:r>
          </a:p>
        </p:txBody>
      </p:sp>
    </p:spTree>
    <p:extLst>
      <p:ext uri="{BB962C8B-B14F-4D97-AF65-F5344CB8AC3E}">
        <p14:creationId xmlns:p14="http://schemas.microsoft.com/office/powerpoint/2010/main" val="28018350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970EC-EB49-0340-BF3E-C185A1EA811C}"/>
              </a:ext>
            </a:extLst>
          </p:cNvPr>
          <p:cNvSpPr>
            <a:spLocks noGrp="1"/>
          </p:cNvSpPr>
          <p:nvPr>
            <p:ph type="title"/>
          </p:nvPr>
        </p:nvSpPr>
        <p:spPr/>
        <p:txBody>
          <a:bodyPr/>
          <a:lstStyle/>
          <a:p>
            <a:r>
              <a:rPr lang="en-US" b="1" dirty="0"/>
              <a:t>14.1 Historical Perspectives on Food</a:t>
            </a:r>
            <a:endParaRPr lang="en-US" dirty="0"/>
          </a:p>
        </p:txBody>
      </p:sp>
      <p:sp>
        <p:nvSpPr>
          <p:cNvPr id="3" name="Content Placeholder 2">
            <a:extLst>
              <a:ext uri="{FF2B5EF4-FFF2-40B4-BE49-F238E27FC236}">
                <a16:creationId xmlns:a16="http://schemas.microsoft.com/office/drawing/2014/main" id="{5EFC120A-EFA7-5A40-991A-A7DBA01F6819}"/>
              </a:ext>
            </a:extLst>
          </p:cNvPr>
          <p:cNvSpPr>
            <a:spLocks noGrp="1"/>
          </p:cNvSpPr>
          <p:nvPr>
            <p:ph idx="1"/>
          </p:nvPr>
        </p:nvSpPr>
        <p:spPr/>
        <p:txBody>
          <a:bodyPr>
            <a:normAutofit lnSpcReduction="10000"/>
          </a:bodyPr>
          <a:lstStyle/>
          <a:p>
            <a:r>
              <a:rPr lang="en-US" b="1" dirty="0"/>
              <a:t>Civilizations and Time Periods</a:t>
            </a:r>
          </a:p>
          <a:p>
            <a:pPr lvl="1"/>
            <a:r>
              <a:rPr lang="en-US" dirty="0"/>
              <a:t> Technological advances have also affected what we eat and how we feel about our food, so it can be helpful to examine theories and customs related to diet and nutrition across different civilizations and time periods.</a:t>
            </a:r>
          </a:p>
          <a:p>
            <a:pPr lvl="1"/>
            <a:r>
              <a:rPr lang="en-US" dirty="0"/>
              <a:t>The basic diet of the ancient era consisted of cereals, legumes, oil, and wine supplemented by vegetables and meat or fish, honey, and salt.</a:t>
            </a:r>
          </a:p>
          <a:p>
            <a:pPr lvl="1"/>
            <a:r>
              <a:rPr lang="en-US" dirty="0"/>
              <a:t>During the Middle Ages, poor people consumed meager diets that consisted of small game supplemented with either barley, oat, or rye, while the wealthy had regular access to meat and fish, along with wheat.</a:t>
            </a:r>
          </a:p>
        </p:txBody>
      </p:sp>
    </p:spTree>
    <p:extLst>
      <p:ext uri="{BB962C8B-B14F-4D97-AF65-F5344CB8AC3E}">
        <p14:creationId xmlns:p14="http://schemas.microsoft.com/office/powerpoint/2010/main" val="828593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747A4-CAF2-064C-9CCA-2DB33F6919F5}"/>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67748BC6-D762-444F-A976-077CEEE90C19}"/>
              </a:ext>
            </a:extLst>
          </p:cNvPr>
          <p:cNvSpPr>
            <a:spLocks noGrp="1"/>
          </p:cNvSpPr>
          <p:nvPr>
            <p:ph idx="1"/>
          </p:nvPr>
        </p:nvSpPr>
        <p:spPr/>
        <p:txBody>
          <a:bodyPr/>
          <a:lstStyle/>
          <a:p>
            <a:r>
              <a:rPr lang="en-US" b="1" dirty="0"/>
              <a:t>Central and South America</a:t>
            </a:r>
          </a:p>
          <a:p>
            <a:pPr lvl="1"/>
            <a:r>
              <a:rPr lang="en-US" dirty="0"/>
              <a:t>Both Central America and South America feature cuisines with rich Latin flavors.</a:t>
            </a:r>
          </a:p>
          <a:p>
            <a:pPr lvl="1"/>
            <a:r>
              <a:rPr lang="en-US" dirty="0"/>
              <a:t>Rice and corn are staples in both and form the basis for many dishes.</a:t>
            </a:r>
          </a:p>
          <a:p>
            <a:pPr lvl="1"/>
            <a:r>
              <a:rPr lang="en-US" dirty="0"/>
              <a:t>In northeastern South America, many dishes feature a contrast of sweet and salty tastes, including raisins, prunes, capers, olives, rice grown in the area, and seafood off the coast.</a:t>
            </a:r>
          </a:p>
          <a:p>
            <a:pPr lvl="1"/>
            <a:r>
              <a:rPr lang="en-US" dirty="0"/>
              <a:t>Many of the dominant spices—cumin, oregano, cinnamon, and anise—came from Spain, along with orange and lime juices, wine, and olive oil.</a:t>
            </a:r>
          </a:p>
        </p:txBody>
      </p:sp>
    </p:spTree>
    <p:extLst>
      <p:ext uri="{BB962C8B-B14F-4D97-AF65-F5344CB8AC3E}">
        <p14:creationId xmlns:p14="http://schemas.microsoft.com/office/powerpoint/2010/main" val="3830329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EF2F12-A2DC-BF4F-8B4C-ADC8F332D964}"/>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06C4529B-FCCA-D341-9C9D-1E53E02DCA2C}"/>
              </a:ext>
            </a:extLst>
          </p:cNvPr>
          <p:cNvSpPr>
            <a:spLocks noGrp="1"/>
          </p:cNvSpPr>
          <p:nvPr>
            <p:ph idx="1"/>
          </p:nvPr>
        </p:nvSpPr>
        <p:spPr/>
        <p:txBody>
          <a:bodyPr/>
          <a:lstStyle/>
          <a:p>
            <a:pPr lvl="1"/>
            <a:r>
              <a:rPr lang="en-US" dirty="0"/>
              <a:t>The south is cattle country and the locals enjoy grass-fed beef cooked in the form of </a:t>
            </a:r>
            <a:r>
              <a:rPr lang="en-US" dirty="0" err="1"/>
              <a:t>asados</a:t>
            </a:r>
            <a:r>
              <a:rPr lang="en-US" dirty="0"/>
              <a:t>, and </a:t>
            </a:r>
            <a:r>
              <a:rPr lang="en-US" dirty="0" err="1"/>
              <a:t>parrilladas</a:t>
            </a:r>
            <a:r>
              <a:rPr lang="en-US" dirty="0"/>
              <a:t>, which are thick steaks grilled over oak.</a:t>
            </a:r>
          </a:p>
          <a:p>
            <a:pPr lvl="1"/>
            <a:r>
              <a:rPr lang="en-US" dirty="0"/>
              <a:t>Central American cuisine features some of the world’s favorite foods, including rice, beans, corn, peppers, and tropical fruits.</a:t>
            </a:r>
          </a:p>
          <a:p>
            <a:pPr lvl="1"/>
            <a:r>
              <a:rPr lang="en-US" dirty="0"/>
              <a:t>This area combines a variety of culinary traditions derived from the native Maya and Aztec populations, arrivals from Spain, and African and Latin-influenced neighbors along the Caribbean.</a:t>
            </a:r>
          </a:p>
          <a:p>
            <a:pPr lvl="1"/>
            <a:r>
              <a:rPr lang="en-US" dirty="0"/>
              <a:t>In this region of the world, tamales are common and spicy seasonings, including hot chili peppers, are also very popular.</a:t>
            </a:r>
          </a:p>
        </p:txBody>
      </p:sp>
    </p:spTree>
    <p:extLst>
      <p:ext uri="{BB962C8B-B14F-4D97-AF65-F5344CB8AC3E}">
        <p14:creationId xmlns:p14="http://schemas.microsoft.com/office/powerpoint/2010/main" val="384817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BE9C-3866-B44B-B5EB-D1F213237E57}"/>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3E5562CF-4717-0242-8274-1D225C42214F}"/>
              </a:ext>
            </a:extLst>
          </p:cNvPr>
          <p:cNvSpPr>
            <a:spLocks noGrp="1"/>
          </p:cNvSpPr>
          <p:nvPr>
            <p:ph idx="1"/>
          </p:nvPr>
        </p:nvSpPr>
        <p:spPr/>
        <p:txBody>
          <a:bodyPr/>
          <a:lstStyle/>
          <a:p>
            <a:r>
              <a:rPr lang="en-US" b="1" dirty="0"/>
              <a:t>Typical Southern and Central American Foods</a:t>
            </a:r>
          </a:p>
          <a:p>
            <a:pPr lvl="1"/>
            <a:r>
              <a:rPr lang="en-US" dirty="0"/>
              <a:t>Typical foods in South and Central America include quinoa, which has a high protein and fiber content, is gluten-free, and is particularly tasty cooked in pilafs.</a:t>
            </a:r>
          </a:p>
          <a:p>
            <a:pPr lvl="1"/>
            <a:r>
              <a:rPr lang="en-US" dirty="0"/>
              <a:t>Another popular grain product is the tortilla, which are used to make a number of dishes, including burritos, enchiladas, and tacos. </a:t>
            </a:r>
          </a:p>
          <a:p>
            <a:pPr lvl="1"/>
            <a:r>
              <a:rPr lang="en-US" dirty="0"/>
              <a:t>Fruits and vegetables that are common, including corn, avocados, yucca, peppers, potatoes, mangoes, and papayas. </a:t>
            </a:r>
          </a:p>
          <a:p>
            <a:pPr lvl="1"/>
            <a:r>
              <a:rPr lang="en-US" dirty="0"/>
              <a:t>Rice, beans, and a soft cheese known as </a:t>
            </a:r>
            <a:r>
              <a:rPr lang="en-US" dirty="0" err="1"/>
              <a:t>queso</a:t>
            </a:r>
            <a:r>
              <a:rPr lang="en-US" dirty="0"/>
              <a:t> fresco are also common.</a:t>
            </a:r>
          </a:p>
        </p:txBody>
      </p:sp>
    </p:spTree>
    <p:extLst>
      <p:ext uri="{BB962C8B-B14F-4D97-AF65-F5344CB8AC3E}">
        <p14:creationId xmlns:p14="http://schemas.microsoft.com/office/powerpoint/2010/main" val="3187419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F1353-27B9-0D42-B1C3-E8EE66190506}"/>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8302C85A-F467-F440-8FD0-47B279C0BEE2}"/>
              </a:ext>
            </a:extLst>
          </p:cNvPr>
          <p:cNvSpPr>
            <a:spLocks noGrp="1"/>
          </p:cNvSpPr>
          <p:nvPr>
            <p:ph idx="1"/>
          </p:nvPr>
        </p:nvSpPr>
        <p:spPr/>
        <p:txBody>
          <a:bodyPr/>
          <a:lstStyle/>
          <a:p>
            <a:r>
              <a:rPr lang="en-US" b="1" dirty="0"/>
              <a:t>Breakfast in Central America</a:t>
            </a:r>
          </a:p>
          <a:p>
            <a:pPr lvl="1"/>
            <a:r>
              <a:rPr lang="en-US" dirty="0"/>
              <a:t>In this region, breakfast commonly includes </a:t>
            </a:r>
            <a:r>
              <a:rPr lang="en-US" dirty="0" err="1"/>
              <a:t>huevos</a:t>
            </a:r>
            <a:r>
              <a:rPr lang="en-US" dirty="0"/>
              <a:t> rancheros (fried eggs served over a tortilla and topped with tomato sauce), pan dulce (a sweetened bread), along with fried plantains, and a spicy sausage called chorizo. </a:t>
            </a:r>
          </a:p>
          <a:p>
            <a:pPr lvl="1"/>
            <a:r>
              <a:rPr lang="en-US" dirty="0"/>
              <a:t>The typical beverage is coffee. Hot chocolate is also popular and tends to be thick, rich, and flavored with spices such as cinnamon or achiote. </a:t>
            </a:r>
          </a:p>
          <a:p>
            <a:pPr lvl="1"/>
            <a:r>
              <a:rPr lang="en-US" dirty="0"/>
              <a:t>In the Yucatan region, </a:t>
            </a:r>
            <a:r>
              <a:rPr lang="en-US" dirty="0" err="1"/>
              <a:t>huevos</a:t>
            </a:r>
            <a:r>
              <a:rPr lang="en-US" dirty="0"/>
              <a:t> </a:t>
            </a:r>
            <a:r>
              <a:rPr lang="en-US" dirty="0" err="1"/>
              <a:t>motulenos</a:t>
            </a:r>
            <a:r>
              <a:rPr lang="en-US" dirty="0"/>
              <a:t> are prepared by spreading refried beans onto fresh tortillas with fried eggs, peas, chopped ham, and cheese.</a:t>
            </a:r>
          </a:p>
          <a:p>
            <a:pPr lvl="1"/>
            <a:endParaRPr lang="en-US" dirty="0"/>
          </a:p>
        </p:txBody>
      </p:sp>
    </p:spTree>
    <p:extLst>
      <p:ext uri="{BB962C8B-B14F-4D97-AF65-F5344CB8AC3E}">
        <p14:creationId xmlns:p14="http://schemas.microsoft.com/office/powerpoint/2010/main" val="669585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9B699-0C90-774C-9F61-B4396B29D7B9}"/>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759CDE66-79E7-E64E-822C-BA3D27457ADE}"/>
              </a:ext>
            </a:extLst>
          </p:cNvPr>
          <p:cNvSpPr>
            <a:spLocks noGrp="1"/>
          </p:cNvSpPr>
          <p:nvPr>
            <p:ph idx="1"/>
          </p:nvPr>
        </p:nvSpPr>
        <p:spPr/>
        <p:txBody>
          <a:bodyPr/>
          <a:lstStyle/>
          <a:p>
            <a:r>
              <a:rPr lang="en-US" b="1" dirty="0"/>
              <a:t>Europe</a:t>
            </a:r>
          </a:p>
          <a:p>
            <a:pPr lvl="1"/>
            <a:r>
              <a:rPr lang="en-US" dirty="0"/>
              <a:t>European cuisine is extremely diverse; however, across the continent, meat dishes are prominent, along with an emphasis on sauces. </a:t>
            </a:r>
          </a:p>
          <a:p>
            <a:pPr lvl="1"/>
            <a:r>
              <a:rPr lang="en-US" dirty="0"/>
              <a:t>Potatoes, wheat, and dairy products are also staples of the European diet.</a:t>
            </a:r>
          </a:p>
          <a:p>
            <a:pPr lvl="1"/>
            <a:r>
              <a:rPr lang="en-US" dirty="0"/>
              <a:t>The nations along the Mediterranean Sea are particularly renowned for their flavorful food.</a:t>
            </a:r>
          </a:p>
        </p:txBody>
      </p:sp>
    </p:spTree>
    <p:extLst>
      <p:ext uri="{BB962C8B-B14F-4D97-AF65-F5344CB8AC3E}">
        <p14:creationId xmlns:p14="http://schemas.microsoft.com/office/powerpoint/2010/main" val="1435682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2E31E-7B07-9E45-A470-BD9E202567C4}"/>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D0F8B7AE-8629-164C-B7B9-C5067EE3D13F}"/>
              </a:ext>
            </a:extLst>
          </p:cNvPr>
          <p:cNvSpPr>
            <a:spLocks noGrp="1"/>
          </p:cNvSpPr>
          <p:nvPr>
            <p:ph idx="1"/>
          </p:nvPr>
        </p:nvSpPr>
        <p:spPr/>
        <p:txBody>
          <a:bodyPr/>
          <a:lstStyle/>
          <a:p>
            <a:r>
              <a:rPr lang="en-US" b="1" dirty="0"/>
              <a:t>Italy</a:t>
            </a:r>
          </a:p>
          <a:p>
            <a:pPr lvl="1"/>
            <a:r>
              <a:rPr lang="en-US" dirty="0"/>
              <a:t>The difference in cuisine from one region to another can be great.</a:t>
            </a:r>
          </a:p>
          <a:p>
            <a:pPr lvl="1"/>
            <a:r>
              <a:rPr lang="en-US" dirty="0"/>
              <a:t>The people of northern Italy tend to rely on dairy products such as butter, cream, and cheeses made from cow’s milk.</a:t>
            </a:r>
          </a:p>
          <a:p>
            <a:pPr lvl="1"/>
            <a:r>
              <a:rPr lang="en-US" dirty="0"/>
              <a:t>In southern Italy, there is greater reliance on olive oil than butter, and cheeses are more likely to be made from sheep’s milk.</a:t>
            </a:r>
          </a:p>
          <a:p>
            <a:pPr lvl="1"/>
            <a:r>
              <a:rPr lang="en-US" dirty="0"/>
              <a:t>There are a number of common ingredients and dishes across the country, including a variety of pastas, such as spaghetti, linguine, penne, and ravioli, as well as pizza, risotto, and polenta.</a:t>
            </a:r>
          </a:p>
          <a:p>
            <a:pPr lvl="1"/>
            <a:r>
              <a:rPr lang="en-US" dirty="0"/>
              <a:t>Italians are also known for cooking with certain spices, including garlic, oregano, and basil.</a:t>
            </a:r>
          </a:p>
        </p:txBody>
      </p:sp>
    </p:spTree>
    <p:extLst>
      <p:ext uri="{BB962C8B-B14F-4D97-AF65-F5344CB8AC3E}">
        <p14:creationId xmlns:p14="http://schemas.microsoft.com/office/powerpoint/2010/main" val="1986034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BAC4A-F00D-2943-9629-D9C99DB03E2A}"/>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CC382070-1383-0A47-B0C7-4B258108A5E3}"/>
              </a:ext>
            </a:extLst>
          </p:cNvPr>
          <p:cNvSpPr>
            <a:spLocks noGrp="1"/>
          </p:cNvSpPr>
          <p:nvPr>
            <p:ph idx="1"/>
          </p:nvPr>
        </p:nvSpPr>
        <p:spPr/>
        <p:txBody>
          <a:bodyPr/>
          <a:lstStyle/>
          <a:p>
            <a:r>
              <a:rPr lang="en-US" b="1" dirty="0"/>
              <a:t>France</a:t>
            </a:r>
          </a:p>
          <a:p>
            <a:pPr lvl="1"/>
            <a:r>
              <a:rPr lang="en-US" dirty="0"/>
              <a:t>The French have been famous for their rich, extravagant cuisine. </a:t>
            </a:r>
          </a:p>
          <a:p>
            <a:pPr lvl="1"/>
            <a:r>
              <a:rPr lang="en-US" dirty="0"/>
              <a:t>Butter, olive oil, pork fat, goose fat, and duck fat are all key ingredients.</a:t>
            </a:r>
          </a:p>
          <a:p>
            <a:pPr lvl="1"/>
            <a:r>
              <a:rPr lang="en-US" dirty="0"/>
              <a:t>Common French dishes include quiche, fondue, baguettes and other fresh-baked breads, frites (French fries), and also creams and tarts.</a:t>
            </a:r>
          </a:p>
          <a:p>
            <a:pPr lvl="1"/>
            <a:r>
              <a:rPr lang="en-US" dirty="0"/>
              <a:t>Every region of France seems to have its version of coq au vin (braised chicken most often cooked with garlic, mushrooms, and pork fat in wine).</a:t>
            </a:r>
          </a:p>
        </p:txBody>
      </p:sp>
    </p:spTree>
    <p:extLst>
      <p:ext uri="{BB962C8B-B14F-4D97-AF65-F5344CB8AC3E}">
        <p14:creationId xmlns:p14="http://schemas.microsoft.com/office/powerpoint/2010/main" val="3568432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01C0F-1ADF-564B-A16A-0A1CD2544010}"/>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CB2B7743-11A7-5B4C-AC0A-DC92909DCA59}"/>
              </a:ext>
            </a:extLst>
          </p:cNvPr>
          <p:cNvSpPr>
            <a:spLocks noGrp="1"/>
          </p:cNvSpPr>
          <p:nvPr>
            <p:ph idx="1"/>
          </p:nvPr>
        </p:nvSpPr>
        <p:spPr/>
        <p:txBody>
          <a:bodyPr/>
          <a:lstStyle/>
          <a:p>
            <a:r>
              <a:rPr lang="en-US" b="1" dirty="0"/>
              <a:t>Spain</a:t>
            </a:r>
          </a:p>
          <a:p>
            <a:pPr lvl="1"/>
            <a:r>
              <a:rPr lang="en-US" dirty="0"/>
              <a:t>One of the most popular Spanish dishes is paella, a gumbo of rice, seafood, green vegetables, beans, and various meats.</a:t>
            </a:r>
          </a:p>
          <a:p>
            <a:pPr lvl="1"/>
            <a:r>
              <a:rPr lang="en-US" dirty="0"/>
              <a:t>Spain is also renowned for its tapas, which are appetizers or snacks.</a:t>
            </a:r>
          </a:p>
          <a:p>
            <a:pPr lvl="1"/>
            <a:r>
              <a:rPr lang="en-US" dirty="0"/>
              <a:t>Cooks in Spain rely on a variety of olive oils known for their flavors, ranging from smooth and subtle to fruity and robust. </a:t>
            </a:r>
          </a:p>
          <a:p>
            <a:pPr lvl="1"/>
            <a:r>
              <a:rPr lang="en-US" dirty="0"/>
              <a:t>Spanish cuisine combines Roman, Moorish, and New World flavors, featuring rice, paprika, saffron, chorizo, and citrus fruits.</a:t>
            </a:r>
          </a:p>
        </p:txBody>
      </p:sp>
    </p:spTree>
    <p:extLst>
      <p:ext uri="{BB962C8B-B14F-4D97-AF65-F5344CB8AC3E}">
        <p14:creationId xmlns:p14="http://schemas.microsoft.com/office/powerpoint/2010/main" val="107851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B9C7B-155D-A845-AEAF-77B02C892364}"/>
              </a:ext>
            </a:extLst>
          </p:cNvPr>
          <p:cNvSpPr>
            <a:spLocks noGrp="1"/>
          </p:cNvSpPr>
          <p:nvPr>
            <p:ph type="title"/>
          </p:nvPr>
        </p:nvSpPr>
        <p:spPr/>
        <p:txBody>
          <a:bodyPr>
            <a:normAutofit/>
          </a:bodyPr>
          <a:lstStyle/>
          <a:p>
            <a:r>
              <a:rPr lang="en-US" b="1" dirty="0"/>
              <a:t>Video 14.5 The Mediterranean Diet</a:t>
            </a:r>
          </a:p>
        </p:txBody>
      </p:sp>
      <p:sp>
        <p:nvSpPr>
          <p:cNvPr id="6" name="Content Placeholder 5">
            <a:extLst>
              <a:ext uri="{FF2B5EF4-FFF2-40B4-BE49-F238E27FC236}">
                <a16:creationId xmlns:a16="http://schemas.microsoft.com/office/drawing/2014/main" id="{3A1E27E6-F776-3E42-AA00-5F73EE7C1A55}"/>
              </a:ext>
            </a:extLst>
          </p:cNvPr>
          <p:cNvSpPr>
            <a:spLocks noGrp="1"/>
          </p:cNvSpPr>
          <p:nvPr>
            <p:ph idx="1"/>
          </p:nvPr>
        </p:nvSpPr>
        <p:spPr>
          <a:xfrm>
            <a:off x="1218883" y="1600200"/>
            <a:ext cx="9751060" cy="4800600"/>
          </a:xfrm>
        </p:spPr>
        <p:txBody>
          <a:bodyPr>
            <a:normAutofit/>
          </a:bodyPr>
          <a:lstStyle/>
          <a:p>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marL="0" indent="0" algn="ctr">
              <a:buNone/>
            </a:pPr>
            <a:r>
              <a:rPr lang="en-US" sz="1600" dirty="0"/>
              <a:t>Video Source: </a:t>
            </a:r>
            <a:r>
              <a:rPr lang="en-US" sz="1600" dirty="0">
                <a:hlinkClick r:id="rId3"/>
              </a:rPr>
              <a:t>https://youtu.be/o5aof</a:t>
            </a:r>
            <a:r>
              <a:rPr lang="en-US" dirty="0">
                <a:hlinkClick r:id="rId3"/>
              </a:rPr>
              <a:t>7UI3yg</a:t>
            </a:r>
            <a:endParaRPr lang="en-US" dirty="0"/>
          </a:p>
        </p:txBody>
      </p:sp>
      <p:pic>
        <p:nvPicPr>
          <p:cNvPr id="8" name="Why is the Mediterranean diet good for your heart?">
            <a:hlinkClick r:id="" action="ppaction://media"/>
            <a:extLst>
              <a:ext uri="{FF2B5EF4-FFF2-40B4-BE49-F238E27FC236}">
                <a16:creationId xmlns:a16="http://schemas.microsoft.com/office/drawing/2014/main" id="{6C897DF2-B89E-4847-8759-1FF829963F8A}"/>
              </a:ext>
            </a:extLst>
          </p:cNvPr>
          <p:cNvPicPr>
            <a:picLocks noRot="1" noChangeAspect="1"/>
          </p:cNvPicPr>
          <p:nvPr>
            <a:videoFile r:link="rId1"/>
          </p:nvPr>
        </p:nvPicPr>
        <p:blipFill>
          <a:blip r:embed="rId4"/>
          <a:stretch>
            <a:fillRect/>
          </a:stretch>
        </p:blipFill>
        <p:spPr>
          <a:xfrm>
            <a:off x="2055812" y="1447800"/>
            <a:ext cx="7560734" cy="4252913"/>
          </a:xfrm>
          <a:prstGeom prst="rect">
            <a:avLst/>
          </a:prstGeom>
        </p:spPr>
      </p:pic>
    </p:spTree>
    <p:extLst>
      <p:ext uri="{BB962C8B-B14F-4D97-AF65-F5344CB8AC3E}">
        <p14:creationId xmlns:p14="http://schemas.microsoft.com/office/powerpoint/2010/main" val="2968033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74B04-2957-F647-8369-75EB864EDCB6}"/>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A2AF89C2-B7F4-3547-8260-8BE6F791E251}"/>
              </a:ext>
            </a:extLst>
          </p:cNvPr>
          <p:cNvSpPr>
            <a:spLocks noGrp="1"/>
          </p:cNvSpPr>
          <p:nvPr>
            <p:ph idx="1"/>
          </p:nvPr>
        </p:nvSpPr>
        <p:spPr/>
        <p:txBody>
          <a:bodyPr>
            <a:normAutofit lnSpcReduction="10000"/>
          </a:bodyPr>
          <a:lstStyle/>
          <a:p>
            <a:r>
              <a:rPr lang="en-US" b="1" dirty="0"/>
              <a:t>Breakfast in Europe</a:t>
            </a:r>
          </a:p>
          <a:p>
            <a:pPr lvl="1"/>
            <a:r>
              <a:rPr lang="en-US" dirty="0"/>
              <a:t>In some countries, such as France, Italy, and Belgium, coffee and bread are common breakfast foods.</a:t>
            </a:r>
          </a:p>
          <a:p>
            <a:pPr lvl="1"/>
            <a:r>
              <a:rPr lang="en-US" dirty="0"/>
              <a:t>The people of Great Britain and Ireland tend to enjoy a bigger breakfast with oatmeal or cold cereal, along with meats like bacon and sausage, plus eggs and toast.</a:t>
            </a:r>
          </a:p>
          <a:p>
            <a:pPr lvl="1"/>
            <a:r>
              <a:rPr lang="en-US" dirty="0"/>
              <a:t>Tea is also popular in this area, not only for breakfast, but throughout the day. </a:t>
            </a:r>
          </a:p>
          <a:p>
            <a:pPr lvl="1"/>
            <a:r>
              <a:rPr lang="en-US" dirty="0"/>
              <a:t>The continental-style breakfast is most commonly associated with France and includes fresh-baked croissants, toast, or a rich French pastry called brioche, along with a hot cup of tea, coffee, or café au </a:t>
            </a:r>
            <a:r>
              <a:rPr lang="en-US" dirty="0" err="1"/>
              <a:t>lait</a:t>
            </a:r>
            <a:r>
              <a:rPr lang="en-US" dirty="0"/>
              <a:t>.</a:t>
            </a:r>
          </a:p>
        </p:txBody>
      </p:sp>
    </p:spTree>
    <p:extLst>
      <p:ext uri="{BB962C8B-B14F-4D97-AF65-F5344CB8AC3E}">
        <p14:creationId xmlns:p14="http://schemas.microsoft.com/office/powerpoint/2010/main" val="1295982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EF2E1-83C7-6F49-8A75-FBD4B7124B54}"/>
              </a:ext>
            </a:extLst>
          </p:cNvPr>
          <p:cNvSpPr>
            <a:spLocks noGrp="1"/>
          </p:cNvSpPr>
          <p:nvPr>
            <p:ph type="title"/>
          </p:nvPr>
        </p:nvSpPr>
        <p:spPr/>
        <p:txBody>
          <a:bodyPr/>
          <a:lstStyle/>
          <a:p>
            <a:r>
              <a:rPr lang="en-US" b="1" dirty="0"/>
              <a:t>14.1 Historical Perspectives on Food</a:t>
            </a:r>
            <a:endParaRPr lang="en-US" dirty="0"/>
          </a:p>
        </p:txBody>
      </p:sp>
      <p:sp>
        <p:nvSpPr>
          <p:cNvPr id="3" name="Content Placeholder 2">
            <a:extLst>
              <a:ext uri="{FF2B5EF4-FFF2-40B4-BE49-F238E27FC236}">
                <a16:creationId xmlns:a16="http://schemas.microsoft.com/office/drawing/2014/main" id="{98B378AD-BC21-504C-A797-D4C034BD1634}"/>
              </a:ext>
            </a:extLst>
          </p:cNvPr>
          <p:cNvSpPr>
            <a:spLocks noGrp="1"/>
          </p:cNvSpPr>
          <p:nvPr>
            <p:ph idx="1"/>
          </p:nvPr>
        </p:nvSpPr>
        <p:spPr/>
        <p:txBody>
          <a:bodyPr/>
          <a:lstStyle/>
          <a:p>
            <a:pPr lvl="1"/>
            <a:r>
              <a:rPr lang="en-US" dirty="0"/>
              <a:t>During the Industrial Revolution, diets became more varied, partly because of the development of refrigeration and other forms of food preservation.</a:t>
            </a:r>
          </a:p>
          <a:p>
            <a:pPr lvl="1"/>
            <a:r>
              <a:rPr lang="en-US" dirty="0"/>
              <a:t>In the contemporary era, many people have access to a wide variety of food that is grown locally or shipped from far-off places.</a:t>
            </a:r>
          </a:p>
          <a:p>
            <a:r>
              <a:rPr lang="en-US" b="1" dirty="0"/>
              <a:t>Hunters and Gatherers</a:t>
            </a:r>
          </a:p>
          <a:p>
            <a:pPr lvl="1"/>
            <a:r>
              <a:rPr lang="en-US" dirty="0"/>
              <a:t>Following a nomadic lifestyle, early people hunted, fished, and gathered fruit and wild berries, depending on their location and the availability of wild plants and wild game.</a:t>
            </a:r>
          </a:p>
          <a:p>
            <a:pPr lvl="1"/>
            <a:r>
              <a:rPr lang="en-US" dirty="0"/>
              <a:t>They developed weapons and tools, including spears, nets, traps, fishing tackle, and the bow and arrow to aid these tasks.</a:t>
            </a:r>
          </a:p>
        </p:txBody>
      </p:sp>
    </p:spTree>
    <p:extLst>
      <p:ext uri="{BB962C8B-B14F-4D97-AF65-F5344CB8AC3E}">
        <p14:creationId xmlns:p14="http://schemas.microsoft.com/office/powerpoint/2010/main" val="118848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106CF-9506-734D-B316-6F4E43D1BEB1}"/>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DD0CA8CA-64FA-F14F-BD2A-51CD5414F290}"/>
              </a:ext>
            </a:extLst>
          </p:cNvPr>
          <p:cNvSpPr>
            <a:spLocks noGrp="1"/>
          </p:cNvSpPr>
          <p:nvPr>
            <p:ph idx="1"/>
          </p:nvPr>
        </p:nvSpPr>
        <p:spPr/>
        <p:txBody>
          <a:bodyPr/>
          <a:lstStyle/>
          <a:p>
            <a:r>
              <a:rPr lang="en-US" b="1" dirty="0"/>
              <a:t>Africa</a:t>
            </a:r>
          </a:p>
          <a:p>
            <a:pPr lvl="1"/>
            <a:r>
              <a:rPr lang="en-US" dirty="0"/>
              <a:t>Africa is home to many different countries and cultural groups. </a:t>
            </a:r>
          </a:p>
          <a:p>
            <a:pPr lvl="1"/>
            <a:r>
              <a:rPr lang="en-US" dirty="0"/>
              <a:t>This diversity is reflected in the cuisine and dietary choices of the African people.</a:t>
            </a:r>
          </a:p>
          <a:p>
            <a:pPr lvl="1"/>
            <a:r>
              <a:rPr lang="en-US" dirty="0"/>
              <a:t>Traditionally, various African cuisines combine locally grown cereals and grains, with fruits and vegetables.</a:t>
            </a:r>
          </a:p>
          <a:p>
            <a:pPr lvl="1"/>
            <a:r>
              <a:rPr lang="en-US" dirty="0"/>
              <a:t>In some regions, dairy products dominate, while in others meat and poultry form the basis of many dishes.</a:t>
            </a:r>
          </a:p>
        </p:txBody>
      </p:sp>
    </p:spTree>
    <p:extLst>
      <p:ext uri="{BB962C8B-B14F-4D97-AF65-F5344CB8AC3E}">
        <p14:creationId xmlns:p14="http://schemas.microsoft.com/office/powerpoint/2010/main" val="2050024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BCB854-498A-4549-934A-A8E10A6B2F3B}"/>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7D6FAB7A-CABA-624C-9F23-01B16B5DD19D}"/>
              </a:ext>
            </a:extLst>
          </p:cNvPr>
          <p:cNvSpPr>
            <a:spLocks noGrp="1"/>
          </p:cNvSpPr>
          <p:nvPr>
            <p:ph idx="1"/>
          </p:nvPr>
        </p:nvSpPr>
        <p:spPr/>
        <p:txBody>
          <a:bodyPr/>
          <a:lstStyle/>
          <a:p>
            <a:r>
              <a:rPr lang="en-US" b="1" dirty="0"/>
              <a:t>Ethiopia</a:t>
            </a:r>
          </a:p>
          <a:p>
            <a:pPr lvl="1"/>
            <a:r>
              <a:rPr lang="en-US" dirty="0"/>
              <a:t>Ethiopia is one of the few African countries never colonized by a foreign nation prior to the modern era. So, outside influences on the culture were limited.</a:t>
            </a:r>
          </a:p>
          <a:p>
            <a:pPr lvl="1"/>
            <a:r>
              <a:rPr lang="en-US" dirty="0"/>
              <a:t>Religious influences from Jewish, Islamic, and Catholic traditions played a larger role on the shaping of Ethiopian cuisine, because of the need to adhere to different dietary restrictions.</a:t>
            </a:r>
          </a:p>
          <a:p>
            <a:pPr lvl="1"/>
            <a:r>
              <a:rPr lang="en-US" dirty="0"/>
              <a:t>Ethiopia is also known for dishes that use local herbs and spices, including fenugreek, cumin, cardamom, coriander, saffron, and mustard, and </a:t>
            </a:r>
            <a:r>
              <a:rPr lang="en-US" dirty="0" err="1"/>
              <a:t>m,any</a:t>
            </a:r>
            <a:r>
              <a:rPr lang="en-US" dirty="0"/>
              <a:t> dishes also reflect a history of vegetarian cooking since meat was not always readily available.</a:t>
            </a:r>
          </a:p>
        </p:txBody>
      </p:sp>
    </p:spTree>
    <p:extLst>
      <p:ext uri="{BB962C8B-B14F-4D97-AF65-F5344CB8AC3E}">
        <p14:creationId xmlns:p14="http://schemas.microsoft.com/office/powerpoint/2010/main" val="3241901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273AC-12B4-4249-A3C2-67095AAB2B8F}"/>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E8966A95-6F06-944E-8D71-73828DDAB9BD}"/>
              </a:ext>
            </a:extLst>
          </p:cNvPr>
          <p:cNvSpPr>
            <a:spLocks noGrp="1"/>
          </p:cNvSpPr>
          <p:nvPr>
            <p:ph idx="1"/>
          </p:nvPr>
        </p:nvSpPr>
        <p:spPr/>
        <p:txBody>
          <a:bodyPr/>
          <a:lstStyle/>
          <a:p>
            <a:pPr lvl="1"/>
            <a:r>
              <a:rPr lang="en-US" dirty="0"/>
              <a:t>In addition, Ethiopians use their hands to eat, tearing off pieces of injera (a spongy, tangy flatbread made from </a:t>
            </a:r>
            <a:r>
              <a:rPr lang="en-US" dirty="0" err="1"/>
              <a:t>teff</a:t>
            </a:r>
            <a:r>
              <a:rPr lang="en-US" dirty="0"/>
              <a:t> flour) then using the pieces as utensils to scoop up vegetables, legumes, and meats from a communal plate.</a:t>
            </a:r>
          </a:p>
          <a:p>
            <a:pPr lvl="1"/>
            <a:r>
              <a:rPr lang="en-US" dirty="0" err="1"/>
              <a:t>Teff</a:t>
            </a:r>
            <a:r>
              <a:rPr lang="en-US" dirty="0"/>
              <a:t> (a grass that grows in the highlands of Ethiopia) is a staple of the diet.</a:t>
            </a:r>
          </a:p>
          <a:p>
            <a:r>
              <a:rPr lang="en-US" b="1" dirty="0"/>
              <a:t>Central and West Africa</a:t>
            </a:r>
          </a:p>
          <a:p>
            <a:pPr lvl="1"/>
            <a:r>
              <a:rPr lang="en-US" dirty="0"/>
              <a:t>In Central Africa, meals are focused on certain staples, including cassava, which is a mashed root vegetable, and also plantains, peanuts, and chili peppers.</a:t>
            </a:r>
          </a:p>
        </p:txBody>
      </p:sp>
    </p:spTree>
    <p:extLst>
      <p:ext uri="{BB962C8B-B14F-4D97-AF65-F5344CB8AC3E}">
        <p14:creationId xmlns:p14="http://schemas.microsoft.com/office/powerpoint/2010/main" val="105937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8F3FF-12AB-A54A-9AAD-2DDD3AB3BD50}"/>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0C772A32-15F4-944A-B040-A7A91BFCEC50}"/>
              </a:ext>
            </a:extLst>
          </p:cNvPr>
          <p:cNvSpPr>
            <a:spLocks noGrp="1"/>
          </p:cNvSpPr>
          <p:nvPr>
            <p:ph idx="1"/>
          </p:nvPr>
        </p:nvSpPr>
        <p:spPr/>
        <p:txBody>
          <a:bodyPr/>
          <a:lstStyle/>
          <a:p>
            <a:pPr lvl="1"/>
            <a:r>
              <a:rPr lang="en-US" dirty="0"/>
              <a:t>In West Africa, the cuisine features dishes made from tomatoes, onions, chili peppers, and palm nut oil. </a:t>
            </a:r>
          </a:p>
          <a:p>
            <a:pPr lvl="1"/>
            <a:r>
              <a:rPr lang="en-US" dirty="0"/>
              <a:t>Popular dishes in both regions include stews and porridges, such as ground nut stew and fufu.</a:t>
            </a:r>
          </a:p>
          <a:p>
            <a:r>
              <a:rPr lang="en-US" b="1" dirty="0"/>
              <a:t>Breakfast in Africa</a:t>
            </a:r>
          </a:p>
          <a:p>
            <a:pPr lvl="1"/>
            <a:r>
              <a:rPr lang="en-US" dirty="0"/>
              <a:t>The people of West Africa typically enjoy the French continental-style breakfast.</a:t>
            </a:r>
          </a:p>
          <a:p>
            <a:pPr lvl="1"/>
            <a:r>
              <a:rPr lang="en-US" dirty="0"/>
              <a:t>In the eastern and southern parts of the continent, the traditional English breakfast is more common.</a:t>
            </a:r>
          </a:p>
        </p:txBody>
      </p:sp>
    </p:spTree>
    <p:extLst>
      <p:ext uri="{BB962C8B-B14F-4D97-AF65-F5344CB8AC3E}">
        <p14:creationId xmlns:p14="http://schemas.microsoft.com/office/powerpoint/2010/main" val="3225315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68DDE-0EDF-CE41-BC9F-547ABA8F5AF3}"/>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014E746B-B73B-2041-B495-24A2F81E07F8}"/>
              </a:ext>
            </a:extLst>
          </p:cNvPr>
          <p:cNvSpPr>
            <a:spLocks noGrp="1"/>
          </p:cNvSpPr>
          <p:nvPr>
            <p:ph idx="1"/>
          </p:nvPr>
        </p:nvSpPr>
        <p:spPr/>
        <p:txBody>
          <a:bodyPr/>
          <a:lstStyle/>
          <a:p>
            <a:pPr lvl="1"/>
            <a:r>
              <a:rPr lang="en-US" dirty="0"/>
              <a:t> In North Africa, breakfast is likely to include tea or coffee, with breads made from sorghum or millet.</a:t>
            </a:r>
          </a:p>
          <a:p>
            <a:pPr lvl="1"/>
            <a:r>
              <a:rPr lang="en-US" dirty="0"/>
              <a:t>In East and West Africa, a common breakfast dish is </a:t>
            </a:r>
            <a:r>
              <a:rPr lang="en-US" dirty="0" err="1"/>
              <a:t>uji</a:t>
            </a:r>
            <a:r>
              <a:rPr lang="en-US" dirty="0"/>
              <a:t>, a thick porridge made from cassava, millet, rice, or corn.</a:t>
            </a:r>
          </a:p>
          <a:p>
            <a:r>
              <a:rPr lang="en-US" b="1" dirty="0"/>
              <a:t>Asia</a:t>
            </a:r>
          </a:p>
          <a:p>
            <a:pPr lvl="1"/>
            <a:r>
              <a:rPr lang="en-US" dirty="0"/>
              <a:t>Asian cuisine can be broken down into several regional styles, including South Asia, which is represented for our purposes here by India, and East Asia which is represented for our purposes by China, Korea, and Japan.</a:t>
            </a:r>
          </a:p>
          <a:p>
            <a:pPr lvl="1"/>
            <a:r>
              <a:rPr lang="en-US" dirty="0"/>
              <a:t>Rice is a staple used in many dishes across the continent.</a:t>
            </a:r>
          </a:p>
        </p:txBody>
      </p:sp>
    </p:spTree>
    <p:extLst>
      <p:ext uri="{BB962C8B-B14F-4D97-AF65-F5344CB8AC3E}">
        <p14:creationId xmlns:p14="http://schemas.microsoft.com/office/powerpoint/2010/main" val="2897490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2D648-2A67-0C44-B4DF-0CB5A0C865EF}"/>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38E4EDBF-DFA1-EC41-9471-61FFB43C2A06}"/>
              </a:ext>
            </a:extLst>
          </p:cNvPr>
          <p:cNvSpPr>
            <a:spLocks noGrp="1"/>
          </p:cNvSpPr>
          <p:nvPr>
            <p:ph idx="1"/>
          </p:nvPr>
        </p:nvSpPr>
        <p:spPr/>
        <p:txBody>
          <a:bodyPr>
            <a:normAutofit lnSpcReduction="10000"/>
          </a:bodyPr>
          <a:lstStyle/>
          <a:p>
            <a:r>
              <a:rPr lang="en-US" b="1" dirty="0"/>
              <a:t>India</a:t>
            </a:r>
          </a:p>
          <a:p>
            <a:pPr lvl="1"/>
            <a:r>
              <a:rPr lang="en-US" dirty="0"/>
              <a:t>India’s many kinds of regional cuisines can date back thousands of years and are influenced by geography, food availability, economics, and local customs.</a:t>
            </a:r>
          </a:p>
          <a:p>
            <a:pPr lvl="1"/>
            <a:r>
              <a:rPr lang="en-US" dirty="0"/>
              <a:t>Vegetarian diets are common across the nation for religious reasons, and Indian dishes are often based on rice, lentils, and vegetables, rather than meat or poultry.</a:t>
            </a:r>
          </a:p>
          <a:p>
            <a:pPr lvl="1"/>
            <a:r>
              <a:rPr lang="en-US" dirty="0"/>
              <a:t>Indian cooking also features spicy seasonings, including curries, mustard oil, cumin, chili pepper, garlic, ginger, and garam masala, which is a blend of several spices.</a:t>
            </a:r>
          </a:p>
          <a:p>
            <a:pPr lvl="1"/>
            <a:r>
              <a:rPr lang="en-US" dirty="0"/>
              <a:t>India is also known for its breads, including the flatbreads roti and chapati.</a:t>
            </a:r>
          </a:p>
        </p:txBody>
      </p:sp>
    </p:spTree>
    <p:extLst>
      <p:ext uri="{BB962C8B-B14F-4D97-AF65-F5344CB8AC3E}">
        <p14:creationId xmlns:p14="http://schemas.microsoft.com/office/powerpoint/2010/main" val="683003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47C39-E218-8146-A989-C9797AD4C2CF}"/>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076C4614-C767-A14C-B55A-9071355606F5}"/>
              </a:ext>
            </a:extLst>
          </p:cNvPr>
          <p:cNvSpPr>
            <a:spLocks noGrp="1"/>
          </p:cNvSpPr>
          <p:nvPr>
            <p:ph idx="1"/>
          </p:nvPr>
        </p:nvSpPr>
        <p:spPr/>
        <p:txBody>
          <a:bodyPr/>
          <a:lstStyle/>
          <a:p>
            <a:r>
              <a:rPr lang="en-US" b="1" dirty="0"/>
              <a:t>China</a:t>
            </a:r>
          </a:p>
          <a:p>
            <a:pPr lvl="1"/>
            <a:r>
              <a:rPr lang="en-US" dirty="0"/>
              <a:t>There are many different culinary traditions across this vast country, which is usually divided into eight distinct cuisine regions.</a:t>
            </a:r>
          </a:p>
          <a:p>
            <a:pPr lvl="2"/>
            <a:r>
              <a:rPr lang="en-US" sz="2400" dirty="0"/>
              <a:t>Cantonese cuisine, which is also known as Guangdong, features light, mellow dishes that are often made with sauces, including sweet-and-sour sauce and oyster sauce.</a:t>
            </a:r>
          </a:p>
          <a:p>
            <a:pPr lvl="2"/>
            <a:r>
              <a:rPr lang="en-US" sz="2400" dirty="0"/>
              <a:t>Cantonese-style cuisine has been popularized in Chinese restaurants around the world.</a:t>
            </a:r>
          </a:p>
          <a:p>
            <a:pPr lvl="2"/>
            <a:r>
              <a:rPr lang="en-US" sz="2400" dirty="0"/>
              <a:t>Zhejiang (</a:t>
            </a:r>
            <a:r>
              <a:rPr lang="en-US" sz="2400" dirty="0" err="1"/>
              <a:t>Zhe</a:t>
            </a:r>
            <a:r>
              <a:rPr lang="en-US" sz="2400" dirty="0"/>
              <a:t> for short) cuisine features dishes made from seafood, freshwater fish, and bamboo shoots.</a:t>
            </a:r>
          </a:p>
        </p:txBody>
      </p:sp>
    </p:spTree>
    <p:extLst>
      <p:ext uri="{BB962C8B-B14F-4D97-AF65-F5344CB8AC3E}">
        <p14:creationId xmlns:p14="http://schemas.microsoft.com/office/powerpoint/2010/main" val="3226458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35E7B-3F11-0B49-8BA8-91D166ACC421}"/>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B66BE0BB-7238-0643-BE6A-F5C364A4091B}"/>
              </a:ext>
            </a:extLst>
          </p:cNvPr>
          <p:cNvSpPr>
            <a:spLocks noGrp="1"/>
          </p:cNvSpPr>
          <p:nvPr>
            <p:ph idx="1"/>
          </p:nvPr>
        </p:nvSpPr>
        <p:spPr/>
        <p:txBody>
          <a:bodyPr/>
          <a:lstStyle/>
          <a:p>
            <a:r>
              <a:rPr lang="en-US" dirty="0"/>
              <a:t>Key ingredients that are used in several, but not all, of the different regions include rice, tofu, ginger, and garlic.</a:t>
            </a:r>
          </a:p>
          <a:p>
            <a:r>
              <a:rPr lang="en-US" dirty="0"/>
              <a:t>Tea is also a popular choice in most parts of the country.</a:t>
            </a:r>
          </a:p>
          <a:p>
            <a:r>
              <a:rPr lang="en-US" dirty="0"/>
              <a:t>Chopsticks are commonly used as utensils in China.</a:t>
            </a:r>
          </a:p>
        </p:txBody>
      </p:sp>
    </p:spTree>
    <p:extLst>
      <p:ext uri="{BB962C8B-B14F-4D97-AF65-F5344CB8AC3E}">
        <p14:creationId xmlns:p14="http://schemas.microsoft.com/office/powerpoint/2010/main" val="448275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A004D-E785-D147-BF42-44BCDBEE48EB}"/>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4E81208E-6833-B54E-91FB-48900CC52B23}"/>
              </a:ext>
            </a:extLst>
          </p:cNvPr>
          <p:cNvSpPr>
            <a:spLocks noGrp="1"/>
          </p:cNvSpPr>
          <p:nvPr>
            <p:ph idx="1"/>
          </p:nvPr>
        </p:nvSpPr>
        <p:spPr/>
        <p:txBody>
          <a:bodyPr/>
          <a:lstStyle/>
          <a:p>
            <a:r>
              <a:rPr lang="en-US" b="1" dirty="0"/>
              <a:t>Korea</a:t>
            </a:r>
          </a:p>
          <a:p>
            <a:pPr lvl="1"/>
            <a:r>
              <a:rPr lang="en-US" dirty="0"/>
              <a:t>Korean cuisine is primarily centered around rice, vegetables, and meat.</a:t>
            </a:r>
          </a:p>
          <a:p>
            <a:pPr lvl="1"/>
            <a:r>
              <a:rPr lang="en-US" dirty="0"/>
              <a:t>Commonly-used ingredients include sesame oil, soy sauce, bean paste, garlic, ginger, and red pepper.</a:t>
            </a:r>
          </a:p>
          <a:p>
            <a:pPr lvl="1"/>
            <a:r>
              <a:rPr lang="en-US" dirty="0"/>
              <a:t>Kimchi, a fermented cabbage dish, is the most common side dish served in Korea and is consumed at almost every meal.</a:t>
            </a:r>
          </a:p>
          <a:p>
            <a:pPr lvl="1"/>
            <a:r>
              <a:rPr lang="en-US" dirty="0"/>
              <a:t> Bibimbap, is a bowl of white rice topped with sautéed vegetables and chili pepper paste and can include egg or sliced meat. </a:t>
            </a:r>
          </a:p>
        </p:txBody>
      </p:sp>
    </p:spTree>
    <p:extLst>
      <p:ext uri="{BB962C8B-B14F-4D97-AF65-F5344CB8AC3E}">
        <p14:creationId xmlns:p14="http://schemas.microsoft.com/office/powerpoint/2010/main" val="864351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5C2D9-0B6B-524D-966A-8F04DE6AB32E}"/>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E198E582-E891-8347-8FFB-EE5F138F3041}"/>
              </a:ext>
            </a:extLst>
          </p:cNvPr>
          <p:cNvSpPr>
            <a:spLocks noGrp="1"/>
          </p:cNvSpPr>
          <p:nvPr>
            <p:ph idx="1"/>
          </p:nvPr>
        </p:nvSpPr>
        <p:spPr/>
        <p:txBody>
          <a:bodyPr/>
          <a:lstStyle/>
          <a:p>
            <a:r>
              <a:rPr lang="en-US" b="1" dirty="0"/>
              <a:t>Japan</a:t>
            </a:r>
          </a:p>
          <a:p>
            <a:pPr lvl="1"/>
            <a:r>
              <a:rPr lang="en-US" dirty="0"/>
              <a:t>Rice is a staple in Japan, along with seafood, which is plentiful on this island nation.</a:t>
            </a:r>
          </a:p>
          <a:p>
            <a:pPr lvl="1"/>
            <a:r>
              <a:rPr lang="en-US" dirty="0"/>
              <a:t>Commonly-used ingredients include noodles, teriyaki sauce, dried seaweed, mushrooms and other vegetables, meat, and miso, which is soybean paste.</a:t>
            </a:r>
          </a:p>
          <a:p>
            <a:pPr lvl="1"/>
            <a:r>
              <a:rPr lang="en-US" dirty="0"/>
              <a:t>Favorite foods include the raw fish dishes sashimi and sushi.</a:t>
            </a:r>
          </a:p>
          <a:p>
            <a:pPr lvl="1"/>
            <a:r>
              <a:rPr lang="en-US" dirty="0"/>
              <a:t>Typical beverages include green tea and also sake, which is a wine made of fermented rice.</a:t>
            </a:r>
          </a:p>
        </p:txBody>
      </p:sp>
    </p:spTree>
    <p:extLst>
      <p:ext uri="{BB962C8B-B14F-4D97-AF65-F5344CB8AC3E}">
        <p14:creationId xmlns:p14="http://schemas.microsoft.com/office/powerpoint/2010/main" val="2792418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C4B62-4D99-B34B-886C-900B93D3D300}"/>
              </a:ext>
            </a:extLst>
          </p:cNvPr>
          <p:cNvSpPr>
            <a:spLocks noGrp="1"/>
          </p:cNvSpPr>
          <p:nvPr>
            <p:ph type="title"/>
          </p:nvPr>
        </p:nvSpPr>
        <p:spPr/>
        <p:txBody>
          <a:bodyPr/>
          <a:lstStyle/>
          <a:p>
            <a:r>
              <a:rPr lang="en-US" b="1" dirty="0"/>
              <a:t>14.1 Historical Perspectives on Food</a:t>
            </a:r>
            <a:endParaRPr lang="en-US" dirty="0"/>
          </a:p>
        </p:txBody>
      </p:sp>
      <p:sp>
        <p:nvSpPr>
          <p:cNvPr id="3" name="Content Placeholder 2">
            <a:extLst>
              <a:ext uri="{FF2B5EF4-FFF2-40B4-BE49-F238E27FC236}">
                <a16:creationId xmlns:a16="http://schemas.microsoft.com/office/drawing/2014/main" id="{487544A0-6338-7141-8983-9CB0B6A3BAF7}"/>
              </a:ext>
            </a:extLst>
          </p:cNvPr>
          <p:cNvSpPr>
            <a:spLocks noGrp="1"/>
          </p:cNvSpPr>
          <p:nvPr>
            <p:ph idx="1"/>
          </p:nvPr>
        </p:nvSpPr>
        <p:spPr/>
        <p:txBody>
          <a:bodyPr>
            <a:normAutofit lnSpcReduction="10000"/>
          </a:bodyPr>
          <a:lstStyle/>
          <a:p>
            <a:r>
              <a:rPr lang="en-US" b="1" dirty="0"/>
              <a:t>The Beginning of Agriculture</a:t>
            </a:r>
          </a:p>
          <a:p>
            <a:pPr lvl="1"/>
            <a:r>
              <a:rPr lang="en-US" dirty="0"/>
              <a:t>About ten thousand years ago, people began to cultivate crops and domesticate livestock in an area known today as the Middle East.</a:t>
            </a:r>
          </a:p>
          <a:p>
            <a:pPr lvl="1"/>
            <a:r>
              <a:rPr lang="en-US" dirty="0"/>
              <a:t>Agriculture not only enriched the diet of these early people, it also led to the birth of civilization as farmers began to settle into sizable, stable communities.</a:t>
            </a:r>
          </a:p>
          <a:p>
            <a:pPr lvl="1"/>
            <a:r>
              <a:rPr lang="en-US" dirty="0"/>
              <a:t>One of the most fertile regions of the ancient world was located along the Nile River Valley in ancient Egypt, yielding several harvests per year.</a:t>
            </a:r>
          </a:p>
          <a:p>
            <a:pPr lvl="1"/>
            <a:r>
              <a:rPr lang="en-US" dirty="0"/>
              <a:t>Even poor Egyptians ate a reasonably healthy diet that included fish, vegetables, and fruit. However, meat was primarily a privilege of the rich.</a:t>
            </a:r>
          </a:p>
        </p:txBody>
      </p:sp>
    </p:spTree>
    <p:extLst>
      <p:ext uri="{BB962C8B-B14F-4D97-AF65-F5344CB8AC3E}">
        <p14:creationId xmlns:p14="http://schemas.microsoft.com/office/powerpoint/2010/main" val="1189257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69DEF-4AF6-364B-8C63-703963E55041}"/>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13986B80-88A9-9249-AE7F-24BD99B0673F}"/>
              </a:ext>
            </a:extLst>
          </p:cNvPr>
          <p:cNvSpPr>
            <a:spLocks noGrp="1"/>
          </p:cNvSpPr>
          <p:nvPr>
            <p:ph idx="1"/>
          </p:nvPr>
        </p:nvSpPr>
        <p:spPr/>
        <p:txBody>
          <a:bodyPr/>
          <a:lstStyle/>
          <a:p>
            <a:r>
              <a:rPr lang="en-US" b="1" dirty="0"/>
              <a:t>The Middle East</a:t>
            </a:r>
          </a:p>
          <a:p>
            <a:pPr lvl="1"/>
            <a:r>
              <a:rPr lang="en-US" dirty="0"/>
              <a:t>Middle Eastern cuisine encompasses a number of different cooking styles from Asian countries along the Mediterranean, as well as from North African nations, such as Egypt and Libya.</a:t>
            </a:r>
          </a:p>
          <a:p>
            <a:pPr lvl="1"/>
            <a:r>
              <a:rPr lang="en-US" dirty="0"/>
              <a:t>Lamb is the most commonly consumed meat; however, kosher beef, kosher poultry, and fish are eaten as well.</a:t>
            </a:r>
          </a:p>
          <a:p>
            <a:pPr lvl="1"/>
            <a:r>
              <a:rPr lang="en-US" dirty="0"/>
              <a:t>Other staples include the fruits and vegetables, such as dates, olives, figs, apricots, cucumber, cabbage, potatoes, and eggplant. </a:t>
            </a:r>
          </a:p>
          <a:p>
            <a:pPr lvl="1"/>
            <a:r>
              <a:rPr lang="en-US" dirty="0"/>
              <a:t>Common grains include couscous, millet, rice, and </a:t>
            </a:r>
            <a:r>
              <a:rPr lang="en-US" dirty="0" err="1"/>
              <a:t>bulghur</a:t>
            </a:r>
            <a:r>
              <a:rPr lang="en-US" dirty="0"/>
              <a:t>.</a:t>
            </a:r>
          </a:p>
        </p:txBody>
      </p:sp>
    </p:spTree>
    <p:extLst>
      <p:ext uri="{BB962C8B-B14F-4D97-AF65-F5344CB8AC3E}">
        <p14:creationId xmlns:p14="http://schemas.microsoft.com/office/powerpoint/2010/main" val="2299715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FDAF8-E763-8046-8F4D-304051E7A41C}"/>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34F201FF-F9DA-A84A-8373-2FC9971B99D1}"/>
              </a:ext>
            </a:extLst>
          </p:cNvPr>
          <p:cNvSpPr>
            <a:spLocks noGrp="1"/>
          </p:cNvSpPr>
          <p:nvPr>
            <p:ph idx="1"/>
          </p:nvPr>
        </p:nvSpPr>
        <p:spPr/>
        <p:txBody>
          <a:bodyPr>
            <a:normAutofit/>
          </a:bodyPr>
          <a:lstStyle/>
          <a:p>
            <a:pPr lvl="1"/>
            <a:r>
              <a:rPr lang="en-US" sz="2600" dirty="0"/>
              <a:t>A flatbread called pita served with hummus, or pureed chickpeas, is another popular dish in this region of the world.</a:t>
            </a:r>
          </a:p>
          <a:p>
            <a:pPr lvl="1"/>
            <a:r>
              <a:rPr lang="en-US" sz="2600" dirty="0"/>
              <a:t>Most people who reside in the Arab countries of the Middle East are Muslim, and do not consume alcohol or pork.</a:t>
            </a:r>
          </a:p>
          <a:p>
            <a:pPr lvl="2"/>
            <a:r>
              <a:rPr lang="en-US" sz="2600" dirty="0"/>
              <a:t>They also observe certain diet-related religious traditions, such as a daytime fast during the month of Ramadan.</a:t>
            </a:r>
          </a:p>
          <a:p>
            <a:pPr lvl="1"/>
            <a:r>
              <a:rPr lang="en-US" sz="2600" dirty="0"/>
              <a:t>Many Jews in Israel keep kosher and follow a set of dietary laws that impact food choices, storage, and preparation.</a:t>
            </a:r>
          </a:p>
        </p:txBody>
      </p:sp>
    </p:spTree>
    <p:extLst>
      <p:ext uri="{BB962C8B-B14F-4D97-AF65-F5344CB8AC3E}">
        <p14:creationId xmlns:p14="http://schemas.microsoft.com/office/powerpoint/2010/main" val="655148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82971-4712-F742-8D63-6B2D575E8593}"/>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74979738-F8B7-1542-9D8D-035C07FA9F3F}"/>
              </a:ext>
            </a:extLst>
          </p:cNvPr>
          <p:cNvSpPr>
            <a:spLocks noGrp="1"/>
          </p:cNvSpPr>
          <p:nvPr>
            <p:ph idx="1"/>
          </p:nvPr>
        </p:nvSpPr>
        <p:spPr/>
        <p:txBody>
          <a:bodyPr>
            <a:normAutofit fontScale="92500"/>
          </a:bodyPr>
          <a:lstStyle/>
          <a:p>
            <a:r>
              <a:rPr lang="en-US" b="1" dirty="0"/>
              <a:t>Breakfast in Asia</a:t>
            </a:r>
          </a:p>
          <a:p>
            <a:pPr lvl="1"/>
            <a:r>
              <a:rPr lang="en-US" dirty="0"/>
              <a:t>In India, breakfast commonly includes eggs scrambled with spices, potatoes, and onions, as well as fresh fruit and yogurt.</a:t>
            </a:r>
          </a:p>
          <a:p>
            <a:pPr lvl="1"/>
            <a:r>
              <a:rPr lang="en-US" dirty="0"/>
              <a:t>Breakfast in China often consists of rice complemented by vegetables, meat, or fish.</a:t>
            </a:r>
          </a:p>
          <a:p>
            <a:pPr lvl="1"/>
            <a:r>
              <a:rPr lang="en-US" dirty="0"/>
              <a:t>In Korea, a traditional breakfast would include soup made of either beef ribs or pork intestines, a selection of bread and pastries, rice, and kimchi, which is believed to promote intestinal health.</a:t>
            </a:r>
          </a:p>
          <a:p>
            <a:pPr lvl="1"/>
            <a:r>
              <a:rPr lang="en-US" dirty="0"/>
              <a:t>Breakfast in Japan typically consists of a bowl of steamed white rice, a small piece of fish, a bowl of miso soup with tofu, vegetables, green tea, and occasionally pickled plums called umeboshi.</a:t>
            </a:r>
          </a:p>
          <a:p>
            <a:pPr lvl="1"/>
            <a:r>
              <a:rPr lang="en-US" dirty="0"/>
              <a:t>Congee is a common breakfast food across Asia.</a:t>
            </a:r>
          </a:p>
        </p:txBody>
      </p:sp>
    </p:spTree>
    <p:extLst>
      <p:ext uri="{BB962C8B-B14F-4D97-AF65-F5344CB8AC3E}">
        <p14:creationId xmlns:p14="http://schemas.microsoft.com/office/powerpoint/2010/main" val="2187613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8FB29-989B-2A42-A5ED-091F9556A87D}"/>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D7A6AE29-B329-504D-AED0-F0621892AA89}"/>
              </a:ext>
            </a:extLst>
          </p:cNvPr>
          <p:cNvSpPr>
            <a:spLocks noGrp="1"/>
          </p:cNvSpPr>
          <p:nvPr>
            <p:ph idx="1"/>
          </p:nvPr>
        </p:nvSpPr>
        <p:spPr/>
        <p:txBody>
          <a:bodyPr/>
          <a:lstStyle/>
          <a:p>
            <a:r>
              <a:rPr lang="en-US" b="1" dirty="0"/>
              <a:t>The Diversity of Palates and Habits</a:t>
            </a:r>
          </a:p>
          <a:p>
            <a:pPr lvl="1"/>
            <a:r>
              <a:rPr lang="en-US" dirty="0"/>
              <a:t>Around the globe, people enjoy different foods and different flavors.</a:t>
            </a:r>
          </a:p>
          <a:p>
            <a:pPr lvl="1"/>
            <a:r>
              <a:rPr lang="en-US" dirty="0"/>
              <a:t>In some cultures, the main dishes are meat-based, while others focus on plant-based meals.</a:t>
            </a:r>
          </a:p>
          <a:p>
            <a:pPr lvl="1"/>
            <a:r>
              <a:rPr lang="en-US" dirty="0"/>
              <a:t>You can also find different staples in different regions of the world, including rice, potatoes, pasta, corn, beans, root vegetables, and many kinds of grains.</a:t>
            </a:r>
          </a:p>
          <a:p>
            <a:pPr lvl="1"/>
            <a:r>
              <a:rPr lang="en-US" dirty="0"/>
              <a:t>Different flavors are also popular on different parts of the planet, from sweet to salty to sour to spicy.</a:t>
            </a:r>
          </a:p>
        </p:txBody>
      </p:sp>
    </p:spTree>
    <p:extLst>
      <p:ext uri="{BB962C8B-B14F-4D97-AF65-F5344CB8AC3E}">
        <p14:creationId xmlns:p14="http://schemas.microsoft.com/office/powerpoint/2010/main" val="3004581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5BEBF-89F8-0A42-8CCA-1E0D91F586CE}"/>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B34CB610-F6BA-784C-9380-616F124C75B5}"/>
              </a:ext>
            </a:extLst>
          </p:cNvPr>
          <p:cNvSpPr>
            <a:spLocks noGrp="1"/>
          </p:cNvSpPr>
          <p:nvPr>
            <p:ph idx="1"/>
          </p:nvPr>
        </p:nvSpPr>
        <p:spPr/>
        <p:txBody>
          <a:bodyPr/>
          <a:lstStyle/>
          <a:p>
            <a:r>
              <a:rPr lang="en-US" b="1" dirty="0"/>
              <a:t>Food Availability</a:t>
            </a:r>
          </a:p>
          <a:p>
            <a:pPr lvl="1"/>
            <a:r>
              <a:rPr lang="en-US" dirty="0"/>
              <a:t>People tend to eat what grows or lives nearby.</a:t>
            </a:r>
          </a:p>
          <a:p>
            <a:pPr lvl="1"/>
            <a:r>
              <a:rPr lang="en-US" dirty="0"/>
              <a:t>In many developing countries, a large part of the diet is composed of cereal grains, starchy roots, and legumes.</a:t>
            </a:r>
          </a:p>
          <a:p>
            <a:pPr lvl="1"/>
            <a:r>
              <a:rPr lang="en-US" dirty="0"/>
              <a:t>A number of common staples are consumed worldwide, including rice, corn, wheat, potatoes, cassava, and beans.</a:t>
            </a:r>
          </a:p>
        </p:txBody>
      </p:sp>
    </p:spTree>
    <p:extLst>
      <p:ext uri="{BB962C8B-B14F-4D97-AF65-F5344CB8AC3E}">
        <p14:creationId xmlns:p14="http://schemas.microsoft.com/office/powerpoint/2010/main" val="460033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131BD-0F3F-7E48-A1C2-8EF697FC0763}"/>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2107D389-A0CE-104A-B95E-FD2D6C988B0D}"/>
              </a:ext>
            </a:extLst>
          </p:cNvPr>
          <p:cNvSpPr>
            <a:spLocks noGrp="1"/>
          </p:cNvSpPr>
          <p:nvPr>
            <p:ph idx="1"/>
          </p:nvPr>
        </p:nvSpPr>
        <p:spPr/>
        <p:txBody>
          <a:bodyPr>
            <a:normAutofit fontScale="92500"/>
          </a:bodyPr>
          <a:lstStyle/>
          <a:p>
            <a:r>
              <a:rPr lang="en-US" b="1" dirty="0"/>
              <a:t>Income and Consumption</a:t>
            </a:r>
          </a:p>
          <a:p>
            <a:pPr lvl="1"/>
            <a:r>
              <a:rPr lang="en-US" dirty="0"/>
              <a:t>Income also plays a major role in what foods people eat and how they prepare them.</a:t>
            </a:r>
          </a:p>
          <a:p>
            <a:pPr lvl="1"/>
            <a:r>
              <a:rPr lang="en-US" dirty="0"/>
              <a:t>As a consequence of rising incomes, the average global calorie consumption has increased to record levels in recent years.</a:t>
            </a:r>
          </a:p>
          <a:p>
            <a:pPr lvl="1"/>
            <a:r>
              <a:rPr lang="en-US" dirty="0"/>
              <a:t>Among developing countries, the daily intake of calories per person rose by nearly 25 percent from the early 1970s to the mid-1990s.</a:t>
            </a:r>
          </a:p>
          <a:p>
            <a:pPr lvl="1"/>
            <a:r>
              <a:rPr lang="en-US" dirty="0"/>
              <a:t>People in the western world were able to increase their consumption of meat and poultry, fruits and vegetables, and fats and oils.</a:t>
            </a:r>
          </a:p>
          <a:p>
            <a:pPr lvl="1"/>
            <a:r>
              <a:rPr lang="en-US" dirty="0"/>
              <a:t>Those gains were minimal in the poorest countries, where many continue to struggle with hunger and a limited diet.</a:t>
            </a:r>
          </a:p>
        </p:txBody>
      </p:sp>
    </p:spTree>
    <p:extLst>
      <p:ext uri="{BB962C8B-B14F-4D97-AF65-F5344CB8AC3E}">
        <p14:creationId xmlns:p14="http://schemas.microsoft.com/office/powerpoint/2010/main" val="2342212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26BB7-D546-7140-96BB-AF2B84F379ED}"/>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F2C65CCC-5142-2C41-8556-FE60CC72A11B}"/>
              </a:ext>
            </a:extLst>
          </p:cNvPr>
          <p:cNvSpPr>
            <a:spLocks noGrp="1"/>
          </p:cNvSpPr>
          <p:nvPr>
            <p:ph idx="1"/>
          </p:nvPr>
        </p:nvSpPr>
        <p:spPr/>
        <p:txBody>
          <a:bodyPr/>
          <a:lstStyle/>
          <a:p>
            <a:r>
              <a:rPr lang="en-US" b="1" dirty="0"/>
              <a:t>Different Ways of Eating</a:t>
            </a:r>
          </a:p>
          <a:p>
            <a:pPr lvl="1"/>
            <a:r>
              <a:rPr lang="en-US" dirty="0"/>
              <a:t>People from different parts of the world consume their food in different ways and what is common in one country may be considered impolite in another.</a:t>
            </a:r>
          </a:p>
          <a:p>
            <a:pPr lvl="2"/>
            <a:r>
              <a:rPr lang="en-US" sz="2400" dirty="0"/>
              <a:t>Some eat with their fingers, while in others using a fork</a:t>
            </a:r>
          </a:p>
          <a:p>
            <a:pPr lvl="2"/>
            <a:r>
              <a:rPr lang="en-US" sz="2400" dirty="0"/>
              <a:t>Some slurp their soup, while in others they quietly sip it</a:t>
            </a:r>
          </a:p>
          <a:p>
            <a:pPr lvl="2"/>
            <a:r>
              <a:rPr lang="en-US" sz="2400" dirty="0"/>
              <a:t>Some eat off of individual plates, while in others sit at a table with a large communal plate from which everyone eats.</a:t>
            </a:r>
          </a:p>
          <a:p>
            <a:pPr lvl="1"/>
            <a:r>
              <a:rPr lang="en-US" dirty="0"/>
              <a:t>No matter where you travel, you will find that food production, purchase, and preparation affect all facets of life, from health and economics to religion and culture.</a:t>
            </a:r>
            <a:endParaRPr lang="en-US" sz="2800" dirty="0"/>
          </a:p>
        </p:txBody>
      </p:sp>
    </p:spTree>
    <p:extLst>
      <p:ext uri="{BB962C8B-B14F-4D97-AF65-F5344CB8AC3E}">
        <p14:creationId xmlns:p14="http://schemas.microsoft.com/office/powerpoint/2010/main" val="2022329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AD809-487B-2842-8667-ED6F04411C1A}"/>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378D7139-9F24-2440-ADC4-6B2485A3E6B2}"/>
              </a:ext>
            </a:extLst>
          </p:cNvPr>
          <p:cNvSpPr>
            <a:spLocks noGrp="1"/>
          </p:cNvSpPr>
          <p:nvPr>
            <p:ph idx="1"/>
          </p:nvPr>
        </p:nvSpPr>
        <p:spPr/>
        <p:txBody>
          <a:bodyPr>
            <a:normAutofit/>
          </a:bodyPr>
          <a:lstStyle/>
          <a:p>
            <a:r>
              <a:rPr lang="en-US" dirty="0"/>
              <a:t>It is vital for people from all walks of life to consider the choices they make regarding food, and how those decisions affect not only their bodies, but also their world.</a:t>
            </a:r>
          </a:p>
          <a:p>
            <a:r>
              <a:rPr lang="en-US" dirty="0"/>
              <a:t>“Remember food is precious. Good food can only come from good ingredients. Its proper price includes the cost of preserving the environment and paying fairly for the labor of the people who produce it. Food should never be taken for granted.” - Alice </a:t>
            </a:r>
            <a:r>
              <a:rPr lang="en-US"/>
              <a:t>Waters (chef </a:t>
            </a:r>
            <a:r>
              <a:rPr lang="en-US" dirty="0"/>
              <a:t>&amp; Edible Schoolyard founder)</a:t>
            </a:r>
          </a:p>
        </p:txBody>
      </p:sp>
    </p:spTree>
    <p:extLst>
      <p:ext uri="{BB962C8B-B14F-4D97-AF65-F5344CB8AC3E}">
        <p14:creationId xmlns:p14="http://schemas.microsoft.com/office/powerpoint/2010/main" val="956798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39A22-99C2-C94A-851B-861B8DF81F85}"/>
              </a:ext>
            </a:extLst>
          </p:cNvPr>
          <p:cNvSpPr>
            <a:spLocks noGrp="1"/>
          </p:cNvSpPr>
          <p:nvPr>
            <p:ph type="title"/>
          </p:nvPr>
        </p:nvSpPr>
        <p:spPr/>
        <p:txBody>
          <a:bodyPr/>
          <a:lstStyle/>
          <a:p>
            <a:r>
              <a:rPr lang="en-US" b="1" dirty="0"/>
              <a:t>14.1 Historical Perspectives on Food</a:t>
            </a:r>
            <a:endParaRPr lang="en-US" dirty="0"/>
          </a:p>
        </p:txBody>
      </p:sp>
      <p:sp>
        <p:nvSpPr>
          <p:cNvPr id="3" name="Content Placeholder 2">
            <a:extLst>
              <a:ext uri="{FF2B5EF4-FFF2-40B4-BE49-F238E27FC236}">
                <a16:creationId xmlns:a16="http://schemas.microsoft.com/office/drawing/2014/main" id="{81FDED86-5521-9347-A786-464D98D7BB0F}"/>
              </a:ext>
            </a:extLst>
          </p:cNvPr>
          <p:cNvSpPr>
            <a:spLocks noGrp="1"/>
          </p:cNvSpPr>
          <p:nvPr>
            <p:ph idx="1"/>
          </p:nvPr>
        </p:nvSpPr>
        <p:spPr/>
        <p:txBody>
          <a:bodyPr/>
          <a:lstStyle/>
          <a:p>
            <a:r>
              <a:rPr lang="en-US" b="1" dirty="0"/>
              <a:t>The Three Sisters</a:t>
            </a:r>
          </a:p>
          <a:p>
            <a:pPr lvl="1"/>
            <a:r>
              <a:rPr lang="en-US" dirty="0"/>
              <a:t>Thousands of years ago, across an area that encompasses Mexico and Central America today, farmers cultivated three major plants - squash, beans, and maize (also known as corn).</a:t>
            </a:r>
          </a:p>
          <a:p>
            <a:pPr lvl="1"/>
            <a:r>
              <a:rPr lang="en-US" dirty="0"/>
              <a:t>These crops proved to be both complementary and sustainable.</a:t>
            </a:r>
          </a:p>
          <a:p>
            <a:pPr lvl="1"/>
            <a:r>
              <a:rPr lang="en-US" dirty="0"/>
              <a:t>Thousands of years later, many small farmers continue to cultivate the “three sisters.”</a:t>
            </a:r>
          </a:p>
        </p:txBody>
      </p:sp>
    </p:spTree>
    <p:extLst>
      <p:ext uri="{BB962C8B-B14F-4D97-AF65-F5344CB8AC3E}">
        <p14:creationId xmlns:p14="http://schemas.microsoft.com/office/powerpoint/2010/main" val="1557104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FD8B2-8651-C049-A37A-41668EE78270}"/>
              </a:ext>
            </a:extLst>
          </p:cNvPr>
          <p:cNvSpPr>
            <a:spLocks noGrp="1"/>
          </p:cNvSpPr>
          <p:nvPr>
            <p:ph type="title"/>
          </p:nvPr>
        </p:nvSpPr>
        <p:spPr/>
        <p:txBody>
          <a:bodyPr/>
          <a:lstStyle/>
          <a:p>
            <a:r>
              <a:rPr lang="en-US" b="1" dirty="0"/>
              <a:t>14.1 Historical Perspectives on Food</a:t>
            </a:r>
            <a:endParaRPr lang="en-US" dirty="0"/>
          </a:p>
        </p:txBody>
      </p:sp>
      <p:sp>
        <p:nvSpPr>
          <p:cNvPr id="3" name="Content Placeholder 2">
            <a:extLst>
              <a:ext uri="{FF2B5EF4-FFF2-40B4-BE49-F238E27FC236}">
                <a16:creationId xmlns:a16="http://schemas.microsoft.com/office/drawing/2014/main" id="{6805870B-3F03-A742-B4BF-7E6CDCDB856D}"/>
              </a:ext>
            </a:extLst>
          </p:cNvPr>
          <p:cNvSpPr>
            <a:spLocks noGrp="1"/>
          </p:cNvSpPr>
          <p:nvPr>
            <p:ph idx="1"/>
          </p:nvPr>
        </p:nvSpPr>
        <p:spPr/>
        <p:txBody>
          <a:bodyPr/>
          <a:lstStyle/>
          <a:p>
            <a:r>
              <a:rPr lang="en-US" b="1" dirty="0"/>
              <a:t>Meals Determined Social Status</a:t>
            </a:r>
          </a:p>
          <a:p>
            <a:pPr lvl="1"/>
            <a:r>
              <a:rPr lang="en-US" dirty="0"/>
              <a:t>In ancient Rome, differences in social standing affected the diet.</a:t>
            </a:r>
          </a:p>
          <a:p>
            <a:pPr lvl="1"/>
            <a:r>
              <a:rPr lang="en-US" dirty="0"/>
              <a:t>While breakfast and lunch were typically light meals that were often consumed in taverns and cafes, dinners were eaten at home and were taken much more seriously.</a:t>
            </a:r>
          </a:p>
          <a:p>
            <a:pPr lvl="1"/>
            <a:r>
              <a:rPr lang="en-US" dirty="0"/>
              <a:t>Wealthy senators, rich Romans, and landowners ate meals with multiple courses, including appetizers, entrees, and desserts, such as roasted ostrich or pheasant out </a:t>
            </a:r>
            <a:r>
              <a:rPr lang="en-US"/>
              <a:t>of bronze</a:t>
            </a:r>
            <a:r>
              <a:rPr lang="en-US" dirty="0"/>
              <a:t>, gold, </a:t>
            </a:r>
            <a:r>
              <a:rPr lang="en-US"/>
              <a:t>or silver </a:t>
            </a:r>
            <a:r>
              <a:rPr lang="en-US" dirty="0"/>
              <a:t>dishes. </a:t>
            </a:r>
          </a:p>
          <a:p>
            <a:pPr lvl="1"/>
            <a:r>
              <a:rPr lang="en-US" dirty="0"/>
              <a:t>By contrast, people of the lower classes ate mostly bread and cereals out of clay dishes.</a:t>
            </a:r>
          </a:p>
        </p:txBody>
      </p:sp>
    </p:spTree>
    <p:extLst>
      <p:ext uri="{BB962C8B-B14F-4D97-AF65-F5344CB8AC3E}">
        <p14:creationId xmlns:p14="http://schemas.microsoft.com/office/powerpoint/2010/main" val="3171073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F5F45-4F79-1345-A76F-0D4BF32F5EF2}"/>
              </a:ext>
            </a:extLst>
          </p:cNvPr>
          <p:cNvSpPr>
            <a:spLocks noGrp="1"/>
          </p:cNvSpPr>
          <p:nvPr>
            <p:ph type="title"/>
          </p:nvPr>
        </p:nvSpPr>
        <p:spPr/>
        <p:txBody>
          <a:bodyPr/>
          <a:lstStyle/>
          <a:p>
            <a:r>
              <a:rPr lang="en-US" b="1" dirty="0"/>
              <a:t>14.1 Historical Perspectives on Food</a:t>
            </a:r>
            <a:endParaRPr lang="en-US" dirty="0"/>
          </a:p>
        </p:txBody>
      </p:sp>
      <p:sp>
        <p:nvSpPr>
          <p:cNvPr id="3" name="Content Placeholder 2">
            <a:extLst>
              <a:ext uri="{FF2B5EF4-FFF2-40B4-BE49-F238E27FC236}">
                <a16:creationId xmlns:a16="http://schemas.microsoft.com/office/drawing/2014/main" id="{28AAB723-C7A7-1A48-862B-E10DA293F33F}"/>
              </a:ext>
            </a:extLst>
          </p:cNvPr>
          <p:cNvSpPr>
            <a:spLocks noGrp="1"/>
          </p:cNvSpPr>
          <p:nvPr>
            <p:ph idx="1"/>
          </p:nvPr>
        </p:nvSpPr>
        <p:spPr/>
        <p:txBody>
          <a:bodyPr/>
          <a:lstStyle/>
          <a:p>
            <a:r>
              <a:rPr lang="en-US" b="1" dirty="0"/>
              <a:t>The Medieval Era</a:t>
            </a:r>
          </a:p>
          <a:p>
            <a:pPr lvl="1"/>
            <a:r>
              <a:rPr lang="en-US" dirty="0"/>
              <a:t>Eating habits of most people during the Medieval Era depended mainly on location and financial status.</a:t>
            </a:r>
          </a:p>
          <a:p>
            <a:pPr lvl="1"/>
            <a:r>
              <a:rPr lang="en-US" dirty="0"/>
              <a:t>The common diet consisted of either wheat, meat, or fish, depending on location. </a:t>
            </a:r>
          </a:p>
          <a:p>
            <a:pPr lvl="1"/>
            <a:r>
              <a:rPr lang="en-US" dirty="0"/>
              <a:t>Lower classes consumed cereals and grains, porridge, and gruel supplemented with seasonal fruits, vegetables, and herbs.</a:t>
            </a:r>
          </a:p>
          <a:p>
            <a:pPr lvl="1"/>
            <a:r>
              <a:rPr lang="en-US" dirty="0"/>
              <a:t>Wine, beer, and cider were also common, and were often safer to drink than the </a:t>
            </a:r>
            <a:r>
              <a:rPr lang="en-US" dirty="0" err="1"/>
              <a:t>unsanitized</a:t>
            </a:r>
            <a:r>
              <a:rPr lang="en-US" dirty="0"/>
              <a:t>, untreated water.</a:t>
            </a:r>
          </a:p>
        </p:txBody>
      </p:sp>
    </p:spTree>
    <p:extLst>
      <p:ext uri="{BB962C8B-B14F-4D97-AF65-F5344CB8AC3E}">
        <p14:creationId xmlns:p14="http://schemas.microsoft.com/office/powerpoint/2010/main" val="2924499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84538-CAC9-4A42-8F4C-19BEBF0E529E}"/>
              </a:ext>
            </a:extLst>
          </p:cNvPr>
          <p:cNvSpPr>
            <a:spLocks noGrp="1"/>
          </p:cNvSpPr>
          <p:nvPr>
            <p:ph type="title"/>
          </p:nvPr>
        </p:nvSpPr>
        <p:spPr/>
        <p:txBody>
          <a:bodyPr/>
          <a:lstStyle/>
          <a:p>
            <a:r>
              <a:rPr lang="en-US" b="1" dirty="0"/>
              <a:t>14.1 Historical Perspectives on Food</a:t>
            </a:r>
            <a:endParaRPr lang="en-US" dirty="0"/>
          </a:p>
        </p:txBody>
      </p:sp>
      <p:sp>
        <p:nvSpPr>
          <p:cNvPr id="3" name="Content Placeholder 2">
            <a:extLst>
              <a:ext uri="{FF2B5EF4-FFF2-40B4-BE49-F238E27FC236}">
                <a16:creationId xmlns:a16="http://schemas.microsoft.com/office/drawing/2014/main" id="{EA003192-91DE-4343-873F-ECF9BC41AAAA}"/>
              </a:ext>
            </a:extLst>
          </p:cNvPr>
          <p:cNvSpPr>
            <a:spLocks noGrp="1"/>
          </p:cNvSpPr>
          <p:nvPr>
            <p:ph idx="1"/>
          </p:nvPr>
        </p:nvSpPr>
        <p:spPr/>
        <p:txBody>
          <a:bodyPr>
            <a:normAutofit/>
          </a:bodyPr>
          <a:lstStyle/>
          <a:p>
            <a:r>
              <a:rPr lang="en-US" b="1" dirty="0"/>
              <a:t>The Crusades</a:t>
            </a:r>
          </a:p>
          <a:p>
            <a:pPr lvl="1"/>
            <a:r>
              <a:rPr lang="en-US" dirty="0"/>
              <a:t>The crusaders brought back new foods and spices, exposing Europeans of the Middle Ages to unusual flavors.</a:t>
            </a:r>
          </a:p>
          <a:p>
            <a:pPr lvl="1"/>
            <a:r>
              <a:rPr lang="en-US" dirty="0"/>
              <a:t>Cooking with exotic spices, such as black pepper, saffron, and ginger, became associated with wealth because they were expensive and had to be imported.</a:t>
            </a:r>
          </a:p>
          <a:p>
            <a:r>
              <a:rPr lang="en-US" b="1" dirty="0"/>
              <a:t>Food Preservation in the Past</a:t>
            </a:r>
          </a:p>
          <a:p>
            <a:pPr lvl="1"/>
            <a:r>
              <a:rPr lang="en-US" dirty="0"/>
              <a:t>Food preservation consisted mostly of drying, salting, and smoking. </a:t>
            </a:r>
          </a:p>
          <a:p>
            <a:pPr lvl="1"/>
            <a:r>
              <a:rPr lang="en-US" dirty="0"/>
              <a:t>Pickling involved the use of fermentation to preserve food.</a:t>
            </a:r>
          </a:p>
        </p:txBody>
      </p:sp>
    </p:spTree>
    <p:extLst>
      <p:ext uri="{BB962C8B-B14F-4D97-AF65-F5344CB8AC3E}">
        <p14:creationId xmlns:p14="http://schemas.microsoft.com/office/powerpoint/2010/main" val="1251294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73D12-B68C-DD4C-ACD1-CBE9E764E6D2}"/>
              </a:ext>
            </a:extLst>
          </p:cNvPr>
          <p:cNvSpPr>
            <a:spLocks noGrp="1"/>
          </p:cNvSpPr>
          <p:nvPr>
            <p:ph type="title"/>
          </p:nvPr>
        </p:nvSpPr>
        <p:spPr/>
        <p:txBody>
          <a:bodyPr/>
          <a:lstStyle/>
          <a:p>
            <a:r>
              <a:rPr lang="en-US" b="1" dirty="0"/>
              <a:t>14.1 Historical Perspectives on Food</a:t>
            </a:r>
            <a:endParaRPr lang="en-US" dirty="0"/>
          </a:p>
        </p:txBody>
      </p:sp>
      <p:sp>
        <p:nvSpPr>
          <p:cNvPr id="3" name="Content Placeholder 2">
            <a:extLst>
              <a:ext uri="{FF2B5EF4-FFF2-40B4-BE49-F238E27FC236}">
                <a16:creationId xmlns:a16="http://schemas.microsoft.com/office/drawing/2014/main" id="{4DD75BC8-CBC6-0F4C-A004-D30A87692E61}"/>
              </a:ext>
            </a:extLst>
          </p:cNvPr>
          <p:cNvSpPr>
            <a:spLocks noGrp="1"/>
          </p:cNvSpPr>
          <p:nvPr>
            <p:ph idx="1"/>
          </p:nvPr>
        </p:nvSpPr>
        <p:spPr/>
        <p:txBody>
          <a:bodyPr/>
          <a:lstStyle/>
          <a:p>
            <a:r>
              <a:rPr lang="en-US" b="1" dirty="0"/>
              <a:t>The Modern Era</a:t>
            </a:r>
          </a:p>
          <a:p>
            <a:pPr lvl="1"/>
            <a:r>
              <a:rPr lang="en-US" dirty="0"/>
              <a:t>Almost all areas of the country had agrarian economies dictated by the harvesting seasons prior to the 1800s.</a:t>
            </a:r>
          </a:p>
          <a:p>
            <a:pPr lvl="1"/>
            <a:r>
              <a:rPr lang="en-US" dirty="0"/>
              <a:t>In the 1800s, seed drill, the steel plow, and the reaper made it easier to cultivate crops, and developments in rail and refrigeration made it easier to package, ship, and store food.</a:t>
            </a:r>
          </a:p>
          <a:p>
            <a:pPr lvl="1"/>
            <a:r>
              <a:rPr lang="en-US" dirty="0"/>
              <a:t>These and other changes ushered in the modern era and affected the production and consumption of food.</a:t>
            </a:r>
          </a:p>
        </p:txBody>
      </p:sp>
    </p:spTree>
    <p:extLst>
      <p:ext uri="{BB962C8B-B14F-4D97-AF65-F5344CB8AC3E}">
        <p14:creationId xmlns:p14="http://schemas.microsoft.com/office/powerpoint/2010/main" val="2054933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CCB45-8EF5-BF43-B5D8-09D058151EEC}"/>
              </a:ext>
            </a:extLst>
          </p:cNvPr>
          <p:cNvSpPr>
            <a:spLocks noGrp="1"/>
          </p:cNvSpPr>
          <p:nvPr>
            <p:ph type="title"/>
          </p:nvPr>
        </p:nvSpPr>
        <p:spPr/>
        <p:txBody>
          <a:bodyPr/>
          <a:lstStyle/>
          <a:p>
            <a:r>
              <a:rPr lang="en-US" b="1" dirty="0"/>
              <a:t>14.1 Historical Perspectives on Food</a:t>
            </a:r>
            <a:endParaRPr lang="en-US" dirty="0"/>
          </a:p>
        </p:txBody>
      </p:sp>
      <p:sp>
        <p:nvSpPr>
          <p:cNvPr id="3" name="Content Placeholder 2">
            <a:extLst>
              <a:ext uri="{FF2B5EF4-FFF2-40B4-BE49-F238E27FC236}">
                <a16:creationId xmlns:a16="http://schemas.microsoft.com/office/drawing/2014/main" id="{8234CEFA-6D4D-6040-8999-EC83A770788F}"/>
              </a:ext>
            </a:extLst>
          </p:cNvPr>
          <p:cNvSpPr>
            <a:spLocks noGrp="1"/>
          </p:cNvSpPr>
          <p:nvPr>
            <p:ph idx="1"/>
          </p:nvPr>
        </p:nvSpPr>
        <p:spPr/>
        <p:txBody>
          <a:bodyPr/>
          <a:lstStyle/>
          <a:p>
            <a:r>
              <a:rPr lang="en-US" b="1" dirty="0"/>
              <a:t>Food Preservation in Modern Times</a:t>
            </a:r>
          </a:p>
          <a:p>
            <a:pPr lvl="1"/>
            <a:r>
              <a:rPr lang="en-US" dirty="0"/>
              <a:t>The invention and refinement of the refrigerator and freezer made it possible for people to store food for much longer periods, also allowing for the transportation of food over greater distances.</a:t>
            </a:r>
          </a:p>
          <a:p>
            <a:pPr lvl="1"/>
            <a:r>
              <a:rPr lang="en-US" dirty="0"/>
              <a:t>Prior to this, to store foods for long periods, people used iceboxes or kept vegetables, such as potatoes, onions, and winter squash, in cellars during the winter months.</a:t>
            </a:r>
          </a:p>
        </p:txBody>
      </p:sp>
    </p:spTree>
    <p:extLst>
      <p:ext uri="{BB962C8B-B14F-4D97-AF65-F5344CB8AC3E}">
        <p14:creationId xmlns:p14="http://schemas.microsoft.com/office/powerpoint/2010/main" val="261690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29C37-067B-C44C-A866-4E27DA7DE5AE}"/>
              </a:ext>
            </a:extLst>
          </p:cNvPr>
          <p:cNvSpPr>
            <a:spLocks noGrp="1"/>
          </p:cNvSpPr>
          <p:nvPr>
            <p:ph type="title"/>
          </p:nvPr>
        </p:nvSpPr>
        <p:spPr/>
        <p:txBody>
          <a:bodyPr/>
          <a:lstStyle/>
          <a:p>
            <a:r>
              <a:rPr lang="en-US" b="1" dirty="0"/>
              <a:t>14.1 Historical Perspectives on Food</a:t>
            </a:r>
            <a:endParaRPr lang="en-US" dirty="0"/>
          </a:p>
        </p:txBody>
      </p:sp>
      <p:sp>
        <p:nvSpPr>
          <p:cNvPr id="3" name="Content Placeholder 2">
            <a:extLst>
              <a:ext uri="{FF2B5EF4-FFF2-40B4-BE49-F238E27FC236}">
                <a16:creationId xmlns:a16="http://schemas.microsoft.com/office/drawing/2014/main" id="{638F1FEA-DD4A-D34A-A820-B9A2728A85AC}"/>
              </a:ext>
            </a:extLst>
          </p:cNvPr>
          <p:cNvSpPr>
            <a:spLocks noGrp="1"/>
          </p:cNvSpPr>
          <p:nvPr>
            <p:ph idx="1"/>
          </p:nvPr>
        </p:nvSpPr>
        <p:spPr/>
        <p:txBody>
          <a:bodyPr/>
          <a:lstStyle/>
          <a:p>
            <a:r>
              <a:rPr lang="en-US" b="1" dirty="0"/>
              <a:t>The Great Depression</a:t>
            </a:r>
          </a:p>
          <a:p>
            <a:pPr lvl="1"/>
            <a:r>
              <a:rPr lang="en-US" dirty="0"/>
              <a:t>The United States faced incredible food shortages and many people went hungry.</a:t>
            </a:r>
          </a:p>
          <a:p>
            <a:pPr lvl="1"/>
            <a:r>
              <a:rPr lang="en-US" dirty="0"/>
              <a:t>Extreme droughts turned parts of the Midwest into a Dust Bowl, where farmers struggled to raise crops.</a:t>
            </a:r>
          </a:p>
          <a:p>
            <a:pPr lvl="1"/>
            <a:r>
              <a:rPr lang="en-US" dirty="0"/>
              <a:t>Millions of Americans were unemployed or underemployed and were forced to wait in long breadlines for free food.</a:t>
            </a:r>
          </a:p>
          <a:p>
            <a:pPr lvl="1"/>
            <a:r>
              <a:rPr lang="en-US" dirty="0"/>
              <a:t>The government worked to provide for and protect the people, including providing </a:t>
            </a:r>
            <a:r>
              <a:rPr lang="en-US" b="1" dirty="0"/>
              <a:t>subsidies</a:t>
            </a:r>
            <a:r>
              <a:rPr lang="en-US" dirty="0"/>
              <a:t> and support for suffering farmers.</a:t>
            </a:r>
          </a:p>
        </p:txBody>
      </p:sp>
    </p:spTree>
    <p:extLst>
      <p:ext uri="{BB962C8B-B14F-4D97-AF65-F5344CB8AC3E}">
        <p14:creationId xmlns:p14="http://schemas.microsoft.com/office/powerpoint/2010/main" val="3066361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E512C-D30B-1040-B167-37E68673D3AC}"/>
              </a:ext>
            </a:extLst>
          </p:cNvPr>
          <p:cNvSpPr>
            <a:spLocks noGrp="1"/>
          </p:cNvSpPr>
          <p:nvPr>
            <p:ph type="title"/>
          </p:nvPr>
        </p:nvSpPr>
        <p:spPr/>
        <p:txBody>
          <a:bodyPr/>
          <a:lstStyle/>
          <a:p>
            <a:r>
              <a:rPr lang="en-US" b="1" dirty="0"/>
              <a:t>Chapter Objectives:</a:t>
            </a:r>
          </a:p>
        </p:txBody>
      </p:sp>
      <p:sp>
        <p:nvSpPr>
          <p:cNvPr id="3" name="Content Placeholder 2">
            <a:extLst>
              <a:ext uri="{FF2B5EF4-FFF2-40B4-BE49-F238E27FC236}">
                <a16:creationId xmlns:a16="http://schemas.microsoft.com/office/drawing/2014/main" id="{77616617-88E5-584B-9657-2DA6F584BCA6}"/>
              </a:ext>
            </a:extLst>
          </p:cNvPr>
          <p:cNvSpPr>
            <a:spLocks noGrp="1"/>
          </p:cNvSpPr>
          <p:nvPr>
            <p:ph idx="1"/>
          </p:nvPr>
        </p:nvSpPr>
        <p:spPr>
          <a:xfrm>
            <a:off x="836612" y="1600200"/>
            <a:ext cx="10744200" cy="4800600"/>
          </a:xfrm>
        </p:spPr>
        <p:txBody>
          <a:bodyPr>
            <a:normAutofit fontScale="92500" lnSpcReduction="10000"/>
          </a:bodyPr>
          <a:lstStyle/>
          <a:p>
            <a:pPr marL="0" indent="0">
              <a:buNone/>
            </a:pPr>
            <a:r>
              <a:rPr lang="en-US" dirty="0"/>
              <a:t>After reading and studying this chapter, students should be able to: </a:t>
            </a:r>
          </a:p>
          <a:p>
            <a:pPr marL="514350" lvl="0" indent="-514350">
              <a:buFont typeface="+mj-lt"/>
              <a:buAutoNum type="arabicPeriod"/>
            </a:pPr>
            <a:r>
              <a:rPr lang="en-US" dirty="0"/>
              <a:t>Contrast ancient perspectives on food and nutrition with more modern explanatory systems.</a:t>
            </a:r>
          </a:p>
          <a:p>
            <a:pPr marL="514350" lvl="0" indent="-514350">
              <a:buFont typeface="+mj-lt"/>
              <a:buAutoNum type="arabicPeriod"/>
            </a:pPr>
            <a:r>
              <a:rPr lang="en-US" dirty="0"/>
              <a:t>Explain what is meant by the term “the food industry” and identify the food technologies and innovations that have shaped the current food system.</a:t>
            </a:r>
          </a:p>
          <a:p>
            <a:pPr marL="514350" lvl="0" indent="-514350">
              <a:buFont typeface="+mj-lt"/>
              <a:buAutoNum type="arabicPeriod"/>
            </a:pPr>
            <a:r>
              <a:rPr lang="en-US" dirty="0"/>
              <a:t>Discuss how food has become politicized, and give specific examples of how food choices are related to food politics.</a:t>
            </a:r>
          </a:p>
          <a:p>
            <a:pPr marL="514350" lvl="0" indent="-514350">
              <a:buFont typeface="+mj-lt"/>
              <a:buAutoNum type="arabicPeriod"/>
            </a:pPr>
            <a:r>
              <a:rPr lang="en-US" dirty="0"/>
              <a:t>Cite a recent event that has had a profound effect on how consumers feel about the food supply.</a:t>
            </a:r>
          </a:p>
          <a:p>
            <a:pPr marL="514350" indent="-514350">
              <a:buFont typeface="+mj-lt"/>
              <a:buAutoNum type="arabicPeriod"/>
            </a:pPr>
            <a:r>
              <a:rPr lang="en-US" dirty="0"/>
              <a:t>Give a historical overview of the era of cheap food.</a:t>
            </a:r>
          </a:p>
        </p:txBody>
      </p:sp>
    </p:spTree>
    <p:extLst>
      <p:ext uri="{BB962C8B-B14F-4D97-AF65-F5344CB8AC3E}">
        <p14:creationId xmlns:p14="http://schemas.microsoft.com/office/powerpoint/2010/main" val="4192929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05374-49A5-FA42-BC50-4FFCBAEBA8C1}"/>
              </a:ext>
            </a:extLst>
          </p:cNvPr>
          <p:cNvSpPr>
            <a:spLocks noGrp="1"/>
          </p:cNvSpPr>
          <p:nvPr>
            <p:ph type="title"/>
          </p:nvPr>
        </p:nvSpPr>
        <p:spPr/>
        <p:txBody>
          <a:bodyPr/>
          <a:lstStyle/>
          <a:p>
            <a:r>
              <a:rPr lang="en-US" b="1" dirty="0"/>
              <a:t>14.1 Historical Perspectives on Food</a:t>
            </a:r>
            <a:endParaRPr lang="en-US" dirty="0"/>
          </a:p>
        </p:txBody>
      </p:sp>
      <p:sp>
        <p:nvSpPr>
          <p:cNvPr id="3" name="Content Placeholder 2">
            <a:extLst>
              <a:ext uri="{FF2B5EF4-FFF2-40B4-BE49-F238E27FC236}">
                <a16:creationId xmlns:a16="http://schemas.microsoft.com/office/drawing/2014/main" id="{22E3B67F-5987-274E-BF9A-CEC1B2F18B15}"/>
              </a:ext>
            </a:extLst>
          </p:cNvPr>
          <p:cNvSpPr>
            <a:spLocks noGrp="1"/>
          </p:cNvSpPr>
          <p:nvPr>
            <p:ph idx="1"/>
          </p:nvPr>
        </p:nvSpPr>
        <p:spPr/>
        <p:txBody>
          <a:bodyPr/>
          <a:lstStyle/>
          <a:p>
            <a:r>
              <a:rPr lang="en-US" b="1" dirty="0"/>
              <a:t>World War II</a:t>
            </a:r>
          </a:p>
          <a:p>
            <a:pPr lvl="1"/>
            <a:r>
              <a:rPr lang="en-US" dirty="0"/>
              <a:t>People voluntarily made due with less to ensure that soldiers training and fighting overseas had the supplies they needed. </a:t>
            </a:r>
          </a:p>
          <a:p>
            <a:pPr lvl="1"/>
            <a:r>
              <a:rPr lang="en-US" dirty="0"/>
              <a:t>Government programs included rationing food (particularly meat, butter, and sugar).</a:t>
            </a:r>
          </a:p>
          <a:p>
            <a:pPr lvl="1"/>
            <a:r>
              <a:rPr lang="en-US" dirty="0"/>
              <a:t>The media encouraged families to plant their own fruits and vegetables in “victory” (backyard) gardens.</a:t>
            </a:r>
          </a:p>
        </p:txBody>
      </p:sp>
    </p:spTree>
    <p:extLst>
      <p:ext uri="{BB962C8B-B14F-4D97-AF65-F5344CB8AC3E}">
        <p14:creationId xmlns:p14="http://schemas.microsoft.com/office/powerpoint/2010/main" val="870225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02D45-52B8-F240-A951-E9D01FB84A5C}"/>
              </a:ext>
            </a:extLst>
          </p:cNvPr>
          <p:cNvSpPr>
            <a:spLocks noGrp="1"/>
          </p:cNvSpPr>
          <p:nvPr>
            <p:ph type="title"/>
          </p:nvPr>
        </p:nvSpPr>
        <p:spPr/>
        <p:txBody>
          <a:bodyPr/>
          <a:lstStyle/>
          <a:p>
            <a:r>
              <a:rPr lang="en-US" b="1" dirty="0"/>
              <a:t>14.1 Historical Perspectives on Food</a:t>
            </a:r>
            <a:endParaRPr lang="en-US" dirty="0"/>
          </a:p>
        </p:txBody>
      </p:sp>
      <p:sp>
        <p:nvSpPr>
          <p:cNvPr id="3" name="Content Placeholder 2">
            <a:extLst>
              <a:ext uri="{FF2B5EF4-FFF2-40B4-BE49-F238E27FC236}">
                <a16:creationId xmlns:a16="http://schemas.microsoft.com/office/drawing/2014/main" id="{7418473F-4D93-9247-931A-AB6A107DE29F}"/>
              </a:ext>
            </a:extLst>
          </p:cNvPr>
          <p:cNvSpPr>
            <a:spLocks noGrp="1"/>
          </p:cNvSpPr>
          <p:nvPr>
            <p:ph idx="1"/>
          </p:nvPr>
        </p:nvSpPr>
        <p:spPr/>
        <p:txBody>
          <a:bodyPr>
            <a:normAutofit fontScale="92500"/>
          </a:bodyPr>
          <a:lstStyle/>
          <a:p>
            <a:r>
              <a:rPr lang="en-US" b="1" dirty="0"/>
              <a:t>Contemporary Life</a:t>
            </a:r>
          </a:p>
          <a:p>
            <a:pPr lvl="1"/>
            <a:r>
              <a:rPr lang="en-US" dirty="0"/>
              <a:t>Nearly 50 percent of the world’s labor is employed in agriculture; however, in the US, less than 2 percent of Americans produce food for the rest of the population.</a:t>
            </a:r>
          </a:p>
          <a:p>
            <a:pPr lvl="1"/>
            <a:r>
              <a:rPr lang="en-US" dirty="0"/>
              <a:t>Most farms are no longer small-scale or family-owned as large-scale agribusiness is typical for both crop cultivation and livestock rearing.</a:t>
            </a:r>
          </a:p>
          <a:p>
            <a:pPr lvl="1"/>
            <a:r>
              <a:rPr lang="en-US" dirty="0"/>
              <a:t>Consumers have begun to seek out organic and locally grown foods from smaller-scale farms that are less harmful to the environment and animals.</a:t>
            </a:r>
          </a:p>
          <a:p>
            <a:pPr lvl="1"/>
            <a:r>
              <a:rPr lang="en-US" dirty="0"/>
              <a:t>Kitchen appliances have contributed to the convenience of food preparation and the kinds of meals that people enjoy cooking and eating.</a:t>
            </a:r>
          </a:p>
        </p:txBody>
      </p:sp>
    </p:spTree>
    <p:extLst>
      <p:ext uri="{BB962C8B-B14F-4D97-AF65-F5344CB8AC3E}">
        <p14:creationId xmlns:p14="http://schemas.microsoft.com/office/powerpoint/2010/main" val="2652276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2CCD7-4B35-7E4D-B99B-C55F81F26CFA}"/>
              </a:ext>
            </a:extLst>
          </p:cNvPr>
          <p:cNvSpPr>
            <a:spLocks noGrp="1"/>
          </p:cNvSpPr>
          <p:nvPr>
            <p:ph type="title"/>
          </p:nvPr>
        </p:nvSpPr>
        <p:spPr/>
        <p:txBody>
          <a:bodyPr/>
          <a:lstStyle/>
          <a:p>
            <a:r>
              <a:rPr lang="en-US" b="1" dirty="0"/>
              <a:t>14.1 Historical Perspectives on Food</a:t>
            </a:r>
            <a:endParaRPr lang="en-US" dirty="0"/>
          </a:p>
        </p:txBody>
      </p:sp>
      <p:sp>
        <p:nvSpPr>
          <p:cNvPr id="3" name="Content Placeholder 2">
            <a:extLst>
              <a:ext uri="{FF2B5EF4-FFF2-40B4-BE49-F238E27FC236}">
                <a16:creationId xmlns:a16="http://schemas.microsoft.com/office/drawing/2014/main" id="{C537D4B1-FE5C-5948-AAC5-B297AC2A6480}"/>
              </a:ext>
            </a:extLst>
          </p:cNvPr>
          <p:cNvSpPr>
            <a:spLocks noGrp="1"/>
          </p:cNvSpPr>
          <p:nvPr>
            <p:ph idx="1"/>
          </p:nvPr>
        </p:nvSpPr>
        <p:spPr/>
        <p:txBody>
          <a:bodyPr/>
          <a:lstStyle/>
          <a:p>
            <a:r>
              <a:rPr lang="en-US" b="1" dirty="0"/>
              <a:t>Diet Trends Over Time</a:t>
            </a:r>
          </a:p>
          <a:p>
            <a:pPr lvl="1"/>
            <a:r>
              <a:rPr lang="en-US" dirty="0"/>
              <a:t>Today, consumers can choose from a huge variety of dietary choices that were not available in the past.</a:t>
            </a:r>
          </a:p>
          <a:p>
            <a:pPr lvl="1"/>
            <a:r>
              <a:rPr lang="en-US" dirty="0"/>
              <a:t>In the western world, especially in North America, food products are also relatively cheap.</a:t>
            </a:r>
          </a:p>
          <a:p>
            <a:pPr lvl="1"/>
            <a:r>
              <a:rPr lang="en-US" dirty="0"/>
              <a:t>As a result, there is much less disparity between the diets of the lower and upper classes than in the past.</a:t>
            </a:r>
          </a:p>
        </p:txBody>
      </p:sp>
    </p:spTree>
    <p:extLst>
      <p:ext uri="{BB962C8B-B14F-4D97-AF65-F5344CB8AC3E}">
        <p14:creationId xmlns:p14="http://schemas.microsoft.com/office/powerpoint/2010/main" val="1317341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BDD9A-D14D-E246-81C3-F2C253385643}"/>
              </a:ext>
            </a:extLst>
          </p:cNvPr>
          <p:cNvSpPr>
            <a:spLocks noGrp="1"/>
          </p:cNvSpPr>
          <p:nvPr>
            <p:ph type="title"/>
          </p:nvPr>
        </p:nvSpPr>
        <p:spPr/>
        <p:txBody>
          <a:bodyPr/>
          <a:lstStyle/>
          <a:p>
            <a:r>
              <a:rPr lang="en-US" b="1" dirty="0"/>
              <a:t>14.2 The Food Industry</a:t>
            </a:r>
            <a:endParaRPr lang="en-US" dirty="0"/>
          </a:p>
        </p:txBody>
      </p:sp>
      <p:sp>
        <p:nvSpPr>
          <p:cNvPr id="3" name="Content Placeholder 2">
            <a:extLst>
              <a:ext uri="{FF2B5EF4-FFF2-40B4-BE49-F238E27FC236}">
                <a16:creationId xmlns:a16="http://schemas.microsoft.com/office/drawing/2014/main" id="{FAB811CA-EAA3-1846-8299-3A2CB2A126C3}"/>
              </a:ext>
            </a:extLst>
          </p:cNvPr>
          <p:cNvSpPr>
            <a:spLocks noGrp="1"/>
          </p:cNvSpPr>
          <p:nvPr>
            <p:ph idx="1"/>
          </p:nvPr>
        </p:nvSpPr>
        <p:spPr/>
        <p:txBody>
          <a:bodyPr>
            <a:normAutofit lnSpcReduction="10000"/>
          </a:bodyPr>
          <a:lstStyle/>
          <a:p>
            <a:r>
              <a:rPr lang="en-US" dirty="0"/>
              <a:t>Agriculture is one of the world’s largest industries, generating trillions of dollars and employing billions of people.</a:t>
            </a:r>
          </a:p>
          <a:p>
            <a:r>
              <a:rPr lang="en-US" dirty="0"/>
              <a:t>In the United States alone, customers spent about $500 billion annually on food products at grocery stores and supermarkets.</a:t>
            </a:r>
          </a:p>
          <a:p>
            <a:r>
              <a:rPr lang="en-US" dirty="0"/>
              <a:t>The food industry includes a complex collective of businesses that touches on everything from crop cultivation to manufacturing and processing, from marketing and advertising to distribution and shipment, to food regulation.</a:t>
            </a:r>
          </a:p>
        </p:txBody>
      </p:sp>
    </p:spTree>
    <p:extLst>
      <p:ext uri="{BB962C8B-B14F-4D97-AF65-F5344CB8AC3E}">
        <p14:creationId xmlns:p14="http://schemas.microsoft.com/office/powerpoint/2010/main" val="3247933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03F9D-7BDE-4A4E-9A6E-5C82DCA6D683}"/>
              </a:ext>
            </a:extLst>
          </p:cNvPr>
          <p:cNvSpPr>
            <a:spLocks noGrp="1"/>
          </p:cNvSpPr>
          <p:nvPr>
            <p:ph type="title"/>
          </p:nvPr>
        </p:nvSpPr>
        <p:spPr/>
        <p:txBody>
          <a:bodyPr/>
          <a:lstStyle/>
          <a:p>
            <a:r>
              <a:rPr lang="en-US" b="1" dirty="0"/>
              <a:t>14.2 The Food Industry</a:t>
            </a:r>
            <a:endParaRPr lang="en-US" dirty="0"/>
          </a:p>
        </p:txBody>
      </p:sp>
      <p:sp>
        <p:nvSpPr>
          <p:cNvPr id="3" name="Content Placeholder 2">
            <a:extLst>
              <a:ext uri="{FF2B5EF4-FFF2-40B4-BE49-F238E27FC236}">
                <a16:creationId xmlns:a16="http://schemas.microsoft.com/office/drawing/2014/main" id="{0ED69838-7634-334B-BFBA-1A60787EF88F}"/>
              </a:ext>
            </a:extLst>
          </p:cNvPr>
          <p:cNvSpPr>
            <a:spLocks noGrp="1"/>
          </p:cNvSpPr>
          <p:nvPr>
            <p:ph idx="1"/>
          </p:nvPr>
        </p:nvSpPr>
        <p:spPr/>
        <p:txBody>
          <a:bodyPr>
            <a:normAutofit lnSpcReduction="10000"/>
          </a:bodyPr>
          <a:lstStyle/>
          <a:p>
            <a:r>
              <a:rPr lang="en-US" dirty="0"/>
              <a:t>The </a:t>
            </a:r>
            <a:r>
              <a:rPr lang="en-US" b="1" dirty="0"/>
              <a:t>food system </a:t>
            </a:r>
            <a:r>
              <a:rPr lang="en-US" dirty="0"/>
              <a:t>is a network of farmers and related operations, including food processing, wholesale and distribution, retail, industry technology, and marketing.</a:t>
            </a:r>
          </a:p>
          <a:p>
            <a:r>
              <a:rPr lang="en-US" dirty="0"/>
              <a:t>The milk industry, for example, includes:</a:t>
            </a:r>
          </a:p>
          <a:p>
            <a:pPr lvl="1"/>
            <a:r>
              <a:rPr lang="en-US" dirty="0"/>
              <a:t>the farm that raises the milk cows</a:t>
            </a:r>
          </a:p>
          <a:p>
            <a:pPr lvl="1"/>
            <a:r>
              <a:rPr lang="en-US" dirty="0"/>
              <a:t>the milking facility that extracts the milk</a:t>
            </a:r>
          </a:p>
          <a:p>
            <a:pPr lvl="1"/>
            <a:r>
              <a:rPr lang="en-US" dirty="0"/>
              <a:t>the processing company that pasteurizes and packages the milk</a:t>
            </a:r>
          </a:p>
          <a:p>
            <a:pPr lvl="1"/>
            <a:r>
              <a:rPr lang="en-US" dirty="0"/>
              <a:t>the shipping company that delivers the milk to stores</a:t>
            </a:r>
          </a:p>
          <a:p>
            <a:pPr lvl="1"/>
            <a:r>
              <a:rPr lang="en-US" dirty="0"/>
              <a:t>the markets and groceries that stock and sell the milk</a:t>
            </a:r>
          </a:p>
          <a:p>
            <a:pPr lvl="1"/>
            <a:r>
              <a:rPr lang="en-US" dirty="0"/>
              <a:t>the advertising agency that touts milk to consumers. </a:t>
            </a:r>
          </a:p>
        </p:txBody>
      </p:sp>
    </p:spTree>
    <p:extLst>
      <p:ext uri="{BB962C8B-B14F-4D97-AF65-F5344CB8AC3E}">
        <p14:creationId xmlns:p14="http://schemas.microsoft.com/office/powerpoint/2010/main" val="1982784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D938D-7A27-FB45-BC99-B5CE721C169C}"/>
              </a:ext>
            </a:extLst>
          </p:cNvPr>
          <p:cNvSpPr>
            <a:spLocks noGrp="1"/>
          </p:cNvSpPr>
          <p:nvPr>
            <p:ph type="title"/>
          </p:nvPr>
        </p:nvSpPr>
        <p:spPr/>
        <p:txBody>
          <a:bodyPr/>
          <a:lstStyle/>
          <a:p>
            <a:r>
              <a:rPr lang="en-US" b="1" dirty="0"/>
              <a:t>14.2 The Food Industry</a:t>
            </a:r>
            <a:endParaRPr lang="en-US" dirty="0"/>
          </a:p>
        </p:txBody>
      </p:sp>
      <p:sp>
        <p:nvSpPr>
          <p:cNvPr id="3" name="Content Placeholder 2">
            <a:extLst>
              <a:ext uri="{FF2B5EF4-FFF2-40B4-BE49-F238E27FC236}">
                <a16:creationId xmlns:a16="http://schemas.microsoft.com/office/drawing/2014/main" id="{D1F11386-6AF8-A74C-8CA7-8A9B3C3E86A8}"/>
              </a:ext>
            </a:extLst>
          </p:cNvPr>
          <p:cNvSpPr>
            <a:spLocks noGrp="1"/>
          </p:cNvSpPr>
          <p:nvPr>
            <p:ph idx="1"/>
          </p:nvPr>
        </p:nvSpPr>
        <p:spPr/>
        <p:txBody>
          <a:bodyPr/>
          <a:lstStyle/>
          <a:p>
            <a:r>
              <a:rPr lang="en-US" b="1" dirty="0"/>
              <a:t>Food Preservation and Processing</a:t>
            </a:r>
          </a:p>
          <a:p>
            <a:pPr lvl="1"/>
            <a:r>
              <a:rPr lang="en-US" b="1" dirty="0"/>
              <a:t>Food preservation </a:t>
            </a:r>
            <a:r>
              <a:rPr lang="en-US" dirty="0"/>
              <a:t>includes the handling or treating of food to prevent or slow down spoilage.</a:t>
            </a:r>
          </a:p>
          <a:p>
            <a:pPr lvl="1"/>
            <a:r>
              <a:rPr lang="en-US" b="1" dirty="0"/>
              <a:t>Food processing </a:t>
            </a:r>
            <a:r>
              <a:rPr lang="en-US" dirty="0"/>
              <a:t>involves transforming raw ingredients into packaged food, from fresh-baked goods to frozen dinners.</a:t>
            </a:r>
          </a:p>
          <a:p>
            <a:pPr lvl="1"/>
            <a:r>
              <a:rPr lang="en-US" dirty="0"/>
              <a:t>Although there are numerous benefits to both, preservation and processing also pose some concerns, in terms of both nutrition and sustainability.</a:t>
            </a:r>
          </a:p>
        </p:txBody>
      </p:sp>
    </p:spTree>
    <p:extLst>
      <p:ext uri="{BB962C8B-B14F-4D97-AF65-F5344CB8AC3E}">
        <p14:creationId xmlns:p14="http://schemas.microsoft.com/office/powerpoint/2010/main" val="2543150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35F9E-E002-E34C-9AB8-F83C75B6D3D4}"/>
              </a:ext>
            </a:extLst>
          </p:cNvPr>
          <p:cNvSpPr>
            <a:spLocks noGrp="1"/>
          </p:cNvSpPr>
          <p:nvPr>
            <p:ph type="title"/>
          </p:nvPr>
        </p:nvSpPr>
        <p:spPr/>
        <p:txBody>
          <a:bodyPr/>
          <a:lstStyle/>
          <a:p>
            <a:r>
              <a:rPr lang="en-US" b="1" dirty="0"/>
              <a:t>14.2 Food Preservation</a:t>
            </a:r>
            <a:endParaRPr lang="en-US" dirty="0"/>
          </a:p>
        </p:txBody>
      </p:sp>
      <p:sp>
        <p:nvSpPr>
          <p:cNvPr id="3" name="Content Placeholder 2">
            <a:extLst>
              <a:ext uri="{FF2B5EF4-FFF2-40B4-BE49-F238E27FC236}">
                <a16:creationId xmlns:a16="http://schemas.microsoft.com/office/drawing/2014/main" id="{9F7FF7E5-802B-2D40-920A-636E54F5FE8F}"/>
              </a:ext>
            </a:extLst>
          </p:cNvPr>
          <p:cNvSpPr>
            <a:spLocks noGrp="1"/>
          </p:cNvSpPr>
          <p:nvPr>
            <p:ph idx="1"/>
          </p:nvPr>
        </p:nvSpPr>
        <p:spPr/>
        <p:txBody>
          <a:bodyPr/>
          <a:lstStyle/>
          <a:p>
            <a:r>
              <a:rPr lang="en-US" b="1" dirty="0"/>
              <a:t>Food Preservation</a:t>
            </a:r>
          </a:p>
          <a:p>
            <a:pPr lvl="1"/>
            <a:r>
              <a:rPr lang="en-US" dirty="0"/>
              <a:t>Food preservation protects consumers from harmful or toxic food. </a:t>
            </a:r>
          </a:p>
          <a:p>
            <a:pPr lvl="1"/>
            <a:r>
              <a:rPr lang="en-US" dirty="0"/>
              <a:t>There are many different ways to preserve food, such as curing, smoking, pickling, salting, fermenting, canning, and preserving fruit in the form of jam, drying, vacuum packing, pasteurization, and freezing and refrigeration.</a:t>
            </a:r>
          </a:p>
          <a:p>
            <a:pPr lvl="1"/>
            <a:r>
              <a:rPr lang="en-US" dirty="0"/>
              <a:t>Preservation guards against food-borne illnesses, and also protects the flavor, color, moisture content, or nutritive value of food.</a:t>
            </a:r>
          </a:p>
        </p:txBody>
      </p:sp>
    </p:spTree>
    <p:extLst>
      <p:ext uri="{BB962C8B-B14F-4D97-AF65-F5344CB8AC3E}">
        <p14:creationId xmlns:p14="http://schemas.microsoft.com/office/powerpoint/2010/main" val="416626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6795C-A8E6-2D43-8C4D-2F208D2DE909}"/>
              </a:ext>
            </a:extLst>
          </p:cNvPr>
          <p:cNvSpPr>
            <a:spLocks noGrp="1"/>
          </p:cNvSpPr>
          <p:nvPr>
            <p:ph type="title"/>
          </p:nvPr>
        </p:nvSpPr>
        <p:spPr/>
        <p:txBody>
          <a:bodyPr/>
          <a:lstStyle/>
          <a:p>
            <a:r>
              <a:rPr lang="en-US" b="1" dirty="0"/>
              <a:t>14.2 Food Preservation</a:t>
            </a:r>
            <a:endParaRPr lang="en-US" dirty="0"/>
          </a:p>
        </p:txBody>
      </p:sp>
      <p:sp>
        <p:nvSpPr>
          <p:cNvPr id="3" name="Content Placeholder 2">
            <a:extLst>
              <a:ext uri="{FF2B5EF4-FFF2-40B4-BE49-F238E27FC236}">
                <a16:creationId xmlns:a16="http://schemas.microsoft.com/office/drawing/2014/main" id="{44153557-B57B-A042-9B4F-0D8AC176A7AA}"/>
              </a:ext>
            </a:extLst>
          </p:cNvPr>
          <p:cNvSpPr>
            <a:spLocks noGrp="1"/>
          </p:cNvSpPr>
          <p:nvPr>
            <p:ph idx="1"/>
          </p:nvPr>
        </p:nvSpPr>
        <p:spPr/>
        <p:txBody>
          <a:bodyPr/>
          <a:lstStyle/>
          <a:p>
            <a:r>
              <a:rPr lang="en-US" b="1" dirty="0"/>
              <a:t>Irradiation</a:t>
            </a:r>
          </a:p>
          <a:p>
            <a:pPr lvl="1"/>
            <a:r>
              <a:rPr lang="en-US" dirty="0"/>
              <a:t> </a:t>
            </a:r>
            <a:r>
              <a:rPr lang="en-US" b="1" dirty="0"/>
              <a:t>Irradiation </a:t>
            </a:r>
            <a:r>
              <a:rPr lang="en-US" dirty="0"/>
              <a:t>involves treating food with ionizing radiation, which kills the bacteria and parasites that cause toxicity and disease.</a:t>
            </a:r>
          </a:p>
          <a:p>
            <a:pPr lvl="1"/>
            <a:r>
              <a:rPr lang="en-US" dirty="0"/>
              <a:t>Foods currently approved for irradiation by the FDA include flour, fruits and vegetables, juices, herbs, spices, eggs, and meat and poultry.</a:t>
            </a:r>
          </a:p>
          <a:p>
            <a:pPr lvl="1"/>
            <a:r>
              <a:rPr lang="en-US" dirty="0"/>
              <a:t>Studies have shown that irradiation can change the flavor, texture, color, odor, and nutritional content of food.</a:t>
            </a:r>
          </a:p>
          <a:p>
            <a:pPr lvl="2"/>
            <a:r>
              <a:rPr lang="en-US" dirty="0"/>
              <a:t>For example, the yolks of irradiated eggs have less color than nonirradiated eggs.</a:t>
            </a:r>
          </a:p>
        </p:txBody>
      </p:sp>
    </p:spTree>
    <p:extLst>
      <p:ext uri="{BB962C8B-B14F-4D97-AF65-F5344CB8AC3E}">
        <p14:creationId xmlns:p14="http://schemas.microsoft.com/office/powerpoint/2010/main" val="1940463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8A729-BCC3-7043-969E-8CFD0DCCD2A2}"/>
              </a:ext>
            </a:extLst>
          </p:cNvPr>
          <p:cNvSpPr>
            <a:spLocks noGrp="1"/>
          </p:cNvSpPr>
          <p:nvPr>
            <p:ph type="title"/>
          </p:nvPr>
        </p:nvSpPr>
        <p:spPr/>
        <p:txBody>
          <a:bodyPr/>
          <a:lstStyle/>
          <a:p>
            <a:r>
              <a:rPr lang="en-US" b="1" dirty="0"/>
              <a:t>14.2 Food Processing</a:t>
            </a:r>
            <a:endParaRPr lang="en-US" dirty="0"/>
          </a:p>
        </p:txBody>
      </p:sp>
      <p:sp>
        <p:nvSpPr>
          <p:cNvPr id="3" name="Content Placeholder 2">
            <a:extLst>
              <a:ext uri="{FF2B5EF4-FFF2-40B4-BE49-F238E27FC236}">
                <a16:creationId xmlns:a16="http://schemas.microsoft.com/office/drawing/2014/main" id="{88CCC5AD-E427-2B4C-AD27-C41D729BEFEA}"/>
              </a:ext>
            </a:extLst>
          </p:cNvPr>
          <p:cNvSpPr>
            <a:spLocks noGrp="1"/>
          </p:cNvSpPr>
          <p:nvPr>
            <p:ph idx="1"/>
          </p:nvPr>
        </p:nvSpPr>
        <p:spPr/>
        <p:txBody>
          <a:bodyPr/>
          <a:lstStyle/>
          <a:p>
            <a:r>
              <a:rPr lang="en-US" b="1" dirty="0"/>
              <a:t>Food processing </a:t>
            </a:r>
            <a:r>
              <a:rPr lang="en-US" dirty="0"/>
              <a:t>includes the methods and techniques used to transform raw ingredients into packaged food.</a:t>
            </a:r>
          </a:p>
          <a:p>
            <a:r>
              <a:rPr lang="en-US" dirty="0"/>
              <a:t>As with preservation, there are different multiple ways in which food can be processed.</a:t>
            </a:r>
          </a:p>
        </p:txBody>
      </p:sp>
    </p:spTree>
    <p:extLst>
      <p:ext uri="{BB962C8B-B14F-4D97-AF65-F5344CB8AC3E}">
        <p14:creationId xmlns:p14="http://schemas.microsoft.com/office/powerpoint/2010/main" val="2208407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D8CB6-131A-B546-88EE-68EA189526B2}"/>
              </a:ext>
            </a:extLst>
          </p:cNvPr>
          <p:cNvSpPr>
            <a:spLocks noGrp="1"/>
          </p:cNvSpPr>
          <p:nvPr>
            <p:ph type="title"/>
          </p:nvPr>
        </p:nvSpPr>
        <p:spPr/>
        <p:txBody>
          <a:bodyPr/>
          <a:lstStyle/>
          <a:p>
            <a:r>
              <a:rPr lang="en-US" b="1" dirty="0"/>
              <a:t>14.2 Food Preservation</a:t>
            </a:r>
            <a:endParaRPr lang="en-US" dirty="0"/>
          </a:p>
        </p:txBody>
      </p:sp>
      <p:sp>
        <p:nvSpPr>
          <p:cNvPr id="3" name="Content Placeholder 2">
            <a:extLst>
              <a:ext uri="{FF2B5EF4-FFF2-40B4-BE49-F238E27FC236}">
                <a16:creationId xmlns:a16="http://schemas.microsoft.com/office/drawing/2014/main" id="{0DA7D935-3E58-B74E-8BE8-511D4D3FC3AB}"/>
              </a:ext>
            </a:extLst>
          </p:cNvPr>
          <p:cNvSpPr>
            <a:spLocks noGrp="1"/>
          </p:cNvSpPr>
          <p:nvPr>
            <p:ph idx="1"/>
          </p:nvPr>
        </p:nvSpPr>
        <p:spPr/>
        <p:txBody>
          <a:bodyPr/>
          <a:lstStyle/>
          <a:p>
            <a:r>
              <a:rPr lang="en-US" b="1" dirty="0"/>
              <a:t>The Pros and Cons of Food Processing</a:t>
            </a:r>
          </a:p>
          <a:p>
            <a:pPr lvl="1"/>
            <a:r>
              <a:rPr lang="en-US" dirty="0"/>
              <a:t>Food processing has a number of important benefits, such as creating products that have a much longer shelf life than raw foods, protecting the health of consumers, and allowing for the easier shipment of foods. </a:t>
            </a:r>
          </a:p>
          <a:p>
            <a:pPr lvl="1"/>
            <a:r>
              <a:rPr lang="en-US" dirty="0"/>
              <a:t>However, food processing can reduce the nutritional content of raw ingredients, and certain food additives that are included during processing, such as high fructose corn syrup, can affect the health of a consumer.</a:t>
            </a:r>
          </a:p>
        </p:txBody>
      </p:sp>
    </p:spTree>
    <p:extLst>
      <p:ext uri="{BB962C8B-B14F-4D97-AF65-F5344CB8AC3E}">
        <p14:creationId xmlns:p14="http://schemas.microsoft.com/office/powerpoint/2010/main" val="381938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E512C-D30B-1040-B167-37E68673D3AC}"/>
              </a:ext>
            </a:extLst>
          </p:cNvPr>
          <p:cNvSpPr>
            <a:spLocks noGrp="1"/>
          </p:cNvSpPr>
          <p:nvPr>
            <p:ph type="title"/>
          </p:nvPr>
        </p:nvSpPr>
        <p:spPr/>
        <p:txBody>
          <a:bodyPr/>
          <a:lstStyle/>
          <a:p>
            <a:r>
              <a:rPr lang="en-US" b="1" dirty="0"/>
              <a:t>Chapter Objectives:</a:t>
            </a:r>
          </a:p>
        </p:txBody>
      </p:sp>
      <p:sp>
        <p:nvSpPr>
          <p:cNvPr id="3" name="Content Placeholder 2">
            <a:extLst>
              <a:ext uri="{FF2B5EF4-FFF2-40B4-BE49-F238E27FC236}">
                <a16:creationId xmlns:a16="http://schemas.microsoft.com/office/drawing/2014/main" id="{77616617-88E5-584B-9657-2DA6F584BCA6}"/>
              </a:ext>
            </a:extLst>
          </p:cNvPr>
          <p:cNvSpPr>
            <a:spLocks noGrp="1"/>
          </p:cNvSpPr>
          <p:nvPr>
            <p:ph idx="1"/>
          </p:nvPr>
        </p:nvSpPr>
        <p:spPr>
          <a:xfrm>
            <a:off x="836612" y="1828800"/>
            <a:ext cx="10744200" cy="4572000"/>
          </a:xfrm>
        </p:spPr>
        <p:txBody>
          <a:bodyPr>
            <a:normAutofit/>
          </a:bodyPr>
          <a:lstStyle/>
          <a:p>
            <a:pPr marL="514350" lvl="0" indent="-514350">
              <a:buFont typeface="+mj-lt"/>
              <a:buAutoNum type="arabicPeriod" startAt="6"/>
            </a:pPr>
            <a:r>
              <a:rPr lang="en-US" dirty="0"/>
              <a:t>Share an example of a food and nutrition program that seeks to mitigate hunger in the United States and/or Canada.</a:t>
            </a:r>
          </a:p>
          <a:p>
            <a:pPr marL="514350" lvl="0" indent="-514350">
              <a:buFont typeface="+mj-lt"/>
              <a:buAutoNum type="arabicPeriod" startAt="6"/>
            </a:pPr>
            <a:r>
              <a:rPr lang="en-US" dirty="0"/>
              <a:t>Relate the research on home-cooked family meals to comprehensive health and wellness, taste, sustainability, and the strengthening of family bonds.</a:t>
            </a:r>
          </a:p>
          <a:p>
            <a:pPr marL="514350" lvl="0" indent="-514350">
              <a:buFont typeface="+mj-lt"/>
              <a:buAutoNum type="arabicPeriod" startAt="6"/>
            </a:pPr>
            <a:r>
              <a:rPr lang="en-US" dirty="0"/>
              <a:t>Give examples of how local taste preferences and availability influence food choices in different regions of the globe.</a:t>
            </a:r>
          </a:p>
          <a:p>
            <a:pPr marL="514350" indent="-514350">
              <a:buFont typeface="+mj-lt"/>
              <a:buAutoNum type="arabicPeriod" startAt="6"/>
            </a:pPr>
            <a:r>
              <a:rPr lang="en-US" dirty="0"/>
              <a:t>Explain what is meant by Alice Waters’ statement: “Food is precious.”</a:t>
            </a:r>
          </a:p>
        </p:txBody>
      </p:sp>
    </p:spTree>
    <p:extLst>
      <p:ext uri="{BB962C8B-B14F-4D97-AF65-F5344CB8AC3E}">
        <p14:creationId xmlns:p14="http://schemas.microsoft.com/office/powerpoint/2010/main" val="2457331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78FDA-32E4-234E-A9BD-09F5D3479850}"/>
              </a:ext>
            </a:extLst>
          </p:cNvPr>
          <p:cNvSpPr>
            <a:spLocks noGrp="1"/>
          </p:cNvSpPr>
          <p:nvPr>
            <p:ph type="title"/>
          </p:nvPr>
        </p:nvSpPr>
        <p:spPr/>
        <p:txBody>
          <a:bodyPr/>
          <a:lstStyle/>
          <a:p>
            <a:r>
              <a:rPr lang="en-US" b="1" dirty="0"/>
              <a:t>14.2 Food Regulation and Control</a:t>
            </a:r>
            <a:endParaRPr lang="en-US" dirty="0"/>
          </a:p>
        </p:txBody>
      </p:sp>
      <p:sp>
        <p:nvSpPr>
          <p:cNvPr id="3" name="Content Placeholder 2">
            <a:extLst>
              <a:ext uri="{FF2B5EF4-FFF2-40B4-BE49-F238E27FC236}">
                <a16:creationId xmlns:a16="http://schemas.microsoft.com/office/drawing/2014/main" id="{64D86815-EC87-1A4D-91BF-B5EB60021B44}"/>
              </a:ext>
            </a:extLst>
          </p:cNvPr>
          <p:cNvSpPr>
            <a:spLocks noGrp="1"/>
          </p:cNvSpPr>
          <p:nvPr>
            <p:ph idx="1"/>
          </p:nvPr>
        </p:nvSpPr>
        <p:spPr/>
        <p:txBody>
          <a:bodyPr/>
          <a:lstStyle/>
          <a:p>
            <a:r>
              <a:rPr lang="en-US" dirty="0"/>
              <a:t>Food regulatory agencies work to protect the consumer and ensure the safety of our food.</a:t>
            </a:r>
          </a:p>
          <a:p>
            <a:r>
              <a:rPr lang="en-US" dirty="0"/>
              <a:t>In 1906, Congress passed the Pure Food and Drugs Act, which led to the creation of the US Food and Drug Administration (FDA).</a:t>
            </a:r>
          </a:p>
          <a:p>
            <a:r>
              <a:rPr lang="en-US" dirty="0"/>
              <a:t>Today, a number of agencies are in charge of monitoring how food is produced, processed, and packaged.</a:t>
            </a:r>
          </a:p>
        </p:txBody>
      </p:sp>
    </p:spTree>
    <p:extLst>
      <p:ext uri="{BB962C8B-B14F-4D97-AF65-F5344CB8AC3E}">
        <p14:creationId xmlns:p14="http://schemas.microsoft.com/office/powerpoint/2010/main" val="1275983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AEADA-C60F-084E-A493-4461E3F9AE69}"/>
              </a:ext>
            </a:extLst>
          </p:cNvPr>
          <p:cNvSpPr>
            <a:spLocks noGrp="1"/>
          </p:cNvSpPr>
          <p:nvPr>
            <p:ph type="title"/>
          </p:nvPr>
        </p:nvSpPr>
        <p:spPr/>
        <p:txBody>
          <a:bodyPr/>
          <a:lstStyle/>
          <a:p>
            <a:r>
              <a:rPr lang="en-US" b="1" dirty="0"/>
              <a:t>14.2 Food Regulation and Control</a:t>
            </a:r>
            <a:endParaRPr lang="en-US" dirty="0"/>
          </a:p>
        </p:txBody>
      </p:sp>
      <p:sp>
        <p:nvSpPr>
          <p:cNvPr id="3" name="Content Placeholder 2">
            <a:extLst>
              <a:ext uri="{FF2B5EF4-FFF2-40B4-BE49-F238E27FC236}">
                <a16:creationId xmlns:a16="http://schemas.microsoft.com/office/drawing/2014/main" id="{F02A4E19-F34F-1743-A73D-EC4B77095C51}"/>
              </a:ext>
            </a:extLst>
          </p:cNvPr>
          <p:cNvSpPr>
            <a:spLocks noGrp="1"/>
          </p:cNvSpPr>
          <p:nvPr>
            <p:ph idx="1"/>
          </p:nvPr>
        </p:nvSpPr>
        <p:spPr/>
        <p:txBody>
          <a:bodyPr/>
          <a:lstStyle/>
          <a:p>
            <a:r>
              <a:rPr lang="en-US" b="1" dirty="0"/>
              <a:t>Regulatory Agencies</a:t>
            </a:r>
          </a:p>
          <a:p>
            <a:pPr lvl="1"/>
            <a:r>
              <a:rPr lang="en-US" dirty="0"/>
              <a:t>Food regulation is divided among different agencies, primarily the FDA and the US Department of Agriculture (USDA).</a:t>
            </a:r>
          </a:p>
          <a:p>
            <a:pPr lvl="1"/>
            <a:r>
              <a:rPr lang="en-US" dirty="0"/>
              <a:t>The public depends on these and other agencies to ensure that the food they purchase and consume from supermarkets, restaurants, and other sources is safe and healthy to eat.</a:t>
            </a:r>
          </a:p>
          <a:p>
            <a:pPr lvl="1"/>
            <a:r>
              <a:rPr lang="en-US" dirty="0"/>
              <a:t>It can be confusing to know which agency monitors and manages which regulatory practice. </a:t>
            </a:r>
          </a:p>
        </p:txBody>
      </p:sp>
    </p:spTree>
    <p:extLst>
      <p:ext uri="{BB962C8B-B14F-4D97-AF65-F5344CB8AC3E}">
        <p14:creationId xmlns:p14="http://schemas.microsoft.com/office/powerpoint/2010/main" val="51935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D8398-7C95-3040-9054-34AA6A838BFB}"/>
              </a:ext>
            </a:extLst>
          </p:cNvPr>
          <p:cNvSpPr>
            <a:spLocks noGrp="1"/>
          </p:cNvSpPr>
          <p:nvPr>
            <p:ph type="title"/>
          </p:nvPr>
        </p:nvSpPr>
        <p:spPr/>
        <p:txBody>
          <a:bodyPr/>
          <a:lstStyle/>
          <a:p>
            <a:r>
              <a:rPr lang="en-US" b="1" dirty="0"/>
              <a:t>14.2 Food Regulation and Control</a:t>
            </a:r>
            <a:endParaRPr lang="en-US" dirty="0"/>
          </a:p>
        </p:txBody>
      </p:sp>
      <p:sp>
        <p:nvSpPr>
          <p:cNvPr id="3" name="Content Placeholder 2">
            <a:extLst>
              <a:ext uri="{FF2B5EF4-FFF2-40B4-BE49-F238E27FC236}">
                <a16:creationId xmlns:a16="http://schemas.microsoft.com/office/drawing/2014/main" id="{3FB9A7DF-E08F-4C4C-AFA3-C7A01AFA3357}"/>
              </a:ext>
            </a:extLst>
          </p:cNvPr>
          <p:cNvSpPr>
            <a:spLocks noGrp="1"/>
          </p:cNvSpPr>
          <p:nvPr>
            <p:ph idx="1"/>
          </p:nvPr>
        </p:nvSpPr>
        <p:spPr/>
        <p:txBody>
          <a:bodyPr>
            <a:normAutofit fontScale="92500"/>
          </a:bodyPr>
          <a:lstStyle/>
          <a:p>
            <a:r>
              <a:rPr lang="en-US" b="1" dirty="0"/>
              <a:t>The Food and Drug Administration (FDA)</a:t>
            </a:r>
          </a:p>
          <a:p>
            <a:pPr lvl="1"/>
            <a:r>
              <a:rPr lang="en-US" dirty="0"/>
              <a:t>The FDA enforces the safety of domestic and imported foods.</a:t>
            </a:r>
          </a:p>
          <a:p>
            <a:pPr lvl="1"/>
            <a:r>
              <a:rPr lang="en-US" dirty="0"/>
              <a:t>It also monitors supplements, food labels, the claims that corporations make about the benefits of products and pharmaceutical drugs.</a:t>
            </a:r>
          </a:p>
          <a:p>
            <a:r>
              <a:rPr lang="en-US" b="1" dirty="0"/>
              <a:t>The US Department of Agriculture (USDA)</a:t>
            </a:r>
          </a:p>
          <a:p>
            <a:pPr lvl="1"/>
            <a:r>
              <a:rPr lang="en-US" dirty="0"/>
              <a:t>The USDA develops and executes federal policy on farming and food to support farmers and ranchers, protects natural resources, promotes trade, and seeks to end hunger in the United States and abroad.</a:t>
            </a:r>
          </a:p>
          <a:p>
            <a:pPr lvl="1"/>
            <a:r>
              <a:rPr lang="en-US" dirty="0"/>
              <a:t>It also assures food safety, and in particular oversees the regulation of meat, poultry, and processed egg products.</a:t>
            </a:r>
          </a:p>
        </p:txBody>
      </p:sp>
    </p:spTree>
    <p:extLst>
      <p:ext uri="{BB962C8B-B14F-4D97-AF65-F5344CB8AC3E}">
        <p14:creationId xmlns:p14="http://schemas.microsoft.com/office/powerpoint/2010/main" val="3517323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DEBF7-BDEB-174E-B950-908F707293F1}"/>
              </a:ext>
            </a:extLst>
          </p:cNvPr>
          <p:cNvSpPr>
            <a:spLocks noGrp="1"/>
          </p:cNvSpPr>
          <p:nvPr>
            <p:ph type="title"/>
          </p:nvPr>
        </p:nvSpPr>
        <p:spPr/>
        <p:txBody>
          <a:bodyPr/>
          <a:lstStyle/>
          <a:p>
            <a:r>
              <a:rPr lang="en-US" b="1" dirty="0"/>
              <a:t>14.2 Food Regulation and Control</a:t>
            </a:r>
            <a:endParaRPr lang="en-US" dirty="0"/>
          </a:p>
        </p:txBody>
      </p:sp>
      <p:sp>
        <p:nvSpPr>
          <p:cNvPr id="3" name="Content Placeholder 2">
            <a:extLst>
              <a:ext uri="{FF2B5EF4-FFF2-40B4-BE49-F238E27FC236}">
                <a16:creationId xmlns:a16="http://schemas.microsoft.com/office/drawing/2014/main" id="{2D345D0E-5C76-F543-B4BF-E71B431750DA}"/>
              </a:ext>
            </a:extLst>
          </p:cNvPr>
          <p:cNvSpPr>
            <a:spLocks noGrp="1"/>
          </p:cNvSpPr>
          <p:nvPr>
            <p:ph idx="1"/>
          </p:nvPr>
        </p:nvSpPr>
        <p:spPr/>
        <p:txBody>
          <a:bodyPr/>
          <a:lstStyle/>
          <a:p>
            <a:r>
              <a:rPr lang="en-US" b="1" dirty="0"/>
              <a:t>The Environmental Protection Agency (EPA)</a:t>
            </a:r>
          </a:p>
          <a:p>
            <a:pPr lvl="1"/>
            <a:r>
              <a:rPr lang="en-US" dirty="0"/>
              <a:t>The EPA works to protect human health and the environment.</a:t>
            </a:r>
          </a:p>
          <a:p>
            <a:pPr lvl="1"/>
            <a:r>
              <a:rPr lang="en-US" dirty="0"/>
              <a:t>It conducts environmental assessment, education, research, and regulation, and also works to prevent pollution and protect natural resources.</a:t>
            </a:r>
          </a:p>
          <a:p>
            <a:r>
              <a:rPr lang="en-US" b="1" dirty="0"/>
              <a:t>Hazard Analysis and Critical Control Points (HACCP)</a:t>
            </a:r>
          </a:p>
          <a:p>
            <a:pPr lvl="1"/>
            <a:r>
              <a:rPr lang="en-US" dirty="0"/>
              <a:t>HACCP is a system utilized by government agencies to identify potential hazards and prevent food-borne illnesses.</a:t>
            </a:r>
          </a:p>
          <a:p>
            <a:pPr lvl="1"/>
            <a:r>
              <a:rPr lang="en-US" dirty="0"/>
              <a:t>The USDA uses HACCP to regulate meat, while the FDA uses it to monitor seafood and juice.</a:t>
            </a:r>
            <a:endParaRPr lang="en-US" b="1" dirty="0"/>
          </a:p>
        </p:txBody>
      </p:sp>
    </p:spTree>
    <p:extLst>
      <p:ext uri="{BB962C8B-B14F-4D97-AF65-F5344CB8AC3E}">
        <p14:creationId xmlns:p14="http://schemas.microsoft.com/office/powerpoint/2010/main" val="2381948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5FF47-D80A-1544-A960-EFF6D1DE559A}"/>
              </a:ext>
            </a:extLst>
          </p:cNvPr>
          <p:cNvSpPr>
            <a:spLocks noGrp="1"/>
          </p:cNvSpPr>
          <p:nvPr>
            <p:ph type="title"/>
          </p:nvPr>
        </p:nvSpPr>
        <p:spPr/>
        <p:txBody>
          <a:bodyPr/>
          <a:lstStyle/>
          <a:p>
            <a:r>
              <a:rPr lang="en-US" b="1" dirty="0"/>
              <a:t>14.2 Food Additives</a:t>
            </a:r>
            <a:endParaRPr lang="en-US" dirty="0"/>
          </a:p>
        </p:txBody>
      </p:sp>
      <p:sp>
        <p:nvSpPr>
          <p:cNvPr id="3" name="Content Placeholder 2">
            <a:extLst>
              <a:ext uri="{FF2B5EF4-FFF2-40B4-BE49-F238E27FC236}">
                <a16:creationId xmlns:a16="http://schemas.microsoft.com/office/drawing/2014/main" id="{D0A3DB75-CA20-C04E-BDCA-6B0E98459210}"/>
              </a:ext>
            </a:extLst>
          </p:cNvPr>
          <p:cNvSpPr>
            <a:spLocks noGrp="1"/>
          </p:cNvSpPr>
          <p:nvPr>
            <p:ph idx="1"/>
          </p:nvPr>
        </p:nvSpPr>
        <p:spPr/>
        <p:txBody>
          <a:bodyPr>
            <a:normAutofit lnSpcReduction="10000"/>
          </a:bodyPr>
          <a:lstStyle/>
          <a:p>
            <a:r>
              <a:rPr lang="en-US" b="1" dirty="0"/>
              <a:t>Food additives</a:t>
            </a:r>
            <a:r>
              <a:rPr lang="en-US" dirty="0"/>
              <a:t> are natural or synthetic substances added to a processed food product.</a:t>
            </a:r>
          </a:p>
          <a:p>
            <a:r>
              <a:rPr lang="en-US" dirty="0"/>
              <a:t>There are more than three hundred used during food processing today.</a:t>
            </a:r>
          </a:p>
          <a:p>
            <a:r>
              <a:rPr lang="en-US" dirty="0"/>
              <a:t>The most popular additives are benzoates, nitrites, sulfites, and sorbates, which prevent molds and yeast from growing on food.</a:t>
            </a:r>
          </a:p>
          <a:p>
            <a:r>
              <a:rPr lang="en-US" dirty="0"/>
              <a:t>Some food additives help control acidity and alkalinity, while others enhance the color or flavor of food. Some additives stabilize food and keep it from breaking down, while others add body or texture.</a:t>
            </a:r>
          </a:p>
        </p:txBody>
      </p:sp>
    </p:spTree>
    <p:extLst>
      <p:ext uri="{BB962C8B-B14F-4D97-AF65-F5344CB8AC3E}">
        <p14:creationId xmlns:p14="http://schemas.microsoft.com/office/powerpoint/2010/main" val="152954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8A46E-E6E5-8940-8ED6-0199DB475DCA}"/>
              </a:ext>
            </a:extLst>
          </p:cNvPr>
          <p:cNvSpPr>
            <a:spLocks noGrp="1"/>
          </p:cNvSpPr>
          <p:nvPr>
            <p:ph type="title"/>
          </p:nvPr>
        </p:nvSpPr>
        <p:spPr/>
        <p:txBody>
          <a:bodyPr/>
          <a:lstStyle/>
          <a:p>
            <a:r>
              <a:rPr lang="en-US" b="1" dirty="0"/>
              <a:t>Table 14.1 Food Additives</a:t>
            </a:r>
          </a:p>
        </p:txBody>
      </p:sp>
      <p:sp>
        <p:nvSpPr>
          <p:cNvPr id="3" name="Content Placeholder 2">
            <a:extLst>
              <a:ext uri="{FF2B5EF4-FFF2-40B4-BE49-F238E27FC236}">
                <a16:creationId xmlns:a16="http://schemas.microsoft.com/office/drawing/2014/main" id="{0882B981-A70A-C84F-9664-CF793B0D38BA}"/>
              </a:ext>
            </a:extLst>
          </p:cNvPr>
          <p:cNvSpPr>
            <a:spLocks noGrp="1"/>
          </p:cNvSpPr>
          <p:nvPr>
            <p:ph idx="1"/>
          </p:nvPr>
        </p:nvSpPr>
        <p:spPr/>
        <p:txBody>
          <a:bodyPr>
            <a:normAutofit/>
          </a:bodyPr>
          <a:lstStyle/>
          <a:p>
            <a:endParaRPr lang="en-US" dirty="0"/>
          </a:p>
          <a:p>
            <a:endParaRPr lang="en-US" dirty="0"/>
          </a:p>
          <a:p>
            <a:endParaRPr lang="en-US" dirty="0"/>
          </a:p>
          <a:p>
            <a:endParaRPr lang="en-US" dirty="0"/>
          </a:p>
          <a:p>
            <a:endParaRPr lang="en-US" dirty="0"/>
          </a:p>
          <a:p>
            <a:endParaRPr lang="en-US" dirty="0"/>
          </a:p>
          <a:p>
            <a:r>
              <a:rPr lang="en-US" sz="1600" dirty="0"/>
              <a:t>Source: Center for Science in the Public Interest. “Chemical Cuisine: Learn about Food Additives.” ©2012. Center for Science in the Public Interest. </a:t>
            </a:r>
            <a:r>
              <a:rPr lang="en-US" sz="1600" u="sng" dirty="0">
                <a:hlinkClick r:id="rId2"/>
              </a:rPr>
              <a:t>http://www.cspinet.org/reports/chemcuisine.htm</a:t>
            </a:r>
            <a:r>
              <a:rPr lang="en-US" sz="1600" dirty="0"/>
              <a:t>.</a:t>
            </a:r>
          </a:p>
        </p:txBody>
      </p:sp>
      <p:graphicFrame>
        <p:nvGraphicFramePr>
          <p:cNvPr id="4" name="Table 3">
            <a:extLst>
              <a:ext uri="{FF2B5EF4-FFF2-40B4-BE49-F238E27FC236}">
                <a16:creationId xmlns:a16="http://schemas.microsoft.com/office/drawing/2014/main" id="{A40066DF-B15D-B34A-A872-4BF2E529CCA6}"/>
              </a:ext>
            </a:extLst>
          </p:cNvPr>
          <p:cNvGraphicFramePr>
            <a:graphicFrameLocks noGrp="1"/>
          </p:cNvGraphicFramePr>
          <p:nvPr>
            <p:extLst>
              <p:ext uri="{D42A27DB-BD31-4B8C-83A1-F6EECF244321}">
                <p14:modId xmlns:p14="http://schemas.microsoft.com/office/powerpoint/2010/main" val="2709583072"/>
              </p:ext>
            </p:extLst>
          </p:nvPr>
        </p:nvGraphicFramePr>
        <p:xfrm>
          <a:off x="1223574" y="1720215"/>
          <a:ext cx="9750424" cy="3417570"/>
        </p:xfrm>
        <a:graphic>
          <a:graphicData uri="http://schemas.openxmlformats.org/drawingml/2006/table">
            <a:tbl>
              <a:tblPr firstRow="1" firstCol="1" bandRow="1">
                <a:tableStyleId>{5C22544A-7EE6-4342-B048-85BDC9FD1C3A}</a:tableStyleId>
              </a:tblPr>
              <a:tblGrid>
                <a:gridCol w="4875212">
                  <a:extLst>
                    <a:ext uri="{9D8B030D-6E8A-4147-A177-3AD203B41FA5}">
                      <a16:colId xmlns:a16="http://schemas.microsoft.com/office/drawing/2014/main" val="3102105652"/>
                    </a:ext>
                  </a:extLst>
                </a:gridCol>
                <a:gridCol w="4875212">
                  <a:extLst>
                    <a:ext uri="{9D8B030D-6E8A-4147-A177-3AD203B41FA5}">
                      <a16:colId xmlns:a16="http://schemas.microsoft.com/office/drawing/2014/main" val="2971392608"/>
                    </a:ext>
                  </a:extLst>
                </a:gridCol>
              </a:tblGrid>
              <a:tr h="262890">
                <a:tc>
                  <a:txBody>
                    <a:bodyPr/>
                    <a:lstStyle/>
                    <a:p>
                      <a:pPr marL="0" marR="0" algn="ctr">
                        <a:spcBef>
                          <a:spcPts val="0"/>
                        </a:spcBef>
                        <a:spcAft>
                          <a:spcPts val="0"/>
                        </a:spcAft>
                      </a:pPr>
                      <a:r>
                        <a:rPr lang="en-US" sz="1100">
                          <a:effectLst/>
                        </a:rPr>
                        <a:t>Additive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100">
                          <a:effectLst/>
                        </a:rPr>
                        <a:t>Reason for Adding</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382758490"/>
                  </a:ext>
                </a:extLst>
              </a:tr>
              <a:tr h="262890">
                <a:tc>
                  <a:txBody>
                    <a:bodyPr/>
                    <a:lstStyle/>
                    <a:p>
                      <a:pPr marL="0" marR="0">
                        <a:spcBef>
                          <a:spcPts val="0"/>
                        </a:spcBef>
                        <a:spcAft>
                          <a:spcPts val="0"/>
                        </a:spcAft>
                      </a:pPr>
                      <a:r>
                        <a:rPr lang="en-US" sz="1100">
                          <a:effectLst/>
                        </a:rPr>
                        <a:t>Beta-carotene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spcBef>
                          <a:spcPts val="0"/>
                        </a:spcBef>
                        <a:spcAft>
                          <a:spcPts val="0"/>
                        </a:spcAft>
                      </a:pPr>
                      <a:r>
                        <a:rPr lang="en-US" sz="1100">
                          <a:effectLst/>
                        </a:rPr>
                        <a:t>Adds artificial coloring to food</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290211214"/>
                  </a:ext>
                </a:extLst>
              </a:tr>
              <a:tr h="262890">
                <a:tc>
                  <a:txBody>
                    <a:bodyPr/>
                    <a:lstStyle/>
                    <a:p>
                      <a:pPr marL="0" marR="0">
                        <a:spcBef>
                          <a:spcPts val="0"/>
                        </a:spcBef>
                        <a:spcAft>
                          <a:spcPts val="0"/>
                        </a:spcAft>
                      </a:pPr>
                      <a:r>
                        <a:rPr lang="en-US" sz="1100">
                          <a:effectLst/>
                        </a:rPr>
                        <a:t>Caffeine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spcBef>
                          <a:spcPts val="0"/>
                        </a:spcBef>
                        <a:spcAft>
                          <a:spcPts val="0"/>
                        </a:spcAft>
                      </a:pPr>
                      <a:r>
                        <a:rPr lang="en-US" sz="1100">
                          <a:effectLst/>
                        </a:rPr>
                        <a:t>Acts as a stimulant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2309797924"/>
                  </a:ext>
                </a:extLst>
              </a:tr>
              <a:tr h="262890">
                <a:tc>
                  <a:txBody>
                    <a:bodyPr/>
                    <a:lstStyle/>
                    <a:p>
                      <a:pPr marL="0" marR="0">
                        <a:spcBef>
                          <a:spcPts val="0"/>
                        </a:spcBef>
                        <a:spcAft>
                          <a:spcPts val="0"/>
                        </a:spcAft>
                      </a:pPr>
                      <a:r>
                        <a:rPr lang="en-US" sz="1100">
                          <a:effectLst/>
                        </a:rPr>
                        <a:t>Citric acid</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spcBef>
                          <a:spcPts val="0"/>
                        </a:spcBef>
                        <a:spcAft>
                          <a:spcPts val="0"/>
                        </a:spcAft>
                      </a:pPr>
                      <a:r>
                        <a:rPr lang="en-US" sz="1100">
                          <a:effectLst/>
                        </a:rPr>
                        <a:t>Increases tartness to prevent food from becoming rancid</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349669650"/>
                  </a:ext>
                </a:extLst>
              </a:tr>
              <a:tr h="262890">
                <a:tc>
                  <a:txBody>
                    <a:bodyPr/>
                    <a:lstStyle/>
                    <a:p>
                      <a:pPr marL="0" marR="0">
                        <a:spcBef>
                          <a:spcPts val="0"/>
                        </a:spcBef>
                        <a:spcAft>
                          <a:spcPts val="0"/>
                        </a:spcAft>
                      </a:pPr>
                      <a:r>
                        <a:rPr lang="en-US" sz="1100">
                          <a:effectLst/>
                        </a:rPr>
                        <a:t>Dextrin</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spcBef>
                          <a:spcPts val="0"/>
                        </a:spcBef>
                        <a:spcAft>
                          <a:spcPts val="0"/>
                        </a:spcAft>
                      </a:pPr>
                      <a:r>
                        <a:rPr lang="en-US" sz="1100">
                          <a:effectLst/>
                        </a:rPr>
                        <a:t>Thickens gravies, sauces, and baking mixes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508613913"/>
                  </a:ext>
                </a:extLst>
              </a:tr>
              <a:tr h="262890">
                <a:tc>
                  <a:txBody>
                    <a:bodyPr/>
                    <a:lstStyle/>
                    <a:p>
                      <a:pPr marL="0" marR="0">
                        <a:spcBef>
                          <a:spcPts val="0"/>
                        </a:spcBef>
                        <a:spcAft>
                          <a:spcPts val="0"/>
                        </a:spcAft>
                      </a:pPr>
                      <a:r>
                        <a:rPr lang="en-US" sz="1100">
                          <a:effectLst/>
                        </a:rPr>
                        <a:t>Gelatin</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spcBef>
                          <a:spcPts val="0"/>
                        </a:spcBef>
                        <a:spcAft>
                          <a:spcPts val="0"/>
                        </a:spcAft>
                      </a:pPr>
                      <a:r>
                        <a:rPr lang="en-US" sz="1100">
                          <a:effectLst/>
                        </a:rPr>
                        <a:t>Stabilizes, thickens, or texturizes food</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2975979490"/>
                  </a:ext>
                </a:extLst>
              </a:tr>
              <a:tr h="262890">
                <a:tc>
                  <a:txBody>
                    <a:bodyPr/>
                    <a:lstStyle/>
                    <a:p>
                      <a:pPr marL="0" marR="0">
                        <a:spcBef>
                          <a:spcPts val="0"/>
                        </a:spcBef>
                        <a:spcAft>
                          <a:spcPts val="0"/>
                        </a:spcAft>
                      </a:pPr>
                      <a:r>
                        <a:rPr lang="en-US" sz="1100">
                          <a:effectLst/>
                        </a:rPr>
                        <a:t>Modified food starch</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spcBef>
                          <a:spcPts val="0"/>
                        </a:spcBef>
                        <a:spcAft>
                          <a:spcPts val="0"/>
                        </a:spcAft>
                      </a:pPr>
                      <a:r>
                        <a:rPr lang="en-US" sz="1100">
                          <a:effectLst/>
                        </a:rPr>
                        <a:t>Keeps ingredients from separating and prevents lumps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2188188106"/>
                  </a:ext>
                </a:extLst>
              </a:tr>
              <a:tr h="262890">
                <a:tc>
                  <a:txBody>
                    <a:bodyPr/>
                    <a:lstStyle/>
                    <a:p>
                      <a:pPr marL="0" marR="0">
                        <a:spcBef>
                          <a:spcPts val="0"/>
                        </a:spcBef>
                        <a:spcAft>
                          <a:spcPts val="0"/>
                        </a:spcAft>
                      </a:pPr>
                      <a:r>
                        <a:rPr lang="en-US" sz="1100">
                          <a:effectLst/>
                        </a:rPr>
                        <a:t>MSG</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spcBef>
                          <a:spcPts val="0"/>
                        </a:spcBef>
                        <a:spcAft>
                          <a:spcPts val="0"/>
                        </a:spcAft>
                      </a:pPr>
                      <a:r>
                        <a:rPr lang="en-US" sz="1100">
                          <a:effectLst/>
                        </a:rPr>
                        <a:t>Enhances flavor in a variety of foods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2708025219"/>
                  </a:ext>
                </a:extLst>
              </a:tr>
              <a:tr h="262890">
                <a:tc>
                  <a:txBody>
                    <a:bodyPr/>
                    <a:lstStyle/>
                    <a:p>
                      <a:pPr marL="0" marR="0">
                        <a:spcBef>
                          <a:spcPts val="0"/>
                        </a:spcBef>
                        <a:spcAft>
                          <a:spcPts val="0"/>
                        </a:spcAft>
                      </a:pPr>
                      <a:r>
                        <a:rPr lang="en-US" sz="1100">
                          <a:effectLst/>
                        </a:rPr>
                        <a:t>Pectin</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spcBef>
                          <a:spcPts val="0"/>
                        </a:spcBef>
                        <a:spcAft>
                          <a:spcPts val="0"/>
                        </a:spcAft>
                      </a:pPr>
                      <a:r>
                        <a:rPr lang="en-US" sz="1100">
                          <a:effectLst/>
                        </a:rPr>
                        <a:t>Gives candies and jams a gel-like texture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447764538"/>
                  </a:ext>
                </a:extLst>
              </a:tr>
              <a:tr h="262890">
                <a:tc>
                  <a:txBody>
                    <a:bodyPr/>
                    <a:lstStyle/>
                    <a:p>
                      <a:pPr marL="0" marR="0">
                        <a:spcBef>
                          <a:spcPts val="0"/>
                        </a:spcBef>
                        <a:spcAft>
                          <a:spcPts val="0"/>
                        </a:spcAft>
                      </a:pPr>
                      <a:r>
                        <a:rPr lang="en-US" sz="1100">
                          <a:effectLst/>
                        </a:rPr>
                        <a:t>Polysorbates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spcBef>
                          <a:spcPts val="0"/>
                        </a:spcBef>
                        <a:spcAft>
                          <a:spcPts val="0"/>
                        </a:spcAft>
                      </a:pPr>
                      <a:r>
                        <a:rPr lang="en-US" sz="1100">
                          <a:effectLst/>
                        </a:rPr>
                        <a:t>Blends oil and water and keep them from separating</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230133989"/>
                  </a:ext>
                </a:extLst>
              </a:tr>
              <a:tr h="262890">
                <a:tc>
                  <a:txBody>
                    <a:bodyPr/>
                    <a:lstStyle/>
                    <a:p>
                      <a:pPr marL="0" marR="0">
                        <a:spcBef>
                          <a:spcPts val="0"/>
                        </a:spcBef>
                        <a:spcAft>
                          <a:spcPts val="0"/>
                        </a:spcAft>
                      </a:pPr>
                      <a:r>
                        <a:rPr lang="en-US" sz="1100">
                          <a:effectLst/>
                        </a:rPr>
                        <a:t>Soy lecithin</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spcBef>
                          <a:spcPts val="0"/>
                        </a:spcBef>
                        <a:spcAft>
                          <a:spcPts val="0"/>
                        </a:spcAft>
                      </a:pPr>
                      <a:r>
                        <a:rPr lang="en-US" sz="1100">
                          <a:effectLst/>
                        </a:rPr>
                        <a:t>Emulsifies and stabilizes chocolate, margarine, and other items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055466963"/>
                  </a:ext>
                </a:extLst>
              </a:tr>
              <a:tr h="262890">
                <a:tc>
                  <a:txBody>
                    <a:bodyPr/>
                    <a:lstStyle/>
                    <a:p>
                      <a:pPr marL="0" marR="0">
                        <a:spcBef>
                          <a:spcPts val="0"/>
                        </a:spcBef>
                        <a:spcAft>
                          <a:spcPts val="0"/>
                        </a:spcAft>
                      </a:pPr>
                      <a:r>
                        <a:rPr lang="en-US" sz="1100">
                          <a:effectLst/>
                        </a:rPr>
                        <a:t>Sulfites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spcBef>
                          <a:spcPts val="0"/>
                        </a:spcBef>
                        <a:spcAft>
                          <a:spcPts val="0"/>
                        </a:spcAft>
                      </a:pPr>
                      <a:r>
                        <a:rPr lang="en-US" sz="1100">
                          <a:effectLst/>
                        </a:rPr>
                        <a:t>Prevent discoloration in dried fruits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2357215412"/>
                  </a:ext>
                </a:extLst>
              </a:tr>
              <a:tr h="262890">
                <a:tc>
                  <a:txBody>
                    <a:bodyPr/>
                    <a:lstStyle/>
                    <a:p>
                      <a:pPr marL="0" marR="0">
                        <a:spcBef>
                          <a:spcPts val="0"/>
                        </a:spcBef>
                        <a:spcAft>
                          <a:spcPts val="0"/>
                        </a:spcAft>
                      </a:pPr>
                      <a:r>
                        <a:rPr lang="en-US" sz="1100">
                          <a:effectLst/>
                        </a:rPr>
                        <a:t>Xanthan gum</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spcBef>
                          <a:spcPts val="0"/>
                        </a:spcBef>
                        <a:spcAft>
                          <a:spcPts val="0"/>
                        </a:spcAft>
                      </a:pPr>
                      <a:r>
                        <a:rPr lang="en-US" sz="1100" dirty="0">
                          <a:effectLst/>
                        </a:rPr>
                        <a:t>Thickens, emulsifies, and stabilizes dairy products and dressings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040168820"/>
                  </a:ext>
                </a:extLst>
              </a:tr>
            </a:tbl>
          </a:graphicData>
        </a:graphic>
      </p:graphicFrame>
    </p:spTree>
    <p:extLst>
      <p:ext uri="{BB962C8B-B14F-4D97-AF65-F5344CB8AC3E}">
        <p14:creationId xmlns:p14="http://schemas.microsoft.com/office/powerpoint/2010/main" val="238142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9E18F-21D6-D343-879A-42052BE87E2B}"/>
              </a:ext>
            </a:extLst>
          </p:cNvPr>
          <p:cNvSpPr>
            <a:spLocks noGrp="1"/>
          </p:cNvSpPr>
          <p:nvPr>
            <p:ph type="title"/>
          </p:nvPr>
        </p:nvSpPr>
        <p:spPr/>
        <p:txBody>
          <a:bodyPr/>
          <a:lstStyle/>
          <a:p>
            <a:r>
              <a:rPr lang="en-US" b="1" dirty="0"/>
              <a:t>14.2 Food Additives</a:t>
            </a:r>
            <a:endParaRPr lang="en-US" dirty="0"/>
          </a:p>
        </p:txBody>
      </p:sp>
      <p:sp>
        <p:nvSpPr>
          <p:cNvPr id="3" name="Content Placeholder 2">
            <a:extLst>
              <a:ext uri="{FF2B5EF4-FFF2-40B4-BE49-F238E27FC236}">
                <a16:creationId xmlns:a16="http://schemas.microsoft.com/office/drawing/2014/main" id="{7A4113B9-AC19-DC42-ADAF-D2C6FDDA9D89}"/>
              </a:ext>
            </a:extLst>
          </p:cNvPr>
          <p:cNvSpPr>
            <a:spLocks noGrp="1"/>
          </p:cNvSpPr>
          <p:nvPr>
            <p:ph idx="1"/>
          </p:nvPr>
        </p:nvSpPr>
        <p:spPr/>
        <p:txBody>
          <a:bodyPr/>
          <a:lstStyle/>
          <a:p>
            <a:r>
              <a:rPr lang="en-US" b="1" dirty="0"/>
              <a:t>The Pros and Cons of Food Additives</a:t>
            </a:r>
          </a:p>
          <a:p>
            <a:pPr lvl="1"/>
            <a:r>
              <a:rPr lang="en-US" dirty="0"/>
              <a:t>The Food Additives Amendment (1958) states that a manufacturer is responsible for demonstrating the safety of an additive before it can be approved.</a:t>
            </a:r>
          </a:p>
          <a:p>
            <a:pPr lvl="1"/>
            <a:r>
              <a:rPr lang="en-US" dirty="0"/>
              <a:t>The Delaney Clause that was added to this legislation prohibits the approval of any additive found to cause cancer in animals or humans. </a:t>
            </a:r>
          </a:p>
          <a:p>
            <a:pPr lvl="1"/>
            <a:r>
              <a:rPr lang="en-US" dirty="0"/>
              <a:t>Most additives are considered to be “generally recognized as safe,” a status that is determined by the FDA and referred to as GRAS.</a:t>
            </a:r>
          </a:p>
        </p:txBody>
      </p:sp>
    </p:spTree>
    <p:extLst>
      <p:ext uri="{BB962C8B-B14F-4D97-AF65-F5344CB8AC3E}">
        <p14:creationId xmlns:p14="http://schemas.microsoft.com/office/powerpoint/2010/main" val="195137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0FF36-D080-4645-988E-0AC3DC96BB7C}"/>
              </a:ext>
            </a:extLst>
          </p:cNvPr>
          <p:cNvSpPr>
            <a:spLocks noGrp="1"/>
          </p:cNvSpPr>
          <p:nvPr>
            <p:ph type="title"/>
          </p:nvPr>
        </p:nvSpPr>
        <p:spPr/>
        <p:txBody>
          <a:bodyPr/>
          <a:lstStyle/>
          <a:p>
            <a:r>
              <a:rPr lang="en-US" b="1" dirty="0"/>
              <a:t>14.2 Food Additives</a:t>
            </a:r>
            <a:endParaRPr lang="en-US" dirty="0"/>
          </a:p>
        </p:txBody>
      </p:sp>
      <p:sp>
        <p:nvSpPr>
          <p:cNvPr id="3" name="Content Placeholder 2">
            <a:extLst>
              <a:ext uri="{FF2B5EF4-FFF2-40B4-BE49-F238E27FC236}">
                <a16:creationId xmlns:a16="http://schemas.microsoft.com/office/drawing/2014/main" id="{8E57C1E6-952A-2144-B4CA-F1F088E082B8}"/>
              </a:ext>
            </a:extLst>
          </p:cNvPr>
          <p:cNvSpPr>
            <a:spLocks noGrp="1"/>
          </p:cNvSpPr>
          <p:nvPr>
            <p:ph idx="1"/>
          </p:nvPr>
        </p:nvSpPr>
        <p:spPr/>
        <p:txBody>
          <a:bodyPr/>
          <a:lstStyle/>
          <a:p>
            <a:pPr lvl="1"/>
            <a:r>
              <a:rPr lang="en-US" dirty="0"/>
              <a:t>Many additives also make items more “shelf stable,” help to prevent spoilage that results from changes in temperature, damage during distribution, and other adverse conditions, and protect consumers from exposure to rancid products and food-borne illnesses.</a:t>
            </a:r>
          </a:p>
          <a:p>
            <a:pPr lvl="1"/>
            <a:r>
              <a:rPr lang="en-US" dirty="0"/>
              <a:t>However, some additives have been associated with certain diseases if consumed in large amounts.</a:t>
            </a:r>
          </a:p>
          <a:p>
            <a:pPr lvl="1"/>
            <a:r>
              <a:rPr lang="en-US" dirty="0"/>
              <a:t>For more information see: </a:t>
            </a:r>
            <a:r>
              <a:rPr lang="en-US" u="sng" dirty="0">
                <a:hlinkClick r:id="rId2"/>
              </a:rPr>
              <a:t>https://foodprint.org</a:t>
            </a:r>
            <a:endParaRPr lang="en-US" u="sng" dirty="0"/>
          </a:p>
          <a:p>
            <a:pPr lvl="1"/>
            <a:endParaRPr lang="en-US" dirty="0"/>
          </a:p>
        </p:txBody>
      </p:sp>
    </p:spTree>
    <p:extLst>
      <p:ext uri="{BB962C8B-B14F-4D97-AF65-F5344CB8AC3E}">
        <p14:creationId xmlns:p14="http://schemas.microsoft.com/office/powerpoint/2010/main" val="978369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C07F7-A263-0141-BDD2-C9CC70A95A1F}"/>
              </a:ext>
            </a:extLst>
          </p:cNvPr>
          <p:cNvSpPr>
            <a:spLocks noGrp="1"/>
          </p:cNvSpPr>
          <p:nvPr>
            <p:ph type="title"/>
          </p:nvPr>
        </p:nvSpPr>
        <p:spPr/>
        <p:txBody>
          <a:bodyPr/>
          <a:lstStyle/>
          <a:p>
            <a:r>
              <a:rPr lang="en-US" b="1" dirty="0"/>
              <a:t>14.2 The Effect of New Technologies</a:t>
            </a:r>
            <a:endParaRPr lang="en-US" dirty="0"/>
          </a:p>
        </p:txBody>
      </p:sp>
      <p:sp>
        <p:nvSpPr>
          <p:cNvPr id="3" name="Content Placeholder 2">
            <a:extLst>
              <a:ext uri="{FF2B5EF4-FFF2-40B4-BE49-F238E27FC236}">
                <a16:creationId xmlns:a16="http://schemas.microsoft.com/office/drawing/2014/main" id="{7FDAC0B7-D708-844A-8BE6-B3F8C9A1B6D5}"/>
              </a:ext>
            </a:extLst>
          </p:cNvPr>
          <p:cNvSpPr>
            <a:spLocks noGrp="1"/>
          </p:cNvSpPr>
          <p:nvPr>
            <p:ph idx="1"/>
          </p:nvPr>
        </p:nvSpPr>
        <p:spPr/>
        <p:txBody>
          <a:bodyPr>
            <a:normAutofit/>
          </a:bodyPr>
          <a:lstStyle/>
          <a:p>
            <a:r>
              <a:rPr lang="en-US" dirty="0"/>
              <a:t>New technology has had a tremendous effect on the food we eat and the customs and culture related to food consumption.</a:t>
            </a:r>
          </a:p>
          <a:p>
            <a:pPr lvl="1"/>
            <a:r>
              <a:rPr lang="en-US" dirty="0"/>
              <a:t>Microwaves are used to reduce cooking time or to heat up leftover food. </a:t>
            </a:r>
          </a:p>
          <a:p>
            <a:pPr lvl="1"/>
            <a:r>
              <a:rPr lang="en-US" dirty="0"/>
              <a:t>Refrigerators and freezers allow produce to travel great distances and last longer.</a:t>
            </a:r>
          </a:p>
          <a:p>
            <a:pPr lvl="1"/>
            <a:r>
              <a:rPr lang="en-US" dirty="0"/>
              <a:t>There is special food for astronauts that is appropriate for consumption in space.</a:t>
            </a:r>
          </a:p>
          <a:p>
            <a:pPr lvl="1"/>
            <a:r>
              <a:rPr lang="en-US" dirty="0"/>
              <a:t>In the military, soldiers consume Meals Ready-to-Eat (MREs), which contain an entire meal in a single pouch.</a:t>
            </a:r>
          </a:p>
        </p:txBody>
      </p:sp>
    </p:spTree>
    <p:extLst>
      <p:ext uri="{BB962C8B-B14F-4D97-AF65-F5344CB8AC3E}">
        <p14:creationId xmlns:p14="http://schemas.microsoft.com/office/powerpoint/2010/main" val="2894715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A435A9-0F31-2C4A-BD39-2CB85DEFA585}"/>
              </a:ext>
            </a:extLst>
          </p:cNvPr>
          <p:cNvSpPr>
            <a:spLocks noGrp="1"/>
          </p:cNvSpPr>
          <p:nvPr>
            <p:ph type="title"/>
          </p:nvPr>
        </p:nvSpPr>
        <p:spPr/>
        <p:txBody>
          <a:bodyPr/>
          <a:lstStyle/>
          <a:p>
            <a:r>
              <a:rPr lang="en-US" b="1" dirty="0"/>
              <a:t>14.2 Genetically Modified Foods</a:t>
            </a:r>
            <a:endParaRPr lang="en-US" dirty="0"/>
          </a:p>
        </p:txBody>
      </p:sp>
      <p:sp>
        <p:nvSpPr>
          <p:cNvPr id="3" name="Content Placeholder 2">
            <a:extLst>
              <a:ext uri="{FF2B5EF4-FFF2-40B4-BE49-F238E27FC236}">
                <a16:creationId xmlns:a16="http://schemas.microsoft.com/office/drawing/2014/main" id="{BC1D2135-745B-AA4C-8888-E0E4E61D0A44}"/>
              </a:ext>
            </a:extLst>
          </p:cNvPr>
          <p:cNvSpPr>
            <a:spLocks noGrp="1"/>
          </p:cNvSpPr>
          <p:nvPr>
            <p:ph idx="1"/>
          </p:nvPr>
        </p:nvSpPr>
        <p:spPr/>
        <p:txBody>
          <a:bodyPr/>
          <a:lstStyle/>
          <a:p>
            <a:r>
              <a:rPr lang="en-US" b="1" dirty="0"/>
              <a:t>Genetically modified foods</a:t>
            </a:r>
            <a:r>
              <a:rPr lang="en-US" dirty="0"/>
              <a:t> (also known as GM foods or GMOs), are plants or animals that have undergone some form of genetic engineering</a:t>
            </a:r>
          </a:p>
          <a:p>
            <a:r>
              <a:rPr lang="en-US" dirty="0"/>
              <a:t>In the US, much of the soybean, corn, and canola crops are genetically modified.</a:t>
            </a:r>
          </a:p>
          <a:p>
            <a:r>
              <a:rPr lang="en-US" dirty="0"/>
              <a:t>Genetic modification involves the alteration of </a:t>
            </a:r>
            <a:r>
              <a:rPr lang="en-US"/>
              <a:t>an plant’s </a:t>
            </a:r>
            <a:r>
              <a:rPr lang="en-US" dirty="0"/>
              <a:t>DNA, which allows farmers to cultivate plants with desirable characteristics.</a:t>
            </a:r>
          </a:p>
        </p:txBody>
      </p:sp>
    </p:spTree>
    <p:extLst>
      <p:ext uri="{BB962C8B-B14F-4D97-AF65-F5344CB8AC3E}">
        <p14:creationId xmlns:p14="http://schemas.microsoft.com/office/powerpoint/2010/main" val="3966441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E512C-D30B-1040-B167-37E68673D3AC}"/>
              </a:ext>
            </a:extLst>
          </p:cNvPr>
          <p:cNvSpPr>
            <a:spLocks noGrp="1"/>
          </p:cNvSpPr>
          <p:nvPr>
            <p:ph type="title"/>
          </p:nvPr>
        </p:nvSpPr>
        <p:spPr/>
        <p:txBody>
          <a:bodyPr/>
          <a:lstStyle/>
          <a:p>
            <a:r>
              <a:rPr lang="en-US" b="1" dirty="0"/>
              <a:t>Introduction</a:t>
            </a:r>
          </a:p>
        </p:txBody>
      </p:sp>
      <p:sp>
        <p:nvSpPr>
          <p:cNvPr id="3" name="Content Placeholder 2">
            <a:extLst>
              <a:ext uri="{FF2B5EF4-FFF2-40B4-BE49-F238E27FC236}">
                <a16:creationId xmlns:a16="http://schemas.microsoft.com/office/drawing/2014/main" id="{77616617-88E5-584B-9657-2DA6F584BCA6}"/>
              </a:ext>
            </a:extLst>
          </p:cNvPr>
          <p:cNvSpPr>
            <a:spLocks noGrp="1"/>
          </p:cNvSpPr>
          <p:nvPr>
            <p:ph idx="1"/>
          </p:nvPr>
        </p:nvSpPr>
        <p:spPr/>
        <p:txBody>
          <a:bodyPr/>
          <a:lstStyle/>
          <a:p>
            <a:r>
              <a:rPr lang="en-US" b="1" dirty="0"/>
              <a:t>Sustainability</a:t>
            </a:r>
            <a:r>
              <a:rPr lang="en-US" dirty="0"/>
              <a:t> a term relates to the goal of achieving a world that meets the needs of its present inhabitants while preserving resources for future generations.</a:t>
            </a:r>
          </a:p>
          <a:p>
            <a:r>
              <a:rPr lang="en-US" dirty="0"/>
              <a:t>Defining sustainability can be difficult because the term means different things to different groups.</a:t>
            </a:r>
          </a:p>
          <a:p>
            <a:r>
              <a:rPr lang="en-US" dirty="0"/>
              <a:t>For most, sustainable agriculture can best be described as an umbrella term that encompasses food production and consumption practices that do not harm the environment, that do support agricultural communities, and that are healthy for the consumer.</a:t>
            </a:r>
          </a:p>
          <a:p>
            <a:endParaRPr lang="en-US" dirty="0"/>
          </a:p>
        </p:txBody>
      </p:sp>
    </p:spTree>
    <p:extLst>
      <p:ext uri="{BB962C8B-B14F-4D97-AF65-F5344CB8AC3E}">
        <p14:creationId xmlns:p14="http://schemas.microsoft.com/office/powerpoint/2010/main" val="501049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D6175-4218-C249-B79B-E4816BBF1311}"/>
              </a:ext>
            </a:extLst>
          </p:cNvPr>
          <p:cNvSpPr>
            <a:spLocks noGrp="1"/>
          </p:cNvSpPr>
          <p:nvPr>
            <p:ph type="title"/>
          </p:nvPr>
        </p:nvSpPr>
        <p:spPr/>
        <p:txBody>
          <a:bodyPr/>
          <a:lstStyle/>
          <a:p>
            <a:r>
              <a:rPr lang="en-US" b="1" dirty="0"/>
              <a:t>14.2 Genetically Modified Foods</a:t>
            </a:r>
            <a:endParaRPr lang="en-US" dirty="0"/>
          </a:p>
        </p:txBody>
      </p:sp>
      <p:sp>
        <p:nvSpPr>
          <p:cNvPr id="3" name="Content Placeholder 2">
            <a:extLst>
              <a:ext uri="{FF2B5EF4-FFF2-40B4-BE49-F238E27FC236}">
                <a16:creationId xmlns:a16="http://schemas.microsoft.com/office/drawing/2014/main" id="{8BCF5D0D-C888-BA4C-A196-4DEBACCF2D96}"/>
              </a:ext>
            </a:extLst>
          </p:cNvPr>
          <p:cNvSpPr>
            <a:spLocks noGrp="1"/>
          </p:cNvSpPr>
          <p:nvPr>
            <p:ph idx="1"/>
          </p:nvPr>
        </p:nvSpPr>
        <p:spPr/>
        <p:txBody>
          <a:bodyPr>
            <a:normAutofit lnSpcReduction="10000"/>
          </a:bodyPr>
          <a:lstStyle/>
          <a:p>
            <a:r>
              <a:rPr lang="en-US" dirty="0"/>
              <a:t>Certain modifications can be beneficial in resisting pests or pesticides, improving the ripening process, increasing the nutritional content of food, or providing resistance to common viruses.</a:t>
            </a:r>
          </a:p>
          <a:p>
            <a:r>
              <a:rPr lang="en-US" dirty="0"/>
              <a:t>Possible side effects related to the consumption of GM foods include an increase in allergenicity.</a:t>
            </a:r>
          </a:p>
          <a:p>
            <a:r>
              <a:rPr lang="en-US" dirty="0"/>
              <a:t>Genetically modified plants may adversely affect the environment as well and could lead to the contamination of nongenetically engineered organisms.</a:t>
            </a:r>
          </a:p>
          <a:p>
            <a:r>
              <a:rPr lang="en-US" dirty="0"/>
              <a:t>Genetically modified foods fall under the purview of the EPA, the USDA, and the FDA. </a:t>
            </a:r>
          </a:p>
        </p:txBody>
      </p:sp>
    </p:spTree>
    <p:extLst>
      <p:ext uri="{BB962C8B-B14F-4D97-AF65-F5344CB8AC3E}">
        <p14:creationId xmlns:p14="http://schemas.microsoft.com/office/powerpoint/2010/main" val="3595655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B64BF-E37C-9941-A7C1-8CFE7E633840}"/>
              </a:ext>
            </a:extLst>
          </p:cNvPr>
          <p:cNvSpPr>
            <a:spLocks noGrp="1"/>
          </p:cNvSpPr>
          <p:nvPr>
            <p:ph type="title"/>
          </p:nvPr>
        </p:nvSpPr>
        <p:spPr/>
        <p:txBody>
          <a:bodyPr/>
          <a:lstStyle/>
          <a:p>
            <a:r>
              <a:rPr lang="en-US" b="1" dirty="0"/>
              <a:t>14.2 Food Enrichment and Fortification</a:t>
            </a:r>
            <a:endParaRPr lang="en-US" dirty="0"/>
          </a:p>
        </p:txBody>
      </p:sp>
      <p:sp>
        <p:nvSpPr>
          <p:cNvPr id="3" name="Content Placeholder 2">
            <a:extLst>
              <a:ext uri="{FF2B5EF4-FFF2-40B4-BE49-F238E27FC236}">
                <a16:creationId xmlns:a16="http://schemas.microsoft.com/office/drawing/2014/main" id="{915F7FA8-F21E-E44A-B9FF-987BB7449583}"/>
              </a:ext>
            </a:extLst>
          </p:cNvPr>
          <p:cNvSpPr>
            <a:spLocks noGrp="1"/>
          </p:cNvSpPr>
          <p:nvPr>
            <p:ph idx="1"/>
          </p:nvPr>
        </p:nvSpPr>
        <p:spPr/>
        <p:txBody>
          <a:bodyPr/>
          <a:lstStyle/>
          <a:p>
            <a:r>
              <a:rPr lang="en-US" b="1" dirty="0"/>
              <a:t>Enrichment</a:t>
            </a:r>
            <a:r>
              <a:rPr lang="en-US" dirty="0"/>
              <a:t> involves adding nutrients to restore those that were lost during processing.</a:t>
            </a:r>
          </a:p>
          <a:p>
            <a:pPr lvl="1"/>
            <a:r>
              <a:rPr lang="en-US" dirty="0"/>
              <a:t>Example: iron and certain B vitamins are added to white flour.</a:t>
            </a:r>
          </a:p>
          <a:p>
            <a:r>
              <a:rPr lang="en-US" b="1" dirty="0"/>
              <a:t>Fortification</a:t>
            </a:r>
            <a:r>
              <a:rPr lang="en-US" dirty="0"/>
              <a:t> is slightly different than enrichment and involves adding new nutrients to enhance a food’s nutritive value.</a:t>
            </a:r>
          </a:p>
          <a:p>
            <a:pPr lvl="1"/>
            <a:r>
              <a:rPr lang="en-US" dirty="0"/>
              <a:t>Example: folic acid added to cereals &amp; grain products and calcium added to some orange juice.</a:t>
            </a:r>
          </a:p>
        </p:txBody>
      </p:sp>
    </p:spTree>
    <p:extLst>
      <p:ext uri="{BB962C8B-B14F-4D97-AF65-F5344CB8AC3E}">
        <p14:creationId xmlns:p14="http://schemas.microsoft.com/office/powerpoint/2010/main" val="1458502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8C6DD-17A3-3546-894E-770DD7042A9A}"/>
              </a:ext>
            </a:extLst>
          </p:cNvPr>
          <p:cNvSpPr>
            <a:spLocks noGrp="1"/>
          </p:cNvSpPr>
          <p:nvPr>
            <p:ph type="title"/>
          </p:nvPr>
        </p:nvSpPr>
        <p:spPr/>
        <p:txBody>
          <a:bodyPr/>
          <a:lstStyle/>
          <a:p>
            <a:r>
              <a:rPr lang="en-US" b="1" dirty="0"/>
              <a:t>14.2 The Health of the Population</a:t>
            </a:r>
            <a:endParaRPr lang="en-US" dirty="0"/>
          </a:p>
        </p:txBody>
      </p:sp>
      <p:sp>
        <p:nvSpPr>
          <p:cNvPr id="3" name="Content Placeholder 2">
            <a:extLst>
              <a:ext uri="{FF2B5EF4-FFF2-40B4-BE49-F238E27FC236}">
                <a16:creationId xmlns:a16="http://schemas.microsoft.com/office/drawing/2014/main" id="{05D7842E-C608-4C44-9272-B43D414D0A4C}"/>
              </a:ext>
            </a:extLst>
          </p:cNvPr>
          <p:cNvSpPr>
            <a:spLocks noGrp="1"/>
          </p:cNvSpPr>
          <p:nvPr>
            <p:ph idx="1"/>
          </p:nvPr>
        </p:nvSpPr>
        <p:spPr/>
        <p:txBody>
          <a:bodyPr>
            <a:normAutofit/>
          </a:bodyPr>
          <a:lstStyle/>
          <a:p>
            <a:r>
              <a:rPr lang="en-US" dirty="0"/>
              <a:t>Certain enrichment and fortification processes have been instrumental in protecting public health.</a:t>
            </a:r>
          </a:p>
          <a:p>
            <a:pPr lvl="1"/>
            <a:r>
              <a:rPr lang="en-US" sz="2800" dirty="0"/>
              <a:t>Adding iodine to salt</a:t>
            </a:r>
          </a:p>
          <a:p>
            <a:pPr lvl="1"/>
            <a:r>
              <a:rPr lang="en-US" sz="2800" dirty="0"/>
              <a:t>Adding folic acid to wheat</a:t>
            </a:r>
          </a:p>
          <a:p>
            <a:pPr lvl="1"/>
            <a:r>
              <a:rPr lang="en-US" sz="2800" dirty="0"/>
              <a:t>Adding calcium to orange juice or soy milk</a:t>
            </a:r>
          </a:p>
          <a:p>
            <a:r>
              <a:rPr lang="en-US" dirty="0"/>
              <a:t>There is some concern that foods of little nutritive value will be fortified in an effort to improve their allure, such as soft drinks with added vitamins.</a:t>
            </a:r>
          </a:p>
        </p:txBody>
      </p:sp>
    </p:spTree>
    <p:extLst>
      <p:ext uri="{BB962C8B-B14F-4D97-AF65-F5344CB8AC3E}">
        <p14:creationId xmlns:p14="http://schemas.microsoft.com/office/powerpoint/2010/main" val="3574262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7661E-A9EE-E744-8D29-4ABD6CCAAF5D}"/>
              </a:ext>
            </a:extLst>
          </p:cNvPr>
          <p:cNvSpPr>
            <a:spLocks noGrp="1"/>
          </p:cNvSpPr>
          <p:nvPr>
            <p:ph type="title"/>
          </p:nvPr>
        </p:nvSpPr>
        <p:spPr/>
        <p:txBody>
          <a:bodyPr/>
          <a:lstStyle/>
          <a:p>
            <a:r>
              <a:rPr lang="en-US" b="1" dirty="0"/>
              <a:t>14.3 The Politics of Food</a:t>
            </a:r>
            <a:endParaRPr lang="en-US" dirty="0"/>
          </a:p>
        </p:txBody>
      </p:sp>
      <p:sp>
        <p:nvSpPr>
          <p:cNvPr id="3" name="Content Placeholder 2">
            <a:extLst>
              <a:ext uri="{FF2B5EF4-FFF2-40B4-BE49-F238E27FC236}">
                <a16:creationId xmlns:a16="http://schemas.microsoft.com/office/drawing/2014/main" id="{E7BEF761-B759-5148-AFE9-845CC1C00150}"/>
              </a:ext>
            </a:extLst>
          </p:cNvPr>
          <p:cNvSpPr>
            <a:spLocks noGrp="1"/>
          </p:cNvSpPr>
          <p:nvPr>
            <p:ph idx="1"/>
          </p:nvPr>
        </p:nvSpPr>
        <p:spPr/>
        <p:txBody>
          <a:bodyPr/>
          <a:lstStyle/>
          <a:p>
            <a:r>
              <a:rPr lang="en-US" dirty="0"/>
              <a:t>People have begun to view their choices regarding diet and nutrition in light of their political views.</a:t>
            </a:r>
          </a:p>
          <a:p>
            <a:pPr lvl="1"/>
            <a:r>
              <a:rPr lang="en-US" sz="2800" dirty="0"/>
              <a:t>Some choose to eat free-range chickens due to concerns about animal welfare.</a:t>
            </a:r>
          </a:p>
          <a:p>
            <a:pPr lvl="1"/>
            <a:r>
              <a:rPr lang="en-US" sz="2800" dirty="0"/>
              <a:t>Some worry about the higher cost of organically produced food or find that those products are not available in their communities. </a:t>
            </a:r>
          </a:p>
          <a:p>
            <a:r>
              <a:rPr lang="en-US" dirty="0"/>
              <a:t>Feelings about food have become a political mine field.</a:t>
            </a:r>
          </a:p>
        </p:txBody>
      </p:sp>
    </p:spTree>
    <p:extLst>
      <p:ext uri="{BB962C8B-B14F-4D97-AF65-F5344CB8AC3E}">
        <p14:creationId xmlns:p14="http://schemas.microsoft.com/office/powerpoint/2010/main" val="2553440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A1992-46D3-7644-8BF3-D5AB758CA952}"/>
              </a:ext>
            </a:extLst>
          </p:cNvPr>
          <p:cNvSpPr>
            <a:spLocks noGrp="1"/>
          </p:cNvSpPr>
          <p:nvPr>
            <p:ph type="title"/>
          </p:nvPr>
        </p:nvSpPr>
        <p:spPr/>
        <p:txBody>
          <a:bodyPr/>
          <a:lstStyle/>
          <a:p>
            <a:r>
              <a:rPr lang="en-US" b="1" dirty="0"/>
              <a:t>14.3 Food Politics</a:t>
            </a:r>
            <a:endParaRPr lang="en-US" dirty="0"/>
          </a:p>
        </p:txBody>
      </p:sp>
      <p:sp>
        <p:nvSpPr>
          <p:cNvPr id="3" name="Content Placeholder 2">
            <a:extLst>
              <a:ext uri="{FF2B5EF4-FFF2-40B4-BE49-F238E27FC236}">
                <a16:creationId xmlns:a16="http://schemas.microsoft.com/office/drawing/2014/main" id="{19612B28-C3F1-DD4F-B941-A2C5D6EB3891}"/>
              </a:ext>
            </a:extLst>
          </p:cNvPr>
          <p:cNvSpPr>
            <a:spLocks noGrp="1"/>
          </p:cNvSpPr>
          <p:nvPr>
            <p:ph idx="1"/>
          </p:nvPr>
        </p:nvSpPr>
        <p:spPr/>
        <p:txBody>
          <a:bodyPr/>
          <a:lstStyle/>
          <a:p>
            <a:r>
              <a:rPr lang="en-US" dirty="0"/>
              <a:t>More and more producers and consumers alike are speaking out about food to ensure that their interests are protected. </a:t>
            </a:r>
          </a:p>
          <a:p>
            <a:r>
              <a:rPr lang="en-US" dirty="0"/>
              <a:t>Food politics can influence many stakeholders and interests, but always involve the production, regulation, inspection, distribution, and/or retail of food.</a:t>
            </a:r>
            <a:endParaRPr lang="en-US" b="1" dirty="0"/>
          </a:p>
        </p:txBody>
      </p:sp>
    </p:spTree>
    <p:extLst>
      <p:ext uri="{BB962C8B-B14F-4D97-AF65-F5344CB8AC3E}">
        <p14:creationId xmlns:p14="http://schemas.microsoft.com/office/powerpoint/2010/main" val="3305253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89023-338B-F94D-98EC-8E5B34FF47FC}"/>
              </a:ext>
            </a:extLst>
          </p:cNvPr>
          <p:cNvSpPr>
            <a:spLocks noGrp="1"/>
          </p:cNvSpPr>
          <p:nvPr>
            <p:ph type="title"/>
          </p:nvPr>
        </p:nvSpPr>
        <p:spPr/>
        <p:txBody>
          <a:bodyPr/>
          <a:lstStyle/>
          <a:p>
            <a:r>
              <a:rPr lang="en-US" b="1" dirty="0"/>
              <a:t>14.3 Food Politics</a:t>
            </a:r>
            <a:endParaRPr lang="en-US" dirty="0"/>
          </a:p>
        </p:txBody>
      </p:sp>
      <p:sp>
        <p:nvSpPr>
          <p:cNvPr id="3" name="Content Placeholder 2">
            <a:extLst>
              <a:ext uri="{FF2B5EF4-FFF2-40B4-BE49-F238E27FC236}">
                <a16:creationId xmlns:a16="http://schemas.microsoft.com/office/drawing/2014/main" id="{9CE4CAFD-FEE3-B24B-9176-841A162598D6}"/>
              </a:ext>
            </a:extLst>
          </p:cNvPr>
          <p:cNvSpPr>
            <a:spLocks noGrp="1"/>
          </p:cNvSpPr>
          <p:nvPr>
            <p:ph idx="1"/>
          </p:nvPr>
        </p:nvSpPr>
        <p:spPr/>
        <p:txBody>
          <a:bodyPr/>
          <a:lstStyle/>
          <a:p>
            <a:r>
              <a:rPr lang="en-US" b="1" dirty="0"/>
              <a:t>Stakeholders</a:t>
            </a:r>
          </a:p>
          <a:p>
            <a:pPr lvl="1"/>
            <a:r>
              <a:rPr lang="en-US" dirty="0"/>
              <a:t>Stakeholders in food politics include:</a:t>
            </a:r>
          </a:p>
          <a:p>
            <a:pPr lvl="2"/>
            <a:r>
              <a:rPr lang="en-US" dirty="0"/>
              <a:t>Large and small farmers</a:t>
            </a:r>
          </a:p>
          <a:p>
            <a:pPr lvl="2"/>
            <a:r>
              <a:rPr lang="en-US" dirty="0"/>
              <a:t>Large and small food companies</a:t>
            </a:r>
          </a:p>
          <a:p>
            <a:pPr lvl="2"/>
            <a:r>
              <a:rPr lang="en-US" dirty="0"/>
              <a:t>Restaurants and other food-service providers</a:t>
            </a:r>
          </a:p>
          <a:p>
            <a:pPr lvl="2"/>
            <a:r>
              <a:rPr lang="en-US" dirty="0"/>
              <a:t>Food distributors, grocery stores and other retail outlets</a:t>
            </a:r>
          </a:p>
          <a:p>
            <a:pPr lvl="2"/>
            <a:r>
              <a:rPr lang="en-US" dirty="0"/>
              <a:t>Consumers</a:t>
            </a:r>
          </a:p>
          <a:p>
            <a:pPr lvl="2"/>
            <a:r>
              <a:rPr lang="en-US" dirty="0"/>
              <a:t>Trade associations</a:t>
            </a:r>
          </a:p>
          <a:p>
            <a:pPr lvl="2"/>
            <a:r>
              <a:rPr lang="en-US" dirty="0"/>
              <a:t>Antihunger &amp; nutrition advocates</a:t>
            </a:r>
          </a:p>
          <a:p>
            <a:pPr lvl="2"/>
            <a:r>
              <a:rPr lang="en-US" dirty="0"/>
              <a:t>Food-industry lobbyists</a:t>
            </a:r>
          </a:p>
        </p:txBody>
      </p:sp>
    </p:spTree>
    <p:extLst>
      <p:ext uri="{BB962C8B-B14F-4D97-AF65-F5344CB8AC3E}">
        <p14:creationId xmlns:p14="http://schemas.microsoft.com/office/powerpoint/2010/main" val="1130681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3554E-D49D-8544-8D41-4C5D868CE5F5}"/>
              </a:ext>
            </a:extLst>
          </p:cNvPr>
          <p:cNvSpPr>
            <a:spLocks noGrp="1"/>
          </p:cNvSpPr>
          <p:nvPr>
            <p:ph type="title"/>
          </p:nvPr>
        </p:nvSpPr>
        <p:spPr/>
        <p:txBody>
          <a:bodyPr/>
          <a:lstStyle/>
          <a:p>
            <a:r>
              <a:rPr lang="en-US" b="1" dirty="0"/>
              <a:t>14.3 Food Politics</a:t>
            </a:r>
            <a:endParaRPr lang="en-US" dirty="0"/>
          </a:p>
        </p:txBody>
      </p:sp>
      <p:sp>
        <p:nvSpPr>
          <p:cNvPr id="3" name="Content Placeholder 2">
            <a:extLst>
              <a:ext uri="{FF2B5EF4-FFF2-40B4-BE49-F238E27FC236}">
                <a16:creationId xmlns:a16="http://schemas.microsoft.com/office/drawing/2014/main" id="{68BD6D44-C6C3-9D46-98CA-C8E4988F6E86}"/>
              </a:ext>
            </a:extLst>
          </p:cNvPr>
          <p:cNvSpPr>
            <a:spLocks noGrp="1"/>
          </p:cNvSpPr>
          <p:nvPr>
            <p:ph idx="1"/>
          </p:nvPr>
        </p:nvSpPr>
        <p:spPr/>
        <p:txBody>
          <a:bodyPr/>
          <a:lstStyle/>
          <a:p>
            <a:r>
              <a:rPr lang="en-US" b="1" dirty="0"/>
              <a:t>Disputes</a:t>
            </a:r>
          </a:p>
          <a:p>
            <a:pPr lvl="1"/>
            <a:r>
              <a:rPr lang="en-US" dirty="0"/>
              <a:t>Common disputes and controversies include:</a:t>
            </a:r>
          </a:p>
          <a:p>
            <a:pPr lvl="2"/>
            <a:r>
              <a:rPr lang="en-US" dirty="0"/>
              <a:t>Genetic modification of plants</a:t>
            </a:r>
          </a:p>
          <a:p>
            <a:pPr lvl="2"/>
            <a:r>
              <a:rPr lang="en-US" dirty="0"/>
              <a:t>Potential dangers of food additives</a:t>
            </a:r>
          </a:p>
          <a:p>
            <a:pPr lvl="2"/>
            <a:r>
              <a:rPr lang="en-US" dirty="0"/>
              <a:t>Chemical run-off from large-scale farms</a:t>
            </a:r>
          </a:p>
          <a:p>
            <a:pPr lvl="2"/>
            <a:r>
              <a:rPr lang="en-US" dirty="0"/>
              <a:t>Reliance on factory-farming practices</a:t>
            </a:r>
          </a:p>
          <a:p>
            <a:pPr lvl="2"/>
            <a:r>
              <a:rPr lang="en-US" dirty="0"/>
              <a:t>Use of pesticides in crop cultivation and antibiotics in livestock feed</a:t>
            </a:r>
          </a:p>
          <a:p>
            <a:pPr lvl="2"/>
            <a:r>
              <a:rPr lang="en-US" dirty="0"/>
              <a:t>Use of sugar, salt, and other potentially unhealthy ingredients</a:t>
            </a:r>
          </a:p>
          <a:p>
            <a:pPr lvl="2"/>
            <a:r>
              <a:rPr lang="en-US" dirty="0"/>
              <a:t>Promotion of fast food and junk food to children</a:t>
            </a:r>
          </a:p>
          <a:p>
            <a:pPr lvl="2"/>
            <a:r>
              <a:rPr lang="en-US" dirty="0"/>
              <a:t>Sanitary standards related to livestock.</a:t>
            </a:r>
          </a:p>
          <a:p>
            <a:pPr lvl="1"/>
            <a:r>
              <a:rPr lang="en-US" dirty="0"/>
              <a:t>The Nitrate Dispute</a:t>
            </a:r>
          </a:p>
        </p:txBody>
      </p:sp>
    </p:spTree>
    <p:extLst>
      <p:ext uri="{BB962C8B-B14F-4D97-AF65-F5344CB8AC3E}">
        <p14:creationId xmlns:p14="http://schemas.microsoft.com/office/powerpoint/2010/main" val="3912969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CB7DE-D103-1C42-A85F-0AF64D82D52F}"/>
              </a:ext>
            </a:extLst>
          </p:cNvPr>
          <p:cNvSpPr>
            <a:spLocks noGrp="1"/>
          </p:cNvSpPr>
          <p:nvPr>
            <p:ph type="title"/>
          </p:nvPr>
        </p:nvSpPr>
        <p:spPr/>
        <p:txBody>
          <a:bodyPr/>
          <a:lstStyle/>
          <a:p>
            <a:r>
              <a:rPr lang="en-US" b="1" dirty="0"/>
              <a:t>14.3 Food Politics</a:t>
            </a:r>
            <a:endParaRPr lang="en-US" dirty="0"/>
          </a:p>
        </p:txBody>
      </p:sp>
      <p:sp>
        <p:nvSpPr>
          <p:cNvPr id="3" name="Content Placeholder 2">
            <a:extLst>
              <a:ext uri="{FF2B5EF4-FFF2-40B4-BE49-F238E27FC236}">
                <a16:creationId xmlns:a16="http://schemas.microsoft.com/office/drawing/2014/main" id="{A264700C-F630-6C49-B556-67A6192ED852}"/>
              </a:ext>
            </a:extLst>
          </p:cNvPr>
          <p:cNvSpPr>
            <a:spLocks noGrp="1"/>
          </p:cNvSpPr>
          <p:nvPr>
            <p:ph idx="1"/>
          </p:nvPr>
        </p:nvSpPr>
        <p:spPr/>
        <p:txBody>
          <a:bodyPr>
            <a:normAutofit lnSpcReduction="10000"/>
          </a:bodyPr>
          <a:lstStyle/>
          <a:p>
            <a:r>
              <a:rPr lang="en-US" b="1" dirty="0"/>
              <a:t>The Role of Government</a:t>
            </a:r>
          </a:p>
          <a:p>
            <a:pPr lvl="1"/>
            <a:r>
              <a:rPr lang="en-US" dirty="0"/>
              <a:t>Government agencies regulate the proper processing and preparation of foods, as well as overseeing shipping and storage. </a:t>
            </a:r>
          </a:p>
          <a:p>
            <a:pPr lvl="1"/>
            <a:r>
              <a:rPr lang="en-US" dirty="0"/>
              <a:t>The enforcement of regulations has been strongly influenced by public concern over food-related events, such as outbreaks of food-borne illnesses.</a:t>
            </a:r>
          </a:p>
          <a:p>
            <a:r>
              <a:rPr lang="en-US" b="1" dirty="0"/>
              <a:t>Food Production, Distribution, and Safety</a:t>
            </a:r>
          </a:p>
          <a:p>
            <a:pPr lvl="1"/>
            <a:r>
              <a:rPr lang="en-US" dirty="0"/>
              <a:t>Consumers have concerns about safety practices during the production and distribution of food.</a:t>
            </a:r>
          </a:p>
          <a:p>
            <a:pPr lvl="1"/>
            <a:r>
              <a:rPr lang="en-US" dirty="0"/>
              <a:t>In January 2011, the Food Safety Modernization Act was passed to grant more authority to the FDA to improve food safety.</a:t>
            </a:r>
          </a:p>
        </p:txBody>
      </p:sp>
    </p:spTree>
    <p:extLst>
      <p:ext uri="{BB962C8B-B14F-4D97-AF65-F5344CB8AC3E}">
        <p14:creationId xmlns:p14="http://schemas.microsoft.com/office/powerpoint/2010/main" val="1352343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DF262-15EA-FD44-B304-DBC0FF609A08}"/>
              </a:ext>
            </a:extLst>
          </p:cNvPr>
          <p:cNvSpPr>
            <a:spLocks noGrp="1"/>
          </p:cNvSpPr>
          <p:nvPr>
            <p:ph type="title"/>
          </p:nvPr>
        </p:nvSpPr>
        <p:spPr/>
        <p:txBody>
          <a:bodyPr/>
          <a:lstStyle/>
          <a:p>
            <a:r>
              <a:rPr lang="en-US" b="1" dirty="0"/>
              <a:t>14.3 Food Politics</a:t>
            </a:r>
            <a:endParaRPr lang="en-US" dirty="0"/>
          </a:p>
        </p:txBody>
      </p:sp>
      <p:sp>
        <p:nvSpPr>
          <p:cNvPr id="3" name="Content Placeholder 2">
            <a:extLst>
              <a:ext uri="{FF2B5EF4-FFF2-40B4-BE49-F238E27FC236}">
                <a16:creationId xmlns:a16="http://schemas.microsoft.com/office/drawing/2014/main" id="{2B2CB63E-52E6-954F-99AD-8094C78029DC}"/>
              </a:ext>
            </a:extLst>
          </p:cNvPr>
          <p:cNvSpPr>
            <a:spLocks noGrp="1"/>
          </p:cNvSpPr>
          <p:nvPr>
            <p:ph idx="1"/>
          </p:nvPr>
        </p:nvSpPr>
        <p:spPr/>
        <p:txBody>
          <a:bodyPr/>
          <a:lstStyle/>
          <a:p>
            <a:r>
              <a:rPr lang="en-US" b="1" dirty="0"/>
              <a:t>Addressing Hunger</a:t>
            </a:r>
          </a:p>
          <a:p>
            <a:pPr lvl="1"/>
            <a:r>
              <a:rPr lang="en-US" dirty="0"/>
              <a:t>Government agencies play an important role in addressing hunger via federal food-assistance programs.</a:t>
            </a:r>
          </a:p>
          <a:p>
            <a:pPr lvl="1"/>
            <a:r>
              <a:rPr lang="en-US" dirty="0"/>
              <a:t>The agencies provide debit cards to consumers to help them purchase food and they also provide other forms of aid to low-income adults and families who face hunger and nutritional deficits.</a:t>
            </a:r>
          </a:p>
          <a:p>
            <a:r>
              <a:rPr lang="en-US" b="1" dirty="0"/>
              <a:t>The Dual Role of the USDA</a:t>
            </a:r>
          </a:p>
          <a:p>
            <a:pPr lvl="1"/>
            <a:r>
              <a:rPr lang="en-US" dirty="0"/>
              <a:t>The USDA has a dual role in the advancement of American agribusiness and the promotion of health and nutrition among the public, which can create conflicts of interest.</a:t>
            </a:r>
          </a:p>
        </p:txBody>
      </p:sp>
    </p:spTree>
    <p:extLst>
      <p:ext uri="{BB962C8B-B14F-4D97-AF65-F5344CB8AC3E}">
        <p14:creationId xmlns:p14="http://schemas.microsoft.com/office/powerpoint/2010/main" val="2816905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8D79B-F911-5E40-ACF4-6A7A09876C21}"/>
              </a:ext>
            </a:extLst>
          </p:cNvPr>
          <p:cNvSpPr>
            <a:spLocks noGrp="1"/>
          </p:cNvSpPr>
          <p:nvPr>
            <p:ph type="title"/>
          </p:nvPr>
        </p:nvSpPr>
        <p:spPr/>
        <p:txBody>
          <a:bodyPr/>
          <a:lstStyle/>
          <a:p>
            <a:r>
              <a:rPr lang="en-US" b="1" dirty="0"/>
              <a:t>14.3 Food Politics</a:t>
            </a:r>
            <a:endParaRPr lang="en-US" dirty="0"/>
          </a:p>
        </p:txBody>
      </p:sp>
      <p:sp>
        <p:nvSpPr>
          <p:cNvPr id="3" name="Content Placeholder 2">
            <a:extLst>
              <a:ext uri="{FF2B5EF4-FFF2-40B4-BE49-F238E27FC236}">
                <a16:creationId xmlns:a16="http://schemas.microsoft.com/office/drawing/2014/main" id="{89A3814C-0BF0-6842-B78C-B2B7B40D7957}"/>
              </a:ext>
            </a:extLst>
          </p:cNvPr>
          <p:cNvSpPr>
            <a:spLocks noGrp="1"/>
          </p:cNvSpPr>
          <p:nvPr>
            <p:ph idx="1"/>
          </p:nvPr>
        </p:nvSpPr>
        <p:spPr/>
        <p:txBody>
          <a:bodyPr/>
          <a:lstStyle/>
          <a:p>
            <a:pPr lvl="1"/>
            <a:r>
              <a:rPr lang="en-US" dirty="0"/>
              <a:t>There is no question that the USDA makes a great deal of effort to educate the public about diet and nutrition.</a:t>
            </a:r>
          </a:p>
          <a:p>
            <a:pPr lvl="1"/>
            <a:r>
              <a:rPr lang="en-US" dirty="0"/>
              <a:t>Working with the US Department of Health and Human Services, the agency codeveloped the </a:t>
            </a:r>
            <a:r>
              <a:rPr lang="en-US" i="1" dirty="0"/>
              <a:t>Dietary Guidelines for Americans.</a:t>
            </a:r>
          </a:p>
          <a:p>
            <a:pPr lvl="1"/>
            <a:r>
              <a:rPr lang="en-US" dirty="0"/>
              <a:t>The USDA also implements all federal nutrition programs.</a:t>
            </a:r>
          </a:p>
          <a:p>
            <a:r>
              <a:rPr lang="en-US" b="1" dirty="0"/>
              <a:t>The Farm Bill</a:t>
            </a:r>
          </a:p>
          <a:p>
            <a:pPr lvl="1"/>
            <a:r>
              <a:rPr lang="en-US" dirty="0"/>
              <a:t>The Farm Bill (introduced in 1990) is a massive piece of legislation that determines the farm and food policy of the federal government.</a:t>
            </a:r>
          </a:p>
        </p:txBody>
      </p:sp>
    </p:spTree>
    <p:extLst>
      <p:ext uri="{BB962C8B-B14F-4D97-AF65-F5344CB8AC3E}">
        <p14:creationId xmlns:p14="http://schemas.microsoft.com/office/powerpoint/2010/main" val="1034588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384C74-8A0F-364E-8CB8-49EC7BDFFB4A}"/>
              </a:ext>
            </a:extLst>
          </p:cNvPr>
          <p:cNvSpPr>
            <a:spLocks noGrp="1"/>
          </p:cNvSpPr>
          <p:nvPr>
            <p:ph type="title"/>
          </p:nvPr>
        </p:nvSpPr>
        <p:spPr/>
        <p:txBody>
          <a:bodyPr/>
          <a:lstStyle/>
          <a:p>
            <a:r>
              <a:rPr lang="en-US" b="1" dirty="0"/>
              <a:t>Introduction</a:t>
            </a:r>
            <a:endParaRPr lang="en-US" dirty="0"/>
          </a:p>
        </p:txBody>
      </p:sp>
      <p:sp>
        <p:nvSpPr>
          <p:cNvPr id="3" name="Content Placeholder 2">
            <a:extLst>
              <a:ext uri="{FF2B5EF4-FFF2-40B4-BE49-F238E27FC236}">
                <a16:creationId xmlns:a16="http://schemas.microsoft.com/office/drawing/2014/main" id="{A98D1367-3F0C-D546-ACFD-5727060BF4C0}"/>
              </a:ext>
            </a:extLst>
          </p:cNvPr>
          <p:cNvSpPr>
            <a:spLocks noGrp="1"/>
          </p:cNvSpPr>
          <p:nvPr>
            <p:ph idx="1"/>
          </p:nvPr>
        </p:nvSpPr>
        <p:spPr/>
        <p:txBody>
          <a:bodyPr>
            <a:normAutofit lnSpcReduction="10000"/>
          </a:bodyPr>
          <a:lstStyle/>
          <a:p>
            <a:r>
              <a:rPr lang="en-US" dirty="0"/>
              <a:t> The concept of sustainability is not new to agricultural science, practice, or even policy.</a:t>
            </a:r>
          </a:p>
          <a:p>
            <a:r>
              <a:rPr lang="en-US" dirty="0"/>
              <a:t>In a 1990 piece of legislation known as the Farm Bill, the US federal government defined sustainable agriculture as an integrated system of plant and animal production that satisfies human needs for food, along with fiber for fabric and other uses.</a:t>
            </a:r>
          </a:p>
          <a:p>
            <a:r>
              <a:rPr lang="en-US" dirty="0"/>
              <a:t>Sustainable agriculture also makes the most efficient use of nonrenewable resources, sustains the economic viability of farm operations, and supports the quality of life for farmers and society as a whole</a:t>
            </a:r>
          </a:p>
        </p:txBody>
      </p:sp>
    </p:spTree>
    <p:extLst>
      <p:ext uri="{BB962C8B-B14F-4D97-AF65-F5344CB8AC3E}">
        <p14:creationId xmlns:p14="http://schemas.microsoft.com/office/powerpoint/2010/main" val="2236815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EDDBE-0123-8F42-9541-C1D29BA97AA6}"/>
              </a:ext>
            </a:extLst>
          </p:cNvPr>
          <p:cNvSpPr>
            <a:spLocks noGrp="1"/>
          </p:cNvSpPr>
          <p:nvPr>
            <p:ph type="title"/>
          </p:nvPr>
        </p:nvSpPr>
        <p:spPr/>
        <p:txBody>
          <a:bodyPr/>
          <a:lstStyle/>
          <a:p>
            <a:r>
              <a:rPr lang="en-US" b="1" dirty="0"/>
              <a:t>14.3 Food Politics</a:t>
            </a:r>
            <a:endParaRPr lang="en-US" dirty="0"/>
          </a:p>
        </p:txBody>
      </p:sp>
      <p:sp>
        <p:nvSpPr>
          <p:cNvPr id="3" name="Content Placeholder 2">
            <a:extLst>
              <a:ext uri="{FF2B5EF4-FFF2-40B4-BE49-F238E27FC236}">
                <a16:creationId xmlns:a16="http://schemas.microsoft.com/office/drawing/2014/main" id="{C98F7AE0-1D6D-E84D-A9BF-BBA64D984A55}"/>
              </a:ext>
            </a:extLst>
          </p:cNvPr>
          <p:cNvSpPr>
            <a:spLocks noGrp="1"/>
          </p:cNvSpPr>
          <p:nvPr>
            <p:ph idx="1"/>
          </p:nvPr>
        </p:nvSpPr>
        <p:spPr/>
        <p:txBody>
          <a:bodyPr>
            <a:normAutofit/>
          </a:bodyPr>
          <a:lstStyle/>
          <a:p>
            <a:pPr lvl="1"/>
            <a:r>
              <a:rPr lang="en-US" dirty="0"/>
              <a:t>It is responsible for:</a:t>
            </a:r>
          </a:p>
          <a:p>
            <a:pPr lvl="2"/>
            <a:r>
              <a:rPr lang="en-US" sz="2400" dirty="0"/>
              <a:t>Policy related to federal food programs and other responsibilities of the USDA</a:t>
            </a:r>
          </a:p>
          <a:p>
            <a:pPr lvl="2"/>
            <a:r>
              <a:rPr lang="en-US" sz="2400" dirty="0"/>
              <a:t>A wide range of agricultural programs and provisions, including farm subsidies and rural development</a:t>
            </a:r>
          </a:p>
          <a:p>
            <a:pPr lvl="2"/>
            <a:r>
              <a:rPr lang="en-US" sz="2400" dirty="0"/>
              <a:t>International trade, commodity prices, environmental preservation, and food safety</a:t>
            </a:r>
          </a:p>
          <a:p>
            <a:pPr lvl="1"/>
            <a:r>
              <a:rPr lang="en-US" dirty="0"/>
              <a:t>The Farm Bill is updated and renewed every five years.</a:t>
            </a:r>
          </a:p>
          <a:p>
            <a:pPr lvl="1"/>
            <a:r>
              <a:rPr lang="en-US" dirty="0"/>
              <a:t>It has since expanded to incorporate new issues, such as conservation, bioenergy, horticulture, and livestock provisions. </a:t>
            </a:r>
          </a:p>
          <a:p>
            <a:endParaRPr lang="en-US" dirty="0"/>
          </a:p>
        </p:txBody>
      </p:sp>
    </p:spTree>
    <p:extLst>
      <p:ext uri="{BB962C8B-B14F-4D97-AF65-F5344CB8AC3E}">
        <p14:creationId xmlns:p14="http://schemas.microsoft.com/office/powerpoint/2010/main" val="3121635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10FF3-267D-7F4E-9F22-84EAB7ED5A85}"/>
              </a:ext>
            </a:extLst>
          </p:cNvPr>
          <p:cNvSpPr>
            <a:spLocks noGrp="1"/>
          </p:cNvSpPr>
          <p:nvPr>
            <p:ph type="title"/>
          </p:nvPr>
        </p:nvSpPr>
        <p:spPr/>
        <p:txBody>
          <a:bodyPr/>
          <a:lstStyle/>
          <a:p>
            <a:r>
              <a:rPr lang="en-US" b="1" dirty="0"/>
              <a:t>14.3 Food Politics</a:t>
            </a:r>
            <a:endParaRPr lang="en-US" dirty="0"/>
          </a:p>
        </p:txBody>
      </p:sp>
      <p:sp>
        <p:nvSpPr>
          <p:cNvPr id="3" name="Content Placeholder 2">
            <a:extLst>
              <a:ext uri="{FF2B5EF4-FFF2-40B4-BE49-F238E27FC236}">
                <a16:creationId xmlns:a16="http://schemas.microsoft.com/office/drawing/2014/main" id="{0A2EC1D3-CB0E-DC49-A611-CC3AE0E06002}"/>
              </a:ext>
            </a:extLst>
          </p:cNvPr>
          <p:cNvSpPr>
            <a:spLocks noGrp="1"/>
          </p:cNvSpPr>
          <p:nvPr>
            <p:ph idx="1"/>
          </p:nvPr>
        </p:nvSpPr>
        <p:spPr/>
        <p:txBody>
          <a:bodyPr/>
          <a:lstStyle/>
          <a:p>
            <a:r>
              <a:rPr lang="en-US" b="1" dirty="0"/>
              <a:t>Agricultural Subsidies</a:t>
            </a:r>
          </a:p>
          <a:p>
            <a:pPr lvl="1"/>
            <a:r>
              <a:rPr lang="en-US" sz="2800" dirty="0"/>
              <a:t>The Farm Bill also dictates subsidies and other forms of agricultural funding or support.</a:t>
            </a:r>
          </a:p>
          <a:p>
            <a:pPr lvl="1"/>
            <a:r>
              <a:rPr lang="en-US" sz="2800" dirty="0"/>
              <a:t>Farmers rely on this kind of support to offset varying crop yields and unfavorable weather conditions.</a:t>
            </a:r>
          </a:p>
          <a:p>
            <a:pPr lvl="1"/>
            <a:r>
              <a:rPr lang="en-US" sz="2800" dirty="0"/>
              <a:t>The agricultural industry also depends on the federal government to provide some form of price control to guard against flooding the market and dragging down prices.</a:t>
            </a:r>
          </a:p>
        </p:txBody>
      </p:sp>
    </p:spTree>
    <p:extLst>
      <p:ext uri="{BB962C8B-B14F-4D97-AF65-F5344CB8AC3E}">
        <p14:creationId xmlns:p14="http://schemas.microsoft.com/office/powerpoint/2010/main" val="3584126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FBAC6-E30E-AD4A-84EA-1D406D5EC08A}"/>
              </a:ext>
            </a:extLst>
          </p:cNvPr>
          <p:cNvSpPr>
            <a:spLocks noGrp="1"/>
          </p:cNvSpPr>
          <p:nvPr>
            <p:ph type="title"/>
          </p:nvPr>
        </p:nvSpPr>
        <p:spPr/>
        <p:txBody>
          <a:bodyPr/>
          <a:lstStyle/>
          <a:p>
            <a:r>
              <a:rPr lang="en-US" b="1" dirty="0"/>
              <a:t>14.3 Food Politics</a:t>
            </a:r>
            <a:endParaRPr lang="en-US" dirty="0"/>
          </a:p>
        </p:txBody>
      </p:sp>
      <p:sp>
        <p:nvSpPr>
          <p:cNvPr id="3" name="Content Placeholder 2">
            <a:extLst>
              <a:ext uri="{FF2B5EF4-FFF2-40B4-BE49-F238E27FC236}">
                <a16:creationId xmlns:a16="http://schemas.microsoft.com/office/drawing/2014/main" id="{FE8F0051-2301-BD4E-9DB9-08FF0FEBA50C}"/>
              </a:ext>
            </a:extLst>
          </p:cNvPr>
          <p:cNvSpPr>
            <a:spLocks noGrp="1"/>
          </p:cNvSpPr>
          <p:nvPr>
            <p:ph idx="1"/>
          </p:nvPr>
        </p:nvSpPr>
        <p:spPr/>
        <p:txBody>
          <a:bodyPr>
            <a:normAutofit/>
          </a:bodyPr>
          <a:lstStyle/>
          <a:p>
            <a:pPr lvl="1"/>
            <a:r>
              <a:rPr lang="en-US" sz="2800" dirty="0"/>
              <a:t>Subsidies for corn production ultimately give rise to the use of high fructose corn syrup as a primary sweetener in a number of products today.</a:t>
            </a:r>
          </a:p>
          <a:p>
            <a:pPr lvl="1"/>
            <a:r>
              <a:rPr lang="en-US" sz="2800" dirty="0"/>
              <a:t>Congress has pursued farm support programs to ensure that the country has continued access to abundant and affordable food.</a:t>
            </a:r>
          </a:p>
          <a:p>
            <a:pPr lvl="1"/>
            <a:r>
              <a:rPr lang="en-US" sz="2800" dirty="0"/>
              <a:t>Some leaders question the effectiveness of government programs as well as the cost to taxpayers and consumers.</a:t>
            </a:r>
          </a:p>
        </p:txBody>
      </p:sp>
    </p:spTree>
    <p:extLst>
      <p:ext uri="{BB962C8B-B14F-4D97-AF65-F5344CB8AC3E}">
        <p14:creationId xmlns:p14="http://schemas.microsoft.com/office/powerpoint/2010/main" val="545109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B004F-3F01-044A-AB3D-36134E090570}"/>
              </a:ext>
            </a:extLst>
          </p:cNvPr>
          <p:cNvSpPr>
            <a:spLocks noGrp="1"/>
          </p:cNvSpPr>
          <p:nvPr>
            <p:ph type="title"/>
          </p:nvPr>
        </p:nvSpPr>
        <p:spPr/>
        <p:txBody>
          <a:bodyPr/>
          <a:lstStyle/>
          <a:p>
            <a:r>
              <a:rPr lang="en-US" b="1" dirty="0"/>
              <a:t>14.4 Food Cost and Inflation</a:t>
            </a:r>
          </a:p>
        </p:txBody>
      </p:sp>
      <p:sp>
        <p:nvSpPr>
          <p:cNvPr id="3" name="Content Placeholder 2">
            <a:extLst>
              <a:ext uri="{FF2B5EF4-FFF2-40B4-BE49-F238E27FC236}">
                <a16:creationId xmlns:a16="http://schemas.microsoft.com/office/drawing/2014/main" id="{84EFB231-3B5E-FA4F-ABA6-46F653B8727A}"/>
              </a:ext>
            </a:extLst>
          </p:cNvPr>
          <p:cNvSpPr>
            <a:spLocks noGrp="1"/>
          </p:cNvSpPr>
          <p:nvPr>
            <p:ph idx="1"/>
          </p:nvPr>
        </p:nvSpPr>
        <p:spPr/>
        <p:txBody>
          <a:bodyPr>
            <a:normAutofit/>
          </a:bodyPr>
          <a:lstStyle/>
          <a:p>
            <a:pPr lvl="1"/>
            <a:r>
              <a:rPr lang="en-US" sz="2800" dirty="0"/>
              <a:t>Others question if continued farm support is even needed and if it remains compatible with current economic objectives, domestic policy, trade policy, and regulatory restrictions.</a:t>
            </a:r>
          </a:p>
          <a:p>
            <a:pPr lvl="1"/>
            <a:r>
              <a:rPr lang="en-US" sz="2800" dirty="0"/>
              <a:t>Statistics show that Americans spend more than $1.5 trillion on food each year at supermarkets, in restaurants, and from other food providers.</a:t>
            </a:r>
          </a:p>
          <a:p>
            <a:pPr lvl="1"/>
            <a:r>
              <a:rPr lang="en-US" sz="2800" dirty="0"/>
              <a:t>According to the USDA, a thrifty family of four spends about $840 per month on groceries.</a:t>
            </a:r>
          </a:p>
          <a:p>
            <a:pPr lvl="1"/>
            <a:r>
              <a:rPr lang="en-US" sz="1300" dirty="0">
                <a:hlinkClick r:id="rId2"/>
              </a:rPr>
              <a:t>https://fns-prod.azureedge.net/sites/default/files/resource-files/TFP2021.pdf</a:t>
            </a:r>
            <a:endParaRPr lang="en-US" sz="1300" dirty="0"/>
          </a:p>
          <a:p>
            <a:pPr lvl="1"/>
            <a:endParaRPr lang="en-US" sz="2800" dirty="0"/>
          </a:p>
        </p:txBody>
      </p:sp>
    </p:spTree>
    <p:extLst>
      <p:ext uri="{BB962C8B-B14F-4D97-AF65-F5344CB8AC3E}">
        <p14:creationId xmlns:p14="http://schemas.microsoft.com/office/powerpoint/2010/main" val="4101780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65C64-C49E-AC49-A500-E17FDEB6B5EC}"/>
              </a:ext>
            </a:extLst>
          </p:cNvPr>
          <p:cNvSpPr>
            <a:spLocks noGrp="1"/>
          </p:cNvSpPr>
          <p:nvPr>
            <p:ph type="title"/>
          </p:nvPr>
        </p:nvSpPr>
        <p:spPr/>
        <p:txBody>
          <a:bodyPr/>
          <a:lstStyle/>
          <a:p>
            <a:r>
              <a:rPr lang="en-US" b="1" dirty="0"/>
              <a:t>14.4 Food Cost and Inflation</a:t>
            </a:r>
            <a:endParaRPr lang="en-US" dirty="0"/>
          </a:p>
        </p:txBody>
      </p:sp>
      <p:sp>
        <p:nvSpPr>
          <p:cNvPr id="3" name="Content Placeholder 2">
            <a:extLst>
              <a:ext uri="{FF2B5EF4-FFF2-40B4-BE49-F238E27FC236}">
                <a16:creationId xmlns:a16="http://schemas.microsoft.com/office/drawing/2014/main" id="{C3BEBB76-A38F-C141-995A-15B7E5B61E09}"/>
              </a:ext>
            </a:extLst>
          </p:cNvPr>
          <p:cNvSpPr>
            <a:spLocks noGrp="1"/>
          </p:cNvSpPr>
          <p:nvPr>
            <p:ph idx="1"/>
          </p:nvPr>
        </p:nvSpPr>
        <p:spPr/>
        <p:txBody>
          <a:bodyPr/>
          <a:lstStyle/>
          <a:p>
            <a:pPr lvl="1"/>
            <a:r>
              <a:rPr lang="en-US" sz="2800" dirty="0"/>
              <a:t>Agricultural production, processing and manufacturing, wholesale distribution, retail distribution, and consumption all affect the rising cost of food. </a:t>
            </a:r>
          </a:p>
          <a:p>
            <a:pPr lvl="1"/>
            <a:r>
              <a:rPr lang="en-US" sz="2800" dirty="0"/>
              <a:t>Rising agricultural commodity prices have led to concerns about food insecurity and hunger.</a:t>
            </a:r>
          </a:p>
          <a:p>
            <a:pPr lvl="1"/>
            <a:r>
              <a:rPr lang="en-US" sz="2800" dirty="0"/>
              <a:t>While higher prices are generally good news for farmers, the effect on the poor in developing countries who spend a high proportion of their income on food can be devastating.</a:t>
            </a:r>
          </a:p>
          <a:p>
            <a:endParaRPr lang="en-US" dirty="0"/>
          </a:p>
        </p:txBody>
      </p:sp>
    </p:spTree>
    <p:extLst>
      <p:ext uri="{BB962C8B-B14F-4D97-AF65-F5344CB8AC3E}">
        <p14:creationId xmlns:p14="http://schemas.microsoft.com/office/powerpoint/2010/main" val="673604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5060A-0064-7C40-86FE-6D88A7280336}"/>
              </a:ext>
            </a:extLst>
          </p:cNvPr>
          <p:cNvSpPr>
            <a:spLocks noGrp="1"/>
          </p:cNvSpPr>
          <p:nvPr>
            <p:ph type="title"/>
          </p:nvPr>
        </p:nvSpPr>
        <p:spPr/>
        <p:txBody>
          <a:bodyPr/>
          <a:lstStyle/>
          <a:p>
            <a:r>
              <a:rPr lang="en-US" b="1" dirty="0"/>
              <a:t>14.4 Food Cost and Inflation</a:t>
            </a:r>
            <a:endParaRPr lang="en-US" dirty="0"/>
          </a:p>
        </p:txBody>
      </p:sp>
      <p:sp>
        <p:nvSpPr>
          <p:cNvPr id="3" name="Content Placeholder 2">
            <a:extLst>
              <a:ext uri="{FF2B5EF4-FFF2-40B4-BE49-F238E27FC236}">
                <a16:creationId xmlns:a16="http://schemas.microsoft.com/office/drawing/2014/main" id="{20BFA9B6-150C-9F4D-9A4F-A4CBC98EFA5A}"/>
              </a:ext>
            </a:extLst>
          </p:cNvPr>
          <p:cNvSpPr>
            <a:spLocks noGrp="1"/>
          </p:cNvSpPr>
          <p:nvPr>
            <p:ph idx="1"/>
          </p:nvPr>
        </p:nvSpPr>
        <p:spPr/>
        <p:txBody>
          <a:bodyPr/>
          <a:lstStyle/>
          <a:p>
            <a:r>
              <a:rPr lang="en-US" b="1" dirty="0"/>
              <a:t>Who Bears the Cost?</a:t>
            </a:r>
          </a:p>
          <a:p>
            <a:pPr lvl="1"/>
            <a:r>
              <a:rPr lang="en-US" sz="2800" dirty="0"/>
              <a:t>The cost of our food is influenced by the energy required to produce and distribute food products from farm field to supermarket to table.</a:t>
            </a:r>
          </a:p>
          <a:p>
            <a:pPr lvl="1"/>
            <a:r>
              <a:rPr lang="en-US" sz="2800" dirty="0"/>
              <a:t>Rising prices also reflect the marketing and advertising of food.</a:t>
            </a:r>
          </a:p>
        </p:txBody>
      </p:sp>
    </p:spTree>
    <p:extLst>
      <p:ext uri="{BB962C8B-B14F-4D97-AF65-F5344CB8AC3E}">
        <p14:creationId xmlns:p14="http://schemas.microsoft.com/office/powerpoint/2010/main" val="1777766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92176-931E-2F46-8F53-0C8CE78F1E33}"/>
              </a:ext>
            </a:extLst>
          </p:cNvPr>
          <p:cNvSpPr>
            <a:spLocks noGrp="1"/>
          </p:cNvSpPr>
          <p:nvPr>
            <p:ph type="title"/>
          </p:nvPr>
        </p:nvSpPr>
        <p:spPr/>
        <p:txBody>
          <a:bodyPr/>
          <a:lstStyle/>
          <a:p>
            <a:r>
              <a:rPr lang="en-US" b="1" dirty="0"/>
              <a:t>14.4 Food Cost and Inflation</a:t>
            </a:r>
            <a:endParaRPr lang="en-US" dirty="0"/>
          </a:p>
        </p:txBody>
      </p:sp>
      <p:sp>
        <p:nvSpPr>
          <p:cNvPr id="3" name="Content Placeholder 2">
            <a:extLst>
              <a:ext uri="{FF2B5EF4-FFF2-40B4-BE49-F238E27FC236}">
                <a16:creationId xmlns:a16="http://schemas.microsoft.com/office/drawing/2014/main" id="{F425A726-696F-2440-84A2-EB20F4898159}"/>
              </a:ext>
            </a:extLst>
          </p:cNvPr>
          <p:cNvSpPr>
            <a:spLocks noGrp="1"/>
          </p:cNvSpPr>
          <p:nvPr>
            <p:ph idx="1"/>
          </p:nvPr>
        </p:nvSpPr>
        <p:spPr/>
        <p:txBody>
          <a:bodyPr/>
          <a:lstStyle/>
          <a:p>
            <a:r>
              <a:rPr lang="en-US" b="1" dirty="0"/>
              <a:t>The Consumer Price Index</a:t>
            </a:r>
          </a:p>
          <a:p>
            <a:pPr lvl="1"/>
            <a:r>
              <a:rPr lang="en-US" sz="2800" dirty="0"/>
              <a:t>The </a:t>
            </a:r>
            <a:r>
              <a:rPr lang="en-US" sz="2800" b="1" dirty="0"/>
              <a:t>Consumer Price Index (CPI) </a:t>
            </a:r>
            <a:r>
              <a:rPr lang="en-US" sz="2800" dirty="0"/>
              <a:t>measures changes in the price level paid for goods and services.</a:t>
            </a:r>
          </a:p>
          <a:p>
            <a:pPr lvl="1"/>
            <a:r>
              <a:rPr lang="en-US" sz="2800" dirty="0"/>
              <a:t>The CPI has sub-indices for many different types of products, including food and beverages. </a:t>
            </a:r>
          </a:p>
          <a:p>
            <a:pPr lvl="1"/>
            <a:r>
              <a:rPr lang="en-US" sz="2800" dirty="0"/>
              <a:t>It is a closely-watched statistic that is used in a variety of ways, including measuring inflation and regulating prices.</a:t>
            </a:r>
          </a:p>
        </p:txBody>
      </p:sp>
    </p:spTree>
    <p:extLst>
      <p:ext uri="{BB962C8B-B14F-4D97-AF65-F5344CB8AC3E}">
        <p14:creationId xmlns:p14="http://schemas.microsoft.com/office/powerpoint/2010/main" val="1486308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F2ED3-D851-F54F-887D-FAFBC82B29ED}"/>
              </a:ext>
            </a:extLst>
          </p:cNvPr>
          <p:cNvSpPr>
            <a:spLocks noGrp="1"/>
          </p:cNvSpPr>
          <p:nvPr>
            <p:ph type="title"/>
          </p:nvPr>
        </p:nvSpPr>
        <p:spPr/>
        <p:txBody>
          <a:bodyPr/>
          <a:lstStyle/>
          <a:p>
            <a:r>
              <a:rPr lang="en-US" b="1" dirty="0"/>
              <a:t>14.4 Food Cost and Inflation</a:t>
            </a:r>
            <a:endParaRPr lang="en-US" dirty="0"/>
          </a:p>
        </p:txBody>
      </p:sp>
      <p:sp>
        <p:nvSpPr>
          <p:cNvPr id="3" name="Content Placeholder 2">
            <a:extLst>
              <a:ext uri="{FF2B5EF4-FFF2-40B4-BE49-F238E27FC236}">
                <a16:creationId xmlns:a16="http://schemas.microsoft.com/office/drawing/2014/main" id="{060F14A0-EB74-3C47-A833-4324BEFDFFC0}"/>
              </a:ext>
            </a:extLst>
          </p:cNvPr>
          <p:cNvSpPr>
            <a:spLocks noGrp="1"/>
          </p:cNvSpPr>
          <p:nvPr>
            <p:ph idx="1"/>
          </p:nvPr>
        </p:nvSpPr>
        <p:spPr/>
        <p:txBody>
          <a:bodyPr/>
          <a:lstStyle/>
          <a:p>
            <a:r>
              <a:rPr lang="en-US" b="1" dirty="0"/>
              <a:t>Implications Around the World</a:t>
            </a:r>
          </a:p>
          <a:p>
            <a:pPr lvl="1"/>
            <a:r>
              <a:rPr lang="en-US" dirty="0"/>
              <a:t>Food prices and inflation disproportionately affect people at lower income levels.</a:t>
            </a:r>
          </a:p>
          <a:p>
            <a:pPr lvl="1"/>
            <a:r>
              <a:rPr lang="en-US" dirty="0"/>
              <a:t>For the poorest people of the world, increasing prices can raise levels of hunger and starvation.</a:t>
            </a:r>
          </a:p>
          <a:p>
            <a:pPr lvl="1"/>
            <a:r>
              <a:rPr lang="en-US" dirty="0"/>
              <a:t>In many developing countries where the cost for staple crops steadily rises, consumers have faced shortages or even the fear of shortages, which can result in hoarding and rioting.</a:t>
            </a:r>
          </a:p>
          <a:p>
            <a:pPr lvl="1"/>
            <a:r>
              <a:rPr lang="en-US" dirty="0"/>
              <a:t>Bringing down prices would quell protests, but could take a decade or more to accomplish.</a:t>
            </a:r>
          </a:p>
        </p:txBody>
      </p:sp>
    </p:spTree>
    <p:extLst>
      <p:ext uri="{BB962C8B-B14F-4D97-AF65-F5344CB8AC3E}">
        <p14:creationId xmlns:p14="http://schemas.microsoft.com/office/powerpoint/2010/main" val="4074457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E20CE-54A8-8140-B7A7-32E73CAFB525}"/>
              </a:ext>
            </a:extLst>
          </p:cNvPr>
          <p:cNvSpPr>
            <a:spLocks noGrp="1"/>
          </p:cNvSpPr>
          <p:nvPr>
            <p:ph type="title"/>
          </p:nvPr>
        </p:nvSpPr>
        <p:spPr/>
        <p:txBody>
          <a:bodyPr/>
          <a:lstStyle/>
          <a:p>
            <a:r>
              <a:rPr lang="en-US" b="1" dirty="0"/>
              <a:t>14.4 Food Cost and Inflation</a:t>
            </a:r>
            <a:endParaRPr lang="en-US" dirty="0"/>
          </a:p>
        </p:txBody>
      </p:sp>
      <p:sp>
        <p:nvSpPr>
          <p:cNvPr id="3" name="Content Placeholder 2">
            <a:extLst>
              <a:ext uri="{FF2B5EF4-FFF2-40B4-BE49-F238E27FC236}">
                <a16:creationId xmlns:a16="http://schemas.microsoft.com/office/drawing/2014/main" id="{6AE25890-02E5-124D-A93C-0367E1EC4B89}"/>
              </a:ext>
            </a:extLst>
          </p:cNvPr>
          <p:cNvSpPr>
            <a:spLocks noGrp="1"/>
          </p:cNvSpPr>
          <p:nvPr>
            <p:ph idx="1"/>
          </p:nvPr>
        </p:nvSpPr>
        <p:spPr/>
        <p:txBody>
          <a:bodyPr/>
          <a:lstStyle/>
          <a:p>
            <a:r>
              <a:rPr lang="en-US" b="1" dirty="0"/>
              <a:t>The End of the Era of Cheap Food</a:t>
            </a:r>
          </a:p>
          <a:p>
            <a:pPr lvl="1"/>
            <a:r>
              <a:rPr lang="en-US" dirty="0"/>
              <a:t> Following World War II, grain prices fell steadily around the world for decades.</a:t>
            </a:r>
          </a:p>
          <a:p>
            <a:pPr lvl="1"/>
            <a:r>
              <a:rPr lang="en-US" dirty="0"/>
              <a:t>The use of synthetic and mined fertilizers and pesticides and massive investment in planting and harvesting machines pushed crop yields up and crop prices down.</a:t>
            </a:r>
          </a:p>
          <a:p>
            <a:pPr lvl="1"/>
            <a:r>
              <a:rPr lang="en-US" dirty="0"/>
              <a:t>Food became so inexpensive that we entered what came to be called the “era of cheap food.”</a:t>
            </a:r>
          </a:p>
          <a:p>
            <a:pPr lvl="1"/>
            <a:r>
              <a:rPr lang="en-US" dirty="0"/>
              <a:t>However, by 2008, economic experts had declared that the era of cheap food was over.</a:t>
            </a:r>
          </a:p>
        </p:txBody>
      </p:sp>
    </p:spTree>
    <p:extLst>
      <p:ext uri="{BB962C8B-B14F-4D97-AF65-F5344CB8AC3E}">
        <p14:creationId xmlns:p14="http://schemas.microsoft.com/office/powerpoint/2010/main" val="2106491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51033-B985-B548-BCB5-4829A8CD5E64}"/>
              </a:ext>
            </a:extLst>
          </p:cNvPr>
          <p:cNvSpPr>
            <a:spLocks noGrp="1"/>
          </p:cNvSpPr>
          <p:nvPr>
            <p:ph type="title"/>
          </p:nvPr>
        </p:nvSpPr>
        <p:spPr/>
        <p:txBody>
          <a:bodyPr/>
          <a:lstStyle/>
          <a:p>
            <a:r>
              <a:rPr lang="en-US" b="1" dirty="0"/>
              <a:t>14.4 Food Cost and Inflation</a:t>
            </a:r>
            <a:endParaRPr lang="en-US" dirty="0"/>
          </a:p>
        </p:txBody>
      </p:sp>
      <p:sp>
        <p:nvSpPr>
          <p:cNvPr id="3" name="Content Placeholder 2">
            <a:extLst>
              <a:ext uri="{FF2B5EF4-FFF2-40B4-BE49-F238E27FC236}">
                <a16:creationId xmlns:a16="http://schemas.microsoft.com/office/drawing/2014/main" id="{E0E63FDA-BF87-C748-9E68-6DC1C7C0B7E6}"/>
              </a:ext>
            </a:extLst>
          </p:cNvPr>
          <p:cNvSpPr>
            <a:spLocks noGrp="1"/>
          </p:cNvSpPr>
          <p:nvPr>
            <p:ph idx="1"/>
          </p:nvPr>
        </p:nvSpPr>
        <p:spPr/>
        <p:txBody>
          <a:bodyPr>
            <a:normAutofit/>
          </a:bodyPr>
          <a:lstStyle/>
          <a:p>
            <a:pPr lvl="1"/>
            <a:r>
              <a:rPr lang="en-US" sz="2800" dirty="0"/>
              <a:t>The rapid growth in farm output had slowed to the point that it failed to keep pace with population increases and rising affluence in once-developing nations.</a:t>
            </a:r>
          </a:p>
          <a:p>
            <a:pPr lvl="1"/>
            <a:r>
              <a:rPr lang="en-US" sz="2800" dirty="0"/>
              <a:t>The consequence of this imbalance has been huge spikes felt moderately in the West and to a much greater degree in the developing world.</a:t>
            </a:r>
          </a:p>
          <a:p>
            <a:pPr lvl="1"/>
            <a:r>
              <a:rPr lang="en-US" sz="2800" dirty="0"/>
              <a:t>As a result, hunger has worsened for tens of millions of poor people around the world.</a:t>
            </a:r>
          </a:p>
        </p:txBody>
      </p:sp>
    </p:spTree>
    <p:extLst>
      <p:ext uri="{BB962C8B-B14F-4D97-AF65-F5344CB8AC3E}">
        <p14:creationId xmlns:p14="http://schemas.microsoft.com/office/powerpoint/2010/main" val="2699861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C2D0E-A44E-834B-AED7-A94024D17B2A}"/>
              </a:ext>
            </a:extLst>
          </p:cNvPr>
          <p:cNvSpPr>
            <a:spLocks noGrp="1"/>
          </p:cNvSpPr>
          <p:nvPr>
            <p:ph type="title"/>
          </p:nvPr>
        </p:nvSpPr>
        <p:spPr/>
        <p:txBody>
          <a:bodyPr/>
          <a:lstStyle/>
          <a:p>
            <a:r>
              <a:rPr lang="en-US" b="1" dirty="0"/>
              <a:t>Introduction</a:t>
            </a:r>
            <a:endParaRPr lang="en-US" dirty="0"/>
          </a:p>
        </p:txBody>
      </p:sp>
      <p:sp>
        <p:nvSpPr>
          <p:cNvPr id="3" name="Content Placeholder 2">
            <a:extLst>
              <a:ext uri="{FF2B5EF4-FFF2-40B4-BE49-F238E27FC236}">
                <a16:creationId xmlns:a16="http://schemas.microsoft.com/office/drawing/2014/main" id="{A38B2FFA-F10C-C24D-9CBC-B1C2850285D4}"/>
              </a:ext>
            </a:extLst>
          </p:cNvPr>
          <p:cNvSpPr>
            <a:spLocks noGrp="1"/>
          </p:cNvSpPr>
          <p:nvPr>
            <p:ph idx="1"/>
          </p:nvPr>
        </p:nvSpPr>
        <p:spPr/>
        <p:txBody>
          <a:bodyPr/>
          <a:lstStyle/>
          <a:p>
            <a:r>
              <a:rPr lang="en-US" dirty="0"/>
              <a:t>In other words, the practice of sustainable agriculture strives to eschew conventional farming methods.</a:t>
            </a:r>
          </a:p>
          <a:p>
            <a:r>
              <a:rPr lang="en-US" dirty="0"/>
              <a:t>Sustainability includes a focus on biodiversity among both crops and livestock; conservation and preservation to replenish the soil, air, and water; animal welfare; and fair treatment and wages for farm workers.</a:t>
            </a:r>
          </a:p>
          <a:p>
            <a:r>
              <a:rPr lang="en-US" dirty="0"/>
              <a:t>Sustainable agriculture also encourages the health of consumers by rejecting extensive use of pesticides and fertilizers and promoting the consumption of organic, locally produced food. </a:t>
            </a:r>
          </a:p>
        </p:txBody>
      </p:sp>
    </p:spTree>
    <p:extLst>
      <p:ext uri="{BB962C8B-B14F-4D97-AF65-F5344CB8AC3E}">
        <p14:creationId xmlns:p14="http://schemas.microsoft.com/office/powerpoint/2010/main" val="1578943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01C1E-EC6E-F24F-9230-277B5A0A5F2B}"/>
              </a:ext>
            </a:extLst>
          </p:cNvPr>
          <p:cNvSpPr>
            <a:spLocks noGrp="1"/>
          </p:cNvSpPr>
          <p:nvPr>
            <p:ph type="title"/>
          </p:nvPr>
        </p:nvSpPr>
        <p:spPr/>
        <p:txBody>
          <a:bodyPr/>
          <a:lstStyle/>
          <a:p>
            <a:r>
              <a:rPr lang="en-US" b="1" dirty="0"/>
              <a:t>14.4 Food Cost and Inflation</a:t>
            </a:r>
            <a:endParaRPr lang="en-US" dirty="0"/>
          </a:p>
        </p:txBody>
      </p:sp>
      <p:sp>
        <p:nvSpPr>
          <p:cNvPr id="3" name="Content Placeholder 2">
            <a:extLst>
              <a:ext uri="{FF2B5EF4-FFF2-40B4-BE49-F238E27FC236}">
                <a16:creationId xmlns:a16="http://schemas.microsoft.com/office/drawing/2014/main" id="{B26434F4-897C-FA41-AE35-F1D298F2D8C2}"/>
              </a:ext>
            </a:extLst>
          </p:cNvPr>
          <p:cNvSpPr>
            <a:spLocks noGrp="1"/>
          </p:cNvSpPr>
          <p:nvPr>
            <p:ph idx="1"/>
          </p:nvPr>
        </p:nvSpPr>
        <p:spPr/>
        <p:txBody>
          <a:bodyPr>
            <a:normAutofit/>
          </a:bodyPr>
          <a:lstStyle/>
          <a:p>
            <a:pPr lvl="1"/>
            <a:r>
              <a:rPr lang="en-US" sz="2800" dirty="0"/>
              <a:t>Two major trends played a part in this shift.</a:t>
            </a:r>
          </a:p>
          <a:p>
            <a:pPr lvl="2"/>
            <a:r>
              <a:rPr lang="en-US" sz="2800" dirty="0"/>
              <a:t>First, prosperity in India and China led to increased food consumption in general, but more specifically to increased meat consumption. Increased meat consumption has led to an increased demand for livestock feed, which has contributed to an overall rise in prices. </a:t>
            </a:r>
          </a:p>
          <a:p>
            <a:pPr lvl="2"/>
            <a:r>
              <a:rPr lang="en-US" sz="2800" dirty="0"/>
              <a:t>The second trend relates to biofuels, which are made from a wide variety of crops (such as corn and palm nuts), which increasingly are used to make fuel instead of to feed people.</a:t>
            </a:r>
          </a:p>
        </p:txBody>
      </p:sp>
    </p:spTree>
    <p:extLst>
      <p:ext uri="{BB962C8B-B14F-4D97-AF65-F5344CB8AC3E}">
        <p14:creationId xmlns:p14="http://schemas.microsoft.com/office/powerpoint/2010/main" val="2805717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CB1DE-2C22-004F-AD2E-FAC1D90181FF}"/>
              </a:ext>
            </a:extLst>
          </p:cNvPr>
          <p:cNvSpPr>
            <a:spLocks noGrp="1"/>
          </p:cNvSpPr>
          <p:nvPr>
            <p:ph type="title"/>
          </p:nvPr>
        </p:nvSpPr>
        <p:spPr/>
        <p:txBody>
          <a:bodyPr/>
          <a:lstStyle/>
          <a:p>
            <a:r>
              <a:rPr lang="en-US" b="1" dirty="0"/>
              <a:t>14.4 Food Cost and Inflation</a:t>
            </a:r>
            <a:endParaRPr lang="en-US" dirty="0"/>
          </a:p>
        </p:txBody>
      </p:sp>
      <p:sp>
        <p:nvSpPr>
          <p:cNvPr id="3" name="Content Placeholder 2">
            <a:extLst>
              <a:ext uri="{FF2B5EF4-FFF2-40B4-BE49-F238E27FC236}">
                <a16:creationId xmlns:a16="http://schemas.microsoft.com/office/drawing/2014/main" id="{A999F213-A65C-974F-B204-4C0F85A7522D}"/>
              </a:ext>
            </a:extLst>
          </p:cNvPr>
          <p:cNvSpPr>
            <a:spLocks noGrp="1"/>
          </p:cNvSpPr>
          <p:nvPr>
            <p:ph idx="1"/>
          </p:nvPr>
        </p:nvSpPr>
        <p:spPr/>
        <p:txBody>
          <a:bodyPr>
            <a:normAutofit/>
          </a:bodyPr>
          <a:lstStyle/>
          <a:p>
            <a:pPr lvl="1"/>
            <a:r>
              <a:rPr lang="en-US" sz="2800" dirty="0"/>
              <a:t>The world population in 2021 was 7.4 billion and it is projected to grow to 9.4 billion by 2050.</a:t>
            </a:r>
          </a:p>
          <a:p>
            <a:pPr lvl="1"/>
            <a:r>
              <a:rPr lang="en-US" sz="2800" dirty="0"/>
              <a:t>The rate of increase is particularly high in the developing world, and the increased population, along with poverty and political instability, are helping to foster long-term food insecurity.</a:t>
            </a:r>
          </a:p>
          <a:p>
            <a:pPr lvl="1"/>
            <a:r>
              <a:rPr lang="en-US" sz="2800" dirty="0"/>
              <a:t>In the coming decades, farmers will need to greatly increase their output to meet the rising demand, while adapting to any future trends.</a:t>
            </a:r>
          </a:p>
        </p:txBody>
      </p:sp>
    </p:spTree>
    <p:extLst>
      <p:ext uri="{BB962C8B-B14F-4D97-AF65-F5344CB8AC3E}">
        <p14:creationId xmlns:p14="http://schemas.microsoft.com/office/powerpoint/2010/main" val="511366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F0F7E-658E-D84F-9631-5CC9B6F8B1D8}"/>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DABB18A3-385F-684A-8F9D-2A49B37845D3}"/>
              </a:ext>
            </a:extLst>
          </p:cNvPr>
          <p:cNvSpPr>
            <a:spLocks noGrp="1"/>
          </p:cNvSpPr>
          <p:nvPr>
            <p:ph idx="1"/>
          </p:nvPr>
        </p:nvSpPr>
        <p:spPr/>
        <p:txBody>
          <a:bodyPr/>
          <a:lstStyle/>
          <a:p>
            <a:r>
              <a:rPr lang="en-US" dirty="0"/>
              <a:t>Physiologically, hunger relates to appetite and is the body’s response to a need for nourishment.</a:t>
            </a:r>
          </a:p>
          <a:p>
            <a:r>
              <a:rPr lang="en-US" dirty="0"/>
              <a:t>However, the term “hunger” also relates to a weakened condition that is a consequence of a prolonged lack of food. </a:t>
            </a:r>
          </a:p>
          <a:p>
            <a:r>
              <a:rPr lang="en-US" dirty="0"/>
              <a:t>People who suffer from this form of hunger typically experience malnourishment, along with poor growth and development.</a:t>
            </a:r>
          </a:p>
        </p:txBody>
      </p:sp>
    </p:spTree>
    <p:extLst>
      <p:ext uri="{BB962C8B-B14F-4D97-AF65-F5344CB8AC3E}">
        <p14:creationId xmlns:p14="http://schemas.microsoft.com/office/powerpoint/2010/main" val="33689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432BF-6C84-5249-9C42-E7411699E136}"/>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76487C6C-395D-4D46-A7E3-EF694E233ACD}"/>
              </a:ext>
            </a:extLst>
          </p:cNvPr>
          <p:cNvSpPr>
            <a:spLocks noGrp="1"/>
          </p:cNvSpPr>
          <p:nvPr>
            <p:ph idx="1"/>
          </p:nvPr>
        </p:nvSpPr>
        <p:spPr/>
        <p:txBody>
          <a:bodyPr>
            <a:normAutofit lnSpcReduction="10000"/>
          </a:bodyPr>
          <a:lstStyle/>
          <a:p>
            <a:r>
              <a:rPr lang="en-US" b="1" dirty="0"/>
              <a:t>Hunger</a:t>
            </a:r>
          </a:p>
          <a:p>
            <a:pPr lvl="1"/>
            <a:r>
              <a:rPr lang="en-US" dirty="0"/>
              <a:t>Adequate food intake that meets nutritional requirements is essential to achieve a healthy, productive lifestyle.</a:t>
            </a:r>
          </a:p>
          <a:p>
            <a:pPr lvl="1"/>
            <a:r>
              <a:rPr lang="en-US" dirty="0"/>
              <a:t>However, millions of people in North America, not to mention globally, go hungry and are malnourished each year due to a recurring and involuntary lack of food.</a:t>
            </a:r>
          </a:p>
          <a:p>
            <a:pPr lvl="1"/>
            <a:r>
              <a:rPr lang="en-US" dirty="0"/>
              <a:t>In 2020, 811 million people around the world were classified as hungry.</a:t>
            </a:r>
          </a:p>
          <a:p>
            <a:pPr lvl="1"/>
            <a:r>
              <a:rPr lang="en-US" dirty="0"/>
              <a:t> </a:t>
            </a:r>
            <a:r>
              <a:rPr lang="en-US" b="1" dirty="0"/>
              <a:t>Food security</a:t>
            </a:r>
            <a:r>
              <a:rPr lang="en-US" dirty="0"/>
              <a:t> and </a:t>
            </a:r>
            <a:r>
              <a:rPr lang="en-US" b="1" dirty="0"/>
              <a:t>food insecurity </a:t>
            </a:r>
            <a:r>
              <a:rPr lang="en-US" dirty="0"/>
              <a:t>are terms that focus on status and affect hunger statistics.</a:t>
            </a:r>
          </a:p>
          <a:p>
            <a:pPr lvl="1"/>
            <a:r>
              <a:rPr lang="en-US" b="1" dirty="0"/>
              <a:t>Malnutrition</a:t>
            </a:r>
            <a:r>
              <a:rPr lang="en-US" dirty="0"/>
              <a:t> refers to the deficiencies that a hungry person experiences.</a:t>
            </a:r>
          </a:p>
        </p:txBody>
      </p:sp>
    </p:spTree>
    <p:extLst>
      <p:ext uri="{BB962C8B-B14F-4D97-AF65-F5344CB8AC3E}">
        <p14:creationId xmlns:p14="http://schemas.microsoft.com/office/powerpoint/2010/main" val="2680445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5268E-877A-FC41-8668-A2F5F8979AA3}"/>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B5478251-4637-7544-A7E3-3C6EBAF6AB2B}"/>
              </a:ext>
            </a:extLst>
          </p:cNvPr>
          <p:cNvSpPr>
            <a:spLocks noGrp="1"/>
          </p:cNvSpPr>
          <p:nvPr>
            <p:ph idx="1"/>
          </p:nvPr>
        </p:nvSpPr>
        <p:spPr/>
        <p:txBody>
          <a:bodyPr/>
          <a:lstStyle/>
          <a:p>
            <a:r>
              <a:rPr lang="en-US" b="1" dirty="0"/>
              <a:t>Food Security</a:t>
            </a:r>
          </a:p>
          <a:p>
            <a:pPr lvl="1"/>
            <a:r>
              <a:rPr lang="en-US" dirty="0"/>
              <a:t>Most American households are considered to be </a:t>
            </a:r>
            <a:r>
              <a:rPr lang="en-US" b="1" dirty="0"/>
              <a:t>food secure</a:t>
            </a:r>
            <a:r>
              <a:rPr lang="en-US" dirty="0"/>
              <a:t>, which means they have adequate access to food and consume enough nutrients to achieve a healthy lifestyle.</a:t>
            </a:r>
          </a:p>
          <a:p>
            <a:pPr lvl="1"/>
            <a:r>
              <a:rPr lang="en-US" dirty="0"/>
              <a:t>A minority of US households experiences </a:t>
            </a:r>
            <a:r>
              <a:rPr lang="en-US" b="1" dirty="0"/>
              <a:t>food insecurity </a:t>
            </a:r>
            <a:r>
              <a:rPr lang="en-US" dirty="0"/>
              <a:t>at certain points during the year, which means their access to food is limited due to a lack of money or other resources.</a:t>
            </a:r>
          </a:p>
        </p:txBody>
      </p:sp>
    </p:spTree>
    <p:extLst>
      <p:ext uri="{BB962C8B-B14F-4D97-AF65-F5344CB8AC3E}">
        <p14:creationId xmlns:p14="http://schemas.microsoft.com/office/powerpoint/2010/main" val="175568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3145A-3247-2745-8B6A-F9F0DB05788F}"/>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064D4774-ACEF-F74E-96F0-D4072FD34537}"/>
              </a:ext>
            </a:extLst>
          </p:cNvPr>
          <p:cNvSpPr>
            <a:spLocks noGrp="1"/>
          </p:cNvSpPr>
          <p:nvPr>
            <p:ph idx="1"/>
          </p:nvPr>
        </p:nvSpPr>
        <p:spPr/>
        <p:txBody>
          <a:bodyPr>
            <a:normAutofit/>
          </a:bodyPr>
          <a:lstStyle/>
          <a:p>
            <a:r>
              <a:rPr lang="en-US" b="1" dirty="0"/>
              <a:t>Food Insecurity</a:t>
            </a:r>
          </a:p>
          <a:p>
            <a:pPr lvl="1"/>
            <a:r>
              <a:rPr lang="en-US" b="1" dirty="0"/>
              <a:t>Food insecurity </a:t>
            </a:r>
            <a:r>
              <a:rPr lang="en-US" dirty="0"/>
              <a:t>is defined as not having adequate access to food that meets nutritional needs.</a:t>
            </a:r>
          </a:p>
          <a:p>
            <a:pPr lvl="1"/>
            <a:r>
              <a:rPr lang="en-US" dirty="0"/>
              <a:t>85.2 percent of households with children were food secure in 2020.</a:t>
            </a:r>
          </a:p>
          <a:p>
            <a:pPr lvl="1"/>
            <a:r>
              <a:rPr lang="en-US" dirty="0"/>
              <a:t>In 7.2 percent of households with children, only adults were food insecure</a:t>
            </a:r>
          </a:p>
          <a:p>
            <a:pPr lvl="1"/>
            <a:r>
              <a:rPr lang="en-US" dirty="0"/>
              <a:t>10.5 percent (13.8 million) of U.S. households were food insecure at some time during 2020.</a:t>
            </a:r>
          </a:p>
          <a:p>
            <a:pPr lvl="1"/>
            <a:r>
              <a:rPr lang="en-US" dirty="0"/>
              <a:t>African American and Hispanic households experience food insecurity at much higher rates than the national average.</a:t>
            </a:r>
          </a:p>
        </p:txBody>
      </p:sp>
    </p:spTree>
    <p:extLst>
      <p:ext uri="{BB962C8B-B14F-4D97-AF65-F5344CB8AC3E}">
        <p14:creationId xmlns:p14="http://schemas.microsoft.com/office/powerpoint/2010/main" val="1037148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51239-59DA-9543-A358-412984DD64D1}"/>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2B800901-1017-3C4A-B27E-2ECDC46916BD}"/>
              </a:ext>
            </a:extLst>
          </p:cNvPr>
          <p:cNvSpPr>
            <a:spLocks noGrp="1"/>
          </p:cNvSpPr>
          <p:nvPr>
            <p:ph idx="1"/>
          </p:nvPr>
        </p:nvSpPr>
        <p:spPr/>
        <p:txBody>
          <a:bodyPr>
            <a:normAutofit/>
          </a:bodyPr>
          <a:lstStyle/>
          <a:p>
            <a:pPr lvl="1"/>
            <a:r>
              <a:rPr lang="en-US" sz="2800" dirty="0"/>
              <a:t>Households with limited resources employ a variety of methods to increase their access to adequate food.</a:t>
            </a:r>
          </a:p>
          <a:p>
            <a:pPr lvl="2"/>
            <a:r>
              <a:rPr lang="en-US" sz="2800" dirty="0"/>
              <a:t>Some families purchase junk food and fast food—cheaper options that are also very unhealthy.</a:t>
            </a:r>
          </a:p>
          <a:p>
            <a:pPr lvl="2"/>
            <a:r>
              <a:rPr lang="en-US" sz="2800" dirty="0"/>
              <a:t>Other families who struggle with food security supplement the groceries they purchase by participating in government assistance programs.</a:t>
            </a:r>
          </a:p>
          <a:p>
            <a:pPr lvl="2"/>
            <a:r>
              <a:rPr lang="en-US" sz="2800" dirty="0"/>
              <a:t>Families may also obtain food from emergency providers, such as food banks and soup kitchens in their communities.</a:t>
            </a:r>
          </a:p>
        </p:txBody>
      </p:sp>
    </p:spTree>
    <p:extLst>
      <p:ext uri="{BB962C8B-B14F-4D97-AF65-F5344CB8AC3E}">
        <p14:creationId xmlns:p14="http://schemas.microsoft.com/office/powerpoint/2010/main" val="1468862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AED8C-3812-8E4D-8275-641775C11CC2}"/>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364E0BD8-DCC5-5647-B9C1-0C7E83949946}"/>
              </a:ext>
            </a:extLst>
          </p:cNvPr>
          <p:cNvSpPr>
            <a:spLocks noGrp="1"/>
          </p:cNvSpPr>
          <p:nvPr>
            <p:ph idx="1"/>
          </p:nvPr>
        </p:nvSpPr>
        <p:spPr/>
        <p:txBody>
          <a:bodyPr>
            <a:normAutofit/>
          </a:bodyPr>
          <a:lstStyle/>
          <a:p>
            <a:r>
              <a:rPr lang="en-US" sz="2600" b="1" dirty="0"/>
              <a:t>Malnutrition</a:t>
            </a:r>
          </a:p>
          <a:p>
            <a:pPr lvl="1"/>
            <a:r>
              <a:rPr lang="en-US" sz="2600" dirty="0"/>
              <a:t>A person living in a food-insecure household may suffer from </a:t>
            </a:r>
            <a:r>
              <a:rPr lang="en-US" sz="2600" b="1" dirty="0"/>
              <a:t>malnutrition</a:t>
            </a:r>
            <a:r>
              <a:rPr lang="en-US" sz="2600" dirty="0"/>
              <a:t>, which results from a failure to meet nutrient requirements resulting from too little food or not enough key nutrients.</a:t>
            </a:r>
          </a:p>
          <a:p>
            <a:pPr lvl="1"/>
            <a:r>
              <a:rPr lang="en-US" sz="2600" dirty="0"/>
              <a:t>There are two basic types of malnutrition.</a:t>
            </a:r>
          </a:p>
          <a:p>
            <a:pPr lvl="2"/>
            <a:r>
              <a:rPr lang="en-US" sz="2600" b="1" dirty="0"/>
              <a:t>Macronutrient deficiency </a:t>
            </a:r>
            <a:r>
              <a:rPr lang="en-US" sz="2600" dirty="0"/>
              <a:t>relates to the lack of adequate protein, which is required for cell growth, maintenance, and repair.</a:t>
            </a:r>
          </a:p>
          <a:p>
            <a:pPr lvl="2"/>
            <a:r>
              <a:rPr lang="en-US" sz="2600" b="1" dirty="0"/>
              <a:t>Micronutrient deficiency </a:t>
            </a:r>
            <a:r>
              <a:rPr lang="en-US" sz="2600" dirty="0"/>
              <a:t>relates to inadequate vitamin and mineral intake.</a:t>
            </a:r>
          </a:p>
        </p:txBody>
      </p:sp>
    </p:spTree>
    <p:extLst>
      <p:ext uri="{BB962C8B-B14F-4D97-AF65-F5344CB8AC3E}">
        <p14:creationId xmlns:p14="http://schemas.microsoft.com/office/powerpoint/2010/main" val="4274543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90C5E-CEA6-644F-8102-90EEB899F485}"/>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6078BAFB-45D6-4644-87B0-AA2659898A68}"/>
              </a:ext>
            </a:extLst>
          </p:cNvPr>
          <p:cNvSpPr>
            <a:spLocks noGrp="1"/>
          </p:cNvSpPr>
          <p:nvPr>
            <p:ph idx="1"/>
          </p:nvPr>
        </p:nvSpPr>
        <p:spPr/>
        <p:txBody>
          <a:bodyPr/>
          <a:lstStyle/>
          <a:p>
            <a:pPr lvl="1"/>
            <a:r>
              <a:rPr lang="en-US" dirty="0"/>
              <a:t>Even people who are overweight or obese can suffer from this kind of malnutrition if they eat foods that do not meet all of their nutritional needs.</a:t>
            </a:r>
          </a:p>
          <a:p>
            <a:r>
              <a:rPr lang="en-US" b="1" dirty="0"/>
              <a:t>At-Risk Groups</a:t>
            </a:r>
          </a:p>
          <a:p>
            <a:pPr lvl="1"/>
            <a:r>
              <a:rPr lang="en-US" dirty="0"/>
              <a:t>Worldwide, three main groups are most at risk of hunger:</a:t>
            </a:r>
          </a:p>
          <a:p>
            <a:pPr lvl="2"/>
            <a:r>
              <a:rPr lang="en-US" sz="2400" dirty="0"/>
              <a:t>The rural poor in developing nations who also lack access to electricity and safe drinking water.</a:t>
            </a:r>
          </a:p>
          <a:p>
            <a:pPr lvl="2"/>
            <a:r>
              <a:rPr lang="en-US" sz="2400" dirty="0"/>
              <a:t>The urban poor who live in expanding cities and lack the means to buy food.</a:t>
            </a:r>
          </a:p>
          <a:p>
            <a:pPr lvl="2"/>
            <a:r>
              <a:rPr lang="en-US" sz="2400" dirty="0"/>
              <a:t>Victims of earthquakes, hurricanes, and other natural and man-made catastrophes.</a:t>
            </a:r>
          </a:p>
        </p:txBody>
      </p:sp>
    </p:spTree>
    <p:extLst>
      <p:ext uri="{BB962C8B-B14F-4D97-AF65-F5344CB8AC3E}">
        <p14:creationId xmlns:p14="http://schemas.microsoft.com/office/powerpoint/2010/main" val="3022113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F03B1-38B0-6B4C-B3C0-34EABE189366}"/>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8622B107-D5E8-FF4F-BD15-428E042CD5C9}"/>
              </a:ext>
            </a:extLst>
          </p:cNvPr>
          <p:cNvSpPr>
            <a:spLocks noGrp="1"/>
          </p:cNvSpPr>
          <p:nvPr>
            <p:ph idx="1"/>
          </p:nvPr>
        </p:nvSpPr>
        <p:spPr/>
        <p:txBody>
          <a:bodyPr/>
          <a:lstStyle/>
          <a:p>
            <a:pPr lvl="1"/>
            <a:r>
              <a:rPr lang="en-US" dirty="0"/>
              <a:t>In the United States, it also includes low-income families and the working poor, who are employed but have incomes below the federal poverty level.</a:t>
            </a:r>
          </a:p>
          <a:p>
            <a:pPr lvl="1"/>
            <a:r>
              <a:rPr lang="en-US" dirty="0"/>
              <a:t>Senior citizens are also a major at-risk group.</a:t>
            </a:r>
          </a:p>
          <a:p>
            <a:pPr lvl="2"/>
            <a:r>
              <a:rPr lang="en-US" sz="2400" dirty="0"/>
              <a:t>More than six million senior citizens in the United States face the threat of hunger.</a:t>
            </a:r>
          </a:p>
          <a:p>
            <a:pPr lvl="2"/>
            <a:r>
              <a:rPr lang="en-US" sz="2400" dirty="0"/>
              <a:t>Many elderly people are frail and isolated and many also have low incomes, limited resources, and difficulty purchasing or preparing food due to health issues or poor mobility, which affects their ability to meet their dietary requirements.</a:t>
            </a:r>
          </a:p>
        </p:txBody>
      </p:sp>
    </p:spTree>
    <p:extLst>
      <p:ext uri="{BB962C8B-B14F-4D97-AF65-F5344CB8AC3E}">
        <p14:creationId xmlns:p14="http://schemas.microsoft.com/office/powerpoint/2010/main" val="1364921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4B4C9-11A3-2847-88E7-6AD68154C7E1}"/>
              </a:ext>
            </a:extLst>
          </p:cNvPr>
          <p:cNvSpPr>
            <a:spLocks noGrp="1"/>
          </p:cNvSpPr>
          <p:nvPr>
            <p:ph type="title"/>
          </p:nvPr>
        </p:nvSpPr>
        <p:spPr/>
        <p:txBody>
          <a:bodyPr/>
          <a:lstStyle/>
          <a:p>
            <a:r>
              <a:rPr lang="en-US" b="1" dirty="0"/>
              <a:t>Introduction</a:t>
            </a:r>
            <a:endParaRPr lang="en-US" dirty="0"/>
          </a:p>
        </p:txBody>
      </p:sp>
      <p:pic>
        <p:nvPicPr>
          <p:cNvPr id="6" name="Content Placeholder 5" descr="Photo of chickens.">
            <a:extLst>
              <a:ext uri="{FF2B5EF4-FFF2-40B4-BE49-F238E27FC236}">
                <a16:creationId xmlns:a16="http://schemas.microsoft.com/office/drawing/2014/main" id="{A2441AD1-DC45-834C-8CAF-A5FFAE5616C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75213" y="1850896"/>
            <a:ext cx="6094412" cy="4070607"/>
          </a:xfrm>
        </p:spPr>
      </p:pic>
      <p:sp>
        <p:nvSpPr>
          <p:cNvPr id="4" name="Text Placeholder 3">
            <a:extLst>
              <a:ext uri="{FF2B5EF4-FFF2-40B4-BE49-F238E27FC236}">
                <a16:creationId xmlns:a16="http://schemas.microsoft.com/office/drawing/2014/main" id="{CC76E3C3-CFBD-BE49-81B0-54FA66734F0F}"/>
              </a:ext>
            </a:extLst>
          </p:cNvPr>
          <p:cNvSpPr>
            <a:spLocks noGrp="1"/>
          </p:cNvSpPr>
          <p:nvPr>
            <p:ph type="body" sz="half" idx="2"/>
          </p:nvPr>
        </p:nvSpPr>
        <p:spPr/>
        <p:txBody>
          <a:bodyPr/>
          <a:lstStyle/>
          <a:p>
            <a:endParaRPr lang="en-US" i="1" dirty="0"/>
          </a:p>
          <a:p>
            <a:r>
              <a:rPr lang="en-US" i="1" dirty="0"/>
              <a:t>Raising free-range chickens that feed out in the open is one example of a sustainable agricultural practice.</a:t>
            </a:r>
          </a:p>
          <a:p>
            <a:r>
              <a:rPr lang="en-US" i="1" dirty="0"/>
              <a:t>© Thinkstock</a:t>
            </a:r>
          </a:p>
        </p:txBody>
      </p:sp>
    </p:spTree>
    <p:extLst>
      <p:ext uri="{BB962C8B-B14F-4D97-AF65-F5344CB8AC3E}">
        <p14:creationId xmlns:p14="http://schemas.microsoft.com/office/powerpoint/2010/main" val="3703989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FCDA2-D573-5E4E-9E42-337C7CED2E47}"/>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4C79D924-4D34-3F46-91A0-66BBE062633D}"/>
              </a:ext>
            </a:extLst>
          </p:cNvPr>
          <p:cNvSpPr>
            <a:spLocks noGrp="1"/>
          </p:cNvSpPr>
          <p:nvPr>
            <p:ph idx="1"/>
          </p:nvPr>
        </p:nvSpPr>
        <p:spPr/>
        <p:txBody>
          <a:bodyPr/>
          <a:lstStyle/>
          <a:p>
            <a:r>
              <a:rPr lang="en-US" b="1" dirty="0"/>
              <a:t>The Homeless</a:t>
            </a:r>
          </a:p>
          <a:p>
            <a:pPr lvl="1"/>
            <a:r>
              <a:rPr lang="en-US" dirty="0"/>
              <a:t>One of the groups that struggles with hunger are the millions of homeless people across North America.</a:t>
            </a:r>
          </a:p>
          <a:p>
            <a:pPr lvl="1"/>
            <a:r>
              <a:rPr lang="en-US" dirty="0"/>
              <a:t>A recent study reported that the majority of reporting cities saw an increase in the number of homeless families.</a:t>
            </a:r>
          </a:p>
          <a:p>
            <a:pPr lvl="1"/>
            <a:r>
              <a:rPr lang="en-US" dirty="0"/>
              <a:t>Hunger and homelessness often go hand-in-hand as homeless families and adults turn to soup kitchens or food pantries or resort to begging for food.</a:t>
            </a:r>
          </a:p>
        </p:txBody>
      </p:sp>
    </p:spTree>
    <p:extLst>
      <p:ext uri="{BB962C8B-B14F-4D97-AF65-F5344CB8AC3E}">
        <p14:creationId xmlns:p14="http://schemas.microsoft.com/office/powerpoint/2010/main" val="4072259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07C328-0C03-454E-B0D7-51417E84CC8A}"/>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06163168-5AD9-4841-B31C-87C911A5EBB9}"/>
              </a:ext>
            </a:extLst>
          </p:cNvPr>
          <p:cNvSpPr>
            <a:spLocks noGrp="1"/>
          </p:cNvSpPr>
          <p:nvPr>
            <p:ph idx="1"/>
          </p:nvPr>
        </p:nvSpPr>
        <p:spPr/>
        <p:txBody>
          <a:bodyPr/>
          <a:lstStyle/>
          <a:p>
            <a:r>
              <a:rPr lang="en-US" b="1" dirty="0"/>
              <a:t>Children</a:t>
            </a:r>
          </a:p>
          <a:p>
            <a:pPr lvl="1"/>
            <a:r>
              <a:rPr lang="en-US" dirty="0"/>
              <a:t>Household food insecurity affected 14.8 percent of households with children in 2020.</a:t>
            </a:r>
          </a:p>
          <a:p>
            <a:pPr lvl="1"/>
            <a:r>
              <a:rPr lang="en-US" dirty="0"/>
              <a:t>Hunger delays their growth and development and affects their educational progress because it is more difficult for hungry or malnourished students to concentrate in school.</a:t>
            </a:r>
          </a:p>
          <a:p>
            <a:pPr lvl="1"/>
            <a:r>
              <a:rPr lang="en-US" dirty="0"/>
              <a:t>Children who are undernourished are more susceptible to contracting diseases, such as measles and pneumonia.</a:t>
            </a:r>
          </a:p>
        </p:txBody>
      </p:sp>
    </p:spTree>
    <p:extLst>
      <p:ext uri="{BB962C8B-B14F-4D97-AF65-F5344CB8AC3E}">
        <p14:creationId xmlns:p14="http://schemas.microsoft.com/office/powerpoint/2010/main" val="38785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1EC3B-AFA3-9149-B270-6B1D230EE7F5}"/>
              </a:ext>
            </a:extLst>
          </p:cNvPr>
          <p:cNvSpPr>
            <a:spLocks noGrp="1"/>
          </p:cNvSpPr>
          <p:nvPr>
            <p:ph type="title"/>
          </p:nvPr>
        </p:nvSpPr>
        <p:spPr/>
        <p:txBody>
          <a:bodyPr/>
          <a:lstStyle/>
          <a:p>
            <a:r>
              <a:rPr lang="en-US" dirty="0"/>
              <a:t>ABC News Going Hungry </a:t>
            </a:r>
            <a:r>
              <a:rPr lang="en-US"/>
              <a:t>in America</a:t>
            </a:r>
          </a:p>
        </p:txBody>
      </p:sp>
      <p:sp>
        <p:nvSpPr>
          <p:cNvPr id="5" name="Content Placeholder 4">
            <a:extLst>
              <a:ext uri="{FF2B5EF4-FFF2-40B4-BE49-F238E27FC236}">
                <a16:creationId xmlns:a16="http://schemas.microsoft.com/office/drawing/2014/main" id="{3CA6AF83-3F94-6F4F-A525-525AC77AAC6D}"/>
              </a:ext>
            </a:extLst>
          </p:cNvPr>
          <p:cNvSpPr>
            <a:spLocks noGrp="1"/>
          </p:cNvSpPr>
          <p:nvPr>
            <p:ph idx="1"/>
          </p:nvPr>
        </p:nvSpPr>
        <p:spPr>
          <a:xfrm>
            <a:off x="1218883" y="1600200"/>
            <a:ext cx="9751060" cy="4876800"/>
          </a:xfrm>
        </p:spPr>
        <p:txBody>
          <a:bodyPr>
            <a:normAutofit/>
          </a:bodyPr>
          <a:lstStyle/>
          <a:p>
            <a:endParaRPr lang="en-US" dirty="0"/>
          </a:p>
          <a:p>
            <a:endParaRPr lang="en-US" dirty="0"/>
          </a:p>
          <a:p>
            <a:endParaRPr lang="en-US" dirty="0"/>
          </a:p>
          <a:p>
            <a:endParaRPr lang="en-US" dirty="0"/>
          </a:p>
          <a:p>
            <a:endParaRPr lang="en-US" dirty="0"/>
          </a:p>
          <a:p>
            <a:endParaRPr lang="en-US" dirty="0"/>
          </a:p>
          <a:p>
            <a:pPr algn="ctr"/>
            <a:endParaRPr lang="en-US" dirty="0">
              <a:hlinkClick r:id="rId3"/>
            </a:endParaRPr>
          </a:p>
          <a:p>
            <a:pPr marL="0" indent="0" algn="ctr">
              <a:buNone/>
            </a:pPr>
            <a:r>
              <a:rPr lang="en-US" sz="1600" dirty="0"/>
              <a:t>Video Source: https://</a:t>
            </a:r>
            <a:r>
              <a:rPr lang="en-US" sz="1600" dirty="0" err="1"/>
              <a:t>youtu.be</a:t>
            </a:r>
            <a:r>
              <a:rPr lang="en-US" sz="1600" dirty="0"/>
              <a:t>/ht7hESAjujI</a:t>
            </a:r>
          </a:p>
        </p:txBody>
      </p:sp>
      <p:pic>
        <p:nvPicPr>
          <p:cNvPr id="4" name="Online Media 3" descr="America’s growing hunger crisis">
            <a:hlinkClick r:id="" action="ppaction://media"/>
            <a:extLst>
              <a:ext uri="{FF2B5EF4-FFF2-40B4-BE49-F238E27FC236}">
                <a16:creationId xmlns:a16="http://schemas.microsoft.com/office/drawing/2014/main" id="{F519F488-F078-7D47-B934-D68F38CF8A22}"/>
              </a:ext>
            </a:extLst>
          </p:cNvPr>
          <p:cNvPicPr>
            <a:picLocks noRot="1" noChangeAspect="1"/>
          </p:cNvPicPr>
          <p:nvPr>
            <a:videoFile r:link="rId1"/>
          </p:nvPr>
        </p:nvPicPr>
        <p:blipFill>
          <a:blip r:embed="rId4"/>
          <a:stretch>
            <a:fillRect/>
          </a:stretch>
        </p:blipFill>
        <p:spPr>
          <a:xfrm>
            <a:off x="2589212" y="1448561"/>
            <a:ext cx="7281484" cy="4114039"/>
          </a:xfrm>
          <a:prstGeom prst="rect">
            <a:avLst/>
          </a:prstGeom>
        </p:spPr>
      </p:pic>
    </p:spTree>
    <p:extLst>
      <p:ext uri="{BB962C8B-B14F-4D97-AF65-F5344CB8AC3E}">
        <p14:creationId xmlns:p14="http://schemas.microsoft.com/office/powerpoint/2010/main" val="1640861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83D9E-26CF-4E41-BB6D-B0A507AD67DC}"/>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36779E22-EB54-344E-BB75-F181359A67FE}"/>
              </a:ext>
            </a:extLst>
          </p:cNvPr>
          <p:cNvSpPr>
            <a:spLocks noGrp="1"/>
          </p:cNvSpPr>
          <p:nvPr>
            <p:ph idx="1"/>
          </p:nvPr>
        </p:nvSpPr>
        <p:spPr/>
        <p:txBody>
          <a:bodyPr>
            <a:normAutofit fontScale="92500" lnSpcReduction="10000"/>
          </a:bodyPr>
          <a:lstStyle/>
          <a:p>
            <a:r>
              <a:rPr lang="en-US" b="1" dirty="0"/>
              <a:t>Government Programs</a:t>
            </a:r>
          </a:p>
          <a:p>
            <a:pPr lvl="1"/>
            <a:r>
              <a:rPr lang="en-US" dirty="0"/>
              <a:t>The federal government has established a number of programs that work to alleviate hunger and ensure that many low-income families receive the nutrition they require to live a healthy life.</a:t>
            </a:r>
          </a:p>
          <a:p>
            <a:pPr lvl="1"/>
            <a:r>
              <a:rPr lang="en-US" dirty="0"/>
              <a:t>The Healthy, Hunger-Free Kids Act of 2010 authorized funding and set the policy for several key core programs that provide a safety net for food-insecure children across the United States.</a:t>
            </a:r>
          </a:p>
          <a:p>
            <a:pPr lvl="2"/>
            <a:r>
              <a:rPr lang="en-US" dirty="0"/>
              <a:t>The positives of this plan were; 1.4 million students were served, increased access to school meals, and improved nutrition quality.</a:t>
            </a:r>
          </a:p>
          <a:p>
            <a:pPr lvl="1"/>
            <a:r>
              <a:rPr lang="en-US" dirty="0"/>
              <a:t>The </a:t>
            </a:r>
            <a:r>
              <a:rPr lang="en-US" b="1" dirty="0"/>
              <a:t>federal poverty level (FPL) </a:t>
            </a:r>
            <a:r>
              <a:rPr lang="en-US" dirty="0"/>
              <a:t>is used to determine eligibility for food-assistance programs.</a:t>
            </a:r>
          </a:p>
          <a:p>
            <a:pPr lvl="2"/>
            <a:r>
              <a:rPr lang="en-US" sz="2400" dirty="0"/>
              <a:t>This monetary figure is the minimum amount that a family would need to acquire shelter, food, clothing, and other necessities.</a:t>
            </a:r>
          </a:p>
        </p:txBody>
      </p:sp>
    </p:spTree>
    <p:extLst>
      <p:ext uri="{BB962C8B-B14F-4D97-AF65-F5344CB8AC3E}">
        <p14:creationId xmlns:p14="http://schemas.microsoft.com/office/powerpoint/2010/main" val="3267654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B657A-F7CE-3841-81B3-177FE35905A3}"/>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94C81324-CCFE-3843-B6D7-5C99849099B3}"/>
              </a:ext>
            </a:extLst>
          </p:cNvPr>
          <p:cNvSpPr>
            <a:spLocks noGrp="1"/>
          </p:cNvSpPr>
          <p:nvPr>
            <p:ph idx="1"/>
          </p:nvPr>
        </p:nvSpPr>
        <p:spPr/>
        <p:txBody>
          <a:bodyPr>
            <a:normAutofit lnSpcReduction="10000"/>
          </a:bodyPr>
          <a:lstStyle/>
          <a:p>
            <a:r>
              <a:rPr lang="en-US" b="1" dirty="0"/>
              <a:t>USDA Food Assistance Programs</a:t>
            </a:r>
          </a:p>
          <a:p>
            <a:pPr lvl="1"/>
            <a:r>
              <a:rPr lang="en-US" dirty="0"/>
              <a:t>Government food and nutrition assistance programs that are organized and operated by the USDA work to increase food security.</a:t>
            </a:r>
          </a:p>
          <a:p>
            <a:pPr lvl="1"/>
            <a:r>
              <a:rPr lang="en-US" dirty="0"/>
              <a:t>Government food and nutrition assistance programs that are organized and operated by the USDA work to increase food security.</a:t>
            </a:r>
          </a:p>
          <a:p>
            <a:r>
              <a:rPr lang="en-US" b="1" dirty="0"/>
              <a:t>The Supplemental Nutrition Assistance Program</a:t>
            </a:r>
          </a:p>
          <a:p>
            <a:pPr lvl="1"/>
            <a:r>
              <a:rPr lang="en-US" dirty="0"/>
              <a:t>Formerly known as the Food Stamp Program, the Supplemental Nutrition Assistance Program (SNAP) provides monthly benefits for low-income households to purchase approved food items at authorized stores.</a:t>
            </a:r>
          </a:p>
        </p:txBody>
      </p:sp>
    </p:spTree>
    <p:extLst>
      <p:ext uri="{BB962C8B-B14F-4D97-AF65-F5344CB8AC3E}">
        <p14:creationId xmlns:p14="http://schemas.microsoft.com/office/powerpoint/2010/main" val="3813130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76C89-B16A-BE45-8DDE-A2A7000F2A52}"/>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A5664358-EF94-A14B-9092-B79D89A3FD2C}"/>
              </a:ext>
            </a:extLst>
          </p:cNvPr>
          <p:cNvSpPr>
            <a:spLocks noGrp="1"/>
          </p:cNvSpPr>
          <p:nvPr>
            <p:ph idx="1"/>
          </p:nvPr>
        </p:nvSpPr>
        <p:spPr/>
        <p:txBody>
          <a:bodyPr>
            <a:normAutofit lnSpcReduction="10000"/>
          </a:bodyPr>
          <a:lstStyle/>
          <a:p>
            <a:pPr lvl="1"/>
            <a:r>
              <a:rPr lang="en-US" dirty="0"/>
              <a:t>In an average month, SNAP provides benefits to more than forty million people in the United States.</a:t>
            </a:r>
          </a:p>
          <a:p>
            <a:pPr lvl="1"/>
            <a:r>
              <a:rPr lang="en-US" dirty="0"/>
              <a:t>Clients receive an Electronic Benefit Transfers (EBT) card with a certain allocation of money for each month that can be used only for food.</a:t>
            </a:r>
          </a:p>
          <a:p>
            <a:r>
              <a:rPr lang="en-US" b="1" dirty="0"/>
              <a:t>The Special, Supplemental Program for Women, Infants, and Children</a:t>
            </a:r>
          </a:p>
          <a:p>
            <a:pPr lvl="1"/>
            <a:r>
              <a:rPr lang="en-US" dirty="0"/>
              <a:t>The Special, Supplemental Program for Women, Infants and Children (WIC) provides food packages to pregnant and breastfeeding women, as well as to infants and children up to age five, to promote adequate intake for healthy growth and development.</a:t>
            </a:r>
          </a:p>
        </p:txBody>
      </p:sp>
    </p:spTree>
    <p:extLst>
      <p:ext uri="{BB962C8B-B14F-4D97-AF65-F5344CB8AC3E}">
        <p14:creationId xmlns:p14="http://schemas.microsoft.com/office/powerpoint/2010/main" val="3187784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542C4-ED22-CC43-AA22-E94F1F05A9EC}"/>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EA7AE76B-CA66-4140-A6A3-BF39840719B8}"/>
              </a:ext>
            </a:extLst>
          </p:cNvPr>
          <p:cNvSpPr>
            <a:spLocks noGrp="1"/>
          </p:cNvSpPr>
          <p:nvPr>
            <p:ph idx="1"/>
          </p:nvPr>
        </p:nvSpPr>
        <p:spPr/>
        <p:txBody>
          <a:bodyPr/>
          <a:lstStyle/>
          <a:p>
            <a:pPr lvl="1"/>
            <a:r>
              <a:rPr lang="en-US" dirty="0"/>
              <a:t>In 2020, WIC served approximately 6.2 million participants per month.</a:t>
            </a:r>
          </a:p>
          <a:p>
            <a:r>
              <a:rPr lang="en-US" b="1" dirty="0"/>
              <a:t>The National School Lunch Program</a:t>
            </a:r>
          </a:p>
          <a:p>
            <a:pPr lvl="1"/>
            <a:r>
              <a:rPr lang="en-US" dirty="0"/>
              <a:t>The National School Lunch Program (NSLP) and School Breakfast Program (SBP) ensure that children in elementary and middle schools receive at least one healthy meal each school day, or two if both the NSLP and SBP are provided.</a:t>
            </a:r>
          </a:p>
          <a:p>
            <a:pPr lvl="1"/>
            <a:r>
              <a:rPr lang="en-US" dirty="0"/>
              <a:t>In 2010, the programs provided meals to an average of 31.6 million children each school day.</a:t>
            </a:r>
          </a:p>
        </p:txBody>
      </p:sp>
    </p:spTree>
    <p:extLst>
      <p:ext uri="{BB962C8B-B14F-4D97-AF65-F5344CB8AC3E}">
        <p14:creationId xmlns:p14="http://schemas.microsoft.com/office/powerpoint/2010/main" val="123587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D2FF3-6341-6045-86DA-198A598DEB4D}"/>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EA9D5DA2-2BE1-3748-97ED-AE3C72DC4DC8}"/>
              </a:ext>
            </a:extLst>
          </p:cNvPr>
          <p:cNvSpPr>
            <a:spLocks noGrp="1"/>
          </p:cNvSpPr>
          <p:nvPr>
            <p:ph idx="1"/>
          </p:nvPr>
        </p:nvSpPr>
        <p:spPr/>
        <p:txBody>
          <a:bodyPr/>
          <a:lstStyle/>
          <a:p>
            <a:r>
              <a:rPr lang="en-US" b="1" dirty="0"/>
              <a:t>Other Food-Assistance Programs for Children</a:t>
            </a:r>
          </a:p>
          <a:p>
            <a:pPr lvl="1"/>
            <a:r>
              <a:rPr lang="en-US" dirty="0"/>
              <a:t>The Child and Adult Care Food Program (CACFP) offers meals and snacks at child-care centers, daycare homes, and after-school programs.</a:t>
            </a:r>
          </a:p>
          <a:p>
            <a:pPr lvl="2"/>
            <a:r>
              <a:rPr lang="en-US" sz="2400" dirty="0"/>
              <a:t>Through CACFP, more than 3.2 million children and 112,000 adults receive nutritious meals and snacks each day.</a:t>
            </a:r>
          </a:p>
          <a:p>
            <a:pPr lvl="1"/>
            <a:r>
              <a:rPr lang="en-US" dirty="0"/>
              <a:t>The Summer Food Service Program provides meals to children during summer break.</a:t>
            </a:r>
          </a:p>
        </p:txBody>
      </p:sp>
    </p:spTree>
    <p:extLst>
      <p:ext uri="{BB962C8B-B14F-4D97-AF65-F5344CB8AC3E}">
        <p14:creationId xmlns:p14="http://schemas.microsoft.com/office/powerpoint/2010/main" val="2957342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5C6E1-37EF-694C-BED7-AAA5AAF67544}"/>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42EB0D7D-D19A-8A47-8BDA-542EB2A006B4}"/>
              </a:ext>
            </a:extLst>
          </p:cNvPr>
          <p:cNvSpPr>
            <a:spLocks noGrp="1"/>
          </p:cNvSpPr>
          <p:nvPr>
            <p:ph idx="1"/>
          </p:nvPr>
        </p:nvSpPr>
        <p:spPr/>
        <p:txBody>
          <a:bodyPr/>
          <a:lstStyle/>
          <a:p>
            <a:r>
              <a:rPr lang="en-US" b="1" dirty="0"/>
              <a:t>The Head Start Program</a:t>
            </a:r>
          </a:p>
          <a:p>
            <a:pPr lvl="1"/>
            <a:r>
              <a:rPr lang="en-US" dirty="0"/>
              <a:t>Head Start is a health and development program for children ages three to five, from low-income families.</a:t>
            </a:r>
          </a:p>
          <a:p>
            <a:pPr lvl="1"/>
            <a:r>
              <a:rPr lang="en-US" dirty="0"/>
              <a:t>Launched in 1965, it is one of the longest-running, poverty-related programs in the United States.</a:t>
            </a:r>
          </a:p>
          <a:p>
            <a:pPr lvl="1"/>
            <a:r>
              <a:rPr lang="en-US" dirty="0"/>
              <a:t>Head Start programs include education, meals, snacks, and access to other social services and health guidance.</a:t>
            </a:r>
          </a:p>
        </p:txBody>
      </p:sp>
    </p:spTree>
    <p:extLst>
      <p:ext uri="{BB962C8B-B14F-4D97-AF65-F5344CB8AC3E}">
        <p14:creationId xmlns:p14="http://schemas.microsoft.com/office/powerpoint/2010/main" val="822067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6F3F3-4E9E-E94E-9155-5A788DB7D35B}"/>
              </a:ext>
            </a:extLst>
          </p:cNvPr>
          <p:cNvSpPr>
            <a:spLocks noGrp="1"/>
          </p:cNvSpPr>
          <p:nvPr>
            <p:ph type="title"/>
          </p:nvPr>
        </p:nvSpPr>
        <p:spPr/>
        <p:txBody>
          <a:bodyPr/>
          <a:lstStyle/>
          <a:p>
            <a:r>
              <a:rPr lang="en-US" b="1" dirty="0"/>
              <a:t>14.5 The Issue of Food Security</a:t>
            </a:r>
            <a:endParaRPr lang="en-US" dirty="0"/>
          </a:p>
        </p:txBody>
      </p:sp>
      <p:sp>
        <p:nvSpPr>
          <p:cNvPr id="3" name="Content Placeholder 2">
            <a:extLst>
              <a:ext uri="{FF2B5EF4-FFF2-40B4-BE49-F238E27FC236}">
                <a16:creationId xmlns:a16="http://schemas.microsoft.com/office/drawing/2014/main" id="{958C6BFA-665E-4541-A287-B4AF74336160}"/>
              </a:ext>
            </a:extLst>
          </p:cNvPr>
          <p:cNvSpPr>
            <a:spLocks noGrp="1"/>
          </p:cNvSpPr>
          <p:nvPr>
            <p:ph idx="1"/>
          </p:nvPr>
        </p:nvSpPr>
        <p:spPr/>
        <p:txBody>
          <a:bodyPr/>
          <a:lstStyle/>
          <a:p>
            <a:r>
              <a:rPr lang="en-US" b="1" dirty="0"/>
              <a:t>Meals on Wheels</a:t>
            </a:r>
          </a:p>
          <a:p>
            <a:pPr lvl="1"/>
            <a:r>
              <a:rPr lang="en-US" dirty="0"/>
              <a:t>Meals on Wheels delivers meals to elderly people who have difficulty buying or making their own food because of poor health or limited mobility.</a:t>
            </a:r>
          </a:p>
          <a:p>
            <a:pPr lvl="1"/>
            <a:r>
              <a:rPr lang="en-US" dirty="0"/>
              <a:t> Beginning in Philadelphia in the 1950s, it is the oldest and largest program dedicated to addressing the nutritional needs of senior citizens.</a:t>
            </a:r>
          </a:p>
          <a:p>
            <a:pPr lvl="1"/>
            <a:r>
              <a:rPr lang="en-US" dirty="0"/>
              <a:t>Each day, Meals on Wheels volunteers deliver more than one million meals across the United States. </a:t>
            </a:r>
          </a:p>
        </p:txBody>
      </p:sp>
    </p:spTree>
    <p:extLst>
      <p:ext uri="{BB962C8B-B14F-4D97-AF65-F5344CB8AC3E}">
        <p14:creationId xmlns:p14="http://schemas.microsoft.com/office/powerpoint/2010/main" val="2023056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E5D5C-156B-854B-9B31-D5A80C3BAFDA}"/>
              </a:ext>
            </a:extLst>
          </p:cNvPr>
          <p:cNvSpPr>
            <a:spLocks noGrp="1"/>
          </p:cNvSpPr>
          <p:nvPr>
            <p:ph type="title"/>
          </p:nvPr>
        </p:nvSpPr>
        <p:spPr/>
        <p:txBody>
          <a:bodyPr/>
          <a:lstStyle/>
          <a:p>
            <a:r>
              <a:rPr lang="en-US" b="1" dirty="0"/>
              <a:t>Introduction</a:t>
            </a:r>
            <a:endParaRPr lang="en-US" dirty="0"/>
          </a:p>
        </p:txBody>
      </p:sp>
      <p:sp>
        <p:nvSpPr>
          <p:cNvPr id="3" name="Content Placeholder 2">
            <a:extLst>
              <a:ext uri="{FF2B5EF4-FFF2-40B4-BE49-F238E27FC236}">
                <a16:creationId xmlns:a16="http://schemas.microsoft.com/office/drawing/2014/main" id="{19BA8C1B-4AE3-5742-B7E7-C0CD04AB6919}"/>
              </a:ext>
            </a:extLst>
          </p:cNvPr>
          <p:cNvSpPr>
            <a:spLocks noGrp="1"/>
          </p:cNvSpPr>
          <p:nvPr>
            <p:ph idx="1"/>
          </p:nvPr>
        </p:nvSpPr>
        <p:spPr/>
        <p:txBody>
          <a:bodyPr>
            <a:normAutofit fontScale="92500"/>
          </a:bodyPr>
          <a:lstStyle/>
          <a:p>
            <a:r>
              <a:rPr lang="en-US" dirty="0"/>
              <a:t>“Greenwashing” is a derisive term (similar to “whitewashing”) for a corporation or industry falsely utilizing a pro-environmental image or message to expand its market base.</a:t>
            </a:r>
          </a:p>
          <a:p>
            <a:r>
              <a:rPr lang="en-US" dirty="0"/>
              <a:t>Sustainability depends not only on agricultural producers, but also on consumers.</a:t>
            </a:r>
          </a:p>
          <a:p>
            <a:r>
              <a:rPr lang="en-US" dirty="0"/>
              <a:t>Increasing the consumption of more locally-grown produce by 10 percent would save thousands of gallons in fossil fuel each year.</a:t>
            </a:r>
          </a:p>
          <a:p>
            <a:r>
              <a:rPr lang="en-US" dirty="0"/>
              <a:t>This chapter will look at ways you can adjust your dietary selections to benefit not only your body and mind but also to help sustain the planet for future generations.</a:t>
            </a:r>
          </a:p>
        </p:txBody>
      </p:sp>
    </p:spTree>
    <p:extLst>
      <p:ext uri="{BB962C8B-B14F-4D97-AF65-F5344CB8AC3E}">
        <p14:creationId xmlns:p14="http://schemas.microsoft.com/office/powerpoint/2010/main" val="2687227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DFEF1-BF78-0E43-BD90-E017E8E7250B}"/>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BE161E8A-2B27-4042-9658-17AE64BCE040}"/>
              </a:ext>
            </a:extLst>
          </p:cNvPr>
          <p:cNvSpPr>
            <a:spLocks noGrp="1"/>
          </p:cNvSpPr>
          <p:nvPr>
            <p:ph idx="1"/>
          </p:nvPr>
        </p:nvSpPr>
        <p:spPr/>
        <p:txBody>
          <a:bodyPr/>
          <a:lstStyle/>
          <a:p>
            <a:r>
              <a:rPr lang="en-US" dirty="0"/>
              <a:t>In recent years, consumers have become more conscientious about the decisions they make in the supermarket.</a:t>
            </a:r>
          </a:p>
          <a:p>
            <a:r>
              <a:rPr lang="en-US" dirty="0"/>
              <a:t>Organically grown food is the fastest growing segment of the food industry.</a:t>
            </a:r>
          </a:p>
          <a:p>
            <a:r>
              <a:rPr lang="en-US" dirty="0"/>
              <a:t>Farmers’ markets and chains that are health-food-oriented are thriving in many parts of North America.</a:t>
            </a:r>
          </a:p>
          <a:p>
            <a:r>
              <a:rPr lang="en-US" dirty="0"/>
              <a:t>Shoppers have begun to pay more attention to the effect of food on their health and well-being.</a:t>
            </a:r>
          </a:p>
        </p:txBody>
      </p:sp>
    </p:spTree>
    <p:extLst>
      <p:ext uri="{BB962C8B-B14F-4D97-AF65-F5344CB8AC3E}">
        <p14:creationId xmlns:p14="http://schemas.microsoft.com/office/powerpoint/2010/main" val="3256437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361B7-B0ED-4A46-9AC1-49BC49D49570}"/>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1CC7D31A-5EA7-ED44-B1B0-FD2D05960B7C}"/>
              </a:ext>
            </a:extLst>
          </p:cNvPr>
          <p:cNvSpPr>
            <a:spLocks noGrp="1"/>
          </p:cNvSpPr>
          <p:nvPr>
            <p:ph idx="1"/>
          </p:nvPr>
        </p:nvSpPr>
        <p:spPr/>
        <p:txBody>
          <a:bodyPr/>
          <a:lstStyle/>
          <a:p>
            <a:r>
              <a:rPr lang="en-US" b="1" dirty="0"/>
              <a:t>Family Meals</a:t>
            </a:r>
          </a:p>
          <a:p>
            <a:pPr lvl="1"/>
            <a:r>
              <a:rPr lang="en-US" dirty="0"/>
              <a:t>In the past, families routinely sat down together to eat dinner but this tradition has fallen by the wayside.</a:t>
            </a:r>
          </a:p>
          <a:p>
            <a:pPr lvl="1"/>
            <a:r>
              <a:rPr lang="en-US" dirty="0"/>
              <a:t>In 1900, 2 percent of meals were eaten outside of the home.</a:t>
            </a:r>
          </a:p>
          <a:p>
            <a:pPr lvl="1"/>
            <a:r>
              <a:rPr lang="en-US" dirty="0"/>
              <a:t>By 2018, that figure had risen to 44 percent.</a:t>
            </a:r>
          </a:p>
          <a:p>
            <a:pPr lvl="1"/>
            <a:r>
              <a:rPr lang="en-US" dirty="0"/>
              <a:t>Today, families eat together about 3 times a week, the meal often lasts less than twenty minutes, spent eating a microwaved meal in front of a TV.</a:t>
            </a:r>
          </a:p>
          <a:p>
            <a:pPr lvl="1"/>
            <a:r>
              <a:rPr lang="en-US" dirty="0"/>
              <a:t>However, recent studies have shown that home-cooked, family meals really matter.</a:t>
            </a:r>
          </a:p>
        </p:txBody>
      </p:sp>
    </p:spTree>
    <p:extLst>
      <p:ext uri="{BB962C8B-B14F-4D97-AF65-F5344CB8AC3E}">
        <p14:creationId xmlns:p14="http://schemas.microsoft.com/office/powerpoint/2010/main" val="4094557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9E218-23EE-4941-B483-CC66579DE01A}"/>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5C3208F8-3FAD-1946-B407-748BFDB3ABDE}"/>
              </a:ext>
            </a:extLst>
          </p:cNvPr>
          <p:cNvSpPr>
            <a:spLocks noGrp="1"/>
          </p:cNvSpPr>
          <p:nvPr>
            <p:ph idx="1"/>
          </p:nvPr>
        </p:nvSpPr>
        <p:spPr/>
        <p:txBody>
          <a:bodyPr/>
          <a:lstStyle/>
          <a:p>
            <a:pPr lvl="1"/>
            <a:r>
              <a:rPr lang="en-US" dirty="0"/>
              <a:t>Family meals usually lead to the consumption of healthy food packed with nutrition, strengthening familial bonds, improving family communication, and helping young children learn table manners.</a:t>
            </a:r>
          </a:p>
          <a:p>
            <a:pPr lvl="1"/>
            <a:r>
              <a:rPr lang="en-US" dirty="0"/>
              <a:t>Increased frequency of family meals has also been associated with certain developmental assets, such as support, boundaries and expectations, commitment to learning, positive values, and social competency.</a:t>
            </a:r>
          </a:p>
          <a:p>
            <a:pPr lvl="1"/>
            <a:r>
              <a:rPr lang="en-US" dirty="0"/>
              <a:t>Also, when families prepare food together, parents or caregivers can also use the time to teach children about the ways their dietary selections can affect their health.</a:t>
            </a:r>
          </a:p>
        </p:txBody>
      </p:sp>
    </p:spTree>
    <p:extLst>
      <p:ext uri="{BB962C8B-B14F-4D97-AF65-F5344CB8AC3E}">
        <p14:creationId xmlns:p14="http://schemas.microsoft.com/office/powerpoint/2010/main" val="2977927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7C79A-89C0-C749-A248-E1030A4861E9}"/>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989EF485-F293-B54E-8035-87A4582F3B7F}"/>
              </a:ext>
            </a:extLst>
          </p:cNvPr>
          <p:cNvSpPr>
            <a:spLocks noGrp="1"/>
          </p:cNvSpPr>
          <p:nvPr>
            <p:ph idx="1"/>
          </p:nvPr>
        </p:nvSpPr>
        <p:spPr/>
        <p:txBody>
          <a:bodyPr/>
          <a:lstStyle/>
          <a:p>
            <a:r>
              <a:rPr lang="en-US" b="1" dirty="0"/>
              <a:t>The Adolescent Diet</a:t>
            </a:r>
          </a:p>
          <a:p>
            <a:pPr lvl="1"/>
            <a:r>
              <a:rPr lang="en-US" dirty="0"/>
              <a:t>Teenagers’ dietary choices are influenced by their family’s economic status, the availability of food inside and outside the home, and established traditions.</a:t>
            </a:r>
          </a:p>
          <a:p>
            <a:pPr lvl="1"/>
            <a:r>
              <a:rPr lang="en-US" dirty="0"/>
              <a:t>Studies have found links between the prevalence of family meals during adolescence and the establishment of healthy dietary behaviors by young adulthood.</a:t>
            </a:r>
          </a:p>
          <a:p>
            <a:pPr lvl="1"/>
            <a:r>
              <a:rPr lang="en-US" dirty="0"/>
              <a:t>Many of today’s teenagers make food selections on their own, which often means eating junk food or fast food on the go.</a:t>
            </a:r>
          </a:p>
        </p:txBody>
      </p:sp>
    </p:spTree>
    <p:extLst>
      <p:ext uri="{BB962C8B-B14F-4D97-AF65-F5344CB8AC3E}">
        <p14:creationId xmlns:p14="http://schemas.microsoft.com/office/powerpoint/2010/main" val="3747008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9D147-2D65-AE42-A6C4-60C78E523CD8}"/>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B60F1D33-129F-C545-B45E-61CFCCED63B5}"/>
              </a:ext>
            </a:extLst>
          </p:cNvPr>
          <p:cNvSpPr>
            <a:spLocks noGrp="1"/>
          </p:cNvSpPr>
          <p:nvPr>
            <p:ph idx="1"/>
          </p:nvPr>
        </p:nvSpPr>
        <p:spPr/>
        <p:txBody>
          <a:bodyPr/>
          <a:lstStyle/>
          <a:p>
            <a:pPr lvl="1"/>
            <a:r>
              <a:rPr lang="en-US" dirty="0"/>
              <a:t>Adolescents who regularly consume family meals or have done so in the past are more likely to eat breakfast and to eat more fruits and vegetables, are 42 percent less likely to drink alcohol, 50 percent less likely to smoke cigarettes, and 66 percent less likely to use marijuana.</a:t>
            </a:r>
          </a:p>
          <a:p>
            <a:pPr lvl="1"/>
            <a:r>
              <a:rPr lang="en-US" dirty="0"/>
              <a:t>Regular family dinners also help protect teens from bulimia, anorexia, and diet pills.</a:t>
            </a:r>
          </a:p>
          <a:p>
            <a:pPr lvl="1"/>
            <a:r>
              <a:rPr lang="en-US" dirty="0"/>
              <a:t>In addition, the frequency of family meals was inversely related to lower academic scores and incidents of depression or suicide.</a:t>
            </a:r>
          </a:p>
        </p:txBody>
      </p:sp>
    </p:spTree>
    <p:extLst>
      <p:ext uri="{BB962C8B-B14F-4D97-AF65-F5344CB8AC3E}">
        <p14:creationId xmlns:p14="http://schemas.microsoft.com/office/powerpoint/2010/main" val="638161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DB0F9-998E-FF43-9A54-96E90283B24D}"/>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A6666D50-06A4-A045-98EB-8791426B114B}"/>
              </a:ext>
            </a:extLst>
          </p:cNvPr>
          <p:cNvSpPr>
            <a:spLocks noGrp="1"/>
          </p:cNvSpPr>
          <p:nvPr>
            <p:ph idx="1"/>
          </p:nvPr>
        </p:nvSpPr>
        <p:spPr/>
        <p:txBody>
          <a:bodyPr/>
          <a:lstStyle/>
          <a:p>
            <a:r>
              <a:rPr lang="en-US" b="1" dirty="0"/>
              <a:t>Sustainable Eating</a:t>
            </a:r>
          </a:p>
          <a:p>
            <a:pPr lvl="1"/>
            <a:r>
              <a:rPr lang="en-US" dirty="0"/>
              <a:t>Sustainable agricultural practices provide healthy, nutritious food for the consumers of today, while preserving natural resources for the consumers of tomorrow.</a:t>
            </a:r>
          </a:p>
          <a:p>
            <a:pPr lvl="1"/>
            <a:r>
              <a:rPr lang="en-US" dirty="0"/>
              <a:t>Sustainability not only has economic and environmental benefits, but also personal benefits, including reduced exposure to pesticides, antibiotics, and growth hormones.</a:t>
            </a:r>
          </a:p>
        </p:txBody>
      </p:sp>
    </p:spTree>
    <p:extLst>
      <p:ext uri="{BB962C8B-B14F-4D97-AF65-F5344CB8AC3E}">
        <p14:creationId xmlns:p14="http://schemas.microsoft.com/office/powerpoint/2010/main" val="1747715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4F63C-E3DE-3D44-B72E-20DA6755778D}"/>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28A876CE-419E-7040-9A6F-844891018979}"/>
              </a:ext>
            </a:extLst>
          </p:cNvPr>
          <p:cNvSpPr>
            <a:spLocks noGrp="1"/>
          </p:cNvSpPr>
          <p:nvPr>
            <p:ph idx="1"/>
          </p:nvPr>
        </p:nvSpPr>
        <p:spPr/>
        <p:txBody>
          <a:bodyPr>
            <a:normAutofit/>
          </a:bodyPr>
          <a:lstStyle/>
          <a:p>
            <a:r>
              <a:rPr lang="en-US" sz="3200" dirty="0"/>
              <a:t>Sustainable eaters do all of the following:</a:t>
            </a:r>
          </a:p>
          <a:p>
            <a:pPr lvl="1"/>
            <a:r>
              <a:rPr lang="en-US" sz="3200" dirty="0"/>
              <a:t>Consume less processed food</a:t>
            </a:r>
          </a:p>
          <a:p>
            <a:pPr lvl="1"/>
            <a:r>
              <a:rPr lang="en-US" sz="3200" dirty="0"/>
              <a:t>Eat more home-cooked meals</a:t>
            </a:r>
          </a:p>
          <a:p>
            <a:pPr lvl="1"/>
            <a:r>
              <a:rPr lang="en-US" sz="3200" dirty="0"/>
              <a:t>Consume a plant-based diet</a:t>
            </a:r>
          </a:p>
          <a:p>
            <a:pPr lvl="1"/>
            <a:r>
              <a:rPr lang="en-US" sz="3200" dirty="0"/>
              <a:t>Buy organic food products</a:t>
            </a:r>
          </a:p>
          <a:p>
            <a:pPr lvl="1"/>
            <a:r>
              <a:rPr lang="en-US" sz="3200" dirty="0"/>
              <a:t>Buy locally grown foods</a:t>
            </a:r>
          </a:p>
        </p:txBody>
      </p:sp>
    </p:spTree>
    <p:extLst>
      <p:ext uri="{BB962C8B-B14F-4D97-AF65-F5344CB8AC3E}">
        <p14:creationId xmlns:p14="http://schemas.microsoft.com/office/powerpoint/2010/main" val="1936743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002F1-2533-914B-9F4A-3E710A82167C}"/>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E87A8D7D-AEF0-C84D-8962-46BA8FD75605}"/>
              </a:ext>
            </a:extLst>
          </p:cNvPr>
          <p:cNvSpPr>
            <a:spLocks noGrp="1"/>
          </p:cNvSpPr>
          <p:nvPr>
            <p:ph idx="1"/>
          </p:nvPr>
        </p:nvSpPr>
        <p:spPr/>
        <p:txBody>
          <a:bodyPr/>
          <a:lstStyle/>
          <a:p>
            <a:r>
              <a:rPr lang="en-US" b="1" dirty="0"/>
              <a:t>Disease Prevention and Management</a:t>
            </a:r>
          </a:p>
          <a:p>
            <a:pPr lvl="1"/>
            <a:r>
              <a:rPr lang="en-US" dirty="0"/>
              <a:t>Eating fresh, healthy foods not only stimulates your taste buds, but also can improve your quality of life and help you to live longer.</a:t>
            </a:r>
          </a:p>
          <a:p>
            <a:pPr lvl="1"/>
            <a:r>
              <a:rPr lang="en-US" dirty="0"/>
              <a:t>Nutrition also contributes to longevity and plays an important role in preventing a number of diseases and disorders, from obesity to cardiovascular disease.</a:t>
            </a:r>
          </a:p>
          <a:p>
            <a:pPr lvl="1"/>
            <a:r>
              <a:rPr lang="en-US" dirty="0"/>
              <a:t>Some dietary changes can also help to manage certain chronic conditions, including high blood pressure and diabetes.</a:t>
            </a:r>
          </a:p>
          <a:p>
            <a:pPr lvl="1"/>
            <a:r>
              <a:rPr lang="en-US" dirty="0"/>
              <a:t>A doctor or a nutritionist can provide guidance to determine the dietary changes needed to ensure and maintain your health.</a:t>
            </a:r>
          </a:p>
        </p:txBody>
      </p:sp>
    </p:spTree>
    <p:extLst>
      <p:ext uri="{BB962C8B-B14F-4D97-AF65-F5344CB8AC3E}">
        <p14:creationId xmlns:p14="http://schemas.microsoft.com/office/powerpoint/2010/main" val="1148645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F6141-47A8-5B4B-B338-FE485BB26B7A}"/>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8534D56D-3CE1-6746-8AD9-B076C2875E4B}"/>
              </a:ext>
            </a:extLst>
          </p:cNvPr>
          <p:cNvSpPr>
            <a:spLocks noGrp="1"/>
          </p:cNvSpPr>
          <p:nvPr>
            <p:ph idx="1"/>
          </p:nvPr>
        </p:nvSpPr>
        <p:spPr/>
        <p:txBody>
          <a:bodyPr>
            <a:normAutofit lnSpcReduction="10000"/>
          </a:bodyPr>
          <a:lstStyle/>
          <a:p>
            <a:r>
              <a:rPr lang="en-US" b="1" dirty="0"/>
              <a:t>Heart Health</a:t>
            </a:r>
          </a:p>
          <a:p>
            <a:pPr lvl="1"/>
            <a:r>
              <a:rPr lang="en-US" dirty="0"/>
              <a:t>According to the WHO, cardiovascular disease is the leading cause of death on the planet.</a:t>
            </a:r>
          </a:p>
          <a:p>
            <a:pPr lvl="1"/>
            <a:r>
              <a:rPr lang="en-US" dirty="0"/>
              <a:t>A healthy diet can go a long way toward preventing a number of conditions that contribute to cardiovascular malfunction, including high levels of blood cholesterol and narrowed arteries.</a:t>
            </a:r>
          </a:p>
          <a:p>
            <a:pPr lvl="1"/>
            <a:r>
              <a:rPr lang="en-US" dirty="0"/>
              <a:t>Reducing you intake of trans fat, saturated fat, and sodium can considerably lower the risk of cardiovascular disease, or manage further incidents and artery blockages in current heart patients. </a:t>
            </a:r>
          </a:p>
          <a:p>
            <a:pPr lvl="1"/>
            <a:r>
              <a:rPr lang="en-US" dirty="0"/>
              <a:t>It is also beneficial to eat a diet high in fiber and to include more omega-3 fatty acids, such as the kind found in mackerel, salmon, and other oily fish.</a:t>
            </a:r>
          </a:p>
        </p:txBody>
      </p:sp>
    </p:spTree>
    <p:extLst>
      <p:ext uri="{BB962C8B-B14F-4D97-AF65-F5344CB8AC3E}">
        <p14:creationId xmlns:p14="http://schemas.microsoft.com/office/powerpoint/2010/main" val="300177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12D0D-8906-534C-89EF-BC56A0A1523C}"/>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E8ED9305-E039-4844-B021-85588476C97C}"/>
              </a:ext>
            </a:extLst>
          </p:cNvPr>
          <p:cNvSpPr>
            <a:spLocks noGrp="1"/>
          </p:cNvSpPr>
          <p:nvPr>
            <p:ph idx="1"/>
          </p:nvPr>
        </p:nvSpPr>
        <p:spPr/>
        <p:txBody>
          <a:bodyPr/>
          <a:lstStyle/>
          <a:p>
            <a:r>
              <a:rPr lang="en-US" b="1" dirty="0"/>
              <a:t>High Blood Pressure</a:t>
            </a:r>
          </a:p>
          <a:p>
            <a:pPr lvl="1"/>
            <a:r>
              <a:rPr lang="en-US" dirty="0"/>
              <a:t>For people with high blood pressure, it can be beneficial to follow the same recommendations as those for heart patients.</a:t>
            </a:r>
          </a:p>
          <a:p>
            <a:pPr lvl="1"/>
            <a:r>
              <a:rPr lang="en-US" dirty="0"/>
              <a:t>it is crucial to reduce the intake of sodium to prevent pressure levels from continuing to rise. It can also be helpful to increase potassium intake.</a:t>
            </a:r>
          </a:p>
          <a:p>
            <a:pPr lvl="1"/>
            <a:r>
              <a:rPr lang="en-US" dirty="0"/>
              <a:t>However, patients should check with a doctor or dietitian first, especially if there are kidney disease concerns.</a:t>
            </a:r>
          </a:p>
        </p:txBody>
      </p:sp>
    </p:spTree>
    <p:extLst>
      <p:ext uri="{BB962C8B-B14F-4D97-AF65-F5344CB8AC3E}">
        <p14:creationId xmlns:p14="http://schemas.microsoft.com/office/powerpoint/2010/main" val="1928200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60E48-1722-4945-AC6E-57716968D5AA}"/>
              </a:ext>
            </a:extLst>
          </p:cNvPr>
          <p:cNvSpPr>
            <a:spLocks noGrp="1"/>
          </p:cNvSpPr>
          <p:nvPr>
            <p:ph type="title"/>
          </p:nvPr>
        </p:nvSpPr>
        <p:spPr>
          <a:xfrm>
            <a:off x="1218883" y="152400"/>
            <a:ext cx="9751060" cy="935152"/>
          </a:xfrm>
        </p:spPr>
        <p:txBody>
          <a:bodyPr>
            <a:normAutofit/>
          </a:bodyPr>
          <a:lstStyle/>
          <a:p>
            <a:r>
              <a:rPr lang="en-US" sz="3200" b="1" dirty="0"/>
              <a:t>Video 14.1 </a:t>
            </a:r>
            <a:r>
              <a:rPr lang="en-US" sz="3200" b="1" i="1" dirty="0"/>
              <a:t>Green Careers: Sustainable Agriculture</a:t>
            </a:r>
            <a:endParaRPr lang="en-US" sz="3200" b="1" dirty="0"/>
          </a:p>
        </p:txBody>
      </p:sp>
      <p:sp>
        <p:nvSpPr>
          <p:cNvPr id="3" name="Content Placeholder 2">
            <a:extLst>
              <a:ext uri="{FF2B5EF4-FFF2-40B4-BE49-F238E27FC236}">
                <a16:creationId xmlns:a16="http://schemas.microsoft.com/office/drawing/2014/main" id="{585A09B3-0ACF-4C4D-86FA-123067458F09}"/>
              </a:ext>
            </a:extLst>
          </p:cNvPr>
          <p:cNvSpPr>
            <a:spLocks noGrp="1"/>
          </p:cNvSpPr>
          <p:nvPr>
            <p:ph idx="1"/>
          </p:nvPr>
        </p:nvSpPr>
        <p:spPr>
          <a:xfrm>
            <a:off x="1218883" y="1600200"/>
            <a:ext cx="9751060" cy="4953000"/>
          </a:xfrm>
        </p:spPr>
        <p:txBody>
          <a:bodyPr>
            <a:normAutofit lnSpcReduction="10000"/>
          </a:bodyPr>
          <a:lstStyle/>
          <a:p>
            <a:endParaRPr lang="en-US" dirty="0"/>
          </a:p>
          <a:p>
            <a:endParaRPr lang="en-US" dirty="0"/>
          </a:p>
          <a:p>
            <a:endParaRPr lang="en-US" dirty="0"/>
          </a:p>
          <a:p>
            <a:endParaRPr lang="en-US" dirty="0"/>
          </a:p>
          <a:p>
            <a:endParaRPr lang="en-US" dirty="0"/>
          </a:p>
          <a:p>
            <a:endParaRPr lang="en-US" dirty="0"/>
          </a:p>
          <a:p>
            <a:endParaRPr lang="en-US" dirty="0"/>
          </a:p>
          <a:p>
            <a:pPr algn="ctr"/>
            <a:endParaRPr lang="en-US" sz="1800" dirty="0"/>
          </a:p>
          <a:p>
            <a:pPr marL="0" indent="0" algn="ctr">
              <a:buNone/>
            </a:pPr>
            <a:r>
              <a:rPr lang="en-US" sz="1600" dirty="0"/>
              <a:t>Video Source: </a:t>
            </a:r>
            <a:r>
              <a:rPr lang="en-US" sz="1600" dirty="0">
                <a:hlinkClick r:id="rId3"/>
              </a:rPr>
              <a:t>https://youtu.be/9rG3SBQYOms</a:t>
            </a:r>
            <a:endParaRPr lang="en-US" sz="1600" dirty="0"/>
          </a:p>
        </p:txBody>
      </p:sp>
      <p:pic>
        <p:nvPicPr>
          <p:cNvPr id="4" name="Green Careers: Sustainable Agriculture (clip)">
            <a:hlinkClick r:id="" action="ppaction://media"/>
            <a:extLst>
              <a:ext uri="{FF2B5EF4-FFF2-40B4-BE49-F238E27FC236}">
                <a16:creationId xmlns:a16="http://schemas.microsoft.com/office/drawing/2014/main" id="{5F7384DB-00BE-5947-AC56-B1B378504587}"/>
              </a:ext>
            </a:extLst>
          </p:cNvPr>
          <p:cNvPicPr>
            <a:picLocks noRot="1" noChangeAspect="1"/>
          </p:cNvPicPr>
          <p:nvPr>
            <a:videoFile r:link="rId1"/>
          </p:nvPr>
        </p:nvPicPr>
        <p:blipFill>
          <a:blip r:embed="rId4"/>
          <a:stretch>
            <a:fillRect/>
          </a:stretch>
        </p:blipFill>
        <p:spPr>
          <a:xfrm>
            <a:off x="2932112" y="1101663"/>
            <a:ext cx="6324600" cy="4740006"/>
          </a:xfrm>
          <a:prstGeom prst="rect">
            <a:avLst/>
          </a:prstGeom>
        </p:spPr>
      </p:pic>
    </p:spTree>
    <p:extLst>
      <p:ext uri="{BB962C8B-B14F-4D97-AF65-F5344CB8AC3E}">
        <p14:creationId xmlns:p14="http://schemas.microsoft.com/office/powerpoint/2010/main" val="2528539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2DD8A-2789-4445-8BC5-CCC511A186C1}"/>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5F5D31BB-7228-534B-BEF3-79598DBCCB18}"/>
              </a:ext>
            </a:extLst>
          </p:cNvPr>
          <p:cNvSpPr>
            <a:spLocks noGrp="1"/>
          </p:cNvSpPr>
          <p:nvPr>
            <p:ph idx="1"/>
          </p:nvPr>
        </p:nvSpPr>
        <p:spPr/>
        <p:txBody>
          <a:bodyPr/>
          <a:lstStyle/>
          <a:p>
            <a:r>
              <a:rPr lang="en-US" b="1" dirty="0"/>
              <a:t>Dietary Approaches to Stop Hypertension (DASH)</a:t>
            </a:r>
          </a:p>
          <a:p>
            <a:pPr lvl="1"/>
            <a:r>
              <a:rPr lang="en-US" dirty="0"/>
              <a:t>The DASH diet is highly recommended to lower blood pressure. </a:t>
            </a:r>
          </a:p>
          <a:p>
            <a:pPr lvl="1"/>
            <a:r>
              <a:rPr lang="en-US" dirty="0"/>
              <a:t>This program promotes an increased intake of potassium and calcium by emphasizing fruits, vegetables, whole grains, low-fat dairy products, and limited amounts of lean meat.</a:t>
            </a:r>
          </a:p>
          <a:p>
            <a:pPr lvl="1"/>
            <a:r>
              <a:rPr lang="en-US" dirty="0"/>
              <a:t>It also recommends decreasing the intake of saturated fat and sugar.</a:t>
            </a:r>
          </a:p>
          <a:p>
            <a:pPr lvl="1"/>
            <a:r>
              <a:rPr lang="en-US" dirty="0"/>
              <a:t>You can learn more about the DASH diet at </a:t>
            </a:r>
            <a:r>
              <a:rPr lang="en-US" u="sng" dirty="0">
                <a:hlinkClick r:id="rId2"/>
              </a:rPr>
              <a:t>http://dashdiet.org/</a:t>
            </a:r>
            <a:endParaRPr lang="en-US" b="1" dirty="0"/>
          </a:p>
        </p:txBody>
      </p:sp>
    </p:spTree>
    <p:extLst>
      <p:ext uri="{BB962C8B-B14F-4D97-AF65-F5344CB8AC3E}">
        <p14:creationId xmlns:p14="http://schemas.microsoft.com/office/powerpoint/2010/main" val="3184618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86E0A-49EC-CB4A-BFE8-C93A37AEC18D}"/>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084919A1-4100-FC46-BD03-AA8EE3B30403}"/>
              </a:ext>
            </a:extLst>
          </p:cNvPr>
          <p:cNvSpPr>
            <a:spLocks noGrp="1"/>
          </p:cNvSpPr>
          <p:nvPr>
            <p:ph idx="1"/>
          </p:nvPr>
        </p:nvSpPr>
        <p:spPr/>
        <p:txBody>
          <a:bodyPr>
            <a:normAutofit/>
          </a:bodyPr>
          <a:lstStyle/>
          <a:p>
            <a:r>
              <a:rPr lang="en-US" b="1" dirty="0"/>
              <a:t>Diabetes</a:t>
            </a:r>
          </a:p>
          <a:p>
            <a:pPr lvl="1"/>
            <a:r>
              <a:rPr lang="en-US" sz="2600" dirty="0"/>
              <a:t>The rising rates of diabetes have triggered a health crisis in the United States and around the world.</a:t>
            </a:r>
          </a:p>
          <a:p>
            <a:pPr lvl="1"/>
            <a:r>
              <a:rPr lang="en-US" sz="2600" dirty="0"/>
              <a:t>There are two types of this disease.</a:t>
            </a:r>
          </a:p>
          <a:p>
            <a:pPr lvl="2"/>
            <a:r>
              <a:rPr lang="en-US" sz="2600" dirty="0"/>
              <a:t>Type 1 – the body doesn’t produce enough insulin</a:t>
            </a:r>
          </a:p>
          <a:p>
            <a:pPr lvl="2"/>
            <a:r>
              <a:rPr lang="en-US" sz="2600" dirty="0"/>
              <a:t>Type 2 – the produce produces insulin but the cells don’t respond to it</a:t>
            </a:r>
          </a:p>
          <a:p>
            <a:pPr lvl="1"/>
            <a:r>
              <a:rPr lang="en-US" sz="2600" dirty="0"/>
              <a:t>Obesity and genetics are major factors for development of Type 2.</a:t>
            </a:r>
          </a:p>
        </p:txBody>
      </p:sp>
    </p:spTree>
    <p:extLst>
      <p:ext uri="{BB962C8B-B14F-4D97-AF65-F5344CB8AC3E}">
        <p14:creationId xmlns:p14="http://schemas.microsoft.com/office/powerpoint/2010/main" val="1812559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26135-FCF1-314A-A7F7-97C769F6EF02}"/>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984835E4-1615-884C-9A89-318A639192BA}"/>
              </a:ext>
            </a:extLst>
          </p:cNvPr>
          <p:cNvSpPr>
            <a:spLocks noGrp="1"/>
          </p:cNvSpPr>
          <p:nvPr>
            <p:ph idx="1"/>
          </p:nvPr>
        </p:nvSpPr>
        <p:spPr/>
        <p:txBody>
          <a:bodyPr>
            <a:normAutofit/>
          </a:bodyPr>
          <a:lstStyle/>
          <a:p>
            <a:pPr lvl="1"/>
            <a:r>
              <a:rPr lang="en-US" sz="2800" dirty="0"/>
              <a:t>Nutrition plays a role in lowering the risk of Type 2 diabetes or managing either form of the disease.</a:t>
            </a:r>
          </a:p>
          <a:p>
            <a:pPr lvl="1"/>
            <a:r>
              <a:rPr lang="en-US" sz="2800" dirty="0"/>
              <a:t>It is a myth that there is one diabetes diet that every patient should follow.</a:t>
            </a:r>
          </a:p>
          <a:p>
            <a:pPr lvl="1"/>
            <a:r>
              <a:rPr lang="en-US" sz="2800" dirty="0"/>
              <a:t>Diabetics should keep track of the foods they consume that contain carbohydrates to manage and control blood-glucose levels.</a:t>
            </a:r>
          </a:p>
          <a:p>
            <a:pPr lvl="1"/>
            <a:r>
              <a:rPr lang="en-US" sz="2800" dirty="0"/>
              <a:t>A dietitian can help patients create a specific meal plan that fits their preferences, lifestyle, and health goals.</a:t>
            </a:r>
          </a:p>
        </p:txBody>
      </p:sp>
    </p:spTree>
    <p:extLst>
      <p:ext uri="{BB962C8B-B14F-4D97-AF65-F5344CB8AC3E}">
        <p14:creationId xmlns:p14="http://schemas.microsoft.com/office/powerpoint/2010/main" val="1519751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03F62-930E-C842-9F54-B66091860076}"/>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DFF5D6F3-0B90-3D43-A4DD-13389CDC4554}"/>
              </a:ext>
            </a:extLst>
          </p:cNvPr>
          <p:cNvSpPr>
            <a:spLocks noGrp="1"/>
          </p:cNvSpPr>
          <p:nvPr>
            <p:ph idx="1"/>
          </p:nvPr>
        </p:nvSpPr>
        <p:spPr/>
        <p:txBody>
          <a:bodyPr/>
          <a:lstStyle/>
          <a:p>
            <a:r>
              <a:rPr lang="en-US" b="1" dirty="0"/>
              <a:t>The Crisis of Obesity</a:t>
            </a:r>
          </a:p>
          <a:p>
            <a:pPr lvl="1"/>
            <a:r>
              <a:rPr lang="en-US" dirty="0"/>
              <a:t>Excessive weight gain has become an epidemic. Over 2/3 of American adults are overweight, and 1 in 3 is obese.</a:t>
            </a:r>
          </a:p>
          <a:p>
            <a:pPr lvl="1"/>
            <a:r>
              <a:rPr lang="en-US" dirty="0"/>
              <a:t>Obesity in particular puts people at risk for a host of complications, including Type 2 diabetes, heart disease, high cholesterol, hypertension, osteoarthritis, and some forms of cancer.</a:t>
            </a:r>
          </a:p>
          <a:p>
            <a:pPr lvl="1"/>
            <a:r>
              <a:rPr lang="en-US" dirty="0"/>
              <a:t>There is no single cause of obesity and no single way to treat it but a healthy, nutritious diet is generally the first step, including consuming more fruits and vegetables, whole grains, and lean meats and dairy products.</a:t>
            </a:r>
          </a:p>
        </p:txBody>
      </p:sp>
    </p:spTree>
    <p:extLst>
      <p:ext uri="{BB962C8B-B14F-4D97-AF65-F5344CB8AC3E}">
        <p14:creationId xmlns:p14="http://schemas.microsoft.com/office/powerpoint/2010/main" val="3214018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2F83F-9610-D443-97EF-558201303631}"/>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AB6C9446-5E70-D24D-BE85-0430AFCE5099}"/>
              </a:ext>
            </a:extLst>
          </p:cNvPr>
          <p:cNvSpPr>
            <a:spLocks noGrp="1"/>
          </p:cNvSpPr>
          <p:nvPr>
            <p:ph idx="1"/>
          </p:nvPr>
        </p:nvSpPr>
        <p:spPr/>
        <p:txBody>
          <a:bodyPr/>
          <a:lstStyle/>
          <a:p>
            <a:r>
              <a:rPr lang="en-US" b="1" dirty="0"/>
              <a:t>Kidney Disease</a:t>
            </a:r>
          </a:p>
          <a:p>
            <a:pPr lvl="1"/>
            <a:r>
              <a:rPr lang="en-US" dirty="0"/>
              <a:t>Nutrition is very important in managing end-stage renal disease, and a patient with this condition should discuss a meal plan with a dietitian and physician.</a:t>
            </a:r>
          </a:p>
          <a:p>
            <a:pPr lvl="1"/>
            <a:r>
              <a:rPr lang="en-US" dirty="0"/>
              <a:t>Certain macro- and micronutrients will need to be monitored closely, including protein, potassium, sodium, and phosphorus.</a:t>
            </a:r>
          </a:p>
          <a:p>
            <a:pPr lvl="1"/>
            <a:r>
              <a:rPr lang="en-US" dirty="0"/>
              <a:t>Kidney patients must also keep track of their caloric intake and dietitians may recommend consuming more fast-releasing carbohydrates and low-saturated fats to boost the number of calories consumed each day.</a:t>
            </a:r>
          </a:p>
        </p:txBody>
      </p:sp>
    </p:spTree>
    <p:extLst>
      <p:ext uri="{BB962C8B-B14F-4D97-AF65-F5344CB8AC3E}">
        <p14:creationId xmlns:p14="http://schemas.microsoft.com/office/powerpoint/2010/main" val="2014342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2975EF-59C3-CE4C-96EF-15A19C6DF0F7}"/>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5669EE7A-0D00-E447-96CD-27DC3BBEC760}"/>
              </a:ext>
            </a:extLst>
          </p:cNvPr>
          <p:cNvSpPr>
            <a:spLocks noGrp="1"/>
          </p:cNvSpPr>
          <p:nvPr>
            <p:ph idx="1"/>
          </p:nvPr>
        </p:nvSpPr>
        <p:spPr/>
        <p:txBody>
          <a:bodyPr/>
          <a:lstStyle/>
          <a:p>
            <a:r>
              <a:rPr lang="en-US" b="1" dirty="0"/>
              <a:t>Cancer</a:t>
            </a:r>
          </a:p>
          <a:p>
            <a:pPr lvl="1"/>
            <a:r>
              <a:rPr lang="en-US" dirty="0"/>
              <a:t>Certain cancers are linked to being overweight or obese.</a:t>
            </a:r>
          </a:p>
          <a:p>
            <a:pPr lvl="1"/>
            <a:r>
              <a:rPr lang="en-US" dirty="0"/>
              <a:t>Foods linked to decreased cancer risk include whole grains, high-fiber foods, fruits, and vegetables.</a:t>
            </a:r>
          </a:p>
          <a:p>
            <a:pPr lvl="1"/>
            <a:r>
              <a:rPr lang="en-US" dirty="0"/>
              <a:t>Foods linked to increased cancer risk include processed meats and excess alcohol.</a:t>
            </a:r>
          </a:p>
        </p:txBody>
      </p:sp>
    </p:spTree>
    <p:extLst>
      <p:ext uri="{BB962C8B-B14F-4D97-AF65-F5344CB8AC3E}">
        <p14:creationId xmlns:p14="http://schemas.microsoft.com/office/powerpoint/2010/main" val="1620880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48239-909A-CB4B-861E-CBEACA09EA29}"/>
              </a:ext>
            </a:extLst>
          </p:cNvPr>
          <p:cNvSpPr>
            <a:spLocks noGrp="1"/>
          </p:cNvSpPr>
          <p:nvPr>
            <p:ph type="title"/>
          </p:nvPr>
        </p:nvSpPr>
        <p:spPr/>
        <p:txBody>
          <a:bodyPr/>
          <a:lstStyle/>
          <a:p>
            <a:r>
              <a:rPr lang="en-US" b="1" dirty="0"/>
              <a:t>14.6 Nutrition and Your Health</a:t>
            </a:r>
            <a:endParaRPr lang="en-US" dirty="0"/>
          </a:p>
        </p:txBody>
      </p:sp>
      <p:sp>
        <p:nvSpPr>
          <p:cNvPr id="3" name="Content Placeholder 2">
            <a:extLst>
              <a:ext uri="{FF2B5EF4-FFF2-40B4-BE49-F238E27FC236}">
                <a16:creationId xmlns:a16="http://schemas.microsoft.com/office/drawing/2014/main" id="{FB76B8F1-5D40-844E-82FD-7035301FF475}"/>
              </a:ext>
            </a:extLst>
          </p:cNvPr>
          <p:cNvSpPr>
            <a:spLocks noGrp="1"/>
          </p:cNvSpPr>
          <p:nvPr>
            <p:ph idx="1"/>
          </p:nvPr>
        </p:nvSpPr>
        <p:spPr/>
        <p:txBody>
          <a:bodyPr/>
          <a:lstStyle/>
          <a:p>
            <a:r>
              <a:rPr lang="en-US" b="1" dirty="0"/>
              <a:t>Digestive Disorders</a:t>
            </a:r>
          </a:p>
          <a:p>
            <a:pPr lvl="1"/>
            <a:r>
              <a:rPr lang="en-US" dirty="0"/>
              <a:t>Digestive disorders can include constipation, heartburn or gastroesophageal reflux disease, inflammatory bowel disease, including Crohn’s and ulcerative colitis, and irritable bowel syndrome.</a:t>
            </a:r>
          </a:p>
          <a:p>
            <a:pPr lvl="1"/>
            <a:r>
              <a:rPr lang="en-US" dirty="0"/>
              <a:t>For many of them, diet can play an important role in prevention and management.</a:t>
            </a:r>
          </a:p>
          <a:p>
            <a:pPr lvl="1"/>
            <a:r>
              <a:rPr lang="en-US" dirty="0"/>
              <a:t>For example, getting enough fiber and fluids in your diet and being active can help to alleviate constipation.</a:t>
            </a:r>
          </a:p>
        </p:txBody>
      </p:sp>
    </p:spTree>
    <p:extLst>
      <p:ext uri="{BB962C8B-B14F-4D97-AF65-F5344CB8AC3E}">
        <p14:creationId xmlns:p14="http://schemas.microsoft.com/office/powerpoint/2010/main" val="1971383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70743-1FB4-C44B-9078-1B6EC23B95A6}"/>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743840BD-027C-D847-80E6-40CDE791E065}"/>
              </a:ext>
            </a:extLst>
          </p:cNvPr>
          <p:cNvSpPr>
            <a:spLocks noGrp="1"/>
          </p:cNvSpPr>
          <p:nvPr>
            <p:ph idx="1"/>
          </p:nvPr>
        </p:nvSpPr>
        <p:spPr/>
        <p:txBody>
          <a:bodyPr>
            <a:normAutofit lnSpcReduction="10000"/>
          </a:bodyPr>
          <a:lstStyle/>
          <a:p>
            <a:r>
              <a:rPr lang="en-US" dirty="0"/>
              <a:t>In the past, people’s culture and location determined the foods they ate and the manner in which they prepared their meals.</a:t>
            </a:r>
          </a:p>
          <a:p>
            <a:r>
              <a:rPr lang="en-US" dirty="0"/>
              <a:t>Today, most people have access to a wide variety of food and can prepare them any way they choose.</a:t>
            </a:r>
          </a:p>
          <a:p>
            <a:r>
              <a:rPr lang="en-US" dirty="0"/>
              <a:t>However, customs and traditions still strongly influence diet and cuisine in most areas of the world.</a:t>
            </a:r>
          </a:p>
          <a:p>
            <a:r>
              <a:rPr lang="en-US" dirty="0"/>
              <a:t>In this section, you will read a few examples of cuisines in different countries and regions, demonstrating differences in preferences. We will also compare common dietary choices in each region for a key meal—breakfast.</a:t>
            </a:r>
          </a:p>
        </p:txBody>
      </p:sp>
    </p:spTree>
    <p:extLst>
      <p:ext uri="{BB962C8B-B14F-4D97-AF65-F5344CB8AC3E}">
        <p14:creationId xmlns:p14="http://schemas.microsoft.com/office/powerpoint/2010/main" val="2825073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6FA72-2B89-2F4B-9013-25A83EE0BE0C}"/>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78402AD4-8483-624D-A729-6102E434096B}"/>
              </a:ext>
            </a:extLst>
          </p:cNvPr>
          <p:cNvSpPr>
            <a:spLocks noGrp="1"/>
          </p:cNvSpPr>
          <p:nvPr>
            <p:ph idx="1"/>
          </p:nvPr>
        </p:nvSpPr>
        <p:spPr/>
        <p:txBody>
          <a:bodyPr/>
          <a:lstStyle/>
          <a:p>
            <a:r>
              <a:rPr lang="en-US" b="1" dirty="0"/>
              <a:t>North America</a:t>
            </a:r>
          </a:p>
          <a:p>
            <a:pPr lvl="1"/>
            <a:r>
              <a:rPr lang="en-US" dirty="0"/>
              <a:t>The people of the United States and Canada consume a wide variety of food, from barbecue, pizza, peanut butter sandwiches, and pie to sushi, tacos, chow mien, and roti.</a:t>
            </a:r>
          </a:p>
          <a:p>
            <a:pPr lvl="1"/>
            <a:r>
              <a:rPr lang="en-US" dirty="0"/>
              <a:t>As people immigrated to North America, they brought their dietary differences with them.</a:t>
            </a:r>
          </a:p>
          <a:p>
            <a:pPr lvl="1"/>
            <a:r>
              <a:rPr lang="en-US" dirty="0"/>
              <a:t>The variety of North American cuisine has also been impacted by regional variations.</a:t>
            </a:r>
          </a:p>
          <a:p>
            <a:pPr lvl="1"/>
            <a:r>
              <a:rPr lang="en-US" dirty="0"/>
              <a:t>As more people seek to support sustainable agriculture, locally grown crops and whole-food cooking practices often factor into what Americans eat and how they eat it.</a:t>
            </a:r>
          </a:p>
        </p:txBody>
      </p:sp>
    </p:spTree>
    <p:extLst>
      <p:ext uri="{BB962C8B-B14F-4D97-AF65-F5344CB8AC3E}">
        <p14:creationId xmlns:p14="http://schemas.microsoft.com/office/powerpoint/2010/main" val="266962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FA417-29EF-0148-BF50-0597FE6A5F2B}"/>
              </a:ext>
            </a:extLst>
          </p:cNvPr>
          <p:cNvSpPr>
            <a:spLocks noGrp="1"/>
          </p:cNvSpPr>
          <p:nvPr>
            <p:ph type="title"/>
          </p:nvPr>
        </p:nvSpPr>
        <p:spPr/>
        <p:txBody>
          <a:bodyPr/>
          <a:lstStyle/>
          <a:p>
            <a:r>
              <a:rPr lang="en-US" b="1" dirty="0"/>
              <a:t>14.7 Diets around the World</a:t>
            </a:r>
            <a:endParaRPr lang="en-US" dirty="0"/>
          </a:p>
        </p:txBody>
      </p:sp>
      <p:sp>
        <p:nvSpPr>
          <p:cNvPr id="3" name="Content Placeholder 2">
            <a:extLst>
              <a:ext uri="{FF2B5EF4-FFF2-40B4-BE49-F238E27FC236}">
                <a16:creationId xmlns:a16="http://schemas.microsoft.com/office/drawing/2014/main" id="{D85889B7-24B3-7E45-94EB-A63973343702}"/>
              </a:ext>
            </a:extLst>
          </p:cNvPr>
          <p:cNvSpPr>
            <a:spLocks noGrp="1"/>
          </p:cNvSpPr>
          <p:nvPr>
            <p:ph idx="1"/>
          </p:nvPr>
        </p:nvSpPr>
        <p:spPr/>
        <p:txBody>
          <a:bodyPr>
            <a:normAutofit fontScale="92500" lnSpcReduction="10000"/>
          </a:bodyPr>
          <a:lstStyle/>
          <a:p>
            <a:r>
              <a:rPr lang="en-US" b="1" dirty="0"/>
              <a:t>Breakfast in North America</a:t>
            </a:r>
          </a:p>
          <a:p>
            <a:pPr lvl="1"/>
            <a:r>
              <a:rPr lang="en-US" dirty="0"/>
              <a:t>Breakfast is a vital meal in any part of the world because it breaks the long overnight fast.</a:t>
            </a:r>
          </a:p>
          <a:p>
            <a:pPr lvl="1"/>
            <a:r>
              <a:rPr lang="en-US" dirty="0"/>
              <a:t>It also provides fuel for the first part of the day and helps improve concentration and energy levels.</a:t>
            </a:r>
          </a:p>
          <a:p>
            <a:pPr lvl="1"/>
            <a:r>
              <a:rPr lang="en-US" dirty="0"/>
              <a:t>On weekdays, North Americans often eat breakfast in a hurry or on the go, choosing foods that are quick and easy to prepare or can be eaten during the trip to school or the office.</a:t>
            </a:r>
          </a:p>
          <a:p>
            <a:pPr lvl="1"/>
            <a:r>
              <a:rPr lang="en-US" dirty="0"/>
              <a:t>On the weekends, some people spend a longer time enjoying a hearty breakfast or going out for brunch.</a:t>
            </a:r>
          </a:p>
          <a:p>
            <a:pPr lvl="1"/>
            <a:r>
              <a:rPr lang="en-US" dirty="0"/>
              <a:t>Typical choices emphasize hot foods and include egg dishes, such as omelets and scrambled or fried eggs, along with pancakes, waffles, French toast, bacon or sausage, and orange juice, coffee, or tea to drink.</a:t>
            </a:r>
          </a:p>
        </p:txBody>
      </p:sp>
    </p:spTree>
    <p:extLst>
      <p:ext uri="{BB962C8B-B14F-4D97-AF65-F5344CB8AC3E}">
        <p14:creationId xmlns:p14="http://schemas.microsoft.com/office/powerpoint/2010/main" val="1698124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ooking 16x9">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extLst>
    <a:ext uri="{05A4C25C-085E-4340-85A3-A5531E510DB2}">
      <thm15:themeFamily xmlns:thm15="http://schemas.microsoft.com/office/thememl/2012/main" name="Fresh food presentation (widescreen).potx" id="{63DD3034-9CB5-4B6F-BCA0-530A5E267AB2}" vid="{9783A5E3-1DF2-4F3C-8902-0C2EB8A188D6}"/>
    </a:ext>
  </a:extLst>
</a:theme>
</file>

<file path=ppt/theme/theme2.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theme>
</file>

<file path=ppt/theme/theme3.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0D821C33D77374889306AEF42E3F77D" ma:contentTypeVersion="7" ma:contentTypeDescription="Create a new document." ma:contentTypeScope="" ma:versionID="72be366cff232dfece6902775b7875da">
  <xsd:schema xmlns:xsd="http://www.w3.org/2001/XMLSchema" xmlns:xs="http://www.w3.org/2001/XMLSchema" xmlns:p="http://schemas.microsoft.com/office/2006/metadata/properties" xmlns:ns2="fde54b8b-4b5e-495a-9838-89e8d703d9aa" targetNamespace="http://schemas.microsoft.com/office/2006/metadata/properties" ma:root="true" ma:fieldsID="941aee6532d60bb553fc8bd15f74bc67" ns2:_="">
    <xsd:import namespace="fde54b8b-4b5e-495a-9838-89e8d703d9a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e54b8b-4b5e-495a-9838-89e8d703d9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08942AA-0721-4324-BC2C-A3CB43F24E71}">
  <ds:schemaRefs>
    <ds:schemaRef ds:uri="http://schemas.microsoft.com/sharepoint/v3/contenttype/forms"/>
  </ds:schemaRefs>
</ds:datastoreItem>
</file>

<file path=customXml/itemProps2.xml><?xml version="1.0" encoding="utf-8"?>
<ds:datastoreItem xmlns:ds="http://schemas.openxmlformats.org/officeDocument/2006/customXml" ds:itemID="{EBD76E4E-BFD9-4F79-B677-BB9CC63A86CA}"/>
</file>

<file path=customXml/itemProps3.xml><?xml version="1.0" encoding="utf-8"?>
<ds:datastoreItem xmlns:ds="http://schemas.openxmlformats.org/officeDocument/2006/customXml" ds:itemID="{5E700CCB-20BA-4760-AB9F-AC3B63ED32E0}">
  <ds:schemaRefs>
    <ds:schemaRef ds:uri="http://www.w3.org/XML/1998/namespace"/>
    <ds:schemaRef ds:uri="http://purl.org/dc/dcmitype/"/>
    <ds:schemaRef ds:uri="http://schemas.microsoft.com/office/infopath/2007/PartnerControls"/>
    <ds:schemaRef ds:uri="http://purl.org/dc/elements/1.1/"/>
    <ds:schemaRef ds:uri="a4f35948-e619-41b3-aa29-22878b09cfd2"/>
    <ds:schemaRef ds:uri="http://schemas.microsoft.com/office/2006/documentManagement/types"/>
    <ds:schemaRef ds:uri="http://schemas.openxmlformats.org/package/2006/metadata/core-properties"/>
    <ds:schemaRef ds:uri="40262f94-9f35-4ac3-9a90-690165a166b7"/>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Fresh food presentation (widescreen)</Template>
  <TotalTime>14653</TotalTime>
  <Words>10672</Words>
  <Application>Microsoft Macintosh PowerPoint</Application>
  <PresentationFormat>Custom</PresentationFormat>
  <Paragraphs>732</Paragraphs>
  <Slides>127</Slides>
  <Notes>0</Notes>
  <HiddenSlides>0</HiddenSlides>
  <MMClips>3</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127</vt:i4>
      </vt:variant>
    </vt:vector>
  </HeadingPairs>
  <TitlesOfParts>
    <vt:vector size="131" baseType="lpstr">
      <vt:lpstr>Arial</vt:lpstr>
      <vt:lpstr>Calibri</vt:lpstr>
      <vt:lpstr>Constantia</vt:lpstr>
      <vt:lpstr>Cooking 16x9</vt:lpstr>
      <vt:lpstr>Nutrition and Society: Food Politics and Perspectives</vt:lpstr>
      <vt:lpstr>Chapter Objectives:</vt:lpstr>
      <vt:lpstr>Chapter Objectives:</vt:lpstr>
      <vt:lpstr>Introduction</vt:lpstr>
      <vt:lpstr>Introduction</vt:lpstr>
      <vt:lpstr>Introduction</vt:lpstr>
      <vt:lpstr>Introduction</vt:lpstr>
      <vt:lpstr>Introduction</vt:lpstr>
      <vt:lpstr>Video 14.1 Green Careers: Sustainable Agriculture</vt:lpstr>
      <vt:lpstr>14.1 Historical Perspectives on Food</vt:lpstr>
      <vt:lpstr>14.1 Historical Perspectives on Food</vt:lpstr>
      <vt:lpstr>14.1 Historical Perspectives on Food</vt:lpstr>
      <vt:lpstr>14.1 Historical Perspectives on Food</vt:lpstr>
      <vt:lpstr>14.1 Historical Perspectives on Food</vt:lpstr>
      <vt:lpstr>14.1 Historical Perspectives on Food</vt:lpstr>
      <vt:lpstr>14.1 Historical Perspectives on Food</vt:lpstr>
      <vt:lpstr>14.1 Historical Perspectives on Food</vt:lpstr>
      <vt:lpstr>14.1 Historical Perspectives on Food</vt:lpstr>
      <vt:lpstr>14.1 Historical Perspectives on Food</vt:lpstr>
      <vt:lpstr>14.1 Historical Perspectives on Food</vt:lpstr>
      <vt:lpstr>14.1 Historical Perspectives on Food</vt:lpstr>
      <vt:lpstr>14.1 Historical Perspectives on Food</vt:lpstr>
      <vt:lpstr>14.2 The Food Industry</vt:lpstr>
      <vt:lpstr>14.2 The Food Industry</vt:lpstr>
      <vt:lpstr>14.2 The Food Industry</vt:lpstr>
      <vt:lpstr>14.2 Food Preservation</vt:lpstr>
      <vt:lpstr>14.2 Food Preservation</vt:lpstr>
      <vt:lpstr>14.2 Food Processing</vt:lpstr>
      <vt:lpstr>14.2 Food Preservation</vt:lpstr>
      <vt:lpstr>14.2 Food Regulation and Control</vt:lpstr>
      <vt:lpstr>14.2 Food Regulation and Control</vt:lpstr>
      <vt:lpstr>14.2 Food Regulation and Control</vt:lpstr>
      <vt:lpstr>14.2 Food Regulation and Control</vt:lpstr>
      <vt:lpstr>14.2 Food Additives</vt:lpstr>
      <vt:lpstr>Table 14.1 Food Additives</vt:lpstr>
      <vt:lpstr>14.2 Food Additives</vt:lpstr>
      <vt:lpstr>14.2 Food Additives</vt:lpstr>
      <vt:lpstr>14.2 The Effect of New Technologies</vt:lpstr>
      <vt:lpstr>14.2 Genetically Modified Foods</vt:lpstr>
      <vt:lpstr>14.2 Genetically Modified Foods</vt:lpstr>
      <vt:lpstr>14.2 Food Enrichment and Fortification</vt:lpstr>
      <vt:lpstr>14.2 The Health of the Population</vt:lpstr>
      <vt:lpstr>14.3 The Politics of Food</vt:lpstr>
      <vt:lpstr>14.3 Food Politics</vt:lpstr>
      <vt:lpstr>14.3 Food Politics</vt:lpstr>
      <vt:lpstr>14.3 Food Politics</vt:lpstr>
      <vt:lpstr>14.3 Food Politics</vt:lpstr>
      <vt:lpstr>14.3 Food Politics</vt:lpstr>
      <vt:lpstr>14.3 Food Politics</vt:lpstr>
      <vt:lpstr>14.3 Food Politics</vt:lpstr>
      <vt:lpstr>14.3 Food Politics</vt:lpstr>
      <vt:lpstr>14.3 Food Politics</vt:lpstr>
      <vt:lpstr>14.4 Food Cost and Inflation</vt:lpstr>
      <vt:lpstr>14.4 Food Cost and Inflation</vt:lpstr>
      <vt:lpstr>14.4 Food Cost and Inflation</vt:lpstr>
      <vt:lpstr>14.4 Food Cost and Inflation</vt:lpstr>
      <vt:lpstr>14.4 Food Cost and Inflation</vt:lpstr>
      <vt:lpstr>14.4 Food Cost and Inflation</vt:lpstr>
      <vt:lpstr>14.4 Food Cost and Inflation</vt:lpstr>
      <vt:lpstr>14.4 Food Cost and Inflation</vt:lpstr>
      <vt:lpstr>14.4 Food Cost and Inflation</vt:lpstr>
      <vt:lpstr>14.5 The Issue of Food Security</vt:lpstr>
      <vt:lpstr>14.5 The Issue of Food Security</vt:lpstr>
      <vt:lpstr>14.5 The Issue of Food Security</vt:lpstr>
      <vt:lpstr>14.5 The Issue of Food Security</vt:lpstr>
      <vt:lpstr>14.5 The Issue of Food Security</vt:lpstr>
      <vt:lpstr>14.5 The Issue of Food Security</vt:lpstr>
      <vt:lpstr>14.5 The Issue of Food Security</vt:lpstr>
      <vt:lpstr>14.5 The Issue of Food Security</vt:lpstr>
      <vt:lpstr>14.5 The Issue of Food Security</vt:lpstr>
      <vt:lpstr>14.5 The Issue of Food Security</vt:lpstr>
      <vt:lpstr>ABC News Going Hungry in America</vt:lpstr>
      <vt:lpstr>14.5 The Issue of Food Security</vt:lpstr>
      <vt:lpstr>14.5 The Issue of Food Security</vt:lpstr>
      <vt:lpstr>14.5 The Issue of Food Security</vt:lpstr>
      <vt:lpstr>14.5 The Issue of Food Security</vt:lpstr>
      <vt:lpstr>14.5 The Issue of Food Security</vt:lpstr>
      <vt:lpstr>14.5 The Issue of Food Security</vt:lpstr>
      <vt:lpstr>14.5 The Issue of Food Security</vt:lpstr>
      <vt:lpstr>14.6 Nutrition and Your Health</vt:lpstr>
      <vt:lpstr>14.6 Nutrition and Your Health</vt:lpstr>
      <vt:lpstr>14.6 Nutrition and Your Health</vt:lpstr>
      <vt:lpstr>14.6 Nutrition and Your Health</vt:lpstr>
      <vt:lpstr>14.6 Nutrition and Your Health</vt:lpstr>
      <vt:lpstr>14.6 Nutrition and Your Health</vt:lpstr>
      <vt:lpstr>14.6 Nutrition and Your Health</vt:lpstr>
      <vt:lpstr>14.6 Nutrition and Your Health</vt:lpstr>
      <vt:lpstr>14.6 Nutrition and Your Health</vt:lpstr>
      <vt:lpstr>14.6 Nutrition and Your Health</vt:lpstr>
      <vt:lpstr>14.6 Nutrition and Your Health</vt:lpstr>
      <vt:lpstr>14.6 Nutrition and Your Health</vt:lpstr>
      <vt:lpstr>14.6 Nutrition and Your Health</vt:lpstr>
      <vt:lpstr>14.6 Nutrition and Your Health</vt:lpstr>
      <vt:lpstr>14.6 Nutrition and Your Health</vt:lpstr>
      <vt:lpstr>14.6 Nutrition and Your Health</vt:lpstr>
      <vt:lpstr>14.6 Nutrition and Your Health</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Video 14.5 The Mediterranean Diet</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lpstr>14.7 Diets around the World</vt:lpstr>
    </vt:vector>
  </TitlesOfParts>
  <Company>Georgia Highlands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Nutrition and You</dc:title>
  <dc:creator>Sharryse Henderson</dc:creator>
  <cp:lastModifiedBy>Lisa Jellum</cp:lastModifiedBy>
  <cp:revision>450</cp:revision>
  <cp:lastPrinted>2019-01-27T14:34:55Z</cp:lastPrinted>
  <dcterms:created xsi:type="dcterms:W3CDTF">2018-01-08T00:02:35Z</dcterms:created>
  <dcterms:modified xsi:type="dcterms:W3CDTF">2021-11-12T19:44:09Z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0x010100F0D821C33D77374889306AEF42E3F77D</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