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5"/>
  </p:notesMasterIdLst>
  <p:handoutMasterIdLst>
    <p:handoutMasterId r:id="rId86"/>
  </p:handoutMasterIdLst>
  <p:sldIdLst>
    <p:sldId id="256" r:id="rId5"/>
    <p:sldId id="257" r:id="rId6"/>
    <p:sldId id="333" r:id="rId7"/>
    <p:sldId id="332" r:id="rId8"/>
    <p:sldId id="258" r:id="rId9"/>
    <p:sldId id="259" r:id="rId10"/>
    <p:sldId id="260" r:id="rId11"/>
    <p:sldId id="261" r:id="rId12"/>
    <p:sldId id="262" r:id="rId13"/>
    <p:sldId id="263" r:id="rId14"/>
    <p:sldId id="264" r:id="rId15"/>
    <p:sldId id="265" r:id="rId16"/>
    <p:sldId id="267" r:id="rId17"/>
    <p:sldId id="266" r:id="rId18"/>
    <p:sldId id="268" r:id="rId19"/>
    <p:sldId id="288" r:id="rId20"/>
    <p:sldId id="269" r:id="rId21"/>
    <p:sldId id="270" r:id="rId22"/>
    <p:sldId id="271" r:id="rId23"/>
    <p:sldId id="272" r:id="rId24"/>
    <p:sldId id="273" r:id="rId25"/>
    <p:sldId id="274" r:id="rId26"/>
    <p:sldId id="275" r:id="rId27"/>
    <p:sldId id="276" r:id="rId28"/>
    <p:sldId id="277" r:id="rId29"/>
    <p:sldId id="278" r:id="rId30"/>
    <p:sldId id="334" r:id="rId31"/>
    <p:sldId id="280" r:id="rId32"/>
    <p:sldId id="281" r:id="rId33"/>
    <p:sldId id="282" r:id="rId34"/>
    <p:sldId id="283" r:id="rId35"/>
    <p:sldId id="284" r:id="rId36"/>
    <p:sldId id="285" r:id="rId37"/>
    <p:sldId id="286" r:id="rId38"/>
    <p:sldId id="289" r:id="rId39"/>
    <p:sldId id="287" r:id="rId40"/>
    <p:sldId id="290" r:id="rId41"/>
    <p:sldId id="291" r:id="rId42"/>
    <p:sldId id="292" r:id="rId43"/>
    <p:sldId id="293" r:id="rId44"/>
    <p:sldId id="335" r:id="rId45"/>
    <p:sldId id="336"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06" r:id="rId59"/>
    <p:sldId id="307" r:id="rId60"/>
    <p:sldId id="308" r:id="rId61"/>
    <p:sldId id="309" r:id="rId62"/>
    <p:sldId id="310" r:id="rId63"/>
    <p:sldId id="311" r:id="rId64"/>
    <p:sldId id="312" r:id="rId65"/>
    <p:sldId id="313" r:id="rId66"/>
    <p:sldId id="314" r:id="rId67"/>
    <p:sldId id="315" r:id="rId68"/>
    <p:sldId id="316" r:id="rId69"/>
    <p:sldId id="317" r:id="rId70"/>
    <p:sldId id="318" r:id="rId71"/>
    <p:sldId id="319" r:id="rId72"/>
    <p:sldId id="320" r:id="rId73"/>
    <p:sldId id="321" r:id="rId74"/>
    <p:sldId id="323" r:id="rId75"/>
    <p:sldId id="322" r:id="rId76"/>
    <p:sldId id="324" r:id="rId77"/>
    <p:sldId id="325" r:id="rId78"/>
    <p:sldId id="326" r:id="rId79"/>
    <p:sldId id="327" r:id="rId80"/>
    <p:sldId id="328" r:id="rId81"/>
    <p:sldId id="329" r:id="rId82"/>
    <p:sldId id="330" r:id="rId83"/>
    <p:sldId id="331" r:id="rId84"/>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3"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492" autoAdjust="0"/>
  </p:normalViewPr>
  <p:slideViewPr>
    <p:cSldViewPr>
      <p:cViewPr varScale="1">
        <p:scale>
          <a:sx n="70" d="100"/>
          <a:sy n="70" d="100"/>
        </p:scale>
        <p:origin x="158" y="29"/>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tableStyles" Target="tableStyles.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5E03B7-B591-4A2A-B695-014C5A39F13E}" type="datetimeFigureOut">
              <a:rPr lang="en-US"/>
              <a:t>12/8/2021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E322BB-75AD-4A1E-9661-2724167329F0}" type="slidenum">
              <a:rPr/>
              <a:t>‹#›</a:t>
            </a:fld>
            <a:endParaRPr/>
          </a:p>
        </p:txBody>
      </p:sp>
    </p:spTree>
    <p:extLst>
      <p:ext uri="{BB962C8B-B14F-4D97-AF65-F5344CB8AC3E}">
        <p14:creationId xmlns:p14="http://schemas.microsoft.com/office/powerpoint/2010/main" val="251270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FBD7B-E4FB-4AA8-9540-FD148073ACB3}" type="datetimeFigureOut">
              <a:rPr lang="en-US"/>
              <a:t>12/8/2021</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5B7DE-1198-4F2F-B574-CA8CAE341642}" type="slidenum">
              <a:rPr/>
              <a:t>‹#›</a:t>
            </a:fld>
            <a:endParaRPr/>
          </a:p>
        </p:txBody>
      </p:sp>
    </p:spTree>
    <p:extLst>
      <p:ext uri="{BB962C8B-B14F-4D97-AF65-F5344CB8AC3E}">
        <p14:creationId xmlns:p14="http://schemas.microsoft.com/office/powerpoint/2010/main" val="188231245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squares"/>
          <p:cNvGrpSpPr/>
          <p:nvPr/>
        </p:nvGrpSpPr>
        <p:grpSpPr>
          <a:xfrm>
            <a:off x="0" y="1135743"/>
            <a:ext cx="1622332" cy="799981"/>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828324" y="362396"/>
            <a:ext cx="9141619" cy="1676400"/>
          </a:xfrm>
        </p:spPr>
        <p:txBody>
          <a:bodyPr>
            <a:noAutofit/>
          </a:bodyPr>
          <a:lstStyle>
            <a:lvl1pPr>
              <a:lnSpc>
                <a:spcPct val="80000"/>
              </a:lnSpc>
              <a:defRPr sz="6000"/>
            </a:lvl1pPr>
          </a:lstStyle>
          <a:p>
            <a:r>
              <a:rPr lang="en-US" smtClean="0"/>
              <a:t>Click to edit Master title style</a:t>
            </a:r>
            <a:endParaRPr/>
          </a:p>
        </p:txBody>
      </p:sp>
      <p:sp>
        <p:nvSpPr>
          <p:cNvPr id="3" name="Subtitle 2"/>
          <p:cNvSpPr>
            <a:spLocks noGrp="1"/>
          </p:cNvSpPr>
          <p:nvPr>
            <p:ph type="subTitle" idx="1"/>
          </p:nvPr>
        </p:nvSpPr>
        <p:spPr>
          <a:xfrm>
            <a:off x="1828324" y="2089595"/>
            <a:ext cx="9141619" cy="886344"/>
          </a:xfrm>
        </p:spPr>
        <p:txBody>
          <a:bodyPr>
            <a:normAutofit/>
          </a:bodyPr>
          <a:lstStyle>
            <a:lvl1pPr marL="0" indent="0" algn="l">
              <a:buNone/>
              <a:defRPr sz="2800">
                <a:solidFill>
                  <a:schemeClr val="accent1">
                    <a:lumMod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A7209051-6E81-43E8-9099-FF6A0C3DCFE8}" type="datetime1">
              <a:rPr lang="en-US"/>
              <a:t>12/8/2021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88751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CEAB04-7709-4C1E-A61A-74684A0170FC}" type="datetime1">
              <a:rPr lang="en-US"/>
              <a:t>12/8/2021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64082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squares"/>
          <p:cNvGrpSpPr/>
          <p:nvPr/>
        </p:nvGrpSpPr>
        <p:grpSpPr>
          <a:xfrm rot="5400000">
            <a:off x="9583007" y="233864"/>
            <a:ext cx="1063300" cy="524046"/>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bottom graphic"/>
          <p:cNvGrpSpPr/>
          <p:nvPr/>
        </p:nvGrpSpPr>
        <p:grpSpPr>
          <a:xfrm>
            <a:off x="0" y="5395517"/>
            <a:ext cx="12188825" cy="1462483"/>
            <a:chOff x="0" y="4046638"/>
            <a:chExt cx="9144000" cy="1096862"/>
          </a:xfrm>
        </p:grpSpPr>
        <p:sp>
          <p:nvSpPr>
            <p:cNvPr id="16" name="Freeform 15"/>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72"/>
            <p:cNvSpPr/>
            <p:nvPr/>
          </p:nvSpPr>
          <p:spPr bwMode="ltGray">
            <a:xfrm rot="5400000">
              <a:off x="4023569" y="23069"/>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Vertical Title 1"/>
          <p:cNvSpPr>
            <a:spLocks noGrp="1"/>
          </p:cNvSpPr>
          <p:nvPr>
            <p:ph type="title" orient="vert"/>
          </p:nvPr>
        </p:nvSpPr>
        <p:spPr>
          <a:xfrm>
            <a:off x="9751060" y="1150514"/>
            <a:ext cx="1828324" cy="502168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218882" y="1150514"/>
            <a:ext cx="8227457" cy="5021685"/>
          </a:xfrm>
        </p:spPr>
        <p:txBody>
          <a:bodyPr vert="eaVert"/>
          <a:lstStyle>
            <a:lvl5pPr>
              <a:defRPr/>
            </a:lvl5pPr>
            <a:lvl6pPr>
              <a:defRPr/>
            </a:lvl6pPr>
            <a:lvl7pPr>
              <a:defRPr/>
            </a:lvl7pPr>
            <a:lvl8pPr>
              <a:defRPr baseline="0"/>
            </a:lvl8pPr>
            <a:lvl9pPr>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79BD0D-E0B1-4CED-AC65-708AC79EB9CD}" type="datetime1">
              <a:rPr lang="en-US"/>
              <a:t>12/8/2021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8164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C3EA6D-DF0B-4D4B-B359-5F1D1D0E30A4}" type="datetime1">
              <a:rPr lang="en-US"/>
              <a:t>12/8/2021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3515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squares"/>
          <p:cNvGrpSpPr/>
          <p:nvPr/>
        </p:nvGrpSpPr>
        <p:grpSpPr>
          <a:xfrm>
            <a:off x="0" y="3124415"/>
            <a:ext cx="1622332" cy="805061"/>
            <a:chOff x="0" y="2343311"/>
            <a:chExt cx="1217066" cy="603796"/>
          </a:xfrm>
        </p:grpSpPr>
        <p:sp>
          <p:nvSpPr>
            <p:cNvPr id="8" name="Rounded Rectangle 7"/>
            <p:cNvSpPr/>
            <p:nvPr/>
          </p:nvSpPr>
          <p:spPr>
            <a:xfrm>
              <a:off x="787514" y="2347123"/>
              <a:ext cx="429552" cy="5999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86370" y="2347123"/>
              <a:ext cx="429552" cy="59998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92604" y="2535915"/>
              <a:ext cx="599986" cy="214778"/>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9" name="bottom graphic"/>
          <p:cNvGrpSpPr/>
          <p:nvPr/>
        </p:nvGrpSpPr>
        <p:grpSpPr>
          <a:xfrm>
            <a:off x="0" y="5409216"/>
            <a:ext cx="12188825" cy="1462483"/>
            <a:chOff x="0" y="4056912"/>
            <a:chExt cx="9144000" cy="1096862"/>
          </a:xfrm>
        </p:grpSpPr>
        <p:sp>
          <p:nvSpPr>
            <p:cNvPr id="20" name="Freeform 19"/>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Title 1"/>
          <p:cNvSpPr>
            <a:spLocks noGrp="1"/>
          </p:cNvSpPr>
          <p:nvPr>
            <p:ph type="title"/>
          </p:nvPr>
        </p:nvSpPr>
        <p:spPr>
          <a:xfrm>
            <a:off x="1828324" y="1932518"/>
            <a:ext cx="9141619" cy="2105367"/>
          </a:xfrm>
        </p:spPr>
        <p:txBody>
          <a:bodyPr anchor="b">
            <a:normAutofit/>
          </a:bodyPr>
          <a:lstStyle>
            <a:lvl1pPr algn="l">
              <a:defRPr sz="6000" b="0" cap="none" baseline="0"/>
            </a:lvl1pPr>
          </a:lstStyle>
          <a:p>
            <a:r>
              <a:rPr lang="en-US" smtClean="0"/>
              <a:t>Click to edit Master title style</a:t>
            </a:r>
            <a:endParaRPr/>
          </a:p>
        </p:txBody>
      </p:sp>
      <p:sp>
        <p:nvSpPr>
          <p:cNvPr id="3" name="Text Placeholder 2"/>
          <p:cNvSpPr>
            <a:spLocks noGrp="1"/>
          </p:cNvSpPr>
          <p:nvPr>
            <p:ph type="body" idx="1"/>
          </p:nvPr>
        </p:nvSpPr>
        <p:spPr>
          <a:xfrm>
            <a:off x="1828324" y="4084264"/>
            <a:ext cx="9141619" cy="933297"/>
          </a:xfrm>
        </p:spPr>
        <p:txBody>
          <a:bodyPr anchor="t">
            <a:normAutofit/>
          </a:bodyPr>
          <a:lstStyle>
            <a:lvl1pPr marL="0" indent="0">
              <a:buNone/>
              <a:defRPr sz="2800">
                <a:solidFill>
                  <a:schemeClr val="accent1">
                    <a:lumMod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77EDB99-15BC-4479-BAC5-1E502E66917A}" type="datetime1">
              <a:rPr lang="en-US"/>
              <a:t>12/8/2021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3569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p>
            <a:r>
              <a:rPr lang="en-US" smtClean="0"/>
              <a:t>Click to edit Master title style</a:t>
            </a:r>
            <a:endParaRPr/>
          </a:p>
        </p:txBody>
      </p:sp>
      <p:sp>
        <p:nvSpPr>
          <p:cNvPr id="3" name="Content Placeholder 2"/>
          <p:cNvSpPr>
            <a:spLocks noGrp="1"/>
          </p:cNvSpPr>
          <p:nvPr>
            <p:ph sz="half" idx="1"/>
          </p:nvPr>
        </p:nvSpPr>
        <p:spPr>
          <a:xfrm>
            <a:off x="1141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094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4067C2A3-CD19-48AB-9F64-ECCF75182EDD}" type="datetime1">
              <a:rPr lang="en-US"/>
              <a:t>12/8/2021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29779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41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Edit Master text styles</a:t>
            </a:r>
          </a:p>
        </p:txBody>
      </p:sp>
      <p:sp>
        <p:nvSpPr>
          <p:cNvPr id="4" name="Content Placeholder 3"/>
          <p:cNvSpPr>
            <a:spLocks noGrp="1"/>
          </p:cNvSpPr>
          <p:nvPr>
            <p:ph sz="half" idx="2"/>
          </p:nvPr>
        </p:nvSpPr>
        <p:spPr>
          <a:xfrm>
            <a:off x="1141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094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Edit Master text styles</a:t>
            </a:r>
          </a:p>
        </p:txBody>
      </p:sp>
      <p:sp>
        <p:nvSpPr>
          <p:cNvPr id="6" name="Content Placeholder 5"/>
          <p:cNvSpPr>
            <a:spLocks noGrp="1"/>
          </p:cNvSpPr>
          <p:nvPr>
            <p:ph sz="quarter" idx="4"/>
          </p:nvPr>
        </p:nvSpPr>
        <p:spPr>
          <a:xfrm>
            <a:off x="6094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63E8C1-7C87-4705-AB97-8CD17D208E3F}" type="datetime1">
              <a:rPr lang="en-US"/>
              <a:t>12/8/2021</a:t>
            </a:fld>
            <a:endParaRPr/>
          </a:p>
        </p:txBody>
      </p:sp>
      <p:sp>
        <p:nvSpPr>
          <p:cNvPr id="9" name="Slide Number Placeholder 8"/>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48703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20C624E-DF92-4841-B9B9-DD11AA239B85}" type="datetime1">
              <a:rPr lang="en-US"/>
              <a:t>12/8/2021</a:t>
            </a:fld>
            <a:endParaRPr/>
          </a:p>
        </p:txBody>
      </p:sp>
      <p:sp>
        <p:nvSpPr>
          <p:cNvPr id="5" name="Slide Number Placeholder 4"/>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9690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8" name="bottom graphic"/>
          <p:cNvGrpSpPr/>
          <p:nvPr/>
        </p:nvGrpSpPr>
        <p:grpSpPr>
          <a:xfrm>
            <a:off x="0" y="5409216"/>
            <a:ext cx="12188825" cy="1462483"/>
            <a:chOff x="0" y="4056912"/>
            <a:chExt cx="9144000" cy="1096862"/>
          </a:xfrm>
        </p:grpSpPr>
        <p:sp>
          <p:nvSpPr>
            <p:cNvPr id="9" name="Freeform 8"/>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FBDA3AE1-4360-4D5B-BDBC-656B872DD533}" type="datetime1">
              <a:rPr lang="en-US"/>
              <a:t>12/8/2021</a:t>
            </a:fld>
            <a:endParaRPr/>
          </a:p>
        </p:txBody>
      </p:sp>
      <p:sp>
        <p:nvSpPr>
          <p:cNvPr id="4" name="Slide Number Placeholder 3"/>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22539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75530" y="1600200"/>
            <a:ext cx="6094413"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218883" y="1600202"/>
            <a:ext cx="3453500" cy="4571999"/>
          </a:xfrm>
        </p:spPr>
        <p:txBody>
          <a:bodyPr>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20990708-46A4-4851-883E-8DFB8939107E}" type="datetime1">
              <a:rPr lang="en-US"/>
              <a:t>12/8/2021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83960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218887" y="1600200"/>
            <a:ext cx="6703850" cy="3657600"/>
          </a:xfrm>
          <a:prstGeom prst="roundRect">
            <a:avLst>
              <a:gd name="adj" fmla="val 3098"/>
            </a:avLst>
          </a:prstGeom>
        </p:spPr>
        <p:txBody>
          <a:bodyPr>
            <a:normAutofit/>
          </a:bodyPr>
          <a:lstStyle>
            <a:lvl1pPr marL="0" indent="0">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8125883" y="1600200"/>
            <a:ext cx="2844059" cy="3759200"/>
          </a:xfrm>
        </p:spPr>
        <p:txBody>
          <a:bodyPr anchor="b">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AE88EFFC-86AE-4294-A319-CAFC2651994B}" type="datetime1">
              <a:rPr lang="en-US"/>
              <a:t>12/8/2021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4298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bottom graphic"/>
          <p:cNvGrpSpPr/>
          <p:nvPr/>
        </p:nvGrpSpPr>
        <p:grpSpPr>
          <a:xfrm>
            <a:off x="0" y="5409216"/>
            <a:ext cx="12188825" cy="1462483"/>
            <a:chOff x="0" y="4056912"/>
            <a:chExt cx="9144000" cy="1096862"/>
          </a:xfrm>
        </p:grpSpPr>
        <p:sp>
          <p:nvSpPr>
            <p:cNvPr id="21" name="Freeform 20"/>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grpSp>
        <p:nvGrpSpPr>
          <p:cNvPr id="7" name="squares"/>
          <p:cNvGrpSpPr/>
          <p:nvPr/>
        </p:nvGrpSpPr>
        <p:grpSpPr>
          <a:xfrm>
            <a:off x="1" y="800551"/>
            <a:ext cx="1063023" cy="524183"/>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p:cNvSpPr>
            <a:spLocks noGrp="1"/>
          </p:cNvSpPr>
          <p:nvPr>
            <p:ph type="title"/>
          </p:nvPr>
        </p:nvSpPr>
        <p:spPr>
          <a:xfrm>
            <a:off x="1218883" y="152400"/>
            <a:ext cx="9751060" cy="1295400"/>
          </a:xfrm>
          <a:prstGeom prst="rect">
            <a:avLst/>
          </a:prstGeom>
        </p:spPr>
        <p:txBody>
          <a:bodyPr vert="horz" lIns="121899" tIns="60949" rIns="121899" bIns="60949"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218883" y="1600200"/>
            <a:ext cx="9751060" cy="4572000"/>
          </a:xfrm>
          <a:prstGeom prst="rect">
            <a:avLst/>
          </a:prstGeom>
        </p:spPr>
        <p:txBody>
          <a:bodyPr vert="horz" lIns="121899" tIns="60949" rIns="121899" bIns="60949"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218883" y="6448425"/>
            <a:ext cx="8288401" cy="180976"/>
          </a:xfrm>
          <a:prstGeom prst="rect">
            <a:avLst/>
          </a:prstGeom>
        </p:spPr>
        <p:txBody>
          <a:bodyPr vert="horz" lIns="121899" tIns="60949" rIns="121899" bIns="60949" rtlCol="0" anchor="ctr"/>
          <a:lstStyle>
            <a:lvl1pPr algn="l">
              <a:defRPr sz="1200">
                <a:solidFill>
                  <a:schemeClr val="tx1"/>
                </a:solidFill>
              </a:defRPr>
            </a:lvl1pPr>
          </a:lstStyle>
          <a:p>
            <a:r>
              <a:rPr lang="en-US" dirty="0"/>
              <a:t>Add a footer</a:t>
            </a:r>
          </a:p>
        </p:txBody>
      </p:sp>
      <p:sp>
        <p:nvSpPr>
          <p:cNvPr id="4" name="Date Placeholder 3"/>
          <p:cNvSpPr>
            <a:spLocks noGrp="1"/>
          </p:cNvSpPr>
          <p:nvPr>
            <p:ph type="dt" sz="half" idx="2"/>
          </p:nvPr>
        </p:nvSpPr>
        <p:spPr>
          <a:xfrm>
            <a:off x="9547913" y="6448425"/>
            <a:ext cx="1422030" cy="180976"/>
          </a:xfrm>
          <a:prstGeom prst="rect">
            <a:avLst/>
          </a:prstGeom>
        </p:spPr>
        <p:txBody>
          <a:bodyPr vert="horz" lIns="121899" tIns="60949" rIns="121899" bIns="60949" rtlCol="0" anchor="ctr"/>
          <a:lstStyle>
            <a:lvl1pPr algn="r">
              <a:defRPr sz="1200">
                <a:solidFill>
                  <a:schemeClr val="tx1"/>
                </a:solidFill>
              </a:defRPr>
            </a:lvl1pPr>
          </a:lstStyle>
          <a:p>
            <a:fld id="{D29E8617-6EA8-4B97-A5E8-E18E98765EE2}" type="datetime1">
              <a:rPr lang="en-US"/>
              <a:pPr/>
              <a:t>12/8/2021</a:t>
            </a:fld>
            <a:endParaRPr dirty="0"/>
          </a:p>
        </p:txBody>
      </p:sp>
      <p:sp>
        <p:nvSpPr>
          <p:cNvPr id="6" name="Slide Number Placeholder 5"/>
          <p:cNvSpPr>
            <a:spLocks noGrp="1"/>
          </p:cNvSpPr>
          <p:nvPr>
            <p:ph type="sldNum" sz="quarter" idx="4"/>
          </p:nvPr>
        </p:nvSpPr>
        <p:spPr>
          <a:xfrm>
            <a:off x="11071516" y="6448425"/>
            <a:ext cx="812588" cy="180976"/>
          </a:xfrm>
          <a:prstGeom prst="rect">
            <a:avLst/>
          </a:prstGeom>
        </p:spPr>
        <p:txBody>
          <a:bodyPr vert="horz" lIns="121899" tIns="60949" rIns="121899" bIns="60949" rtlCol="0" anchor="ctr"/>
          <a:lstStyle>
            <a:lvl1pPr algn="r">
              <a:defRPr sz="1200">
                <a:solidFill>
                  <a:schemeClr val="tx1"/>
                </a:solidFill>
              </a:defRPr>
            </a:lvl1pPr>
          </a:lstStyle>
          <a:p>
            <a:fld id="{34C99D79-8A4B-4031-B1E0-AF26F8EDF2BC}" type="slidenum">
              <a:rPr/>
              <a:pPr/>
              <a:t>‹#›</a:t>
            </a:fld>
            <a:endParaRPr/>
          </a:p>
        </p:txBody>
      </p:sp>
    </p:spTree>
    <p:extLst>
      <p:ext uri="{BB962C8B-B14F-4D97-AF65-F5344CB8AC3E}">
        <p14:creationId xmlns:p14="http://schemas.microsoft.com/office/powerpoint/2010/main" val="178268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ideo" Target="https://www.youtube.com/embed/5Yb3B75eqbo" TargetMode="External"/><Relationship Id="rId4" Type="http://schemas.openxmlformats.org/officeDocument/2006/relationships/hyperlink" Target="https://youtu.be/5Lul6KNIw_8"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video" Target="https://www.youtube.com/embed/5Q0UDIFQrVI" TargetMode="External"/><Relationship Id="rId4" Type="http://schemas.openxmlformats.org/officeDocument/2006/relationships/hyperlink" Target="https://youtu.be/5Q0UDIFQrVI"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ideo" Target="https://www.youtube.com/embed/_gZ0M8l5jEI"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ideo" Target="https://www.youtube.com/embed/MYIAdd2Z9Mc" TargetMode="External"/><Relationship Id="rId4" Type="http://schemas.openxmlformats.org/officeDocument/2006/relationships/hyperlink" Target="https://youtu.be/MYIAdd2Z9M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youtu.be/Orj7p3KQcyQ" TargetMode="External"/><Relationship Id="rId2" Type="http://schemas.openxmlformats.org/officeDocument/2006/relationships/slideLayout" Target="../slideLayouts/slideLayout2.xml"/><Relationship Id="rId1" Type="http://schemas.openxmlformats.org/officeDocument/2006/relationships/video" Target="https://www.youtube.com/embed/Orj7p3KQcyQ" TargetMode="External"/><Relationship Id="rId4" Type="http://schemas.openxmlformats.org/officeDocument/2006/relationships/image" Target="../media/image20.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video" Target="https://www.youtube.com/embed/a66MyXGujCU" TargetMode="Externa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Achieving a Healthy Diet</a:t>
            </a:r>
            <a:endParaRPr lang="en-US" b="1" dirty="0"/>
          </a:p>
        </p:txBody>
      </p:sp>
      <p:sp>
        <p:nvSpPr>
          <p:cNvPr id="3" name="Subtitle 2"/>
          <p:cNvSpPr>
            <a:spLocks noGrp="1"/>
          </p:cNvSpPr>
          <p:nvPr>
            <p:ph type="subTitle" idx="1"/>
          </p:nvPr>
        </p:nvSpPr>
        <p:spPr/>
        <p:txBody>
          <a:bodyPr/>
          <a:lstStyle/>
          <a:p>
            <a:r>
              <a:rPr lang="en-US" dirty="0" smtClean="0"/>
              <a:t>Chapter Two</a:t>
            </a:r>
            <a:endParaRPr lang="en-US" dirty="0"/>
          </a:p>
        </p:txBody>
      </p:sp>
    </p:spTree>
    <p:extLst>
      <p:ext uri="{BB962C8B-B14F-4D97-AF65-F5344CB8AC3E}">
        <p14:creationId xmlns:p14="http://schemas.microsoft.com/office/powerpoint/2010/main" val="2801835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666730" cy="1295400"/>
          </a:xfrm>
        </p:spPr>
        <p:txBody>
          <a:bodyPr>
            <a:normAutofit/>
          </a:bodyPr>
          <a:lstStyle/>
          <a:p>
            <a:r>
              <a:rPr lang="en-US" sz="3400" b="1" dirty="0"/>
              <a:t>Undernutrition, </a:t>
            </a:r>
            <a:r>
              <a:rPr lang="en-US" sz="3400" b="1" dirty="0" smtClean="0"/>
              <a:t>Overnutrition</a:t>
            </a:r>
            <a:r>
              <a:rPr lang="en-US" sz="3400" b="1" dirty="0"/>
              <a:t>, and </a:t>
            </a:r>
            <a:r>
              <a:rPr lang="en-US" sz="3400" b="1" dirty="0" smtClean="0"/>
              <a:t>Malnutrition</a:t>
            </a:r>
            <a:endParaRPr lang="en-US" sz="3400" b="1" dirty="0"/>
          </a:p>
        </p:txBody>
      </p:sp>
      <p:sp>
        <p:nvSpPr>
          <p:cNvPr id="3" name="Content Placeholder 2"/>
          <p:cNvSpPr>
            <a:spLocks noGrp="1"/>
          </p:cNvSpPr>
          <p:nvPr>
            <p:ph idx="1"/>
          </p:nvPr>
        </p:nvSpPr>
        <p:spPr/>
        <p:txBody>
          <a:bodyPr/>
          <a:lstStyle/>
          <a:p>
            <a:r>
              <a:rPr lang="en-US" b="1" dirty="0"/>
              <a:t>Malnutrition</a:t>
            </a:r>
            <a:r>
              <a:rPr lang="en-US" dirty="0"/>
              <a:t> refers to one not receiving </a:t>
            </a:r>
            <a:r>
              <a:rPr lang="en-US" i="1" dirty="0"/>
              <a:t>proper</a:t>
            </a:r>
            <a:r>
              <a:rPr lang="en-US" dirty="0"/>
              <a:t> nutrition and does not distinguish between the consequences of </a:t>
            </a:r>
            <a:r>
              <a:rPr lang="en-US" i="1" dirty="0"/>
              <a:t>too many</a:t>
            </a:r>
            <a:r>
              <a:rPr lang="en-US" dirty="0"/>
              <a:t> nutrients or the </a:t>
            </a:r>
            <a:r>
              <a:rPr lang="en-US" i="1" dirty="0"/>
              <a:t>lack</a:t>
            </a:r>
            <a:r>
              <a:rPr lang="en-US" dirty="0"/>
              <a:t> of nutrients, both of which impair overall health. </a:t>
            </a:r>
            <a:endParaRPr lang="en-US" dirty="0" smtClean="0"/>
          </a:p>
          <a:p>
            <a:pPr lvl="1"/>
            <a:r>
              <a:rPr lang="en-US" b="1" dirty="0" smtClean="0"/>
              <a:t>Undernutrition</a:t>
            </a:r>
            <a:r>
              <a:rPr lang="en-US" dirty="0" smtClean="0"/>
              <a:t> </a:t>
            </a:r>
            <a:r>
              <a:rPr lang="en-US" dirty="0"/>
              <a:t>is characterized by a lack of nutrients and insufficient energy </a:t>
            </a:r>
            <a:r>
              <a:rPr lang="en-US" dirty="0" smtClean="0"/>
              <a:t>supply</a:t>
            </a:r>
          </a:p>
          <a:p>
            <a:pPr lvl="1"/>
            <a:r>
              <a:rPr lang="en-US" b="1" dirty="0"/>
              <a:t>O</a:t>
            </a:r>
            <a:r>
              <a:rPr lang="en-US" b="1" dirty="0" smtClean="0"/>
              <a:t>vernutrition</a:t>
            </a:r>
            <a:r>
              <a:rPr lang="en-US" dirty="0" smtClean="0"/>
              <a:t> </a:t>
            </a:r>
            <a:r>
              <a:rPr lang="en-US" dirty="0"/>
              <a:t>is characterized by excessive nutrient and energy intake</a:t>
            </a:r>
            <a:r>
              <a:rPr lang="en-US" dirty="0" smtClean="0"/>
              <a:t>.</a:t>
            </a:r>
          </a:p>
        </p:txBody>
      </p:sp>
    </p:spTree>
    <p:extLst>
      <p:ext uri="{BB962C8B-B14F-4D97-AF65-F5344CB8AC3E}">
        <p14:creationId xmlns:p14="http://schemas.microsoft.com/office/powerpoint/2010/main" val="13893953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Undernutrition</a:t>
            </a:r>
            <a:endParaRPr lang="en-US" b="1" dirty="0"/>
          </a:p>
        </p:txBody>
      </p:sp>
      <p:sp>
        <p:nvSpPr>
          <p:cNvPr id="3" name="Content Placeholder 2"/>
          <p:cNvSpPr>
            <a:spLocks noGrp="1"/>
          </p:cNvSpPr>
          <p:nvPr>
            <p:ph idx="1"/>
          </p:nvPr>
        </p:nvSpPr>
        <p:spPr/>
        <p:txBody>
          <a:bodyPr>
            <a:normAutofit lnSpcReduction="10000"/>
          </a:bodyPr>
          <a:lstStyle/>
          <a:p>
            <a:r>
              <a:rPr lang="en-US" dirty="0"/>
              <a:t>Although not as prevalent in America as it is in developing countries, undernutrition is not uncommon and affects many subpopulations, including the elderly, those with certain diseases, and those in poverty. </a:t>
            </a:r>
            <a:endParaRPr lang="en-US" dirty="0" smtClean="0"/>
          </a:p>
          <a:p>
            <a:r>
              <a:rPr lang="en-US" dirty="0" smtClean="0"/>
              <a:t>Many </a:t>
            </a:r>
            <a:r>
              <a:rPr lang="en-US" dirty="0"/>
              <a:t>people who live with diseases either have no appetite or may not be able to digest food properly. </a:t>
            </a:r>
            <a:endParaRPr lang="en-US" dirty="0" smtClean="0"/>
          </a:p>
          <a:p>
            <a:r>
              <a:rPr lang="en-US" dirty="0" smtClean="0"/>
              <a:t>Some </a:t>
            </a:r>
            <a:r>
              <a:rPr lang="en-US" dirty="0"/>
              <a:t>medical causes of malnutrition include cancer, inflammatory bowel syndrome, AIDS, Alzheimer’s disease, illnesses or conditions that cause chronic pain, psychiatric illnesses, such as anorexia nervosa, or as a result of side effects from medications. </a:t>
            </a:r>
          </a:p>
        </p:txBody>
      </p:sp>
    </p:spTree>
    <p:extLst>
      <p:ext uri="{BB962C8B-B14F-4D97-AF65-F5344CB8AC3E}">
        <p14:creationId xmlns:p14="http://schemas.microsoft.com/office/powerpoint/2010/main" val="27820035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Overnutrition</a:t>
            </a:r>
            <a:endParaRPr lang="en-US" b="1" dirty="0"/>
          </a:p>
        </p:txBody>
      </p:sp>
      <p:sp>
        <p:nvSpPr>
          <p:cNvPr id="3" name="Content Placeholder 2"/>
          <p:cNvSpPr>
            <a:spLocks noGrp="1"/>
          </p:cNvSpPr>
          <p:nvPr>
            <p:ph idx="1"/>
          </p:nvPr>
        </p:nvSpPr>
        <p:spPr/>
        <p:txBody>
          <a:bodyPr>
            <a:normAutofit/>
          </a:bodyPr>
          <a:lstStyle/>
          <a:p>
            <a:r>
              <a:rPr lang="en-US" dirty="0"/>
              <a:t>Overnutrition is an epidemic in the United States and is known to be a risk factor for many diseases, including Type 2 diabetes, cardiovascular disease, inflammatory disorders (such as rheumatoid arthritis), and cancer</a:t>
            </a:r>
            <a:r>
              <a:rPr lang="en-US" dirty="0" smtClean="0"/>
              <a:t>.</a:t>
            </a:r>
          </a:p>
          <a:p>
            <a:r>
              <a:rPr lang="en-US" dirty="0"/>
              <a:t>Overnutrition can result in obesity, a growing global health threat. </a:t>
            </a:r>
            <a:endParaRPr lang="en-US" dirty="0" smtClean="0"/>
          </a:p>
          <a:p>
            <a:r>
              <a:rPr lang="en-US" b="1" dirty="0" smtClean="0"/>
              <a:t>Obesity</a:t>
            </a:r>
            <a:r>
              <a:rPr lang="en-US" dirty="0" smtClean="0"/>
              <a:t> </a:t>
            </a:r>
            <a:r>
              <a:rPr lang="en-US" dirty="0"/>
              <a:t>is defined as a metabolic disorder that leads to an </a:t>
            </a:r>
            <a:r>
              <a:rPr lang="en-US" dirty="0" smtClean="0"/>
              <a:t>over-accumulation </a:t>
            </a:r>
            <a:r>
              <a:rPr lang="en-US" dirty="0"/>
              <a:t>of fat tissue.</a:t>
            </a:r>
          </a:p>
        </p:txBody>
      </p:sp>
    </p:spTree>
    <p:extLst>
      <p:ext uri="{BB962C8B-B14F-4D97-AF65-F5344CB8AC3E}">
        <p14:creationId xmlns:p14="http://schemas.microsoft.com/office/powerpoint/2010/main" val="1844005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Growth and Development</a:t>
            </a:r>
            <a:endParaRPr lang="en-US" b="1" dirty="0"/>
          </a:p>
        </p:txBody>
      </p:sp>
      <p:sp>
        <p:nvSpPr>
          <p:cNvPr id="3" name="Content Placeholder 2"/>
          <p:cNvSpPr>
            <a:spLocks noGrp="1"/>
          </p:cNvSpPr>
          <p:nvPr>
            <p:ph idx="1"/>
          </p:nvPr>
        </p:nvSpPr>
        <p:spPr/>
        <p:txBody>
          <a:bodyPr/>
          <a:lstStyle/>
          <a:p>
            <a:r>
              <a:rPr lang="en-US" dirty="0"/>
              <a:t>From birth to adulthood, nutrients fuel proper growth and function of all body cells, tissue, and systems. </a:t>
            </a:r>
            <a:endParaRPr lang="en-US" dirty="0" smtClean="0"/>
          </a:p>
          <a:p>
            <a:r>
              <a:rPr lang="en-US" dirty="0" smtClean="0"/>
              <a:t>Without </a:t>
            </a:r>
            <a:r>
              <a:rPr lang="en-US" dirty="0"/>
              <a:t>proper amounts of nutrients, growth and development are stunted. </a:t>
            </a:r>
            <a:endParaRPr lang="en-US" dirty="0" smtClean="0"/>
          </a:p>
          <a:p>
            <a:r>
              <a:rPr lang="en-US" dirty="0" smtClean="0"/>
              <a:t>Some </a:t>
            </a:r>
            <a:r>
              <a:rPr lang="en-US" dirty="0"/>
              <a:t>nutrient deficiencies manifest right away, but sometimes the effects of undernutrition aren’t seen until later in life.</a:t>
            </a:r>
          </a:p>
        </p:txBody>
      </p:sp>
    </p:spTree>
    <p:extLst>
      <p:ext uri="{BB962C8B-B14F-4D97-AF65-F5344CB8AC3E}">
        <p14:creationId xmlns:p14="http://schemas.microsoft.com/office/powerpoint/2010/main" val="14957142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Growth and Development</a:t>
            </a:r>
            <a:endParaRPr lang="en-US" b="1" dirty="0"/>
          </a:p>
        </p:txBody>
      </p:sp>
      <p:pic>
        <p:nvPicPr>
          <p:cNvPr id="4" name="Content Placeholder 3" descr="Proper growth throughout the life stages depends upon proper nutrition." title="Growth throughout life span"/>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35591" y="1524000"/>
            <a:ext cx="6917644" cy="4966868"/>
          </a:xfrm>
        </p:spPr>
      </p:pic>
    </p:spTree>
    <p:extLst>
      <p:ext uri="{BB962C8B-B14F-4D97-AF65-F5344CB8AC3E}">
        <p14:creationId xmlns:p14="http://schemas.microsoft.com/office/powerpoint/2010/main" val="40829602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Healing Process</a:t>
            </a:r>
            <a:endParaRPr lang="en-US" b="1" dirty="0"/>
          </a:p>
        </p:txBody>
      </p:sp>
      <p:sp>
        <p:nvSpPr>
          <p:cNvPr id="3" name="Content Placeholder 2"/>
          <p:cNvSpPr>
            <a:spLocks noGrp="1"/>
          </p:cNvSpPr>
          <p:nvPr>
            <p:ph idx="1"/>
          </p:nvPr>
        </p:nvSpPr>
        <p:spPr>
          <a:xfrm>
            <a:off x="836612" y="1600200"/>
            <a:ext cx="10133331" cy="5181600"/>
          </a:xfrm>
        </p:spPr>
        <p:txBody>
          <a:bodyPr>
            <a:normAutofit lnSpcReduction="10000"/>
          </a:bodyPr>
          <a:lstStyle/>
          <a:p>
            <a:r>
              <a:rPr lang="en-US" dirty="0"/>
              <a:t>With all wounds, from a paper cut to major surgery, the body must heal itself. </a:t>
            </a:r>
            <a:endParaRPr lang="en-US" dirty="0" smtClean="0"/>
          </a:p>
          <a:p>
            <a:r>
              <a:rPr lang="en-US" dirty="0" smtClean="0"/>
              <a:t>Healing </a:t>
            </a:r>
            <a:r>
              <a:rPr lang="en-US" dirty="0"/>
              <a:t>is facilitated through proper </a:t>
            </a:r>
            <a:r>
              <a:rPr lang="en-US" dirty="0" smtClean="0"/>
              <a:t>nutrition while </a:t>
            </a:r>
            <a:r>
              <a:rPr lang="en-US" dirty="0"/>
              <a:t>malnutrition inhibits and complicates this vital process. </a:t>
            </a:r>
            <a:endParaRPr lang="en-US" dirty="0" smtClean="0"/>
          </a:p>
          <a:p>
            <a:r>
              <a:rPr lang="en-US" dirty="0" smtClean="0"/>
              <a:t>The </a:t>
            </a:r>
            <a:r>
              <a:rPr lang="en-US" dirty="0"/>
              <a:t>following nutrients are important for proper healing</a:t>
            </a:r>
            <a:r>
              <a:rPr lang="en-US" dirty="0" smtClean="0"/>
              <a:t>:</a:t>
            </a:r>
          </a:p>
          <a:p>
            <a:pPr lvl="1"/>
            <a:r>
              <a:rPr lang="en-US" b="1" dirty="0"/>
              <a:t>Vitamin A.</a:t>
            </a:r>
            <a:r>
              <a:rPr lang="en-US" dirty="0"/>
              <a:t> Helps to enable the epithelial tissue </a:t>
            </a:r>
            <a:r>
              <a:rPr lang="en-US" dirty="0" smtClean="0"/>
              <a:t>and </a:t>
            </a:r>
            <a:r>
              <a:rPr lang="en-US" dirty="0"/>
              <a:t>bone cells form.</a:t>
            </a:r>
          </a:p>
          <a:p>
            <a:pPr lvl="1"/>
            <a:r>
              <a:rPr lang="en-US" b="1" dirty="0"/>
              <a:t>Vitamin C.</a:t>
            </a:r>
            <a:r>
              <a:rPr lang="en-US" dirty="0"/>
              <a:t> Helps form </a:t>
            </a:r>
            <a:r>
              <a:rPr lang="en-US" dirty="0" smtClean="0"/>
              <a:t>collagen.</a:t>
            </a:r>
            <a:endParaRPr lang="en-US" dirty="0"/>
          </a:p>
          <a:p>
            <a:pPr lvl="1"/>
            <a:r>
              <a:rPr lang="en-US" b="1" dirty="0"/>
              <a:t>Protein.</a:t>
            </a:r>
            <a:r>
              <a:rPr lang="en-US" dirty="0"/>
              <a:t> Facilitates tissue formation.</a:t>
            </a:r>
          </a:p>
          <a:p>
            <a:pPr lvl="1"/>
            <a:r>
              <a:rPr lang="en-US" b="1" dirty="0"/>
              <a:t>Fats.</a:t>
            </a:r>
            <a:r>
              <a:rPr lang="en-US" dirty="0"/>
              <a:t> Play a key role in the formation and function of cell membranes.</a:t>
            </a:r>
          </a:p>
          <a:p>
            <a:pPr lvl="1"/>
            <a:r>
              <a:rPr lang="en-US" b="1" dirty="0"/>
              <a:t>Carbohydrates.</a:t>
            </a:r>
            <a:r>
              <a:rPr lang="en-US" dirty="0"/>
              <a:t> </a:t>
            </a:r>
            <a:r>
              <a:rPr lang="en-US" dirty="0" smtClean="0"/>
              <a:t>Fuels </a:t>
            </a:r>
            <a:r>
              <a:rPr lang="en-US" dirty="0"/>
              <a:t>cellular </a:t>
            </a:r>
            <a:r>
              <a:rPr lang="en-US" dirty="0" smtClean="0"/>
              <a:t>activity and supports </a:t>
            </a:r>
            <a:r>
              <a:rPr lang="en-US" dirty="0"/>
              <a:t>the inflammatory response that promotes healing.</a:t>
            </a:r>
          </a:p>
          <a:p>
            <a:endParaRPr lang="en-US" dirty="0"/>
          </a:p>
        </p:txBody>
      </p:sp>
    </p:spTree>
    <p:extLst>
      <p:ext uri="{BB962C8B-B14F-4D97-AF65-F5344CB8AC3E}">
        <p14:creationId xmlns:p14="http://schemas.microsoft.com/office/powerpoint/2010/main" val="4525119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Healing Process</a:t>
            </a:r>
            <a:endParaRPr lang="en-US" b="1" dirty="0"/>
          </a:p>
        </p:txBody>
      </p:sp>
      <p:pic>
        <p:nvPicPr>
          <p:cNvPr id="4" name="Content Placeholder 3" descr="Healing, a critical function of a healthy body, is facilitated by adequate nutrition." title="Proper Healing"/>
          <p:cNvPicPr>
            <a:picLocks noGrp="1" noChangeAspect="1"/>
          </p:cNvPicPr>
          <p:nvPr>
            <p:ph idx="1"/>
          </p:nvPr>
        </p:nvPicPr>
        <p:blipFill>
          <a:blip r:embed="rId2"/>
          <a:stretch>
            <a:fillRect/>
          </a:stretch>
        </p:blipFill>
        <p:spPr>
          <a:xfrm>
            <a:off x="2563433" y="1456151"/>
            <a:ext cx="7061960" cy="4811068"/>
          </a:xfrm>
          <a:prstGeom prst="rect">
            <a:avLst/>
          </a:prstGeom>
        </p:spPr>
      </p:pic>
    </p:spTree>
    <p:extLst>
      <p:ext uri="{BB962C8B-B14F-4D97-AF65-F5344CB8AC3E}">
        <p14:creationId xmlns:p14="http://schemas.microsoft.com/office/powerpoint/2010/main" val="4337251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742930" cy="1295400"/>
          </a:xfrm>
        </p:spPr>
        <p:txBody>
          <a:bodyPr>
            <a:normAutofit/>
          </a:bodyPr>
          <a:lstStyle/>
          <a:p>
            <a:r>
              <a:rPr lang="en-US" b="1" dirty="0"/>
              <a:t>2.2 What Is Nutritional Balance and Moderation</a:t>
            </a:r>
            <a:r>
              <a:rPr lang="en-US" b="1" dirty="0" smtClean="0"/>
              <a:t>?</a:t>
            </a:r>
            <a:endParaRPr lang="en-US" b="1" dirty="0"/>
          </a:p>
        </p:txBody>
      </p:sp>
      <p:sp>
        <p:nvSpPr>
          <p:cNvPr id="3" name="Content Placeholder 2"/>
          <p:cNvSpPr>
            <a:spLocks noGrp="1"/>
          </p:cNvSpPr>
          <p:nvPr>
            <p:ph idx="1"/>
          </p:nvPr>
        </p:nvSpPr>
        <p:spPr>
          <a:xfrm>
            <a:off x="912812" y="1600200"/>
            <a:ext cx="10057131" cy="5105400"/>
          </a:xfrm>
        </p:spPr>
        <p:txBody>
          <a:bodyPr>
            <a:normAutofit/>
          </a:bodyPr>
          <a:lstStyle/>
          <a:p>
            <a:r>
              <a:rPr lang="en-US" dirty="0"/>
              <a:t>Achieving a healthy diet is a matter of balancing the quality and quantity of food that is eaten. </a:t>
            </a:r>
            <a:endParaRPr lang="en-US" dirty="0" smtClean="0"/>
          </a:p>
          <a:p>
            <a:r>
              <a:rPr lang="en-US" dirty="0" smtClean="0"/>
              <a:t>There </a:t>
            </a:r>
            <a:r>
              <a:rPr lang="en-US" dirty="0"/>
              <a:t>are five key factors that make up a healthful diet:</a:t>
            </a:r>
          </a:p>
          <a:p>
            <a:pPr lvl="1"/>
            <a:r>
              <a:rPr lang="en-US" dirty="0" smtClean="0"/>
              <a:t>Adequate</a:t>
            </a:r>
          </a:p>
          <a:p>
            <a:pPr lvl="1"/>
            <a:r>
              <a:rPr lang="en-US" dirty="0" smtClean="0"/>
              <a:t>Balanced</a:t>
            </a:r>
          </a:p>
          <a:p>
            <a:pPr lvl="1"/>
            <a:r>
              <a:rPr lang="en-US" dirty="0" smtClean="0"/>
              <a:t>Calorie control</a:t>
            </a:r>
          </a:p>
          <a:p>
            <a:pPr lvl="1"/>
            <a:r>
              <a:rPr lang="en-US" dirty="0" smtClean="0"/>
              <a:t>Moderation</a:t>
            </a:r>
          </a:p>
          <a:p>
            <a:pPr lvl="1"/>
            <a:r>
              <a:rPr lang="en-US" dirty="0" smtClean="0"/>
              <a:t>Varied</a:t>
            </a:r>
          </a:p>
          <a:p>
            <a:r>
              <a:rPr lang="en-US" dirty="0"/>
              <a:t>A healthy diet is one that favors whole foods.</a:t>
            </a:r>
          </a:p>
        </p:txBody>
      </p:sp>
    </p:spTree>
    <p:extLst>
      <p:ext uri="{BB962C8B-B14F-4D97-AF65-F5344CB8AC3E}">
        <p14:creationId xmlns:p14="http://schemas.microsoft.com/office/powerpoint/2010/main" val="20679275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Achieving a Healthy </a:t>
            </a:r>
            <a:r>
              <a:rPr lang="en-US" b="1" dirty="0" smtClean="0"/>
              <a:t>Diet:  Adequacy</a:t>
            </a:r>
            <a:endParaRPr lang="en-US" b="1" dirty="0"/>
          </a:p>
        </p:txBody>
      </p:sp>
      <p:sp>
        <p:nvSpPr>
          <p:cNvPr id="3" name="Content Placeholder 2"/>
          <p:cNvSpPr>
            <a:spLocks noGrp="1"/>
          </p:cNvSpPr>
          <p:nvPr>
            <p:ph idx="1"/>
          </p:nvPr>
        </p:nvSpPr>
        <p:spPr/>
        <p:txBody>
          <a:bodyPr/>
          <a:lstStyle/>
          <a:p>
            <a:r>
              <a:rPr lang="en-US" dirty="0"/>
              <a:t>An adequate diet is one that favors </a:t>
            </a:r>
            <a:r>
              <a:rPr lang="en-US" b="1" dirty="0"/>
              <a:t>nutrient-dense</a:t>
            </a:r>
            <a:r>
              <a:rPr lang="en-US" dirty="0"/>
              <a:t> foods. </a:t>
            </a:r>
            <a:endParaRPr lang="en-US" dirty="0" smtClean="0"/>
          </a:p>
          <a:p>
            <a:r>
              <a:rPr lang="en-US" dirty="0" smtClean="0"/>
              <a:t>Nutrient-dense </a:t>
            </a:r>
            <a:r>
              <a:rPr lang="en-US" dirty="0"/>
              <a:t>foods are defined as foods that contain many essential nutrients per calorie. </a:t>
            </a:r>
            <a:endParaRPr lang="en-US" dirty="0" smtClean="0"/>
          </a:p>
          <a:p>
            <a:r>
              <a:rPr lang="en-US" dirty="0" smtClean="0"/>
              <a:t>Nutrient-dense </a:t>
            </a:r>
            <a:r>
              <a:rPr lang="en-US" dirty="0"/>
              <a:t>foods are the opposite of “</a:t>
            </a:r>
            <a:r>
              <a:rPr lang="en-US" b="1" dirty="0"/>
              <a:t>empty-calorie</a:t>
            </a:r>
            <a:r>
              <a:rPr lang="en-US" dirty="0"/>
              <a:t>” foods, such as sugary carbonated beverages, which are also called “nutrient-poor.” </a:t>
            </a:r>
            <a:endParaRPr lang="en-US" dirty="0" smtClean="0"/>
          </a:p>
          <a:p>
            <a:r>
              <a:rPr lang="en-US" dirty="0" smtClean="0"/>
              <a:t>Nutrient-dense </a:t>
            </a:r>
            <a:r>
              <a:rPr lang="en-US" dirty="0"/>
              <a:t>foods include fruits and vegetables, lean meats, poultry, fish, low-fat dairy products, and whole grains.</a:t>
            </a:r>
          </a:p>
        </p:txBody>
      </p:sp>
    </p:spTree>
    <p:extLst>
      <p:ext uri="{BB962C8B-B14F-4D97-AF65-F5344CB8AC3E}">
        <p14:creationId xmlns:p14="http://schemas.microsoft.com/office/powerpoint/2010/main" val="543004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Nutrient-Dense Food Alternatives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72031699"/>
              </p:ext>
            </p:extLst>
          </p:nvPr>
        </p:nvGraphicFramePr>
        <p:xfrm>
          <a:off x="608012" y="1600200"/>
          <a:ext cx="11201400" cy="4800596"/>
        </p:xfrm>
        <a:graphic>
          <a:graphicData uri="http://schemas.openxmlformats.org/drawingml/2006/table">
            <a:tbl>
              <a:tblPr firstRow="1" bandRow="1">
                <a:tableStyleId>{5C22544A-7EE6-4342-B048-85BDC9FD1C3A}</a:tableStyleId>
              </a:tblPr>
              <a:tblGrid>
                <a:gridCol w="3962400">
                  <a:extLst>
                    <a:ext uri="{9D8B030D-6E8A-4147-A177-3AD203B41FA5}">
                      <a16:colId xmlns:a16="http://schemas.microsoft.com/office/drawing/2014/main" val="4117619789"/>
                    </a:ext>
                  </a:extLst>
                </a:gridCol>
                <a:gridCol w="7239000">
                  <a:extLst>
                    <a:ext uri="{9D8B030D-6E8A-4147-A177-3AD203B41FA5}">
                      <a16:colId xmlns:a16="http://schemas.microsoft.com/office/drawing/2014/main" val="54829667"/>
                    </a:ext>
                  </a:extLst>
                </a:gridCol>
              </a:tblGrid>
              <a:tr h="400965">
                <a:tc>
                  <a:txBody>
                    <a:bodyPr/>
                    <a:lstStyle/>
                    <a:p>
                      <a:r>
                        <a:rPr lang="en-US" dirty="0">
                          <a:solidFill>
                            <a:sysClr val="windowText" lastClr="000000"/>
                          </a:solidFill>
                        </a:rPr>
                        <a:t>Instead of…</a:t>
                      </a:r>
                    </a:p>
                  </a:txBody>
                  <a:tcPr marL="0" marR="0" marT="0" marB="0" anchor="ctr">
                    <a:solidFill>
                      <a:schemeClr val="accent3"/>
                    </a:solidFill>
                  </a:tcPr>
                </a:tc>
                <a:tc>
                  <a:txBody>
                    <a:bodyPr/>
                    <a:lstStyle/>
                    <a:p>
                      <a:r>
                        <a:rPr lang="en-US" dirty="0">
                          <a:solidFill>
                            <a:sysClr val="windowText" lastClr="000000"/>
                          </a:solidFill>
                        </a:rPr>
                        <a:t>Replace with…</a:t>
                      </a:r>
                    </a:p>
                  </a:txBody>
                  <a:tcPr marL="0" marR="0" marT="0" marB="0" anchor="ctr">
                    <a:solidFill>
                      <a:schemeClr val="accent3"/>
                    </a:solidFill>
                  </a:tcPr>
                </a:tc>
                <a:extLst>
                  <a:ext uri="{0D108BD9-81ED-4DB2-BD59-A6C34878D82A}">
                    <a16:rowId xmlns:a16="http://schemas.microsoft.com/office/drawing/2014/main" val="1642723980"/>
                  </a:ext>
                </a:extLst>
              </a:tr>
              <a:tr h="400965">
                <a:tc>
                  <a:txBody>
                    <a:bodyPr/>
                    <a:lstStyle/>
                    <a:p>
                      <a:r>
                        <a:rPr lang="en-US"/>
                        <a:t>Sweetened fruit yogurt</a:t>
                      </a:r>
                    </a:p>
                  </a:txBody>
                  <a:tcPr marL="0" marR="0" marT="0" marB="0" anchor="ctr"/>
                </a:tc>
                <a:tc>
                  <a:txBody>
                    <a:bodyPr/>
                    <a:lstStyle/>
                    <a:p>
                      <a:r>
                        <a:rPr lang="en-US"/>
                        <a:t>Plain fat-free yogurt with fresh fruit</a:t>
                      </a:r>
                    </a:p>
                  </a:txBody>
                  <a:tcPr marL="0" marR="0" marT="0" marB="0" anchor="ctr"/>
                </a:tc>
                <a:extLst>
                  <a:ext uri="{0D108BD9-81ED-4DB2-BD59-A6C34878D82A}">
                    <a16:rowId xmlns:a16="http://schemas.microsoft.com/office/drawing/2014/main" val="2214680462"/>
                  </a:ext>
                </a:extLst>
              </a:tr>
              <a:tr h="400965">
                <a:tc>
                  <a:txBody>
                    <a:bodyPr/>
                    <a:lstStyle/>
                    <a:p>
                      <a:r>
                        <a:rPr lang="en-US"/>
                        <a:t>Whole milk</a:t>
                      </a:r>
                    </a:p>
                  </a:txBody>
                  <a:tcPr marL="0" marR="0" marT="0" marB="0" anchor="ctr"/>
                </a:tc>
                <a:tc>
                  <a:txBody>
                    <a:bodyPr/>
                    <a:lstStyle/>
                    <a:p>
                      <a:r>
                        <a:rPr lang="en-US"/>
                        <a:t>Low-fat or fat-free milk</a:t>
                      </a:r>
                    </a:p>
                  </a:txBody>
                  <a:tcPr marL="0" marR="0" marT="0" marB="0" anchor="ctr"/>
                </a:tc>
                <a:extLst>
                  <a:ext uri="{0D108BD9-81ED-4DB2-BD59-A6C34878D82A}">
                    <a16:rowId xmlns:a16="http://schemas.microsoft.com/office/drawing/2014/main" val="2924913559"/>
                  </a:ext>
                </a:extLst>
              </a:tr>
              <a:tr h="400965">
                <a:tc>
                  <a:txBody>
                    <a:bodyPr/>
                    <a:lstStyle/>
                    <a:p>
                      <a:r>
                        <a:rPr lang="en-US"/>
                        <a:t>Cheese</a:t>
                      </a:r>
                    </a:p>
                  </a:txBody>
                  <a:tcPr marL="0" marR="0" marT="0" marB="0" anchor="ctr"/>
                </a:tc>
                <a:tc>
                  <a:txBody>
                    <a:bodyPr/>
                    <a:lstStyle/>
                    <a:p>
                      <a:r>
                        <a:rPr lang="en-US"/>
                        <a:t>Low-fat or reduced-fat cheese</a:t>
                      </a:r>
                    </a:p>
                  </a:txBody>
                  <a:tcPr marL="0" marR="0" marT="0" marB="0" anchor="ctr"/>
                </a:tc>
                <a:extLst>
                  <a:ext uri="{0D108BD9-81ED-4DB2-BD59-A6C34878D82A}">
                    <a16:rowId xmlns:a16="http://schemas.microsoft.com/office/drawing/2014/main" val="4210660473"/>
                  </a:ext>
                </a:extLst>
              </a:tr>
              <a:tr h="400965">
                <a:tc>
                  <a:txBody>
                    <a:bodyPr/>
                    <a:lstStyle/>
                    <a:p>
                      <a:r>
                        <a:rPr lang="en-US"/>
                        <a:t>Bacon or sausage</a:t>
                      </a:r>
                    </a:p>
                  </a:txBody>
                  <a:tcPr marL="0" marR="0" marT="0" marB="0" anchor="ctr"/>
                </a:tc>
                <a:tc>
                  <a:txBody>
                    <a:bodyPr/>
                    <a:lstStyle/>
                    <a:p>
                      <a:r>
                        <a:rPr lang="en-US" dirty="0"/>
                        <a:t>Canadian bacon or lean ham</a:t>
                      </a:r>
                    </a:p>
                  </a:txBody>
                  <a:tcPr marL="0" marR="0" marT="0" marB="0" anchor="ctr"/>
                </a:tc>
                <a:extLst>
                  <a:ext uri="{0D108BD9-81ED-4DB2-BD59-A6C34878D82A}">
                    <a16:rowId xmlns:a16="http://schemas.microsoft.com/office/drawing/2014/main" val="3740213274"/>
                  </a:ext>
                </a:extLst>
              </a:tr>
              <a:tr h="400965">
                <a:tc>
                  <a:txBody>
                    <a:bodyPr/>
                    <a:lstStyle/>
                    <a:p>
                      <a:r>
                        <a:rPr lang="en-US"/>
                        <a:t>Sweetened cereals</a:t>
                      </a:r>
                    </a:p>
                  </a:txBody>
                  <a:tcPr marL="0" marR="0" marT="0" marB="0" anchor="ctr"/>
                </a:tc>
                <a:tc>
                  <a:txBody>
                    <a:bodyPr/>
                    <a:lstStyle/>
                    <a:p>
                      <a:r>
                        <a:rPr lang="en-US" dirty="0"/>
                        <a:t>Minimally sweetened cereals with fresh fruit</a:t>
                      </a:r>
                    </a:p>
                  </a:txBody>
                  <a:tcPr marL="0" marR="0" marT="0" marB="0" anchor="ctr"/>
                </a:tc>
                <a:extLst>
                  <a:ext uri="{0D108BD9-81ED-4DB2-BD59-A6C34878D82A}">
                    <a16:rowId xmlns:a16="http://schemas.microsoft.com/office/drawing/2014/main" val="233869034"/>
                  </a:ext>
                </a:extLst>
              </a:tr>
              <a:tr h="400965">
                <a:tc>
                  <a:txBody>
                    <a:bodyPr/>
                    <a:lstStyle/>
                    <a:p>
                      <a:r>
                        <a:rPr lang="en-US" dirty="0"/>
                        <a:t>Apple or berry pie</a:t>
                      </a:r>
                    </a:p>
                  </a:txBody>
                  <a:tcPr marL="0" marR="0" marT="0" marB="0" anchor="ctr"/>
                </a:tc>
                <a:tc>
                  <a:txBody>
                    <a:bodyPr/>
                    <a:lstStyle/>
                    <a:p>
                      <a:r>
                        <a:rPr lang="en-US"/>
                        <a:t>Fresh apple or berries</a:t>
                      </a:r>
                    </a:p>
                  </a:txBody>
                  <a:tcPr marL="0" marR="0" marT="0" marB="0" anchor="ctr"/>
                </a:tc>
                <a:extLst>
                  <a:ext uri="{0D108BD9-81ED-4DB2-BD59-A6C34878D82A}">
                    <a16:rowId xmlns:a16="http://schemas.microsoft.com/office/drawing/2014/main" val="442150035"/>
                  </a:ext>
                </a:extLst>
              </a:tr>
              <a:tr h="400965">
                <a:tc>
                  <a:txBody>
                    <a:bodyPr/>
                    <a:lstStyle/>
                    <a:p>
                      <a:r>
                        <a:rPr lang="en-US"/>
                        <a:t>Deep-fried French fries</a:t>
                      </a:r>
                    </a:p>
                  </a:txBody>
                  <a:tcPr marL="0" marR="0" marT="0" marB="0" anchor="ctr"/>
                </a:tc>
                <a:tc>
                  <a:txBody>
                    <a:bodyPr/>
                    <a:lstStyle/>
                    <a:p>
                      <a:r>
                        <a:rPr lang="en-US" dirty="0"/>
                        <a:t>Oven-baked French fries or sweet potato baked fries</a:t>
                      </a:r>
                    </a:p>
                  </a:txBody>
                  <a:tcPr marL="0" marR="0" marT="0" marB="0" anchor="ctr"/>
                </a:tc>
                <a:extLst>
                  <a:ext uri="{0D108BD9-81ED-4DB2-BD59-A6C34878D82A}">
                    <a16:rowId xmlns:a16="http://schemas.microsoft.com/office/drawing/2014/main" val="3291648920"/>
                  </a:ext>
                </a:extLst>
              </a:tr>
              <a:tr h="400965">
                <a:tc>
                  <a:txBody>
                    <a:bodyPr/>
                    <a:lstStyle/>
                    <a:p>
                      <a:r>
                        <a:rPr lang="en-US"/>
                        <a:t>Fried vegetables</a:t>
                      </a:r>
                    </a:p>
                  </a:txBody>
                  <a:tcPr marL="0" marR="0" marT="0" marB="0" anchor="ctr"/>
                </a:tc>
                <a:tc>
                  <a:txBody>
                    <a:bodyPr/>
                    <a:lstStyle/>
                    <a:p>
                      <a:r>
                        <a:rPr lang="en-US"/>
                        <a:t>Steamed or roasted vegetables</a:t>
                      </a:r>
                    </a:p>
                  </a:txBody>
                  <a:tcPr marL="0" marR="0" marT="0" marB="0" anchor="ctr"/>
                </a:tc>
                <a:extLst>
                  <a:ext uri="{0D108BD9-81ED-4DB2-BD59-A6C34878D82A}">
                    <a16:rowId xmlns:a16="http://schemas.microsoft.com/office/drawing/2014/main" val="2542851661"/>
                  </a:ext>
                </a:extLst>
              </a:tr>
              <a:tr h="400965">
                <a:tc>
                  <a:txBody>
                    <a:bodyPr/>
                    <a:lstStyle/>
                    <a:p>
                      <a:r>
                        <a:rPr lang="en-US"/>
                        <a:t>Sugary sweetened soft drinks</a:t>
                      </a:r>
                    </a:p>
                  </a:txBody>
                  <a:tcPr marL="0" marR="0" marT="0" marB="0" anchor="ctr"/>
                </a:tc>
                <a:tc>
                  <a:txBody>
                    <a:bodyPr/>
                    <a:lstStyle/>
                    <a:p>
                      <a:r>
                        <a:rPr lang="en-US"/>
                        <a:t>Seltzer mixed with 100 percent fruit juice</a:t>
                      </a:r>
                    </a:p>
                  </a:txBody>
                  <a:tcPr marL="0" marR="0" marT="0" marB="0" anchor="ctr"/>
                </a:tc>
                <a:extLst>
                  <a:ext uri="{0D108BD9-81ED-4DB2-BD59-A6C34878D82A}">
                    <a16:rowId xmlns:a16="http://schemas.microsoft.com/office/drawing/2014/main" val="465918821"/>
                  </a:ext>
                </a:extLst>
              </a:tr>
              <a:tr h="790946">
                <a:tc>
                  <a:txBody>
                    <a:bodyPr/>
                    <a:lstStyle/>
                    <a:p>
                      <a:r>
                        <a:rPr lang="en-US"/>
                        <a:t>Recipes that call for sugar</a:t>
                      </a:r>
                    </a:p>
                  </a:txBody>
                  <a:tcPr marL="0" marR="0" marT="0" marB="0" anchor="ctr"/>
                </a:tc>
                <a:tc>
                  <a:txBody>
                    <a:bodyPr/>
                    <a:lstStyle/>
                    <a:p>
                      <a:r>
                        <a:rPr lang="en-US" dirty="0"/>
                        <a:t>Experiment with reducing amount of sugar and adding spices (cinnamon, nutmeg, etc…)</a:t>
                      </a:r>
                    </a:p>
                  </a:txBody>
                  <a:tcPr marL="0" marR="0" marT="0" marB="0" anchor="ctr"/>
                </a:tc>
                <a:extLst>
                  <a:ext uri="{0D108BD9-81ED-4DB2-BD59-A6C34878D82A}">
                    <a16:rowId xmlns:a16="http://schemas.microsoft.com/office/drawing/2014/main" val="1762135495"/>
                  </a:ext>
                </a:extLst>
              </a:tr>
            </a:tbl>
          </a:graphicData>
        </a:graphic>
      </p:graphicFrame>
    </p:spTree>
    <p:extLst>
      <p:ext uri="{BB962C8B-B14F-4D97-AF65-F5344CB8AC3E}">
        <p14:creationId xmlns:p14="http://schemas.microsoft.com/office/powerpoint/2010/main" val="11822296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Chapter Objectives:</a:t>
            </a:r>
            <a:endParaRPr lang="en-US" b="1" dirty="0"/>
          </a:p>
        </p:txBody>
      </p:sp>
      <p:sp>
        <p:nvSpPr>
          <p:cNvPr id="3" name="Content Placeholder 2"/>
          <p:cNvSpPr>
            <a:spLocks noGrp="1"/>
          </p:cNvSpPr>
          <p:nvPr>
            <p:ph idx="1"/>
          </p:nvPr>
        </p:nvSpPr>
        <p:spPr>
          <a:xfrm>
            <a:off x="836612" y="1752600"/>
            <a:ext cx="10287000" cy="4572000"/>
          </a:xfrm>
        </p:spPr>
        <p:txBody>
          <a:bodyPr>
            <a:normAutofit fontScale="92500" lnSpcReduction="10000"/>
          </a:bodyPr>
          <a:lstStyle/>
          <a:p>
            <a:pPr marL="514350" lvl="0" indent="-514350">
              <a:buFont typeface="+mj-lt"/>
              <a:buAutoNum type="arabicPeriod" startAt="6"/>
            </a:pPr>
            <a:r>
              <a:rPr lang="en-US" dirty="0"/>
              <a:t>Design a quality diet plan using </a:t>
            </a:r>
            <a:r>
              <a:rPr lang="en-US" dirty="0" err="1"/>
              <a:t>MyPlate</a:t>
            </a:r>
            <a:r>
              <a:rPr lang="en-US" dirty="0"/>
              <a:t> Daily Food Plan</a:t>
            </a:r>
            <a:r>
              <a:rPr lang="en-US" dirty="0" smtClean="0"/>
              <a:t>.</a:t>
            </a:r>
            <a:endParaRPr lang="en-US" dirty="0"/>
          </a:p>
          <a:p>
            <a:pPr marL="514350" lvl="0" indent="-514350">
              <a:buFont typeface="+mj-lt"/>
              <a:buAutoNum type="arabicPeriod" startAt="6"/>
            </a:pPr>
            <a:r>
              <a:rPr lang="en-US" dirty="0"/>
              <a:t>State recommendation(s) for fruit and vegetable consumption and list the potential benefits of this eating program</a:t>
            </a:r>
            <a:r>
              <a:rPr lang="en-US" dirty="0" smtClean="0"/>
              <a:t>.</a:t>
            </a:r>
            <a:endParaRPr lang="en-US" dirty="0"/>
          </a:p>
          <a:p>
            <a:pPr marL="514350" lvl="0" indent="-514350">
              <a:buFont typeface="+mj-lt"/>
              <a:buAutoNum type="arabicPeriod" startAt="6"/>
            </a:pPr>
            <a:r>
              <a:rPr lang="en-US" dirty="0"/>
              <a:t>Use the Dietary Reference Intakes to determine daily nutrient recommendations</a:t>
            </a:r>
            <a:r>
              <a:rPr lang="en-US" dirty="0" smtClean="0"/>
              <a:t>.</a:t>
            </a:r>
            <a:endParaRPr lang="en-US" dirty="0"/>
          </a:p>
          <a:p>
            <a:pPr marL="514350" lvl="0" indent="-514350">
              <a:buFont typeface="+mj-lt"/>
              <a:buAutoNum type="arabicPeriod" startAt="6"/>
            </a:pPr>
            <a:r>
              <a:rPr lang="en-US" dirty="0"/>
              <a:t>Use the Nutrition Facts panel to discover the nutritional information of food</a:t>
            </a:r>
            <a:r>
              <a:rPr lang="en-US" dirty="0" smtClean="0"/>
              <a:t>.</a:t>
            </a:r>
            <a:endParaRPr lang="en-US" dirty="0"/>
          </a:p>
          <a:p>
            <a:pPr marL="514350" lvl="0" indent="-514350">
              <a:buFont typeface="+mj-lt"/>
              <a:buAutoNum type="arabicPeriod" startAt="6"/>
            </a:pPr>
            <a:r>
              <a:rPr lang="en-US" dirty="0"/>
              <a:t>Judge food portion sizes for adequacy</a:t>
            </a:r>
            <a:r>
              <a:rPr lang="en-US" dirty="0" smtClean="0"/>
              <a:t>.</a:t>
            </a:r>
            <a:endParaRPr lang="en-US" dirty="0"/>
          </a:p>
          <a:p>
            <a:pPr marL="514350" lvl="0" indent="-514350">
              <a:buFont typeface="+mj-lt"/>
              <a:buAutoNum type="arabicPeriod" startAt="6"/>
            </a:pPr>
            <a:r>
              <a:rPr lang="en-US" dirty="0"/>
              <a:t>List at least four sources of reliable and accurate nutrition information.</a:t>
            </a:r>
          </a:p>
          <a:p>
            <a:pPr marL="514350" indent="-514350">
              <a:buFont typeface="+mj-lt"/>
              <a:buAutoNum type="arabicPeriod"/>
            </a:pPr>
            <a:endParaRPr lang="en-US" dirty="0"/>
          </a:p>
        </p:txBody>
      </p:sp>
    </p:spTree>
    <p:extLst>
      <p:ext uri="{BB962C8B-B14F-4D97-AF65-F5344CB8AC3E}">
        <p14:creationId xmlns:p14="http://schemas.microsoft.com/office/powerpoint/2010/main" val="241341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Achieving a Healthy </a:t>
            </a:r>
            <a:r>
              <a:rPr lang="en-US" b="1" dirty="0" smtClean="0"/>
              <a:t>Diet:  Balanced</a:t>
            </a:r>
            <a:endParaRPr lang="en-US" b="1" dirty="0"/>
          </a:p>
        </p:txBody>
      </p:sp>
      <p:sp>
        <p:nvSpPr>
          <p:cNvPr id="3" name="Content Placeholder 2"/>
          <p:cNvSpPr>
            <a:spLocks noGrp="1"/>
          </p:cNvSpPr>
          <p:nvPr>
            <p:ph sz="half" idx="1"/>
          </p:nvPr>
        </p:nvSpPr>
        <p:spPr>
          <a:xfrm>
            <a:off x="912812" y="1828800"/>
            <a:ext cx="5791200" cy="4648200"/>
          </a:xfrm>
        </p:spPr>
        <p:txBody>
          <a:bodyPr/>
          <a:lstStyle/>
          <a:p>
            <a:r>
              <a:rPr lang="en-US" dirty="0"/>
              <a:t>Balance the foods in your diet. </a:t>
            </a:r>
            <a:endParaRPr lang="en-US" dirty="0" smtClean="0"/>
          </a:p>
          <a:p>
            <a:r>
              <a:rPr lang="en-US" dirty="0" smtClean="0"/>
              <a:t>Achieving </a:t>
            </a:r>
            <a:r>
              <a:rPr lang="en-US" dirty="0"/>
              <a:t>balance in your diet entails not consuming one nutrient at the expense of another</a:t>
            </a:r>
            <a:r>
              <a:rPr lang="en-US" dirty="0" smtClean="0"/>
              <a:t>.</a:t>
            </a:r>
          </a:p>
          <a:p>
            <a:r>
              <a:rPr lang="en-US" dirty="0"/>
              <a:t>With careful planning, a balanced diet providing optimal nutrition can be achieved and maintained.</a:t>
            </a:r>
          </a:p>
        </p:txBody>
      </p:sp>
      <p:pic>
        <p:nvPicPr>
          <p:cNvPr id="5" name="Content Placeholder 4" descr="With careful planning, a balanced diet providing optimal nutrition can be achieved and maintained." title="Balance"/>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85012" y="1473896"/>
            <a:ext cx="4762500" cy="4410075"/>
          </a:xfrm>
        </p:spPr>
      </p:pic>
    </p:spTree>
    <p:extLst>
      <p:ext uri="{BB962C8B-B14F-4D97-AF65-F5344CB8AC3E}">
        <p14:creationId xmlns:p14="http://schemas.microsoft.com/office/powerpoint/2010/main" val="4229451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Achieving a Healthy </a:t>
            </a:r>
            <a:r>
              <a:rPr lang="en-US" b="1" dirty="0" smtClean="0"/>
              <a:t>Diet:  Moderation</a:t>
            </a:r>
            <a:endParaRPr lang="en-US" b="1" dirty="0"/>
          </a:p>
        </p:txBody>
      </p:sp>
      <p:sp>
        <p:nvSpPr>
          <p:cNvPr id="3" name="Content Placeholder 2"/>
          <p:cNvSpPr>
            <a:spLocks noGrp="1"/>
          </p:cNvSpPr>
          <p:nvPr>
            <p:ph idx="1"/>
          </p:nvPr>
        </p:nvSpPr>
        <p:spPr>
          <a:xfrm>
            <a:off x="1218883" y="1600200"/>
            <a:ext cx="9751060" cy="5029200"/>
          </a:xfrm>
        </p:spPr>
        <p:txBody>
          <a:bodyPr>
            <a:normAutofit/>
          </a:bodyPr>
          <a:lstStyle/>
          <a:p>
            <a:r>
              <a:rPr lang="en-US" dirty="0"/>
              <a:t>Moderation is crucial for optimal health and survival. Burgers, French fries, cake, and ice cream each night for dinner will lead to health complications. </a:t>
            </a:r>
            <a:endParaRPr lang="en-US" dirty="0" smtClean="0"/>
          </a:p>
          <a:p>
            <a:r>
              <a:rPr lang="en-US" dirty="0" smtClean="0"/>
              <a:t>But </a:t>
            </a:r>
            <a:r>
              <a:rPr lang="en-US" dirty="0"/>
              <a:t>as part of an otherwise healthful diet and consumed only on a weekly basis, this should not have too much of an impact on overall health. </a:t>
            </a:r>
            <a:endParaRPr lang="en-US" dirty="0" smtClean="0"/>
          </a:p>
          <a:p>
            <a:r>
              <a:rPr lang="en-US" dirty="0" smtClean="0"/>
              <a:t>If </a:t>
            </a:r>
            <a:r>
              <a:rPr lang="en-US" dirty="0"/>
              <a:t>this is done once per month, it will have even less of an impact upon overall health. </a:t>
            </a:r>
            <a:endParaRPr lang="en-US" dirty="0" smtClean="0"/>
          </a:p>
          <a:p>
            <a:r>
              <a:rPr lang="en-US" dirty="0" smtClean="0"/>
              <a:t>It’s </a:t>
            </a:r>
            <a:r>
              <a:rPr lang="en-US" dirty="0"/>
              <a:t>important to remember that eating is, in part, about enjoyment and indulging with a spirit of moderation.</a:t>
            </a:r>
          </a:p>
        </p:txBody>
      </p:sp>
    </p:spTree>
    <p:extLst>
      <p:ext uri="{BB962C8B-B14F-4D97-AF65-F5344CB8AC3E}">
        <p14:creationId xmlns:p14="http://schemas.microsoft.com/office/powerpoint/2010/main" val="24823426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Achieving a Healthy </a:t>
            </a:r>
            <a:r>
              <a:rPr lang="en-US" b="1" dirty="0" smtClean="0"/>
              <a:t>Diet:  Calorie Control</a:t>
            </a:r>
            <a:endParaRPr lang="en-US" b="1" dirty="0"/>
          </a:p>
        </p:txBody>
      </p:sp>
      <p:sp>
        <p:nvSpPr>
          <p:cNvPr id="3" name="Content Placeholder 2"/>
          <p:cNvSpPr>
            <a:spLocks noGrp="1"/>
          </p:cNvSpPr>
          <p:nvPr>
            <p:ph sz="half" idx="1"/>
          </p:nvPr>
        </p:nvSpPr>
        <p:spPr>
          <a:xfrm>
            <a:off x="608012" y="1828800"/>
            <a:ext cx="6019800" cy="4370368"/>
          </a:xfrm>
        </p:spPr>
        <p:txBody>
          <a:bodyPr>
            <a:normAutofit/>
          </a:bodyPr>
          <a:lstStyle/>
          <a:p>
            <a:r>
              <a:rPr lang="en-US" dirty="0"/>
              <a:t>Monitor food portions. </a:t>
            </a:r>
            <a:endParaRPr lang="en-US" dirty="0" smtClean="0"/>
          </a:p>
          <a:p>
            <a:r>
              <a:rPr lang="en-US" dirty="0" smtClean="0"/>
              <a:t>For </a:t>
            </a:r>
            <a:r>
              <a:rPr lang="en-US" dirty="0"/>
              <a:t>optimum weight maintenance, it is important to ensure that energy consumed from foods meets the energy expenditures required for body functions and activity. </a:t>
            </a:r>
            <a:endParaRPr lang="en-US" dirty="0" smtClean="0"/>
          </a:p>
          <a:p>
            <a:r>
              <a:rPr lang="en-US" dirty="0" smtClean="0"/>
              <a:t>If </a:t>
            </a:r>
            <a:r>
              <a:rPr lang="en-US" dirty="0"/>
              <a:t>not, the excess energy contributes to gradual, steady weight gain</a:t>
            </a:r>
            <a:r>
              <a:rPr lang="en-US" dirty="0" smtClean="0"/>
              <a:t>.</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08812" y="1600200"/>
            <a:ext cx="5025231" cy="4446568"/>
          </a:xfrm>
        </p:spPr>
      </p:pic>
    </p:spTree>
    <p:extLst>
      <p:ext uri="{BB962C8B-B14F-4D97-AF65-F5344CB8AC3E}">
        <p14:creationId xmlns:p14="http://schemas.microsoft.com/office/powerpoint/2010/main" val="362225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Achieving a Healthy </a:t>
            </a:r>
            <a:r>
              <a:rPr lang="en-US" b="1" dirty="0" smtClean="0"/>
              <a:t>Diet:  Varied</a:t>
            </a:r>
            <a:endParaRPr lang="en-US" b="1" dirty="0"/>
          </a:p>
        </p:txBody>
      </p:sp>
      <p:sp>
        <p:nvSpPr>
          <p:cNvPr id="7" name="Content Placeholder 6"/>
          <p:cNvSpPr>
            <a:spLocks noGrp="1"/>
          </p:cNvSpPr>
          <p:nvPr>
            <p:ph idx="1"/>
          </p:nvPr>
        </p:nvSpPr>
        <p:spPr/>
        <p:txBody>
          <a:bodyPr/>
          <a:lstStyle/>
          <a:p>
            <a:r>
              <a:rPr lang="en-US" dirty="0"/>
              <a:t>Variety involves eating different foods from all the food groups. </a:t>
            </a:r>
            <a:endParaRPr lang="en-US" dirty="0" smtClean="0"/>
          </a:p>
          <a:p>
            <a:r>
              <a:rPr lang="en-US" dirty="0" smtClean="0"/>
              <a:t>Eating </a:t>
            </a:r>
            <a:r>
              <a:rPr lang="en-US" dirty="0"/>
              <a:t>a varied diet helps to ensure that you receive all the nutrients necessary for a healthy diet. </a:t>
            </a:r>
            <a:endParaRPr lang="en-US" dirty="0" smtClean="0"/>
          </a:p>
          <a:p>
            <a:r>
              <a:rPr lang="en-US" dirty="0" smtClean="0"/>
              <a:t>One </a:t>
            </a:r>
            <a:r>
              <a:rPr lang="en-US" dirty="0"/>
              <a:t>of the major drawbacks of a monotonous diet is the risk of consuming too much of some nutrients and not enough of others. </a:t>
            </a:r>
            <a:endParaRPr lang="en-US" dirty="0" smtClean="0"/>
          </a:p>
          <a:p>
            <a:r>
              <a:rPr lang="en-US" dirty="0" smtClean="0"/>
              <a:t>Trying </a:t>
            </a:r>
            <a:r>
              <a:rPr lang="en-US" dirty="0"/>
              <a:t>new foods can also be a source of pleasure—you never know what foods you might like until you try them.</a:t>
            </a:r>
          </a:p>
        </p:txBody>
      </p:sp>
    </p:spTree>
    <p:extLst>
      <p:ext uri="{BB962C8B-B14F-4D97-AF65-F5344CB8AC3E}">
        <p14:creationId xmlns:p14="http://schemas.microsoft.com/office/powerpoint/2010/main" val="8853055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Achieving a Healthy Diet</a:t>
            </a:r>
            <a:endParaRPr lang="en-US" b="1" dirty="0"/>
          </a:p>
        </p:txBody>
      </p:sp>
      <p:sp>
        <p:nvSpPr>
          <p:cNvPr id="3" name="Content Placeholder 2"/>
          <p:cNvSpPr>
            <a:spLocks noGrp="1"/>
          </p:cNvSpPr>
          <p:nvPr>
            <p:ph sz="half" idx="1"/>
          </p:nvPr>
        </p:nvSpPr>
        <p:spPr>
          <a:xfrm>
            <a:off x="989012" y="1828800"/>
            <a:ext cx="6019800" cy="4343400"/>
          </a:xfrm>
        </p:spPr>
        <p:txBody>
          <a:bodyPr>
            <a:normAutofit/>
          </a:bodyPr>
          <a:lstStyle/>
          <a:p>
            <a:r>
              <a:rPr lang="en-US" dirty="0"/>
              <a:t>Developing a healthful diet can be rewarding, but be mindful that all of the principles presented must be followed to derive maximal health benefits. </a:t>
            </a:r>
            <a:endParaRPr lang="en-US" dirty="0" smtClean="0"/>
          </a:p>
          <a:p>
            <a:r>
              <a:rPr lang="en-US" dirty="0" smtClean="0"/>
              <a:t>Using </a:t>
            </a:r>
            <a:r>
              <a:rPr lang="en-US" dirty="0"/>
              <a:t>all of these principles together will afford you lasting health benefits.</a:t>
            </a:r>
          </a:p>
        </p:txBody>
      </p:sp>
      <p:pic>
        <p:nvPicPr>
          <p:cNvPr id="5" name="Content Placeholder 4" descr="Widening your food palate will increase your intake of vital nutrients." title="Plate of Healthy Food"/>
          <p:cNvPicPr>
            <a:picLocks noGrp="1" noChangeAspect="1"/>
          </p:cNvPicPr>
          <p:nvPr>
            <p:ph sz="half" idx="2"/>
          </p:nvPr>
        </p:nvPicPr>
        <p:blipFill>
          <a:blip r:embed="rId2"/>
          <a:stretch>
            <a:fillRect/>
          </a:stretch>
        </p:blipFill>
        <p:spPr>
          <a:xfrm>
            <a:off x="7466012" y="990600"/>
            <a:ext cx="4032351" cy="5181600"/>
          </a:xfrm>
          <a:prstGeom prst="rect">
            <a:avLst/>
          </a:prstGeom>
        </p:spPr>
      </p:pic>
    </p:spTree>
    <p:extLst>
      <p:ext uri="{BB962C8B-B14F-4D97-AF65-F5344CB8AC3E}">
        <p14:creationId xmlns:p14="http://schemas.microsoft.com/office/powerpoint/2010/main" val="12716221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2.3 Understanding the Bigger Picture</a:t>
            </a:r>
            <a:endParaRPr lang="en-US" b="1" dirty="0"/>
          </a:p>
        </p:txBody>
      </p:sp>
      <p:pic>
        <p:nvPicPr>
          <p:cNvPr id="4" name="Content Placeholder 3" descr="Reduce caloric intake and consume nutrient dense foods." title="Dietary Guidelines"/>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13839" b="13894"/>
          <a:stretch/>
        </p:blipFill>
        <p:spPr>
          <a:xfrm>
            <a:off x="2970212" y="1752600"/>
            <a:ext cx="5946801" cy="3962400"/>
          </a:xfrm>
        </p:spPr>
      </p:pic>
    </p:spTree>
    <p:extLst>
      <p:ext uri="{BB962C8B-B14F-4D97-AF65-F5344CB8AC3E}">
        <p14:creationId xmlns:p14="http://schemas.microsoft.com/office/powerpoint/2010/main" val="849162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514329" cy="1295400"/>
          </a:xfrm>
        </p:spPr>
        <p:txBody>
          <a:bodyPr/>
          <a:lstStyle/>
          <a:p>
            <a:r>
              <a:rPr lang="en-US" b="1" dirty="0" smtClean="0"/>
              <a:t>Major Themes of the 2020 Dietary Guidelines </a:t>
            </a:r>
            <a:endParaRPr lang="en-US" b="1" dirty="0"/>
          </a:p>
        </p:txBody>
      </p:sp>
      <p:sp>
        <p:nvSpPr>
          <p:cNvPr id="6" name="Content Placeholder 5"/>
          <p:cNvSpPr>
            <a:spLocks noGrp="1"/>
          </p:cNvSpPr>
          <p:nvPr>
            <p:ph idx="1"/>
          </p:nvPr>
        </p:nvSpPr>
        <p:spPr>
          <a:xfrm>
            <a:off x="1370013" y="1676400"/>
            <a:ext cx="9605648" cy="4343400"/>
          </a:xfrm>
        </p:spPr>
        <p:txBody>
          <a:bodyPr>
            <a:normAutofit/>
          </a:bodyPr>
          <a:lstStyle/>
          <a:p>
            <a:pPr marL="514350" indent="-514350">
              <a:buFont typeface="+mj-lt"/>
              <a:buAutoNum type="arabicPeriod"/>
            </a:pPr>
            <a:r>
              <a:rPr lang="en-US" dirty="0"/>
              <a:t>Follow a healthy dietary pattern at every life stage. </a:t>
            </a:r>
            <a:endParaRPr lang="en-US" dirty="0" smtClean="0"/>
          </a:p>
          <a:p>
            <a:pPr marL="514350" indent="-514350">
              <a:buFont typeface="+mj-lt"/>
              <a:buAutoNum type="arabicPeriod"/>
            </a:pPr>
            <a:r>
              <a:rPr lang="en-US" dirty="0" smtClean="0"/>
              <a:t>Customize </a:t>
            </a:r>
            <a:r>
              <a:rPr lang="en-US" dirty="0"/>
              <a:t>and enjoy nutrient-dense food and beverage choices to reflect personal preferences, cultural traditions, and budgetary considerations</a:t>
            </a:r>
            <a:r>
              <a:rPr lang="en-US" dirty="0" smtClean="0"/>
              <a:t>.</a:t>
            </a:r>
          </a:p>
          <a:p>
            <a:pPr marL="514350" indent="-514350">
              <a:buFont typeface="+mj-lt"/>
              <a:buAutoNum type="arabicPeriod" startAt="3"/>
            </a:pPr>
            <a:r>
              <a:rPr lang="en-US" dirty="0"/>
              <a:t>Focus on meeting food group needs with nutrient-dense foods and beverages, and stay within calorie limits. </a:t>
            </a:r>
          </a:p>
          <a:p>
            <a:pPr marL="514350" indent="-514350">
              <a:buFont typeface="+mj-lt"/>
              <a:buAutoNum type="arabicPeriod" startAt="3"/>
            </a:pPr>
            <a:r>
              <a:rPr lang="en-US" dirty="0"/>
              <a:t>Limit foods and beverages higher in added sugars, saturated fat, and sodium, and limit alcoholic beverages. </a:t>
            </a:r>
            <a:r>
              <a:rPr lang="en-US" dirty="0" smtClean="0"/>
              <a:t> </a:t>
            </a:r>
            <a:endParaRPr lang="en-US" dirty="0"/>
          </a:p>
        </p:txBody>
      </p:sp>
    </p:spTree>
    <p:extLst>
      <p:ext uri="{BB962C8B-B14F-4D97-AF65-F5344CB8AC3E}">
        <p14:creationId xmlns:p14="http://schemas.microsoft.com/office/powerpoint/2010/main" val="19529153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2020 Dietary Guidelines</a:t>
            </a:r>
            <a:endParaRPr lang="en-US" dirty="0"/>
          </a:p>
        </p:txBody>
      </p:sp>
      <p:pic>
        <p:nvPicPr>
          <p:cNvPr id="4" name="Content Placeholder 3" descr="Four dietary guidelines to make every bite count." title="2020 Dietary Guidelines Infographic"/>
          <p:cNvPicPr>
            <a:picLocks noGrp="1" noChangeAspect="1"/>
          </p:cNvPicPr>
          <p:nvPr>
            <p:ph idx="1"/>
          </p:nvPr>
        </p:nvPicPr>
        <p:blipFill>
          <a:blip r:embed="rId2"/>
          <a:stretch>
            <a:fillRect/>
          </a:stretch>
        </p:blipFill>
        <p:spPr>
          <a:xfrm>
            <a:off x="6246812" y="304800"/>
            <a:ext cx="5410200" cy="6401598"/>
          </a:xfrm>
          <a:prstGeom prst="rect">
            <a:avLst/>
          </a:prstGeom>
        </p:spPr>
      </p:pic>
      <p:sp>
        <p:nvSpPr>
          <p:cNvPr id="5" name="TextBox 4"/>
          <p:cNvSpPr txBox="1"/>
          <p:nvPr/>
        </p:nvSpPr>
        <p:spPr>
          <a:xfrm>
            <a:off x="1827212" y="5867400"/>
            <a:ext cx="3581400" cy="338554"/>
          </a:xfrm>
          <a:prstGeom prst="rect">
            <a:avLst/>
          </a:prstGeom>
          <a:noFill/>
        </p:spPr>
        <p:txBody>
          <a:bodyPr wrap="square" rtlCol="0">
            <a:spAutoFit/>
          </a:bodyPr>
          <a:lstStyle/>
          <a:p>
            <a:r>
              <a:rPr lang="en-US" sz="1600" dirty="0" smtClean="0"/>
              <a:t>Image Source: DietaryGuidelines.gov</a:t>
            </a:r>
            <a:endParaRPr lang="en-US" sz="1600" dirty="0"/>
          </a:p>
        </p:txBody>
      </p:sp>
    </p:spTree>
    <p:extLst>
      <p:ext uri="{BB962C8B-B14F-4D97-AF65-F5344CB8AC3E}">
        <p14:creationId xmlns:p14="http://schemas.microsoft.com/office/powerpoint/2010/main" val="576886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Develop Healthy Dietary Patterns</a:t>
            </a:r>
            <a:endParaRPr lang="en-US" b="1" dirty="0"/>
          </a:p>
        </p:txBody>
      </p:sp>
      <p:sp>
        <p:nvSpPr>
          <p:cNvPr id="3" name="Content Placeholder 2"/>
          <p:cNvSpPr>
            <a:spLocks noGrp="1"/>
          </p:cNvSpPr>
          <p:nvPr>
            <p:ph idx="1"/>
          </p:nvPr>
        </p:nvSpPr>
        <p:spPr>
          <a:xfrm>
            <a:off x="1218883" y="1828800"/>
            <a:ext cx="9751060" cy="4343400"/>
          </a:xfrm>
        </p:spPr>
        <p:txBody>
          <a:bodyPr>
            <a:normAutofit fontScale="92500" lnSpcReduction="10000"/>
          </a:bodyPr>
          <a:lstStyle/>
          <a:p>
            <a:pPr marL="0" indent="0">
              <a:buNone/>
            </a:pPr>
            <a:r>
              <a:rPr lang="en-US" dirty="0" smtClean="0"/>
              <a:t>The </a:t>
            </a:r>
            <a:r>
              <a:rPr lang="en-US" dirty="0"/>
              <a:t>core elements that make up a healthy dietary pattern include: </a:t>
            </a:r>
          </a:p>
          <a:p>
            <a:pPr lvl="1">
              <a:buFont typeface="Arial" panose="020B0604020202020204" pitchFamily="34" charset="0"/>
              <a:buChar char="•"/>
            </a:pPr>
            <a:r>
              <a:rPr lang="en-US" b="1" dirty="0"/>
              <a:t>Vegetables of all types</a:t>
            </a:r>
            <a:r>
              <a:rPr lang="en-US" dirty="0"/>
              <a:t>—dark green; red and orange; beans, peas, and lentils; starchy; and other vegetables </a:t>
            </a:r>
          </a:p>
          <a:p>
            <a:pPr lvl="1">
              <a:buFont typeface="Arial" panose="020B0604020202020204" pitchFamily="34" charset="0"/>
              <a:buChar char="•"/>
            </a:pPr>
            <a:r>
              <a:rPr lang="en-US" b="1" dirty="0"/>
              <a:t>Fruits, </a:t>
            </a:r>
            <a:r>
              <a:rPr lang="en-US" dirty="0"/>
              <a:t>especially whole fruit </a:t>
            </a:r>
          </a:p>
          <a:p>
            <a:pPr lvl="1">
              <a:buFont typeface="Arial" panose="020B0604020202020204" pitchFamily="34" charset="0"/>
              <a:buChar char="•"/>
            </a:pPr>
            <a:r>
              <a:rPr lang="en-US" b="1" dirty="0"/>
              <a:t>Grains, </a:t>
            </a:r>
            <a:r>
              <a:rPr lang="en-US" dirty="0"/>
              <a:t>at least half of which are whole grain </a:t>
            </a:r>
          </a:p>
          <a:p>
            <a:pPr lvl="1">
              <a:buFont typeface="Arial" panose="020B0604020202020204" pitchFamily="34" charset="0"/>
              <a:buChar char="•"/>
            </a:pPr>
            <a:r>
              <a:rPr lang="en-US" b="1" dirty="0"/>
              <a:t>Dairy, </a:t>
            </a:r>
            <a:r>
              <a:rPr lang="en-US" dirty="0"/>
              <a:t>including fat-free or low-fat milk, yogurt, and cheese, and/or lactose-free versions and fortified soy beverages and yogurt as alternatives </a:t>
            </a:r>
          </a:p>
          <a:p>
            <a:pPr lvl="1">
              <a:buFont typeface="Arial" panose="020B0604020202020204" pitchFamily="34" charset="0"/>
              <a:buChar char="•"/>
            </a:pPr>
            <a:r>
              <a:rPr lang="en-US" b="1" dirty="0"/>
              <a:t>Protein foods, </a:t>
            </a:r>
            <a:r>
              <a:rPr lang="en-US" dirty="0"/>
              <a:t>including lean meats, poultry, and eggs; seafood; beans, peas, and lentils; and nuts, seeds, and soy products </a:t>
            </a:r>
          </a:p>
          <a:p>
            <a:pPr lvl="1">
              <a:buFont typeface="Arial" panose="020B0604020202020204" pitchFamily="34" charset="0"/>
              <a:buChar char="•"/>
            </a:pPr>
            <a:r>
              <a:rPr lang="en-US" b="1" dirty="0"/>
              <a:t>Oils, </a:t>
            </a:r>
            <a:r>
              <a:rPr lang="en-US" dirty="0"/>
              <a:t>including vegetable oils and oils in food, such as seafood and nuts</a:t>
            </a:r>
          </a:p>
        </p:txBody>
      </p:sp>
    </p:spTree>
    <p:extLst>
      <p:ext uri="{BB962C8B-B14F-4D97-AF65-F5344CB8AC3E}">
        <p14:creationId xmlns:p14="http://schemas.microsoft.com/office/powerpoint/2010/main" val="23590878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Foods or Food Components to Reduce</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01227099"/>
              </p:ext>
            </p:extLst>
          </p:nvPr>
        </p:nvGraphicFramePr>
        <p:xfrm>
          <a:off x="531812" y="1524000"/>
          <a:ext cx="11506200" cy="4759960"/>
        </p:xfrm>
        <a:graphic>
          <a:graphicData uri="http://schemas.openxmlformats.org/drawingml/2006/table">
            <a:tbl>
              <a:tblPr firstRow="1" bandRow="1">
                <a:tableStyleId>{5C22544A-7EE6-4342-B048-85BDC9FD1C3A}</a:tableStyleId>
              </a:tblPr>
              <a:tblGrid>
                <a:gridCol w="3412182">
                  <a:extLst>
                    <a:ext uri="{9D8B030D-6E8A-4147-A177-3AD203B41FA5}">
                      <a16:colId xmlns:a16="http://schemas.microsoft.com/office/drawing/2014/main" val="1744363785"/>
                    </a:ext>
                  </a:extLst>
                </a:gridCol>
                <a:gridCol w="4258618">
                  <a:extLst>
                    <a:ext uri="{9D8B030D-6E8A-4147-A177-3AD203B41FA5}">
                      <a16:colId xmlns:a16="http://schemas.microsoft.com/office/drawing/2014/main" val="3921785446"/>
                    </a:ext>
                  </a:extLst>
                </a:gridCol>
                <a:gridCol w="3835400">
                  <a:extLst>
                    <a:ext uri="{9D8B030D-6E8A-4147-A177-3AD203B41FA5}">
                      <a16:colId xmlns:a16="http://schemas.microsoft.com/office/drawing/2014/main" val="3972167969"/>
                    </a:ext>
                  </a:extLst>
                </a:gridCol>
              </a:tblGrid>
              <a:tr h="370840">
                <a:tc>
                  <a:txBody>
                    <a:bodyPr/>
                    <a:lstStyle/>
                    <a:p>
                      <a:r>
                        <a:rPr lang="en-US" dirty="0">
                          <a:solidFill>
                            <a:schemeClr val="tx1"/>
                          </a:solidFill>
                        </a:rPr>
                        <a:t>Dietary Constituent</a:t>
                      </a:r>
                    </a:p>
                  </a:txBody>
                  <a:tcPr marL="0" marR="0" marT="0" marB="0" anchor="ctr"/>
                </a:tc>
                <a:tc>
                  <a:txBody>
                    <a:bodyPr/>
                    <a:lstStyle/>
                    <a:p>
                      <a:r>
                        <a:rPr lang="en-US" dirty="0">
                          <a:solidFill>
                            <a:schemeClr val="tx1"/>
                          </a:solidFill>
                        </a:rPr>
                        <a:t>Health Implications</a:t>
                      </a:r>
                    </a:p>
                  </a:txBody>
                  <a:tcPr marL="0" marR="0" marT="0" marB="0" anchor="ctr"/>
                </a:tc>
                <a:tc>
                  <a:txBody>
                    <a:bodyPr/>
                    <a:lstStyle/>
                    <a:p>
                      <a:r>
                        <a:rPr lang="en-US" dirty="0">
                          <a:solidFill>
                            <a:schemeClr val="tx1"/>
                          </a:solidFill>
                        </a:rPr>
                        <a:t>Recommendations</a:t>
                      </a:r>
                    </a:p>
                  </a:txBody>
                  <a:tcPr marL="0" marR="0" marT="0" marB="0" anchor="ctr"/>
                </a:tc>
                <a:extLst>
                  <a:ext uri="{0D108BD9-81ED-4DB2-BD59-A6C34878D82A}">
                    <a16:rowId xmlns:a16="http://schemas.microsoft.com/office/drawing/2014/main" val="1645323838"/>
                  </a:ext>
                </a:extLst>
              </a:tr>
              <a:tr h="370840">
                <a:tc>
                  <a:txBody>
                    <a:bodyPr/>
                    <a:lstStyle/>
                    <a:p>
                      <a:r>
                        <a:rPr lang="en-US" dirty="0"/>
                        <a:t>Excess sodium</a:t>
                      </a:r>
                    </a:p>
                  </a:txBody>
                  <a:tcPr marL="0" marR="0" marT="0" marB="0" anchor="ctr">
                    <a:solidFill>
                      <a:schemeClr val="accent2"/>
                    </a:solidFill>
                  </a:tcPr>
                </a:tc>
                <a:tc>
                  <a:txBody>
                    <a:bodyPr/>
                    <a:lstStyle/>
                    <a:p>
                      <a:r>
                        <a:rPr lang="en-US" dirty="0"/>
                        <a:t>High blood pressure</a:t>
                      </a:r>
                    </a:p>
                  </a:txBody>
                  <a:tcPr marL="0" marR="0" marT="0" marB="0" anchor="ctr">
                    <a:solidFill>
                      <a:schemeClr val="accent2"/>
                    </a:solidFill>
                  </a:tcPr>
                </a:tc>
                <a:tc>
                  <a:txBody>
                    <a:bodyPr/>
                    <a:lstStyle/>
                    <a:p>
                      <a:r>
                        <a:rPr lang="en-US" dirty="0"/>
                        <a:t>Limit intake to 2,300 mg daily</a:t>
                      </a:r>
                    </a:p>
                  </a:txBody>
                  <a:tcPr marL="0" marR="0" marT="0" marB="0" anchor="ctr">
                    <a:solidFill>
                      <a:schemeClr val="accent2"/>
                    </a:solidFill>
                  </a:tcPr>
                </a:tc>
                <a:extLst>
                  <a:ext uri="{0D108BD9-81ED-4DB2-BD59-A6C34878D82A}">
                    <a16:rowId xmlns:a16="http://schemas.microsoft.com/office/drawing/2014/main" val="799866668"/>
                  </a:ext>
                </a:extLst>
              </a:tr>
              <a:tr h="370840">
                <a:tc>
                  <a:txBody>
                    <a:bodyPr/>
                    <a:lstStyle/>
                    <a:p>
                      <a:r>
                        <a:rPr lang="en-US" dirty="0"/>
                        <a:t>Too much saturated fat</a:t>
                      </a:r>
                    </a:p>
                  </a:txBody>
                  <a:tcPr marL="0" marR="0" marT="0" marB="0" anchor="ctr">
                    <a:solidFill>
                      <a:schemeClr val="accent3"/>
                    </a:solidFill>
                  </a:tcPr>
                </a:tc>
                <a:tc>
                  <a:txBody>
                    <a:bodyPr/>
                    <a:lstStyle/>
                    <a:p>
                      <a:r>
                        <a:rPr lang="en-US" dirty="0"/>
                        <a:t>Cardiovascular disease</a:t>
                      </a:r>
                    </a:p>
                  </a:txBody>
                  <a:tcPr marL="0" marR="0" marT="0" marB="0" anchor="ctr">
                    <a:solidFill>
                      <a:schemeClr val="accent3"/>
                    </a:solidFill>
                  </a:tcPr>
                </a:tc>
                <a:tc>
                  <a:txBody>
                    <a:bodyPr/>
                    <a:lstStyle/>
                    <a:p>
                      <a:r>
                        <a:rPr lang="en-US" dirty="0"/>
                        <a:t>Limit intake to &lt; 10 percent of total calories</a:t>
                      </a:r>
                    </a:p>
                  </a:txBody>
                  <a:tcPr marL="0" marR="0" marT="0" marB="0" anchor="ctr">
                    <a:solidFill>
                      <a:schemeClr val="accent3"/>
                    </a:solidFill>
                  </a:tcPr>
                </a:tc>
                <a:extLst>
                  <a:ext uri="{0D108BD9-81ED-4DB2-BD59-A6C34878D82A}">
                    <a16:rowId xmlns:a16="http://schemas.microsoft.com/office/drawing/2014/main" val="3372074747"/>
                  </a:ext>
                </a:extLst>
              </a:tr>
              <a:tr h="370840">
                <a:tc>
                  <a:txBody>
                    <a:bodyPr/>
                    <a:lstStyle/>
                    <a:p>
                      <a:r>
                        <a:rPr lang="en-US" dirty="0"/>
                        <a:t>Excess cholesterol</a:t>
                      </a:r>
                    </a:p>
                  </a:txBody>
                  <a:tcPr marL="0" marR="0" marT="0" marB="0" anchor="ctr">
                    <a:solidFill>
                      <a:schemeClr val="accent3"/>
                    </a:solidFill>
                  </a:tcPr>
                </a:tc>
                <a:tc>
                  <a:txBody>
                    <a:bodyPr/>
                    <a:lstStyle/>
                    <a:p>
                      <a:r>
                        <a:rPr lang="en-US" dirty="0"/>
                        <a:t>Atherosclerosis</a:t>
                      </a:r>
                    </a:p>
                  </a:txBody>
                  <a:tcPr marL="0" marR="0" marT="0" marB="0" anchor="ctr">
                    <a:solidFill>
                      <a:schemeClr val="accent3"/>
                    </a:solidFill>
                  </a:tcPr>
                </a:tc>
                <a:tc>
                  <a:txBody>
                    <a:bodyPr/>
                    <a:lstStyle/>
                    <a:p>
                      <a:r>
                        <a:rPr lang="en-US" dirty="0"/>
                        <a:t>Limit intake to below 300 mg daily</a:t>
                      </a:r>
                    </a:p>
                  </a:txBody>
                  <a:tcPr marL="0" marR="0" marT="0" marB="0" anchor="ctr">
                    <a:solidFill>
                      <a:schemeClr val="accent3"/>
                    </a:solidFill>
                  </a:tcPr>
                </a:tc>
                <a:extLst>
                  <a:ext uri="{0D108BD9-81ED-4DB2-BD59-A6C34878D82A}">
                    <a16:rowId xmlns:a16="http://schemas.microsoft.com/office/drawing/2014/main" val="1318703559"/>
                  </a:ext>
                </a:extLst>
              </a:tr>
              <a:tr h="370840">
                <a:tc>
                  <a:txBody>
                    <a:bodyPr/>
                    <a:lstStyle/>
                    <a:p>
                      <a:r>
                        <a:rPr lang="en-US" dirty="0" smtClean="0"/>
                        <a:t>Excess</a:t>
                      </a:r>
                      <a:r>
                        <a:rPr lang="en-US" baseline="0" dirty="0" smtClean="0"/>
                        <a:t> a</a:t>
                      </a:r>
                      <a:r>
                        <a:rPr lang="en-US" dirty="0" smtClean="0"/>
                        <a:t>dded sugars</a:t>
                      </a:r>
                      <a:endParaRPr lang="en-US" dirty="0"/>
                    </a:p>
                  </a:txBody>
                  <a:tcPr marL="0" marR="0" marT="0" marB="0" anchor="ctr">
                    <a:solidFill>
                      <a:schemeClr val="accent2"/>
                    </a:solidFill>
                  </a:tcPr>
                </a:tc>
                <a:tc>
                  <a:txBody>
                    <a:bodyPr/>
                    <a:lstStyle/>
                    <a:p>
                      <a:r>
                        <a:rPr lang="en-US" dirty="0"/>
                        <a:t>Obesity, Type 2 diabetes</a:t>
                      </a:r>
                    </a:p>
                  </a:txBody>
                  <a:tcPr marL="0" marR="0" marT="0" marB="0" anchor="ctr">
                    <a:solidFill>
                      <a:schemeClr val="accent2"/>
                    </a:solidFill>
                  </a:tcPr>
                </a:tc>
                <a:tc>
                  <a:txBody>
                    <a:bodyPr/>
                    <a:lstStyle/>
                    <a:p>
                      <a:r>
                        <a:rPr lang="en-US" dirty="0" smtClean="0"/>
                        <a:t>Limit intake to &lt; 10 percent of total calories</a:t>
                      </a:r>
                      <a:endParaRPr lang="en-US" dirty="0"/>
                    </a:p>
                  </a:txBody>
                  <a:tcPr marL="0" marR="0" marT="0" marB="0" anchor="ctr">
                    <a:solidFill>
                      <a:schemeClr val="accent2"/>
                    </a:solidFill>
                  </a:tcPr>
                </a:tc>
                <a:extLst>
                  <a:ext uri="{0D108BD9-81ED-4DB2-BD59-A6C34878D82A}">
                    <a16:rowId xmlns:a16="http://schemas.microsoft.com/office/drawing/2014/main" val="2645811859"/>
                  </a:ext>
                </a:extLst>
              </a:tr>
              <a:tr h="370840">
                <a:tc>
                  <a:txBody>
                    <a:bodyPr/>
                    <a:lstStyle/>
                    <a:p>
                      <a:r>
                        <a:rPr lang="en-US" dirty="0"/>
                        <a:t>Too much alcohol</a:t>
                      </a:r>
                    </a:p>
                  </a:txBody>
                  <a:tcPr marL="0" marR="0" marT="0" marB="0" anchor="ctr">
                    <a:solidFill>
                      <a:schemeClr val="accent3"/>
                    </a:solidFill>
                  </a:tcPr>
                </a:tc>
                <a:tc>
                  <a:txBody>
                    <a:bodyPr/>
                    <a:lstStyle/>
                    <a:p>
                      <a:r>
                        <a:rPr lang="en-US" dirty="0"/>
                        <a:t>Impaired liver function, impaired motor function</a:t>
                      </a:r>
                    </a:p>
                  </a:txBody>
                  <a:tcPr marL="0" marR="0" marT="0" marB="0" anchor="ctr">
                    <a:solidFill>
                      <a:schemeClr val="accent3"/>
                    </a:solidFill>
                  </a:tcPr>
                </a:tc>
                <a:tc>
                  <a:txBody>
                    <a:bodyPr/>
                    <a:lstStyle/>
                    <a:p>
                      <a:r>
                        <a:rPr lang="en-US" dirty="0"/>
                        <a:t>No more than one drink per day for women; No more than two drinks per day for men</a:t>
                      </a:r>
                    </a:p>
                  </a:txBody>
                  <a:tcPr marL="0" marR="0" marT="0" marB="0" anchor="ctr">
                    <a:solidFill>
                      <a:schemeClr val="accent3"/>
                    </a:solidFill>
                  </a:tcPr>
                </a:tc>
                <a:extLst>
                  <a:ext uri="{0D108BD9-81ED-4DB2-BD59-A6C34878D82A}">
                    <a16:rowId xmlns:a16="http://schemas.microsoft.com/office/drawing/2014/main" val="3658972466"/>
                  </a:ext>
                </a:extLst>
              </a:tr>
            </a:tbl>
          </a:graphicData>
        </a:graphic>
      </p:graphicFrame>
    </p:spTree>
    <p:extLst>
      <p:ext uri="{BB962C8B-B14F-4D97-AF65-F5344CB8AC3E}">
        <p14:creationId xmlns:p14="http://schemas.microsoft.com/office/powerpoint/2010/main" val="38603808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Chapter Objectives:</a:t>
            </a:r>
            <a:endParaRPr lang="en-US" b="1" dirty="0"/>
          </a:p>
        </p:txBody>
      </p:sp>
      <p:sp>
        <p:nvSpPr>
          <p:cNvPr id="3" name="Content Placeholder 2"/>
          <p:cNvSpPr>
            <a:spLocks noGrp="1"/>
          </p:cNvSpPr>
          <p:nvPr>
            <p:ph idx="1"/>
          </p:nvPr>
        </p:nvSpPr>
        <p:spPr>
          <a:xfrm>
            <a:off x="836612" y="1752600"/>
            <a:ext cx="10133331" cy="4572000"/>
          </a:xfrm>
        </p:spPr>
        <p:txBody>
          <a:bodyPr>
            <a:normAutofit fontScale="40000" lnSpcReduction="20000"/>
          </a:bodyPr>
          <a:lstStyle/>
          <a:p>
            <a:pPr marL="0" indent="0">
              <a:buNone/>
            </a:pPr>
            <a:r>
              <a:rPr lang="en-US" sz="7000" dirty="0"/>
              <a:t>After reading and studying this chapter, students should be able to</a:t>
            </a:r>
            <a:r>
              <a:rPr lang="en-US" sz="7000" dirty="0" smtClean="0"/>
              <a:t>:</a:t>
            </a:r>
            <a:endParaRPr lang="en-US" sz="7000" dirty="0"/>
          </a:p>
          <a:p>
            <a:pPr marL="514350" indent="-514350">
              <a:buFont typeface="+mj-lt"/>
              <a:buAutoNum type="arabicPeriod"/>
            </a:pPr>
            <a:r>
              <a:rPr lang="en-US" sz="7000" dirty="0"/>
              <a:t>Explain why nutrition is important to health</a:t>
            </a:r>
            <a:r>
              <a:rPr lang="en-US" sz="7000" dirty="0" smtClean="0"/>
              <a:t>.</a:t>
            </a:r>
            <a:endParaRPr lang="en-US" sz="7000" dirty="0"/>
          </a:p>
          <a:p>
            <a:pPr marL="514350" indent="-514350">
              <a:buFont typeface="+mj-lt"/>
              <a:buAutoNum type="arabicPeriod"/>
            </a:pPr>
            <a:r>
              <a:rPr lang="en-US" sz="7000" dirty="0"/>
              <a:t>Define the components of a healthful diet</a:t>
            </a:r>
            <a:r>
              <a:rPr lang="en-US" sz="7000" dirty="0" smtClean="0"/>
              <a:t>.</a:t>
            </a:r>
            <a:endParaRPr lang="en-US" sz="7000" dirty="0"/>
          </a:p>
          <a:p>
            <a:pPr marL="514350" indent="-514350">
              <a:buFont typeface="+mj-lt"/>
              <a:buAutoNum type="arabicPeriod"/>
            </a:pPr>
            <a:r>
              <a:rPr lang="en-US" sz="7000" dirty="0"/>
              <a:t>Describe the major themes of the </a:t>
            </a:r>
            <a:r>
              <a:rPr lang="en-US" sz="7000" i="1" dirty="0" smtClean="0"/>
              <a:t>2020 </a:t>
            </a:r>
            <a:r>
              <a:rPr lang="en-US" sz="7000" i="1" dirty="0"/>
              <a:t>Dietary Guidelines for Americans</a:t>
            </a:r>
            <a:r>
              <a:rPr lang="en-US" sz="7000" dirty="0" smtClean="0"/>
              <a:t>.</a:t>
            </a:r>
            <a:endParaRPr lang="en-US" sz="7000" dirty="0"/>
          </a:p>
          <a:p>
            <a:pPr marL="514350" indent="-514350">
              <a:buFont typeface="+mj-lt"/>
              <a:buAutoNum type="arabicPeriod"/>
            </a:pPr>
            <a:r>
              <a:rPr lang="en-US" sz="7000" dirty="0"/>
              <a:t>State the Healthy People </a:t>
            </a:r>
            <a:r>
              <a:rPr lang="en-US" sz="7000" dirty="0" smtClean="0"/>
              <a:t>2030 </a:t>
            </a:r>
            <a:r>
              <a:rPr lang="en-US" sz="7000" dirty="0"/>
              <a:t>nutrition- and weight-status goals</a:t>
            </a:r>
            <a:r>
              <a:rPr lang="en-US" sz="7000" dirty="0" smtClean="0"/>
              <a:t>.</a:t>
            </a:r>
            <a:endParaRPr lang="en-US" sz="7000" dirty="0"/>
          </a:p>
          <a:p>
            <a:pPr marL="514350" indent="-514350">
              <a:buFont typeface="+mj-lt"/>
              <a:buAutoNum type="arabicPeriod"/>
            </a:pPr>
            <a:r>
              <a:rPr lang="en-US" sz="7000" dirty="0"/>
              <a:t>List three related objectives for the Healthy People </a:t>
            </a:r>
            <a:r>
              <a:rPr lang="en-US" sz="7000" dirty="0" smtClean="0"/>
              <a:t>2030 </a:t>
            </a:r>
            <a:r>
              <a:rPr lang="en-US" sz="7000" dirty="0"/>
              <a:t>program.</a:t>
            </a:r>
          </a:p>
          <a:p>
            <a:pPr marL="514350" indent="-514350">
              <a:buFont typeface="+mj-lt"/>
              <a:buAutoNum type="arabicPeriod"/>
            </a:pPr>
            <a:endParaRPr lang="en-US" dirty="0"/>
          </a:p>
        </p:txBody>
      </p:sp>
    </p:spTree>
    <p:extLst>
      <p:ext uri="{BB962C8B-B14F-4D97-AF65-F5344CB8AC3E}">
        <p14:creationId xmlns:p14="http://schemas.microsoft.com/office/powerpoint/2010/main" val="27901408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438129" cy="1295400"/>
          </a:xfrm>
        </p:spPr>
        <p:txBody>
          <a:bodyPr/>
          <a:lstStyle/>
          <a:p>
            <a:r>
              <a:rPr lang="en-US" b="1" dirty="0"/>
              <a:t>Recommendations for Macronutrient Intake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92432164"/>
              </p:ext>
            </p:extLst>
          </p:nvPr>
        </p:nvGraphicFramePr>
        <p:xfrm>
          <a:off x="1218882" y="2133600"/>
          <a:ext cx="9750424" cy="2413798"/>
        </p:xfrm>
        <a:graphic>
          <a:graphicData uri="http://schemas.openxmlformats.org/drawingml/2006/table">
            <a:tbl>
              <a:tblPr firstRow="1" bandRow="1">
                <a:tableStyleId>{5C22544A-7EE6-4342-B048-85BDC9FD1C3A}</a:tableStyleId>
              </a:tblPr>
              <a:tblGrid>
                <a:gridCol w="3427730">
                  <a:extLst>
                    <a:ext uri="{9D8B030D-6E8A-4147-A177-3AD203B41FA5}">
                      <a16:colId xmlns:a16="http://schemas.microsoft.com/office/drawing/2014/main" val="1624980797"/>
                    </a:ext>
                  </a:extLst>
                </a:gridCol>
                <a:gridCol w="1752600">
                  <a:extLst>
                    <a:ext uri="{9D8B030D-6E8A-4147-A177-3AD203B41FA5}">
                      <a16:colId xmlns:a16="http://schemas.microsoft.com/office/drawing/2014/main" val="3834073811"/>
                    </a:ext>
                  </a:extLst>
                </a:gridCol>
                <a:gridCol w="2973070">
                  <a:extLst>
                    <a:ext uri="{9D8B030D-6E8A-4147-A177-3AD203B41FA5}">
                      <a16:colId xmlns:a16="http://schemas.microsoft.com/office/drawing/2014/main" val="2483609609"/>
                    </a:ext>
                  </a:extLst>
                </a:gridCol>
                <a:gridCol w="1597024">
                  <a:extLst>
                    <a:ext uri="{9D8B030D-6E8A-4147-A177-3AD203B41FA5}">
                      <a16:colId xmlns:a16="http://schemas.microsoft.com/office/drawing/2014/main" val="4272124569"/>
                    </a:ext>
                  </a:extLst>
                </a:gridCol>
              </a:tblGrid>
              <a:tr h="609600">
                <a:tc>
                  <a:txBody>
                    <a:bodyPr/>
                    <a:lstStyle/>
                    <a:p>
                      <a:r>
                        <a:rPr lang="en-US" dirty="0">
                          <a:solidFill>
                            <a:schemeClr val="tx1"/>
                          </a:solidFill>
                        </a:rPr>
                        <a:t>Age Group</a:t>
                      </a:r>
                    </a:p>
                  </a:txBody>
                  <a:tcPr marL="0" marR="0" marT="0" marB="0" anchor="ctr"/>
                </a:tc>
                <a:tc>
                  <a:txBody>
                    <a:bodyPr/>
                    <a:lstStyle/>
                    <a:p>
                      <a:pPr algn="r"/>
                      <a:r>
                        <a:rPr lang="en-US" dirty="0">
                          <a:solidFill>
                            <a:schemeClr val="tx1"/>
                          </a:solidFill>
                        </a:rPr>
                        <a:t>Protein (%)</a:t>
                      </a:r>
                    </a:p>
                  </a:txBody>
                  <a:tcPr marL="0" marR="0" marT="0" marB="0" anchor="ctr"/>
                </a:tc>
                <a:tc>
                  <a:txBody>
                    <a:bodyPr/>
                    <a:lstStyle/>
                    <a:p>
                      <a:pPr algn="r"/>
                      <a:r>
                        <a:rPr lang="en-US" dirty="0">
                          <a:solidFill>
                            <a:schemeClr val="tx1"/>
                          </a:solidFill>
                        </a:rPr>
                        <a:t>Carbohydrates (%)</a:t>
                      </a:r>
                    </a:p>
                  </a:txBody>
                  <a:tcPr marL="0" marR="0" marT="0" marB="0" anchor="ctr"/>
                </a:tc>
                <a:tc>
                  <a:txBody>
                    <a:bodyPr/>
                    <a:lstStyle/>
                    <a:p>
                      <a:pPr algn="r"/>
                      <a:r>
                        <a:rPr lang="en-US" dirty="0">
                          <a:solidFill>
                            <a:schemeClr val="tx1"/>
                          </a:solidFill>
                        </a:rPr>
                        <a:t>Fat (%)</a:t>
                      </a:r>
                    </a:p>
                  </a:txBody>
                  <a:tcPr marL="0" marR="0" marT="0" marB="0" anchor="ctr"/>
                </a:tc>
                <a:extLst>
                  <a:ext uri="{0D108BD9-81ED-4DB2-BD59-A6C34878D82A}">
                    <a16:rowId xmlns:a16="http://schemas.microsoft.com/office/drawing/2014/main" val="644718588"/>
                  </a:ext>
                </a:extLst>
              </a:tr>
              <a:tr h="536339">
                <a:tc>
                  <a:txBody>
                    <a:bodyPr/>
                    <a:lstStyle/>
                    <a:p>
                      <a:r>
                        <a:rPr lang="en-US"/>
                        <a:t>Children (1–3)</a:t>
                      </a:r>
                    </a:p>
                  </a:txBody>
                  <a:tcPr marL="0" marR="0" marT="0" marB="0" anchor="ctr"/>
                </a:tc>
                <a:tc>
                  <a:txBody>
                    <a:bodyPr/>
                    <a:lstStyle/>
                    <a:p>
                      <a:pPr algn="r"/>
                      <a:r>
                        <a:rPr lang="en-US"/>
                        <a:t>5–20</a:t>
                      </a:r>
                    </a:p>
                  </a:txBody>
                  <a:tcPr marL="0" marR="0" marT="0" marB="0" anchor="ctr"/>
                </a:tc>
                <a:tc>
                  <a:txBody>
                    <a:bodyPr/>
                    <a:lstStyle/>
                    <a:p>
                      <a:pPr algn="r"/>
                      <a:r>
                        <a:rPr lang="en-US"/>
                        <a:t>45–65</a:t>
                      </a:r>
                    </a:p>
                  </a:txBody>
                  <a:tcPr marL="0" marR="0" marT="0" marB="0" anchor="ctr"/>
                </a:tc>
                <a:tc>
                  <a:txBody>
                    <a:bodyPr/>
                    <a:lstStyle/>
                    <a:p>
                      <a:pPr algn="r"/>
                      <a:r>
                        <a:rPr lang="en-US"/>
                        <a:t>30–40</a:t>
                      </a:r>
                    </a:p>
                  </a:txBody>
                  <a:tcPr marL="0" marR="0" marT="0" marB="0" anchor="ctr"/>
                </a:tc>
                <a:extLst>
                  <a:ext uri="{0D108BD9-81ED-4DB2-BD59-A6C34878D82A}">
                    <a16:rowId xmlns:a16="http://schemas.microsoft.com/office/drawing/2014/main" val="1818824773"/>
                  </a:ext>
                </a:extLst>
              </a:tr>
              <a:tr h="527522">
                <a:tc>
                  <a:txBody>
                    <a:bodyPr/>
                    <a:lstStyle/>
                    <a:p>
                      <a:r>
                        <a:rPr lang="en-US"/>
                        <a:t>Children and Adolescents (4–18)</a:t>
                      </a:r>
                    </a:p>
                  </a:txBody>
                  <a:tcPr marL="0" marR="0" marT="0" marB="0" anchor="ctr"/>
                </a:tc>
                <a:tc>
                  <a:txBody>
                    <a:bodyPr/>
                    <a:lstStyle/>
                    <a:p>
                      <a:pPr algn="r"/>
                      <a:r>
                        <a:rPr lang="en-US"/>
                        <a:t>10–30</a:t>
                      </a:r>
                    </a:p>
                  </a:txBody>
                  <a:tcPr marL="0" marR="0" marT="0" marB="0" anchor="ctr"/>
                </a:tc>
                <a:tc>
                  <a:txBody>
                    <a:bodyPr/>
                    <a:lstStyle/>
                    <a:p>
                      <a:pPr algn="r"/>
                      <a:r>
                        <a:rPr lang="en-US"/>
                        <a:t>45–65</a:t>
                      </a:r>
                    </a:p>
                  </a:txBody>
                  <a:tcPr marL="0" marR="0" marT="0" marB="0" anchor="ctr"/>
                </a:tc>
                <a:tc>
                  <a:txBody>
                    <a:bodyPr/>
                    <a:lstStyle/>
                    <a:p>
                      <a:pPr algn="r"/>
                      <a:r>
                        <a:rPr lang="en-US"/>
                        <a:t>25–35</a:t>
                      </a:r>
                    </a:p>
                  </a:txBody>
                  <a:tcPr marL="0" marR="0" marT="0" marB="0" anchor="ctr"/>
                </a:tc>
                <a:extLst>
                  <a:ext uri="{0D108BD9-81ED-4DB2-BD59-A6C34878D82A}">
                    <a16:rowId xmlns:a16="http://schemas.microsoft.com/office/drawing/2014/main" val="3012246464"/>
                  </a:ext>
                </a:extLst>
              </a:tr>
              <a:tr h="536339">
                <a:tc>
                  <a:txBody>
                    <a:bodyPr/>
                    <a:lstStyle/>
                    <a:p>
                      <a:r>
                        <a:rPr lang="en-US"/>
                        <a:t>Adults (&gt;19)</a:t>
                      </a:r>
                    </a:p>
                  </a:txBody>
                  <a:tcPr marL="0" marR="0" marT="0" marB="0" anchor="ctr"/>
                </a:tc>
                <a:tc>
                  <a:txBody>
                    <a:bodyPr/>
                    <a:lstStyle/>
                    <a:p>
                      <a:pPr algn="r"/>
                      <a:r>
                        <a:rPr lang="en-US"/>
                        <a:t>10–35</a:t>
                      </a:r>
                    </a:p>
                  </a:txBody>
                  <a:tcPr marL="0" marR="0" marT="0" marB="0" anchor="ctr"/>
                </a:tc>
                <a:tc>
                  <a:txBody>
                    <a:bodyPr/>
                    <a:lstStyle/>
                    <a:p>
                      <a:pPr algn="r"/>
                      <a:r>
                        <a:rPr lang="en-US"/>
                        <a:t>45–65</a:t>
                      </a:r>
                    </a:p>
                  </a:txBody>
                  <a:tcPr marL="0" marR="0" marT="0" marB="0" anchor="ctr"/>
                </a:tc>
                <a:tc>
                  <a:txBody>
                    <a:bodyPr/>
                    <a:lstStyle/>
                    <a:p>
                      <a:pPr algn="r"/>
                      <a:r>
                        <a:rPr lang="en-US" dirty="0"/>
                        <a:t>20–35</a:t>
                      </a:r>
                    </a:p>
                  </a:txBody>
                  <a:tcPr marL="0" marR="0" marT="0" marB="0" anchor="ctr"/>
                </a:tc>
                <a:extLst>
                  <a:ext uri="{0D108BD9-81ED-4DB2-BD59-A6C34878D82A}">
                    <a16:rowId xmlns:a16="http://schemas.microsoft.com/office/drawing/2014/main" val="3406087277"/>
                  </a:ext>
                </a:extLst>
              </a:tr>
            </a:tbl>
          </a:graphicData>
        </a:graphic>
      </p:graphicFrame>
      <p:sp>
        <p:nvSpPr>
          <p:cNvPr id="5" name="TextBox 4"/>
          <p:cNvSpPr txBox="1"/>
          <p:nvPr/>
        </p:nvSpPr>
        <p:spPr>
          <a:xfrm>
            <a:off x="3884294" y="4698272"/>
            <a:ext cx="4419600" cy="461665"/>
          </a:xfrm>
          <a:prstGeom prst="rect">
            <a:avLst/>
          </a:prstGeom>
          <a:noFill/>
        </p:spPr>
        <p:txBody>
          <a:bodyPr wrap="square" rtlCol="0">
            <a:spAutoFit/>
          </a:bodyPr>
          <a:lstStyle/>
          <a:p>
            <a:r>
              <a:rPr lang="en-US" dirty="0"/>
              <a:t>As Percentage of Total Calories</a:t>
            </a:r>
          </a:p>
        </p:txBody>
      </p:sp>
    </p:spTree>
    <p:extLst>
      <p:ext uri="{BB962C8B-B14F-4D97-AF65-F5344CB8AC3E}">
        <p14:creationId xmlns:p14="http://schemas.microsoft.com/office/powerpoint/2010/main" val="2954007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Foods or Food Components to Increase</a:t>
            </a:r>
            <a:endParaRPr lang="en-US" b="1" dirty="0"/>
          </a:p>
        </p:txBody>
      </p:sp>
      <p:sp>
        <p:nvSpPr>
          <p:cNvPr id="3" name="Content Placeholder 2"/>
          <p:cNvSpPr>
            <a:spLocks noGrp="1"/>
          </p:cNvSpPr>
          <p:nvPr>
            <p:ph idx="1"/>
          </p:nvPr>
        </p:nvSpPr>
        <p:spPr>
          <a:xfrm>
            <a:off x="1218883" y="1676400"/>
            <a:ext cx="9828529" cy="4648200"/>
          </a:xfrm>
        </p:spPr>
        <p:txBody>
          <a:bodyPr>
            <a:normAutofit fontScale="85000" lnSpcReduction="10000"/>
          </a:bodyPr>
          <a:lstStyle/>
          <a:p>
            <a:pPr marL="514350" indent="-514350">
              <a:buFont typeface="+mj-lt"/>
              <a:buAutoNum type="arabicPeriod"/>
            </a:pPr>
            <a:r>
              <a:rPr lang="en-US" dirty="0"/>
              <a:t>Eat a variety of vegetables, especially dark green, red, and orange vegetables.</a:t>
            </a:r>
          </a:p>
          <a:p>
            <a:pPr marL="514350" indent="-514350">
              <a:buFont typeface="+mj-lt"/>
              <a:buAutoNum type="arabicPeriod"/>
            </a:pPr>
            <a:r>
              <a:rPr lang="en-US" dirty="0"/>
              <a:t>Choose at least half of your grains consumed from whole-grain foods.</a:t>
            </a:r>
          </a:p>
          <a:p>
            <a:pPr marL="514350" indent="-514350">
              <a:buFont typeface="+mj-lt"/>
              <a:buAutoNum type="arabicPeriod"/>
            </a:pPr>
            <a:r>
              <a:rPr lang="en-US" dirty="0"/>
              <a:t>For dairy products, eat the low-fat versions.</a:t>
            </a:r>
          </a:p>
          <a:p>
            <a:pPr marL="514350" indent="-514350">
              <a:buFont typeface="+mj-lt"/>
              <a:buAutoNum type="arabicPeriod"/>
            </a:pPr>
            <a:r>
              <a:rPr lang="en-US" dirty="0"/>
              <a:t>Don’t get your protein only from red meats; choose instead seafood, poultry, eggs, beans, peas, nuts, seeds, and soy products.</a:t>
            </a:r>
          </a:p>
          <a:p>
            <a:pPr marL="514350" indent="-514350">
              <a:buFont typeface="+mj-lt"/>
              <a:buAutoNum type="arabicPeriod"/>
            </a:pPr>
            <a:r>
              <a:rPr lang="en-US" dirty="0"/>
              <a:t>Replace butter with oils.</a:t>
            </a:r>
          </a:p>
          <a:p>
            <a:pPr marL="514350" indent="-514350">
              <a:buFont typeface="+mj-lt"/>
              <a:buAutoNum type="arabicPeriod"/>
            </a:pPr>
            <a:r>
              <a:rPr lang="en-US" dirty="0"/>
              <a:t>Choose foods dense in the nutrients potassium, calcium, and vitamin D.</a:t>
            </a:r>
          </a:p>
          <a:p>
            <a:pPr marL="514350" indent="-514350">
              <a:buFont typeface="+mj-lt"/>
              <a:buAutoNum type="arabicPeriod"/>
            </a:pPr>
            <a:r>
              <a:rPr lang="en-US" dirty="0"/>
              <a:t>Increase intake of dietary fiber.</a:t>
            </a:r>
          </a:p>
          <a:p>
            <a:endParaRPr lang="en-US" dirty="0"/>
          </a:p>
        </p:txBody>
      </p:sp>
    </p:spTree>
    <p:extLst>
      <p:ext uri="{BB962C8B-B14F-4D97-AF65-F5344CB8AC3E}">
        <p14:creationId xmlns:p14="http://schemas.microsoft.com/office/powerpoint/2010/main" val="31326106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 summary…</a:t>
            </a:r>
            <a:endParaRPr lang="en-US" b="1" dirty="0"/>
          </a:p>
        </p:txBody>
      </p:sp>
      <p:sp>
        <p:nvSpPr>
          <p:cNvPr id="3" name="Content Placeholder 2"/>
          <p:cNvSpPr>
            <a:spLocks noGrp="1"/>
          </p:cNvSpPr>
          <p:nvPr>
            <p:ph idx="1"/>
          </p:nvPr>
        </p:nvSpPr>
        <p:spPr/>
        <p:txBody>
          <a:bodyPr/>
          <a:lstStyle/>
          <a:p>
            <a:r>
              <a:rPr lang="en-US" dirty="0"/>
              <a:t>The </a:t>
            </a:r>
            <a:r>
              <a:rPr lang="en-US" i="1" dirty="0" smtClean="0"/>
              <a:t>2020 </a:t>
            </a:r>
            <a:r>
              <a:rPr lang="en-US" i="1" dirty="0"/>
              <a:t>Dietary Guidelines</a:t>
            </a:r>
            <a:r>
              <a:rPr lang="en-US" dirty="0"/>
              <a:t> recommend that people make an effort to reduce their caloric consumption, reduce the intake of nutrient-poor foods, and increase the intake of nutrient-dense foods. </a:t>
            </a:r>
            <a:endParaRPr lang="en-US" dirty="0" smtClean="0"/>
          </a:p>
          <a:p>
            <a:r>
              <a:rPr lang="en-US" dirty="0" smtClean="0"/>
              <a:t>To </a:t>
            </a:r>
            <a:r>
              <a:rPr lang="en-US" dirty="0"/>
              <a:t>accomplish these tasks it is necessary to incorporate moderation and variety. </a:t>
            </a:r>
            <a:endParaRPr lang="en-US" dirty="0" smtClean="0"/>
          </a:p>
          <a:p>
            <a:r>
              <a:rPr lang="en-US" dirty="0" smtClean="0"/>
              <a:t>The </a:t>
            </a:r>
            <a:r>
              <a:rPr lang="en-US" dirty="0"/>
              <a:t>goal is not only choosing specific foods for your diet, but also the development of a healthy eating pattern.</a:t>
            </a:r>
          </a:p>
        </p:txBody>
      </p:sp>
      <p:pic>
        <p:nvPicPr>
          <p:cNvPr id="4" name="Picture 3" descr="Fresh vegetables and olive oil are examples of foods emphasized in the DASH and Mediterranean diets." title="Caprese salad with olive oil"/>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70841" y="5257800"/>
            <a:ext cx="2198203" cy="1466850"/>
          </a:xfrm>
          <a:prstGeom prst="rect">
            <a:avLst/>
          </a:prstGeom>
        </p:spPr>
      </p:pic>
    </p:spTree>
    <p:extLst>
      <p:ext uri="{BB962C8B-B14F-4D97-AF65-F5344CB8AC3E}">
        <p14:creationId xmlns:p14="http://schemas.microsoft.com/office/powerpoint/2010/main" val="17414557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2.4 </a:t>
            </a:r>
            <a:r>
              <a:rPr lang="en-US" b="1" dirty="0" smtClean="0"/>
              <a:t>Healthy </a:t>
            </a:r>
            <a:r>
              <a:rPr lang="en-US" b="1" dirty="0"/>
              <a:t>People </a:t>
            </a:r>
            <a:r>
              <a:rPr lang="en-US" b="1" dirty="0" smtClean="0"/>
              <a:t>2030</a:t>
            </a:r>
            <a:endParaRPr lang="en-US" b="1" dirty="0"/>
          </a:p>
        </p:txBody>
      </p:sp>
      <p:sp>
        <p:nvSpPr>
          <p:cNvPr id="3" name="Content Placeholder 2"/>
          <p:cNvSpPr>
            <a:spLocks noGrp="1"/>
          </p:cNvSpPr>
          <p:nvPr>
            <p:ph idx="1"/>
          </p:nvPr>
        </p:nvSpPr>
        <p:spPr>
          <a:xfrm>
            <a:off x="836612" y="1600200"/>
            <a:ext cx="10515600" cy="4800600"/>
          </a:xfrm>
        </p:spPr>
        <p:txBody>
          <a:bodyPr>
            <a:normAutofit fontScale="92500" lnSpcReduction="10000"/>
          </a:bodyPr>
          <a:lstStyle/>
          <a:p>
            <a:r>
              <a:rPr lang="en-US" dirty="0"/>
              <a:t>The Healthy People </a:t>
            </a:r>
            <a:r>
              <a:rPr lang="en-US" dirty="0" smtClean="0"/>
              <a:t>2030 </a:t>
            </a:r>
            <a:r>
              <a:rPr lang="en-US" dirty="0"/>
              <a:t>program, launched in </a:t>
            </a:r>
            <a:r>
              <a:rPr lang="en-US" dirty="0" smtClean="0"/>
              <a:t>2020</a:t>
            </a:r>
            <a:r>
              <a:rPr lang="en-US" dirty="0"/>
              <a:t>, is a ten-year national program instituted by the US government with objectives aimed toward improving the health of all Americans. </a:t>
            </a:r>
            <a:endParaRPr lang="en-US" dirty="0" smtClean="0"/>
          </a:p>
          <a:p>
            <a:r>
              <a:rPr lang="en-US" dirty="0" smtClean="0"/>
              <a:t>Similar </a:t>
            </a:r>
            <a:r>
              <a:rPr lang="en-US" dirty="0"/>
              <a:t>to the </a:t>
            </a:r>
            <a:r>
              <a:rPr lang="en-US" i="1" dirty="0" smtClean="0"/>
              <a:t>2020 </a:t>
            </a:r>
            <a:r>
              <a:rPr lang="en-US" i="1" dirty="0"/>
              <a:t>Dietary Guidelines</a:t>
            </a:r>
            <a:r>
              <a:rPr lang="en-US" dirty="0"/>
              <a:t>, it has been established to promote longer lives free of preventable disease, disability, injury, and premature death. </a:t>
            </a:r>
            <a:endParaRPr lang="en-US" dirty="0" smtClean="0"/>
          </a:p>
          <a:p>
            <a:r>
              <a:rPr lang="en-US" dirty="0" smtClean="0"/>
              <a:t>With </a:t>
            </a:r>
            <a:r>
              <a:rPr lang="en-US" dirty="0"/>
              <a:t>a revived intent on identifying, measuring, tracking, and reducing health disparities through a “</a:t>
            </a:r>
            <a:r>
              <a:rPr lang="en-US" b="1" dirty="0"/>
              <a:t>determinants of health approach</a:t>
            </a:r>
            <a:r>
              <a:rPr lang="en-US" dirty="0"/>
              <a:t>,” Healthy People </a:t>
            </a:r>
            <a:r>
              <a:rPr lang="en-US" dirty="0" smtClean="0"/>
              <a:t>2030 </a:t>
            </a:r>
            <a:r>
              <a:rPr lang="en-US" dirty="0"/>
              <a:t>will strive to create the social and physical environments that promote good health for all and to promote quality of life, healthy development, and healthy behaviors across all life stages. </a:t>
            </a:r>
          </a:p>
        </p:txBody>
      </p:sp>
    </p:spTree>
    <p:extLst>
      <p:ext uri="{BB962C8B-B14F-4D97-AF65-F5344CB8AC3E}">
        <p14:creationId xmlns:p14="http://schemas.microsoft.com/office/powerpoint/2010/main" val="10632658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Helping People Make Healthy </a:t>
            </a:r>
            <a:r>
              <a:rPr lang="en-US" b="1" dirty="0" smtClean="0"/>
              <a:t>Choices</a:t>
            </a:r>
            <a:endParaRPr lang="en-US" b="1" dirty="0"/>
          </a:p>
        </p:txBody>
      </p:sp>
      <p:sp>
        <p:nvSpPr>
          <p:cNvPr id="3" name="Content Placeholder 2"/>
          <p:cNvSpPr>
            <a:spLocks noGrp="1"/>
          </p:cNvSpPr>
          <p:nvPr>
            <p:ph idx="1"/>
          </p:nvPr>
        </p:nvSpPr>
        <p:spPr>
          <a:xfrm>
            <a:off x="760412" y="1600200"/>
            <a:ext cx="10591800" cy="4572000"/>
          </a:xfrm>
        </p:spPr>
        <p:txBody>
          <a:bodyPr>
            <a:normAutofit fontScale="92500" lnSpcReduction="10000"/>
          </a:bodyPr>
          <a:lstStyle/>
          <a:p>
            <a:r>
              <a:rPr lang="en-US" dirty="0"/>
              <a:t>It is not just ourselves, the food industry, and federal government that shape our choices of food and physical activity, but also our sex, genetics, disabilities, income, religion, culture, education, lifestyle, age, and environment</a:t>
            </a:r>
            <a:r>
              <a:rPr lang="en-US" dirty="0" smtClean="0"/>
              <a:t>.</a:t>
            </a:r>
          </a:p>
          <a:p>
            <a:r>
              <a:rPr lang="en-US" dirty="0"/>
              <a:t>The socioeconomic model incorporates all of these factors and is used by health-promoting organizations, such as the USDA and the HHS to determine multiple avenues through which to promote healthy eating patterns, to increase levels of physical activity, and to reduce the risk of chronic disease for all Americans</a:t>
            </a:r>
            <a:r>
              <a:rPr lang="en-US" dirty="0" smtClean="0"/>
              <a:t>.</a:t>
            </a:r>
          </a:p>
          <a:p>
            <a:r>
              <a:rPr lang="en-US" dirty="0"/>
              <a:t>Lower economic prosperity influences diet specifically by lowering food quality, decreasing food choices, and decreasing access to enough food.</a:t>
            </a:r>
          </a:p>
        </p:txBody>
      </p:sp>
    </p:spTree>
    <p:extLst>
      <p:ext uri="{BB962C8B-B14F-4D97-AF65-F5344CB8AC3E}">
        <p14:creationId xmlns:p14="http://schemas.microsoft.com/office/powerpoint/2010/main" val="40159958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Socioeconomic Model</a:t>
            </a:r>
            <a:endParaRPr lang="en-US" b="1" dirty="0"/>
          </a:p>
        </p:txBody>
      </p:sp>
      <p:pic>
        <p:nvPicPr>
          <p:cNvPr id="4" name="Content Placeholder 3" descr="The socioeconomic model helps organizations and the government to plan and promote effective healthy-eating programs tailored to specific populations." title="Socioeconomic model"/>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22612" y="1448940"/>
            <a:ext cx="5715000" cy="5315749"/>
          </a:xfrm>
        </p:spPr>
      </p:pic>
    </p:spTree>
    <p:extLst>
      <p:ext uri="{BB962C8B-B14F-4D97-AF65-F5344CB8AC3E}">
        <p14:creationId xmlns:p14="http://schemas.microsoft.com/office/powerpoint/2010/main" val="34409692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Determinants of Health Approach</a:t>
            </a:r>
            <a:endParaRPr lang="en-US" b="1" dirty="0"/>
          </a:p>
        </p:txBody>
      </p:sp>
      <p:pic>
        <p:nvPicPr>
          <p:cNvPr id="5" name="5Yb3B75eqbo"/>
          <p:cNvPicPr>
            <a:picLocks noGrp="1" noRot="1" noChangeAspect="1"/>
          </p:cNvPicPr>
          <p:nvPr>
            <p:ph idx="1"/>
            <a:videoFile r:link="rId1"/>
          </p:nvPr>
        </p:nvPicPr>
        <p:blipFill>
          <a:blip r:embed="rId3"/>
          <a:stretch>
            <a:fillRect/>
          </a:stretch>
        </p:blipFill>
        <p:spPr>
          <a:xfrm>
            <a:off x="2665413" y="1484334"/>
            <a:ext cx="6858000" cy="4557712"/>
          </a:xfrm>
          <a:prstGeom prst="rect">
            <a:avLst/>
          </a:prstGeom>
        </p:spPr>
      </p:pic>
      <p:sp>
        <p:nvSpPr>
          <p:cNvPr id="6" name="TextBox 5"/>
          <p:cNvSpPr txBox="1"/>
          <p:nvPr/>
        </p:nvSpPr>
        <p:spPr>
          <a:xfrm>
            <a:off x="4418012" y="6078580"/>
            <a:ext cx="3886199" cy="523220"/>
          </a:xfrm>
          <a:prstGeom prst="rect">
            <a:avLst/>
          </a:prstGeom>
          <a:noFill/>
        </p:spPr>
        <p:txBody>
          <a:bodyPr wrap="square" rtlCol="0">
            <a:spAutoFit/>
          </a:bodyPr>
          <a:lstStyle/>
          <a:p>
            <a:r>
              <a:rPr lang="en-US" sz="1400" dirty="0"/>
              <a:t>Video Source: </a:t>
            </a:r>
            <a:r>
              <a:rPr lang="en-US" sz="1400" dirty="0">
                <a:hlinkClick r:id="rId4"/>
              </a:rPr>
              <a:t>https://</a:t>
            </a:r>
            <a:r>
              <a:rPr lang="en-US" sz="1400" dirty="0" smtClean="0">
                <a:hlinkClick r:id="rId4"/>
              </a:rPr>
              <a:t>youtu.be/5Lul6KNIw_8</a:t>
            </a:r>
            <a:endParaRPr lang="en-US" sz="1400" dirty="0" smtClean="0"/>
          </a:p>
          <a:p>
            <a:endParaRPr lang="en-US" sz="1400" dirty="0"/>
          </a:p>
        </p:txBody>
      </p:sp>
    </p:spTree>
    <p:extLst>
      <p:ext uri="{BB962C8B-B14F-4D97-AF65-F5344CB8AC3E}">
        <p14:creationId xmlns:p14="http://schemas.microsoft.com/office/powerpoint/2010/main" val="3109644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Mission and Goals</a:t>
            </a:r>
            <a:endParaRPr lang="en-US" b="1" dirty="0"/>
          </a:p>
        </p:txBody>
      </p:sp>
      <p:sp>
        <p:nvSpPr>
          <p:cNvPr id="3" name="Content Placeholder 2"/>
          <p:cNvSpPr>
            <a:spLocks noGrp="1"/>
          </p:cNvSpPr>
          <p:nvPr>
            <p:ph idx="1"/>
          </p:nvPr>
        </p:nvSpPr>
        <p:spPr/>
        <p:txBody>
          <a:bodyPr>
            <a:normAutofit lnSpcReduction="10000"/>
          </a:bodyPr>
          <a:lstStyle/>
          <a:p>
            <a:r>
              <a:rPr lang="en-US" dirty="0"/>
              <a:t>Healthy People 2030 has defined their mission as “to promote, strengthen, and evaluate the nation’s efforts to improve the health and well-being of all people</a:t>
            </a:r>
            <a:r>
              <a:rPr lang="en-US" dirty="0" smtClean="0"/>
              <a:t>.”</a:t>
            </a:r>
          </a:p>
          <a:p>
            <a:r>
              <a:rPr lang="en-US" dirty="0"/>
              <a:t>Achieving these broad and ambitious goals requires setting, working toward, and achieving a wide variety of much more specific goals. Healthy People 2030’s overarching goals are to:</a:t>
            </a:r>
          </a:p>
          <a:p>
            <a:pPr lvl="1"/>
            <a:r>
              <a:rPr lang="en-US" dirty="0"/>
              <a:t>Attain healthy, thriving lives and well-being free of preventable disease, disability, injury, and premature death.</a:t>
            </a:r>
          </a:p>
          <a:p>
            <a:pPr lvl="1"/>
            <a:r>
              <a:rPr lang="en-US" dirty="0"/>
              <a:t>Eliminate health disparities, achieve health equity, and attain health literacy to improve the health and well-being of all.</a:t>
            </a:r>
          </a:p>
          <a:p>
            <a:endParaRPr lang="en-US" dirty="0"/>
          </a:p>
        </p:txBody>
      </p:sp>
    </p:spTree>
    <p:extLst>
      <p:ext uri="{BB962C8B-B14F-4D97-AF65-F5344CB8AC3E}">
        <p14:creationId xmlns:p14="http://schemas.microsoft.com/office/powerpoint/2010/main" val="36707598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Mission and Goals Continued</a:t>
            </a:r>
            <a:endParaRPr lang="en-US" b="1" dirty="0"/>
          </a:p>
        </p:txBody>
      </p:sp>
      <p:sp>
        <p:nvSpPr>
          <p:cNvPr id="3" name="Content Placeholder 2"/>
          <p:cNvSpPr>
            <a:spLocks noGrp="1"/>
          </p:cNvSpPr>
          <p:nvPr>
            <p:ph idx="1"/>
          </p:nvPr>
        </p:nvSpPr>
        <p:spPr/>
        <p:txBody>
          <a:bodyPr>
            <a:normAutofit/>
          </a:bodyPr>
          <a:lstStyle/>
          <a:p>
            <a:pPr lvl="0"/>
            <a:r>
              <a:rPr lang="en-US" dirty="0"/>
              <a:t>Create social, physical, and economic environments that promote attaining the full potential for health and well-being for all.</a:t>
            </a:r>
          </a:p>
          <a:p>
            <a:pPr lvl="0"/>
            <a:r>
              <a:rPr lang="en-US" dirty="0"/>
              <a:t>Promote healthy development, healthy behaviors, and well-being across all life stages.</a:t>
            </a:r>
          </a:p>
          <a:p>
            <a:pPr lvl="0"/>
            <a:r>
              <a:rPr lang="en-US" dirty="0"/>
              <a:t>Engage leadership, key constituents, and the public across multiple sectors to take action and design policies that improve the health and well-being of all.</a:t>
            </a:r>
          </a:p>
        </p:txBody>
      </p:sp>
    </p:spTree>
    <p:extLst>
      <p:ext uri="{BB962C8B-B14F-4D97-AF65-F5344CB8AC3E}">
        <p14:creationId xmlns:p14="http://schemas.microsoft.com/office/powerpoint/2010/main" val="97763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742929" cy="1295400"/>
          </a:xfrm>
        </p:spPr>
        <p:txBody>
          <a:bodyPr>
            <a:normAutofit/>
          </a:bodyPr>
          <a:lstStyle/>
          <a:p>
            <a:r>
              <a:rPr lang="en-US" b="1" dirty="0"/>
              <a:t>Benefits of </a:t>
            </a:r>
            <a:r>
              <a:rPr lang="en-US" b="1" dirty="0" smtClean="0"/>
              <a:t>Healthy </a:t>
            </a:r>
            <a:r>
              <a:rPr lang="en-US" b="1" dirty="0"/>
              <a:t>People 2020 Goals</a:t>
            </a:r>
          </a:p>
        </p:txBody>
      </p:sp>
      <p:sp>
        <p:nvSpPr>
          <p:cNvPr id="3" name="Content Placeholder 2"/>
          <p:cNvSpPr>
            <a:spLocks noGrp="1"/>
          </p:cNvSpPr>
          <p:nvPr>
            <p:ph idx="1"/>
          </p:nvPr>
        </p:nvSpPr>
        <p:spPr>
          <a:xfrm>
            <a:off x="1218882" y="1600200"/>
            <a:ext cx="10133329" cy="4572000"/>
          </a:xfrm>
        </p:spPr>
        <p:txBody>
          <a:bodyPr>
            <a:normAutofit/>
          </a:bodyPr>
          <a:lstStyle/>
          <a:p>
            <a:r>
              <a:rPr lang="en-US" dirty="0"/>
              <a:t>H</a:t>
            </a:r>
            <a:r>
              <a:rPr lang="en-US" dirty="0" smtClean="0"/>
              <a:t>ealthy </a:t>
            </a:r>
            <a:r>
              <a:rPr lang="en-US" dirty="0"/>
              <a:t>eating habits will decrease risks for developing chronic health conditions such as obesity, malnutrition, anemia, cardiovascular disease, high blood pressure, dyslipidemia (poor lipid profiles), Type 2 diabetes, osteoporosis, dental disease, constipation, diverticular disease, and certain types of cancer</a:t>
            </a:r>
            <a:r>
              <a:rPr lang="en-US" dirty="0" smtClean="0"/>
              <a:t>.</a:t>
            </a:r>
          </a:p>
          <a:p>
            <a:r>
              <a:rPr lang="en-US" dirty="0"/>
              <a:t>Meeting the recommended intake for energy needs by adopting a balanced eating regimen as promoted by the USDA’s My Food Plate tool will assist people in losing and maintaining weight and in improving overall health.</a:t>
            </a:r>
          </a:p>
        </p:txBody>
      </p:sp>
    </p:spTree>
    <p:extLst>
      <p:ext uri="{BB962C8B-B14F-4D97-AF65-F5344CB8AC3E}">
        <p14:creationId xmlns:p14="http://schemas.microsoft.com/office/powerpoint/2010/main" val="22156648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p:txBody>
          <a:bodyPr>
            <a:normAutofit lnSpcReduction="10000"/>
          </a:bodyPr>
          <a:lstStyle/>
          <a:p>
            <a:r>
              <a:rPr lang="en-US" dirty="0"/>
              <a:t>Let’s talk about a toolkit for a healthy diet. The first thing in it would be the Recommended Daily Allowances (RDAs). </a:t>
            </a:r>
          </a:p>
          <a:p>
            <a:r>
              <a:rPr lang="en-US" dirty="0"/>
              <a:t>Then we could add the Dietary Reference Intakes (DRIs), the Estimated Average Requirements (EARs), and the Tolerable Upper Limits (ULs).</a:t>
            </a:r>
          </a:p>
          <a:p>
            <a:r>
              <a:rPr lang="en-US" dirty="0"/>
              <a:t>Today in the United States, there are various measures used to maintain access to nutritious, safe, and sufficient food to the citizenry. </a:t>
            </a:r>
          </a:p>
          <a:p>
            <a:r>
              <a:rPr lang="en-US" dirty="0"/>
              <a:t>Many of these dietary guidelines are provided by the government, and are found at the Food and Drug Administration’s (FDA) new website, ChooseMyPlate.gov. </a:t>
            </a:r>
          </a:p>
          <a:p>
            <a:endParaRPr lang="en-US" dirty="0"/>
          </a:p>
        </p:txBody>
      </p:sp>
    </p:spTree>
    <p:extLst>
      <p:ext uri="{BB962C8B-B14F-4D97-AF65-F5344CB8AC3E}">
        <p14:creationId xmlns:p14="http://schemas.microsoft.com/office/powerpoint/2010/main" val="2011888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152400"/>
            <a:ext cx="11123613" cy="1295400"/>
          </a:xfrm>
        </p:spPr>
        <p:txBody>
          <a:bodyPr>
            <a:normAutofit/>
          </a:bodyPr>
          <a:lstStyle/>
          <a:p>
            <a:r>
              <a:rPr lang="en-US" sz="3500" b="1" dirty="0" smtClean="0"/>
              <a:t>Healthy </a:t>
            </a:r>
            <a:r>
              <a:rPr lang="en-US" sz="3500" b="1" dirty="0"/>
              <a:t>People </a:t>
            </a:r>
            <a:r>
              <a:rPr lang="en-US" sz="3500" b="1" dirty="0" smtClean="0"/>
              <a:t>2030 Recommendations</a:t>
            </a:r>
            <a:endParaRPr lang="en-US" sz="3500" b="1" dirty="0"/>
          </a:p>
        </p:txBody>
      </p:sp>
      <p:sp>
        <p:nvSpPr>
          <p:cNvPr id="3" name="Content Placeholder 2"/>
          <p:cNvSpPr>
            <a:spLocks noGrp="1"/>
          </p:cNvSpPr>
          <p:nvPr>
            <p:ph idx="1"/>
          </p:nvPr>
        </p:nvSpPr>
        <p:spPr>
          <a:xfrm>
            <a:off x="1065212" y="1981200"/>
            <a:ext cx="10210801" cy="4191000"/>
          </a:xfrm>
        </p:spPr>
        <p:txBody>
          <a:bodyPr>
            <a:normAutofit/>
          </a:bodyPr>
          <a:lstStyle/>
          <a:p>
            <a:pPr marL="514350" indent="-514350">
              <a:buFont typeface="+mj-lt"/>
              <a:buAutoNum type="arabicPeriod"/>
            </a:pPr>
            <a:r>
              <a:rPr lang="en-US" dirty="0" smtClean="0"/>
              <a:t>Meet nutritional needs primarily from foods and beverages.</a:t>
            </a:r>
          </a:p>
          <a:p>
            <a:pPr marL="514350" indent="-514350">
              <a:buFont typeface="+mj-lt"/>
              <a:buAutoNum type="arabicPeriod"/>
            </a:pPr>
            <a:endParaRPr lang="en-US" dirty="0"/>
          </a:p>
          <a:p>
            <a:pPr marL="514350" indent="-514350">
              <a:buFont typeface="+mj-lt"/>
              <a:buAutoNum type="arabicPeriod"/>
            </a:pPr>
            <a:r>
              <a:rPr lang="en-US" dirty="0" smtClean="0"/>
              <a:t>Choose a variety of options from each food group.</a:t>
            </a:r>
          </a:p>
          <a:p>
            <a:pPr marL="514350" indent="-514350">
              <a:buFont typeface="+mj-lt"/>
              <a:buAutoNum type="arabicPeriod"/>
            </a:pPr>
            <a:endParaRPr lang="en-US" dirty="0"/>
          </a:p>
          <a:p>
            <a:pPr marL="514350" indent="-514350">
              <a:buFont typeface="+mj-lt"/>
              <a:buAutoNum type="arabicPeriod"/>
            </a:pPr>
            <a:r>
              <a:rPr lang="en-US" dirty="0" smtClean="0"/>
              <a:t>Pay attention to portion size.</a:t>
            </a:r>
            <a:endParaRPr lang="en-US" dirty="0"/>
          </a:p>
        </p:txBody>
      </p:sp>
    </p:spTree>
    <p:extLst>
      <p:ext uri="{BB962C8B-B14F-4D97-AF65-F5344CB8AC3E}">
        <p14:creationId xmlns:p14="http://schemas.microsoft.com/office/powerpoint/2010/main" val="41303234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152400"/>
            <a:ext cx="11123613" cy="1295400"/>
          </a:xfrm>
        </p:spPr>
        <p:txBody>
          <a:bodyPr>
            <a:normAutofit/>
          </a:bodyPr>
          <a:lstStyle/>
          <a:p>
            <a:r>
              <a:rPr lang="en-US" sz="3500" b="1" dirty="0" smtClean="0"/>
              <a:t>Healthy </a:t>
            </a:r>
            <a:r>
              <a:rPr lang="en-US" sz="3500" b="1" dirty="0"/>
              <a:t>People </a:t>
            </a:r>
            <a:r>
              <a:rPr lang="en-US" sz="3500" b="1" dirty="0" smtClean="0"/>
              <a:t>2030 Objectives</a:t>
            </a:r>
            <a:endParaRPr lang="en-US" sz="3500" b="1" dirty="0"/>
          </a:p>
        </p:txBody>
      </p:sp>
      <p:sp>
        <p:nvSpPr>
          <p:cNvPr id="3" name="Content Placeholder 2"/>
          <p:cNvSpPr>
            <a:spLocks noGrp="1"/>
          </p:cNvSpPr>
          <p:nvPr>
            <p:ph idx="1"/>
          </p:nvPr>
        </p:nvSpPr>
        <p:spPr>
          <a:xfrm>
            <a:off x="1065212" y="1676400"/>
            <a:ext cx="10210801" cy="4191000"/>
          </a:xfrm>
        </p:spPr>
        <p:txBody>
          <a:bodyPr>
            <a:normAutofit/>
          </a:bodyPr>
          <a:lstStyle/>
          <a:p>
            <a:pPr marL="0" indent="0">
              <a:buNone/>
            </a:pPr>
            <a:r>
              <a:rPr lang="en-US" dirty="0" smtClean="0"/>
              <a:t>There are 355 objectives of in the Healthy People 2030 program (down from over 1200 in the previous iterations). Here are some of the highlighted objectives in this text:</a:t>
            </a:r>
          </a:p>
          <a:p>
            <a:pPr marL="965375" lvl="1" indent="-514350">
              <a:buFont typeface="+mj-lt"/>
              <a:buAutoNum type="arabicPeriod"/>
            </a:pPr>
            <a:r>
              <a:rPr lang="en-US" dirty="0"/>
              <a:t>Improve health, fitness, and quality of life through daily physical activity</a:t>
            </a:r>
            <a:r>
              <a:rPr lang="en-US" dirty="0" smtClean="0"/>
              <a:t>.</a:t>
            </a:r>
          </a:p>
          <a:p>
            <a:pPr marL="965375" lvl="1" indent="-514350">
              <a:buFont typeface="+mj-lt"/>
              <a:buAutoNum type="arabicPeriod"/>
            </a:pPr>
            <a:endParaRPr lang="en-US" dirty="0" smtClean="0"/>
          </a:p>
        </p:txBody>
      </p:sp>
      <p:pic>
        <p:nvPicPr>
          <p:cNvPr id="4" name="image18.jpeg" descr="Healthy children will lead to a healthy adult population with less disease, lower healthcare costs, and increased longevity." title="Kids Running"/>
          <p:cNvPicPr/>
          <p:nvPr/>
        </p:nvPicPr>
        <p:blipFill>
          <a:blip r:embed="rId2" cstate="print"/>
          <a:stretch>
            <a:fillRect/>
          </a:stretch>
        </p:blipFill>
        <p:spPr>
          <a:xfrm>
            <a:off x="3503612" y="3581400"/>
            <a:ext cx="5638800" cy="3124200"/>
          </a:xfrm>
          <a:prstGeom prst="rect">
            <a:avLst/>
          </a:prstGeom>
        </p:spPr>
      </p:pic>
    </p:spTree>
    <p:extLst>
      <p:ext uri="{BB962C8B-B14F-4D97-AF65-F5344CB8AC3E}">
        <p14:creationId xmlns:p14="http://schemas.microsoft.com/office/powerpoint/2010/main" val="427141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152400"/>
            <a:ext cx="11123613" cy="1295400"/>
          </a:xfrm>
        </p:spPr>
        <p:txBody>
          <a:bodyPr>
            <a:normAutofit/>
          </a:bodyPr>
          <a:lstStyle/>
          <a:p>
            <a:r>
              <a:rPr lang="en-US" sz="3500" b="1" dirty="0" smtClean="0"/>
              <a:t>Healthy </a:t>
            </a:r>
            <a:r>
              <a:rPr lang="en-US" sz="3500" b="1" dirty="0"/>
              <a:t>People </a:t>
            </a:r>
            <a:r>
              <a:rPr lang="en-US" sz="3500" b="1" dirty="0" smtClean="0"/>
              <a:t>2030 Objectives Continued</a:t>
            </a:r>
            <a:endParaRPr lang="en-US" sz="3500" b="1" dirty="0"/>
          </a:p>
        </p:txBody>
      </p:sp>
      <p:sp>
        <p:nvSpPr>
          <p:cNvPr id="3" name="Content Placeholder 2"/>
          <p:cNvSpPr>
            <a:spLocks noGrp="1"/>
          </p:cNvSpPr>
          <p:nvPr>
            <p:ph idx="1"/>
          </p:nvPr>
        </p:nvSpPr>
        <p:spPr>
          <a:xfrm>
            <a:off x="1065212" y="1905000"/>
            <a:ext cx="10210801" cy="4343400"/>
          </a:xfrm>
        </p:spPr>
        <p:txBody>
          <a:bodyPr>
            <a:normAutofit/>
          </a:bodyPr>
          <a:lstStyle/>
          <a:p>
            <a:pPr marL="908225" lvl="1" indent="-457200">
              <a:buFont typeface="+mj-lt"/>
              <a:buAutoNum type="arabicPeriod" startAt="2"/>
            </a:pPr>
            <a:r>
              <a:rPr lang="en-US" dirty="0" smtClean="0"/>
              <a:t>Increase </a:t>
            </a:r>
            <a:r>
              <a:rPr lang="en-US" dirty="0"/>
              <a:t>the quality, availability, and effectiveness of educational and community-based programs designed to prevent disease and injury, improve health, and enhance quality of life</a:t>
            </a:r>
            <a:r>
              <a:rPr lang="en-US" dirty="0" smtClean="0"/>
              <a:t>.</a:t>
            </a:r>
          </a:p>
          <a:p>
            <a:pPr marL="908225" lvl="1" indent="-457200">
              <a:buFont typeface="+mj-lt"/>
              <a:buAutoNum type="arabicPeriod" startAt="2"/>
            </a:pPr>
            <a:endParaRPr lang="en-US" dirty="0" smtClean="0"/>
          </a:p>
          <a:p>
            <a:pPr marL="908225" lvl="1" indent="-457200">
              <a:buFont typeface="+mj-lt"/>
              <a:buAutoNum type="arabicPeriod" startAt="2"/>
            </a:pPr>
            <a:r>
              <a:rPr lang="en-US" dirty="0"/>
              <a:t>Improve the development, health, safety, and well-being of adolescents and young adults. </a:t>
            </a:r>
            <a:endParaRPr lang="en-US" dirty="0" smtClean="0"/>
          </a:p>
          <a:p>
            <a:pPr marL="908225" lvl="1" indent="-457200">
              <a:buFont typeface="+mj-lt"/>
              <a:buAutoNum type="arabicPeriod" startAt="2"/>
            </a:pPr>
            <a:endParaRPr lang="en-US" dirty="0" smtClean="0"/>
          </a:p>
          <a:p>
            <a:pPr marL="908225" lvl="1" indent="-457200">
              <a:buFont typeface="+mj-lt"/>
              <a:buAutoNum type="arabicPeriod" startAt="2"/>
            </a:pPr>
            <a:r>
              <a:rPr lang="en-US" dirty="0" smtClean="0"/>
              <a:t>Reduce </a:t>
            </a:r>
            <a:r>
              <a:rPr lang="en-US" dirty="0"/>
              <a:t>the consumption of calories from </a:t>
            </a:r>
            <a:r>
              <a:rPr lang="en-US" dirty="0" err="1"/>
              <a:t>SoFAS</a:t>
            </a:r>
            <a:r>
              <a:rPr lang="en-US" dirty="0"/>
              <a:t> (sources of fat and added sugars) in the population aged two years and older. </a:t>
            </a:r>
          </a:p>
          <a:p>
            <a:pPr marL="908225" lvl="1" indent="-457200">
              <a:buFont typeface="+mj-lt"/>
              <a:buAutoNum type="arabicPeriod" startAt="2"/>
            </a:pPr>
            <a:endParaRPr lang="en-US" dirty="0"/>
          </a:p>
          <a:p>
            <a:pPr marL="908225" lvl="1" indent="-457200">
              <a:buFont typeface="+mj-lt"/>
              <a:buAutoNum type="arabicPeriod" startAt="2"/>
            </a:pPr>
            <a:endParaRPr lang="en-US" dirty="0"/>
          </a:p>
        </p:txBody>
      </p:sp>
    </p:spTree>
    <p:extLst>
      <p:ext uri="{BB962C8B-B14F-4D97-AF65-F5344CB8AC3E}">
        <p14:creationId xmlns:p14="http://schemas.microsoft.com/office/powerpoint/2010/main" val="29840722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152400"/>
            <a:ext cx="11123613" cy="1295400"/>
          </a:xfrm>
        </p:spPr>
        <p:txBody>
          <a:bodyPr>
            <a:normAutofit/>
          </a:bodyPr>
          <a:lstStyle/>
          <a:p>
            <a:r>
              <a:rPr lang="en-US" sz="3500" b="1" dirty="0" smtClean="0"/>
              <a:t>Active versus Sedentary Lifestyle</a:t>
            </a:r>
            <a:endParaRPr lang="en-US" sz="3500" b="1" dirty="0"/>
          </a:p>
        </p:txBody>
      </p:sp>
      <p:pic>
        <p:nvPicPr>
          <p:cNvPr id="4" name="5Q0UDIFQrVI"/>
          <p:cNvPicPr>
            <a:picLocks noGrp="1" noRot="1" noChangeAspect="1"/>
          </p:cNvPicPr>
          <p:nvPr>
            <p:ph idx="1"/>
            <a:videoFile r:link="rId1"/>
          </p:nvPr>
        </p:nvPicPr>
        <p:blipFill>
          <a:blip r:embed="rId3"/>
          <a:stretch>
            <a:fillRect/>
          </a:stretch>
        </p:blipFill>
        <p:spPr>
          <a:xfrm>
            <a:off x="3198812" y="1524000"/>
            <a:ext cx="5867399" cy="4388325"/>
          </a:xfrm>
          <a:prstGeom prst="rect">
            <a:avLst/>
          </a:prstGeom>
        </p:spPr>
      </p:pic>
      <p:sp>
        <p:nvSpPr>
          <p:cNvPr id="5" name="TextBox 4"/>
          <p:cNvSpPr txBox="1"/>
          <p:nvPr/>
        </p:nvSpPr>
        <p:spPr>
          <a:xfrm>
            <a:off x="4341812" y="5988525"/>
            <a:ext cx="3810000" cy="492443"/>
          </a:xfrm>
          <a:prstGeom prst="rect">
            <a:avLst/>
          </a:prstGeom>
          <a:noFill/>
        </p:spPr>
        <p:txBody>
          <a:bodyPr wrap="square" rtlCol="0">
            <a:spAutoFit/>
          </a:bodyPr>
          <a:lstStyle/>
          <a:p>
            <a:r>
              <a:rPr lang="en-US" sz="1400" dirty="0"/>
              <a:t>Video Source:  </a:t>
            </a:r>
            <a:r>
              <a:rPr lang="en-US" sz="1400" dirty="0">
                <a:hlinkClick r:id="rId4"/>
              </a:rPr>
              <a:t>https://</a:t>
            </a:r>
            <a:r>
              <a:rPr lang="en-US" sz="1400" dirty="0" smtClean="0">
                <a:hlinkClick r:id="rId4"/>
              </a:rPr>
              <a:t>youtu.be/5Q0UDIFQrVI</a:t>
            </a:r>
            <a:endParaRPr lang="en-US" sz="1400" dirty="0" smtClean="0"/>
          </a:p>
          <a:p>
            <a:endParaRPr lang="en-US" sz="1200" dirty="0"/>
          </a:p>
        </p:txBody>
      </p:sp>
    </p:spTree>
    <p:extLst>
      <p:ext uri="{BB962C8B-B14F-4D97-AF65-F5344CB8AC3E}">
        <p14:creationId xmlns:p14="http://schemas.microsoft.com/office/powerpoint/2010/main" val="12423604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2.5 Recommendations for Optimal </a:t>
            </a:r>
            <a:r>
              <a:rPr lang="en-US" b="1" dirty="0" smtClean="0"/>
              <a:t>Health</a:t>
            </a:r>
            <a:endParaRPr lang="en-US" b="1" dirty="0"/>
          </a:p>
        </p:txBody>
      </p:sp>
      <p:sp>
        <p:nvSpPr>
          <p:cNvPr id="3" name="Content Placeholder 2"/>
          <p:cNvSpPr>
            <a:spLocks noGrp="1"/>
          </p:cNvSpPr>
          <p:nvPr>
            <p:ph idx="1"/>
          </p:nvPr>
        </p:nvSpPr>
        <p:spPr/>
        <p:txBody>
          <a:bodyPr>
            <a:normAutofit/>
          </a:bodyPr>
          <a:lstStyle/>
          <a:p>
            <a:r>
              <a:rPr lang="en-US" dirty="0" smtClean="0"/>
              <a:t>In 1992 the food pyramid was introduced, and in 2005 it was updated. This was the symbol of healthy eating patterns for all Americans. However, some felt it was difficult to understand, so in 2011, the pyramid was replaced with </a:t>
            </a:r>
            <a:r>
              <a:rPr lang="en-US" dirty="0" err="1" smtClean="0"/>
              <a:t>ChooseMyPlate</a:t>
            </a:r>
            <a:r>
              <a:rPr lang="en-US" dirty="0" smtClean="0"/>
              <a:t>.</a:t>
            </a:r>
          </a:p>
          <a:p>
            <a:pPr lvl="1"/>
            <a:r>
              <a:rPr lang="en-US" dirty="0"/>
              <a:t>H</a:t>
            </a:r>
            <a:r>
              <a:rPr lang="en-US" dirty="0" smtClean="0"/>
              <a:t>alf </a:t>
            </a:r>
            <a:r>
              <a:rPr lang="en-US" dirty="0"/>
              <a:t>of your plate should have fruits and </a:t>
            </a:r>
            <a:r>
              <a:rPr lang="en-US" dirty="0" smtClean="0"/>
              <a:t>vegetables</a:t>
            </a:r>
          </a:p>
          <a:p>
            <a:pPr lvl="1"/>
            <a:r>
              <a:rPr lang="en-US" dirty="0"/>
              <a:t>O</a:t>
            </a:r>
            <a:r>
              <a:rPr lang="en-US" dirty="0" smtClean="0"/>
              <a:t>ne-quarter </a:t>
            </a:r>
            <a:r>
              <a:rPr lang="en-US" dirty="0"/>
              <a:t>should have whole </a:t>
            </a:r>
            <a:r>
              <a:rPr lang="en-US" dirty="0" smtClean="0"/>
              <a:t>grains</a:t>
            </a:r>
          </a:p>
          <a:p>
            <a:pPr lvl="1"/>
            <a:r>
              <a:rPr lang="en-US" dirty="0"/>
              <a:t>O</a:t>
            </a:r>
            <a:r>
              <a:rPr lang="en-US" dirty="0" smtClean="0"/>
              <a:t>ne-quarter </a:t>
            </a:r>
            <a:r>
              <a:rPr lang="en-US" dirty="0"/>
              <a:t>should have </a:t>
            </a:r>
            <a:r>
              <a:rPr lang="en-US" dirty="0" smtClean="0"/>
              <a:t>protein</a:t>
            </a:r>
          </a:p>
          <a:p>
            <a:pPr lvl="1"/>
            <a:r>
              <a:rPr lang="en-US" dirty="0" smtClean="0"/>
              <a:t>Dairy </a:t>
            </a:r>
            <a:r>
              <a:rPr lang="en-US" dirty="0"/>
              <a:t>products should be low-fat or </a:t>
            </a:r>
            <a:r>
              <a:rPr lang="en-US" dirty="0" smtClean="0"/>
              <a:t>non-fat</a:t>
            </a:r>
            <a:endParaRPr lang="en-US" dirty="0"/>
          </a:p>
        </p:txBody>
      </p:sp>
    </p:spTree>
    <p:extLst>
      <p:ext uri="{BB962C8B-B14F-4D97-AF65-F5344CB8AC3E}">
        <p14:creationId xmlns:p14="http://schemas.microsoft.com/office/powerpoint/2010/main" val="323093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152400"/>
            <a:ext cx="11123613" cy="1295400"/>
          </a:xfrm>
        </p:spPr>
        <p:txBody>
          <a:bodyPr>
            <a:normAutofit/>
          </a:bodyPr>
          <a:lstStyle/>
          <a:p>
            <a:r>
              <a:rPr lang="en-US" sz="3500" b="1" dirty="0" smtClean="0"/>
              <a:t>Buy Locally Grown Foods</a:t>
            </a:r>
            <a:endParaRPr lang="en-US" sz="3500" b="1" dirty="0"/>
          </a:p>
        </p:txBody>
      </p:sp>
      <p:sp>
        <p:nvSpPr>
          <p:cNvPr id="5" name="TextBox 4"/>
          <p:cNvSpPr txBox="1"/>
          <p:nvPr/>
        </p:nvSpPr>
        <p:spPr>
          <a:xfrm>
            <a:off x="4341810" y="6096000"/>
            <a:ext cx="4267201" cy="307777"/>
          </a:xfrm>
          <a:prstGeom prst="rect">
            <a:avLst/>
          </a:prstGeom>
          <a:noFill/>
        </p:spPr>
        <p:txBody>
          <a:bodyPr wrap="square" rtlCol="0">
            <a:spAutoFit/>
          </a:bodyPr>
          <a:lstStyle/>
          <a:p>
            <a:r>
              <a:rPr lang="en-US" sz="1400" dirty="0"/>
              <a:t>Video Source:  https://youtu.be/_gZ0M8l5jEI</a:t>
            </a:r>
          </a:p>
        </p:txBody>
      </p:sp>
      <p:pic>
        <p:nvPicPr>
          <p:cNvPr id="6" name="_gZ0M8l5jEI"/>
          <p:cNvPicPr>
            <a:picLocks noGrp="1" noRot="1" noChangeAspect="1"/>
          </p:cNvPicPr>
          <p:nvPr>
            <p:ph idx="1"/>
            <a:videoFile r:link="rId1"/>
          </p:nvPr>
        </p:nvPicPr>
        <p:blipFill>
          <a:blip r:embed="rId3"/>
          <a:stretch>
            <a:fillRect/>
          </a:stretch>
        </p:blipFill>
        <p:spPr>
          <a:xfrm>
            <a:off x="2944695" y="1546462"/>
            <a:ext cx="6375633" cy="4343400"/>
          </a:xfrm>
          <a:prstGeom prst="rect">
            <a:avLst/>
          </a:prstGeom>
        </p:spPr>
      </p:pic>
    </p:spTree>
    <p:extLst>
      <p:ext uri="{BB962C8B-B14F-4D97-AF65-F5344CB8AC3E}">
        <p14:creationId xmlns:p14="http://schemas.microsoft.com/office/powerpoint/2010/main" val="3613919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Discretionary </a:t>
            </a:r>
            <a:r>
              <a:rPr lang="en-US" b="1" dirty="0" smtClean="0"/>
              <a:t>Calories</a:t>
            </a:r>
            <a:endParaRPr lang="en-US" b="1" dirty="0"/>
          </a:p>
        </p:txBody>
      </p:sp>
      <p:sp>
        <p:nvSpPr>
          <p:cNvPr id="3" name="Content Placeholder 2"/>
          <p:cNvSpPr>
            <a:spLocks noGrp="1"/>
          </p:cNvSpPr>
          <p:nvPr>
            <p:ph idx="1"/>
          </p:nvPr>
        </p:nvSpPr>
        <p:spPr>
          <a:xfrm>
            <a:off x="684212" y="1600200"/>
            <a:ext cx="10896600" cy="5029200"/>
          </a:xfrm>
        </p:spPr>
        <p:txBody>
          <a:bodyPr>
            <a:normAutofit fontScale="92500" lnSpcReduction="10000"/>
          </a:bodyPr>
          <a:lstStyle/>
          <a:p>
            <a:r>
              <a:rPr lang="en-US" dirty="0"/>
              <a:t>When following a balanced, healthful diet with many nutrient-dense foods, you may consume enough of your daily nutrients before you reach your daily calorie limit. </a:t>
            </a:r>
            <a:endParaRPr lang="en-US" dirty="0" smtClean="0"/>
          </a:p>
          <a:p>
            <a:r>
              <a:rPr lang="en-US" dirty="0" smtClean="0"/>
              <a:t>The </a:t>
            </a:r>
            <a:r>
              <a:rPr lang="en-US" dirty="0"/>
              <a:t>remaining calories are discretionary (to be used according to your best judgment). </a:t>
            </a:r>
            <a:endParaRPr lang="en-US" dirty="0" smtClean="0"/>
          </a:p>
          <a:p>
            <a:r>
              <a:rPr lang="en-US" dirty="0" smtClean="0"/>
              <a:t>To </a:t>
            </a:r>
            <a:r>
              <a:rPr lang="en-US" dirty="0"/>
              <a:t>find out your discretionary calorie allowance, add up all the calories you consumed to achieve the recommended nutrient intakes and then subtract this number from your recommended daily caloric allowance. </a:t>
            </a:r>
            <a:endParaRPr lang="en-US" dirty="0" smtClean="0"/>
          </a:p>
          <a:p>
            <a:r>
              <a:rPr lang="en-US" dirty="0"/>
              <a:t>The amount of discretionary calories increases with physical activity level and decreases with age. For most physically active adults, the discretionary calorie allowance is, at most, 15 percent of the recommended caloric intake.</a:t>
            </a:r>
          </a:p>
        </p:txBody>
      </p:sp>
    </p:spTree>
    <p:extLst>
      <p:ext uri="{BB962C8B-B14F-4D97-AF65-F5344CB8AC3E}">
        <p14:creationId xmlns:p14="http://schemas.microsoft.com/office/powerpoint/2010/main" val="3493126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Healthy Eating Index</a:t>
            </a:r>
          </a:p>
        </p:txBody>
      </p:sp>
      <p:sp>
        <p:nvSpPr>
          <p:cNvPr id="3" name="Content Placeholder 2"/>
          <p:cNvSpPr>
            <a:spLocks noGrp="1"/>
          </p:cNvSpPr>
          <p:nvPr>
            <p:ph idx="1"/>
          </p:nvPr>
        </p:nvSpPr>
        <p:spPr>
          <a:xfrm>
            <a:off x="1065212" y="1600200"/>
            <a:ext cx="10058399" cy="5029200"/>
          </a:xfrm>
        </p:spPr>
        <p:txBody>
          <a:bodyPr>
            <a:normAutofit lnSpcReduction="10000"/>
          </a:bodyPr>
          <a:lstStyle/>
          <a:p>
            <a:r>
              <a:rPr lang="en-US" dirty="0"/>
              <a:t>To assess whether the American diet is conforming to the </a:t>
            </a:r>
            <a:r>
              <a:rPr lang="en-US" i="1" dirty="0" smtClean="0"/>
              <a:t>2020 </a:t>
            </a:r>
            <a:r>
              <a:rPr lang="en-US" i="1" dirty="0"/>
              <a:t>Dietary Guidelines</a:t>
            </a:r>
            <a:r>
              <a:rPr lang="en-US" dirty="0"/>
              <a:t>, the Center for Nutrition Policy and Promotion (CNPP), a division of the USDA, uses a standardized tool called the Healthy Eating Index (HEI).US Department of Agriculture</a:t>
            </a:r>
            <a:r>
              <a:rPr lang="en-US" dirty="0" smtClean="0"/>
              <a:t>.</a:t>
            </a:r>
          </a:p>
          <a:p>
            <a:r>
              <a:rPr lang="en-US" dirty="0"/>
              <a:t>This tool is a simple scoring system of dietary components. The data for scoring diets is taken from national surveys of particular population subgroups, such as children from low-income families or Americans over the age of sixty-five</a:t>
            </a:r>
            <a:r>
              <a:rPr lang="en-US" dirty="0" smtClean="0"/>
              <a:t>.</a:t>
            </a:r>
          </a:p>
          <a:p>
            <a:r>
              <a:rPr lang="en-US" dirty="0"/>
              <a:t>The HEI tool provides the federal government with information to make policy changes to better the diets of American </a:t>
            </a:r>
            <a:r>
              <a:rPr lang="en-US" dirty="0" smtClean="0"/>
              <a:t>people.</a:t>
            </a:r>
            <a:endParaRPr lang="en-US" dirty="0"/>
          </a:p>
        </p:txBody>
      </p:sp>
    </p:spTree>
    <p:extLst>
      <p:ext uri="{BB962C8B-B14F-4D97-AF65-F5344CB8AC3E}">
        <p14:creationId xmlns:p14="http://schemas.microsoft.com/office/powerpoint/2010/main" val="1552556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2.6 Understanding Daily Reference </a:t>
            </a:r>
            <a:r>
              <a:rPr lang="en-US" b="1" dirty="0" smtClean="0"/>
              <a:t>Intakes</a:t>
            </a:r>
            <a:endParaRPr lang="en-US" b="1" dirty="0"/>
          </a:p>
        </p:txBody>
      </p:sp>
      <p:sp>
        <p:nvSpPr>
          <p:cNvPr id="3" name="Content Placeholder 2"/>
          <p:cNvSpPr>
            <a:spLocks noGrp="1"/>
          </p:cNvSpPr>
          <p:nvPr>
            <p:ph idx="1"/>
          </p:nvPr>
        </p:nvSpPr>
        <p:spPr>
          <a:xfrm>
            <a:off x="760412" y="1600200"/>
            <a:ext cx="10439400" cy="4876800"/>
          </a:xfrm>
        </p:spPr>
        <p:txBody>
          <a:bodyPr>
            <a:normAutofit fontScale="92500" lnSpcReduction="10000"/>
          </a:bodyPr>
          <a:lstStyle/>
          <a:p>
            <a:r>
              <a:rPr lang="en-US" dirty="0"/>
              <a:t>Dietary Reference Intakes (DRI) are the recommendation levels for specific nutrients and consist of a number of different types of recommendations. This DRI system is used in both the United States and Canada</a:t>
            </a:r>
            <a:r>
              <a:rPr lang="en-US" dirty="0" smtClean="0"/>
              <a:t>.</a:t>
            </a:r>
          </a:p>
          <a:p>
            <a:r>
              <a:rPr lang="en-US" dirty="0" smtClean="0"/>
              <a:t>DRI </a:t>
            </a:r>
            <a:r>
              <a:rPr lang="en-US" dirty="0"/>
              <a:t>is an umbrella term for four reference values</a:t>
            </a:r>
            <a:r>
              <a:rPr lang="en-US" dirty="0" smtClean="0"/>
              <a:t>:</a:t>
            </a:r>
          </a:p>
          <a:p>
            <a:pPr lvl="1"/>
            <a:r>
              <a:rPr lang="en-US" dirty="0"/>
              <a:t>Estimated Average Requirements (EAR</a:t>
            </a:r>
            <a:r>
              <a:rPr lang="en-US" dirty="0" smtClean="0"/>
              <a:t>)</a:t>
            </a:r>
          </a:p>
          <a:p>
            <a:pPr lvl="1"/>
            <a:r>
              <a:rPr lang="en-US" dirty="0"/>
              <a:t>Recommended Dietary Allowances (RDA</a:t>
            </a:r>
            <a:r>
              <a:rPr lang="en-US" dirty="0" smtClean="0"/>
              <a:t>)</a:t>
            </a:r>
          </a:p>
          <a:p>
            <a:pPr lvl="1"/>
            <a:r>
              <a:rPr lang="en-US" dirty="0"/>
              <a:t>Adequate Intakes (AI</a:t>
            </a:r>
            <a:r>
              <a:rPr lang="en-US" dirty="0" smtClean="0"/>
              <a:t>)</a:t>
            </a:r>
          </a:p>
          <a:p>
            <a:pPr lvl="1"/>
            <a:r>
              <a:rPr lang="en-US" dirty="0"/>
              <a:t>Tolerable Upper Intake Levels (UL</a:t>
            </a:r>
            <a:r>
              <a:rPr lang="en-US" dirty="0" smtClean="0"/>
              <a:t>)</a:t>
            </a:r>
          </a:p>
          <a:p>
            <a:r>
              <a:rPr lang="en-US" dirty="0"/>
              <a:t>The DRIs are not minimum or maximum nutritional requirements and are not intended to fit everybody. </a:t>
            </a:r>
          </a:p>
        </p:txBody>
      </p:sp>
    </p:spTree>
    <p:extLst>
      <p:ext uri="{BB962C8B-B14F-4D97-AF65-F5344CB8AC3E}">
        <p14:creationId xmlns:p14="http://schemas.microsoft.com/office/powerpoint/2010/main" val="13627546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Understanding </a:t>
            </a:r>
            <a:r>
              <a:rPr lang="en-US" b="1" dirty="0"/>
              <a:t>Daily Reference </a:t>
            </a:r>
            <a:r>
              <a:rPr lang="en-US" b="1" dirty="0" smtClean="0"/>
              <a:t>Intakes</a:t>
            </a:r>
            <a:endParaRPr lang="en-US" b="1" dirty="0"/>
          </a:p>
        </p:txBody>
      </p:sp>
      <p:pic>
        <p:nvPicPr>
          <p:cNvPr id="4" name="Content Placeholder 3" descr="The DRIs are inclusive of all four reference values." title="Daily Reference Inkate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97578" y="2209800"/>
            <a:ext cx="8393670" cy="3033712"/>
          </a:xfrm>
        </p:spPr>
      </p:pic>
    </p:spTree>
    <p:extLst>
      <p:ext uri="{BB962C8B-B14F-4D97-AF65-F5344CB8AC3E}">
        <p14:creationId xmlns:p14="http://schemas.microsoft.com/office/powerpoint/2010/main" val="25395623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pic>
        <p:nvPicPr>
          <p:cNvPr id="4" name="Content Placeholder 3" descr="Today, the US government sets dietary guidelines that provide evidence-based nutrition information designed to improve the health of the population." title="Choose MyPlate.gov"/>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8812" y="1447800"/>
            <a:ext cx="5410200" cy="4918364"/>
          </a:xfrm>
        </p:spPr>
      </p:pic>
    </p:spTree>
    <p:extLst>
      <p:ext uri="{BB962C8B-B14F-4D97-AF65-F5344CB8AC3E}">
        <p14:creationId xmlns:p14="http://schemas.microsoft.com/office/powerpoint/2010/main" val="36142568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Understanding </a:t>
            </a:r>
            <a:r>
              <a:rPr lang="en-US" b="1" dirty="0"/>
              <a:t>Daily Reference </a:t>
            </a:r>
            <a:r>
              <a:rPr lang="en-US" b="1" dirty="0" smtClean="0"/>
              <a:t>Intakes</a:t>
            </a:r>
            <a:endParaRPr lang="en-US" b="1" dirty="0"/>
          </a:p>
        </p:txBody>
      </p:sp>
      <p:sp>
        <p:nvSpPr>
          <p:cNvPr id="3" name="Content Placeholder 2"/>
          <p:cNvSpPr>
            <a:spLocks noGrp="1"/>
          </p:cNvSpPr>
          <p:nvPr>
            <p:ph idx="1"/>
          </p:nvPr>
        </p:nvSpPr>
        <p:spPr>
          <a:xfrm>
            <a:off x="1218883" y="1600200"/>
            <a:ext cx="9751060" cy="4724400"/>
          </a:xfrm>
        </p:spPr>
        <p:txBody>
          <a:bodyPr>
            <a:normAutofit/>
          </a:bodyPr>
          <a:lstStyle/>
          <a:p>
            <a:r>
              <a:rPr lang="en-US" b="1" dirty="0"/>
              <a:t>Estimated Average Requirements.</a:t>
            </a:r>
            <a:r>
              <a:rPr lang="en-US" dirty="0"/>
              <a:t> The EAR for a nutrient is determined by a committee of nutrition experts who review the scientific literature to determine a value that meets the requirements of 50 percent of people in their target group within a given life stage and for a particular sex</a:t>
            </a:r>
            <a:r>
              <a:rPr lang="en-US" dirty="0" smtClean="0"/>
              <a:t>.</a:t>
            </a:r>
          </a:p>
          <a:p>
            <a:r>
              <a:rPr lang="en-US" b="1" dirty="0"/>
              <a:t>Recommended Daily Allowances.</a:t>
            </a:r>
            <a:r>
              <a:rPr lang="en-US" dirty="0"/>
              <a:t> Once the EAR of a nutrient has been established, the RDA can be mathematically determined. While the EAR is set at a point that meets the needs of half the population, RDA values are set to meet the needs of the vast majority (97 to 98 percent) of the target healthy population.</a:t>
            </a:r>
          </a:p>
        </p:txBody>
      </p:sp>
    </p:spTree>
    <p:extLst>
      <p:ext uri="{BB962C8B-B14F-4D97-AF65-F5344CB8AC3E}">
        <p14:creationId xmlns:p14="http://schemas.microsoft.com/office/powerpoint/2010/main" val="6602939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Understanding </a:t>
            </a:r>
            <a:r>
              <a:rPr lang="en-US" b="1" dirty="0"/>
              <a:t>Daily Reference </a:t>
            </a:r>
            <a:r>
              <a:rPr lang="en-US" b="1" dirty="0" smtClean="0"/>
              <a:t>Intakes</a:t>
            </a:r>
            <a:endParaRPr lang="en-US" b="1" dirty="0"/>
          </a:p>
        </p:txBody>
      </p:sp>
      <p:sp>
        <p:nvSpPr>
          <p:cNvPr id="3" name="Content Placeholder 2"/>
          <p:cNvSpPr>
            <a:spLocks noGrp="1"/>
          </p:cNvSpPr>
          <p:nvPr>
            <p:ph idx="1"/>
          </p:nvPr>
        </p:nvSpPr>
        <p:spPr>
          <a:xfrm>
            <a:off x="1218883" y="1600200"/>
            <a:ext cx="9751060" cy="4724400"/>
          </a:xfrm>
        </p:spPr>
        <p:txBody>
          <a:bodyPr>
            <a:normAutofit/>
          </a:bodyPr>
          <a:lstStyle/>
          <a:p>
            <a:r>
              <a:rPr lang="en-US" b="1" dirty="0"/>
              <a:t>Adequate Intake.</a:t>
            </a:r>
            <a:r>
              <a:rPr lang="en-US" dirty="0"/>
              <a:t> AIs are created for nutrients when there is insufficient consistent scientific evidence to set an EAR for the entire population. As with RDAs, AIs can be used as nutrient-intake goals for a given nutrient. </a:t>
            </a:r>
            <a:endParaRPr lang="en-US" dirty="0" smtClean="0"/>
          </a:p>
          <a:p>
            <a:r>
              <a:rPr lang="en-US" b="1" dirty="0"/>
              <a:t>Tolerable Upper Intake Levels.</a:t>
            </a:r>
            <a:r>
              <a:rPr lang="en-US" dirty="0"/>
              <a:t> The UL was established to help distinguish healthful and harmful nutrient intakes. Developed in part as a response to the growing usage of dietary supplements, ULs indicate the highest level of continuous intake of a particular nutrient that may be taken without causing health problems. </a:t>
            </a:r>
          </a:p>
        </p:txBody>
      </p:sp>
    </p:spTree>
    <p:extLst>
      <p:ext uri="{BB962C8B-B14F-4D97-AF65-F5344CB8AC3E}">
        <p14:creationId xmlns:p14="http://schemas.microsoft.com/office/powerpoint/2010/main" val="32936960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DRI Graph </a:t>
            </a:r>
            <a:endParaRPr lang="en-US" b="1" dirty="0"/>
          </a:p>
        </p:txBody>
      </p:sp>
      <p:pic>
        <p:nvPicPr>
          <p:cNvPr id="4" name="Content Placeholder 3" descr="This graph illustrates the risks of nutrient inadequacy and nutrient excess as we move from a low intake of a nutrient to a high intake. Starting on the left side of the graph, you can see that when you have a very low intake of a nutrient, your risk of nutrient deficiency is high. As your nutrient intake increases, the chances that you will be deficient in that nutrient decrease. The point at which 50 percent of the population meets their nutrient need is the EAR, and the point at which 97 to 98 percent of the population meets their needs is the RDA. The UL is the highest level at which you can consume a nutrient without it being too much—as nutrient intake increases beyond the UL, the risk of health problems resulting from that nutrient increases." title="Risk of Nutrient Inadequac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60504" y="1600200"/>
            <a:ext cx="9467817" cy="4572000"/>
          </a:xfrm>
        </p:spPr>
      </p:pic>
    </p:spTree>
    <p:extLst>
      <p:ext uri="{BB962C8B-B14F-4D97-AF65-F5344CB8AC3E}">
        <p14:creationId xmlns:p14="http://schemas.microsoft.com/office/powerpoint/2010/main" val="35000140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AMDR Values for Adults</a:t>
            </a:r>
          </a:p>
        </p:txBody>
      </p:sp>
      <p:sp>
        <p:nvSpPr>
          <p:cNvPr id="3" name="Content Placeholder 2"/>
          <p:cNvSpPr>
            <a:spLocks noGrp="1"/>
          </p:cNvSpPr>
          <p:nvPr>
            <p:ph idx="1"/>
          </p:nvPr>
        </p:nvSpPr>
        <p:spPr>
          <a:xfrm>
            <a:off x="836612" y="1600200"/>
            <a:ext cx="10133331" cy="4572000"/>
          </a:xfrm>
        </p:spPr>
        <p:txBody>
          <a:bodyPr/>
          <a:lstStyle/>
          <a:p>
            <a:r>
              <a:rPr lang="en-US" b="1" dirty="0"/>
              <a:t>Acceptable Macronutrient Distribution Ranges.</a:t>
            </a:r>
            <a:r>
              <a:rPr lang="en-US" dirty="0"/>
              <a:t> The Acceptable Macronutrient Distribution Range (AMDR) is the calculated range of how much energy from carbohydrates, fats, and protein is recommended for a healthy diet. </a:t>
            </a:r>
            <a:endParaRPr lang="en-US" dirty="0" smtClean="0"/>
          </a:p>
          <a:p>
            <a:r>
              <a:rPr lang="en-US" dirty="0" smtClean="0"/>
              <a:t>People </a:t>
            </a:r>
            <a:r>
              <a:rPr lang="en-US" dirty="0"/>
              <a:t>who do not reach the AMDRs for their target group increase their risk of developing health complications. </a:t>
            </a:r>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47653858"/>
              </p:ext>
            </p:extLst>
          </p:nvPr>
        </p:nvGraphicFramePr>
        <p:xfrm>
          <a:off x="1751012" y="4343400"/>
          <a:ext cx="8533129" cy="2194560"/>
        </p:xfrm>
        <a:graphic>
          <a:graphicData uri="http://schemas.openxmlformats.org/drawingml/2006/table">
            <a:tbl>
              <a:tblPr/>
              <a:tblGrid>
                <a:gridCol w="3718882">
                  <a:extLst>
                    <a:ext uri="{9D8B030D-6E8A-4147-A177-3AD203B41FA5}">
                      <a16:colId xmlns:a16="http://schemas.microsoft.com/office/drawing/2014/main" val="3310936616"/>
                    </a:ext>
                  </a:extLst>
                </a:gridCol>
                <a:gridCol w="4814247">
                  <a:extLst>
                    <a:ext uri="{9D8B030D-6E8A-4147-A177-3AD203B41FA5}">
                      <a16:colId xmlns:a16="http://schemas.microsoft.com/office/drawing/2014/main" val="1010119510"/>
                    </a:ext>
                  </a:extLst>
                </a:gridCol>
              </a:tblGrid>
              <a:tr h="213360">
                <a:tc>
                  <a:txBody>
                    <a:bodyPr/>
                    <a:lstStyle/>
                    <a:p>
                      <a:pPr algn="ctr"/>
                      <a:r>
                        <a:rPr lang="en-US" sz="2400" b="1" dirty="0"/>
                        <a:t>Nutrient</a:t>
                      </a:r>
                    </a:p>
                  </a:txBody>
                  <a:tcPr marL="0" marR="0" marT="0" marB="0" anchor="ctr">
                    <a:lnL>
                      <a:noFill/>
                    </a:lnL>
                    <a:lnR>
                      <a:noFill/>
                    </a:lnR>
                    <a:lnT>
                      <a:noFill/>
                    </a:lnT>
                    <a:lnB>
                      <a:noFill/>
                    </a:lnB>
                    <a:solidFill>
                      <a:schemeClr val="accent3"/>
                    </a:solidFill>
                  </a:tcPr>
                </a:tc>
                <a:tc>
                  <a:txBody>
                    <a:bodyPr/>
                    <a:lstStyle/>
                    <a:p>
                      <a:pPr algn="ctr"/>
                      <a:r>
                        <a:rPr lang="en-US" sz="2400" b="1" dirty="0"/>
                        <a:t>Value (percentage of Calories)</a:t>
                      </a:r>
                    </a:p>
                  </a:txBody>
                  <a:tcPr marL="0" marR="0" marT="0" marB="0" anchor="ctr">
                    <a:lnL>
                      <a:noFill/>
                    </a:lnL>
                    <a:lnR>
                      <a:noFill/>
                    </a:lnR>
                    <a:lnT>
                      <a:noFill/>
                    </a:lnT>
                    <a:lnB>
                      <a:noFill/>
                    </a:lnB>
                    <a:solidFill>
                      <a:schemeClr val="accent3"/>
                    </a:solidFill>
                  </a:tcPr>
                </a:tc>
                <a:extLst>
                  <a:ext uri="{0D108BD9-81ED-4DB2-BD59-A6C34878D82A}">
                    <a16:rowId xmlns:a16="http://schemas.microsoft.com/office/drawing/2014/main" val="701897615"/>
                  </a:ext>
                </a:extLst>
              </a:tr>
              <a:tr h="365760">
                <a:tc>
                  <a:txBody>
                    <a:bodyPr/>
                    <a:lstStyle/>
                    <a:p>
                      <a:r>
                        <a:rPr lang="en-US" sz="2400" dirty="0"/>
                        <a:t>Fat</a:t>
                      </a:r>
                    </a:p>
                  </a:txBody>
                  <a:tcPr marL="0" marR="0" marT="0" marB="0" anchor="ctr">
                    <a:lnL>
                      <a:noFill/>
                    </a:lnL>
                    <a:lnR>
                      <a:noFill/>
                    </a:lnR>
                    <a:lnT>
                      <a:noFill/>
                    </a:lnT>
                    <a:lnB>
                      <a:noFill/>
                    </a:lnB>
                    <a:solidFill>
                      <a:srgbClr val="92D050"/>
                    </a:solidFill>
                  </a:tcPr>
                </a:tc>
                <a:tc>
                  <a:txBody>
                    <a:bodyPr/>
                    <a:lstStyle/>
                    <a:p>
                      <a:pPr algn="r"/>
                      <a:r>
                        <a:rPr lang="en-US" sz="2400" dirty="0"/>
                        <a:t>20.0–35.0</a:t>
                      </a:r>
                    </a:p>
                  </a:txBody>
                  <a:tcPr marL="0" marR="0" marT="0" marB="0" anchor="ctr">
                    <a:lnL>
                      <a:noFill/>
                    </a:lnL>
                    <a:lnR>
                      <a:noFill/>
                    </a:lnR>
                    <a:lnT>
                      <a:noFill/>
                    </a:lnT>
                    <a:lnB>
                      <a:noFill/>
                    </a:lnB>
                    <a:solidFill>
                      <a:srgbClr val="92D050"/>
                    </a:solidFill>
                  </a:tcPr>
                </a:tc>
                <a:extLst>
                  <a:ext uri="{0D108BD9-81ED-4DB2-BD59-A6C34878D82A}">
                    <a16:rowId xmlns:a16="http://schemas.microsoft.com/office/drawing/2014/main" val="518300044"/>
                  </a:ext>
                </a:extLst>
              </a:tr>
              <a:tr h="365760">
                <a:tc>
                  <a:txBody>
                    <a:bodyPr/>
                    <a:lstStyle/>
                    <a:p>
                      <a:r>
                        <a:rPr lang="en-US" sz="2400" dirty="0"/>
                        <a:t>Carbohydrate</a:t>
                      </a:r>
                    </a:p>
                  </a:txBody>
                  <a:tcPr marL="0" marR="0" marT="0" marB="0" anchor="ctr">
                    <a:lnL>
                      <a:noFill/>
                    </a:lnL>
                    <a:lnR>
                      <a:noFill/>
                    </a:lnR>
                    <a:lnT>
                      <a:noFill/>
                    </a:lnT>
                    <a:lnB>
                      <a:noFill/>
                    </a:lnB>
                    <a:solidFill>
                      <a:srgbClr val="FFC000"/>
                    </a:solidFill>
                  </a:tcPr>
                </a:tc>
                <a:tc>
                  <a:txBody>
                    <a:bodyPr/>
                    <a:lstStyle/>
                    <a:p>
                      <a:pPr algn="r"/>
                      <a:r>
                        <a:rPr lang="en-US" sz="2400" dirty="0"/>
                        <a:t>45.0–65.0</a:t>
                      </a:r>
                    </a:p>
                  </a:txBody>
                  <a:tcPr marL="0" marR="0" marT="0" marB="0" anchor="ctr">
                    <a:lnL>
                      <a:noFill/>
                    </a:lnL>
                    <a:lnR>
                      <a:noFill/>
                    </a:lnR>
                    <a:lnT>
                      <a:noFill/>
                    </a:lnT>
                    <a:lnB>
                      <a:noFill/>
                    </a:lnB>
                    <a:solidFill>
                      <a:srgbClr val="FFC000"/>
                    </a:solidFill>
                  </a:tcPr>
                </a:tc>
                <a:extLst>
                  <a:ext uri="{0D108BD9-81ED-4DB2-BD59-A6C34878D82A}">
                    <a16:rowId xmlns:a16="http://schemas.microsoft.com/office/drawing/2014/main" val="1985822476"/>
                  </a:ext>
                </a:extLst>
              </a:tr>
              <a:tr h="365760">
                <a:tc>
                  <a:txBody>
                    <a:bodyPr/>
                    <a:lstStyle/>
                    <a:p>
                      <a:r>
                        <a:rPr lang="en-US" sz="2400" dirty="0"/>
                        <a:t>Protein</a:t>
                      </a:r>
                    </a:p>
                  </a:txBody>
                  <a:tcPr marL="0" marR="0" marT="0" marB="0" anchor="ctr">
                    <a:lnL>
                      <a:noFill/>
                    </a:lnL>
                    <a:lnR>
                      <a:noFill/>
                    </a:lnR>
                    <a:lnT>
                      <a:noFill/>
                    </a:lnT>
                    <a:lnB>
                      <a:noFill/>
                    </a:lnB>
                    <a:solidFill>
                      <a:srgbClr val="92D050"/>
                    </a:solidFill>
                  </a:tcPr>
                </a:tc>
                <a:tc>
                  <a:txBody>
                    <a:bodyPr/>
                    <a:lstStyle/>
                    <a:p>
                      <a:pPr algn="r"/>
                      <a:r>
                        <a:rPr lang="en-US" sz="2400" dirty="0"/>
                        <a:t>10.0–35.0</a:t>
                      </a:r>
                    </a:p>
                  </a:txBody>
                  <a:tcPr marL="0" marR="0" marT="0" marB="0" anchor="ctr">
                    <a:lnL>
                      <a:noFill/>
                    </a:lnL>
                    <a:lnR>
                      <a:noFill/>
                    </a:lnR>
                    <a:lnT>
                      <a:noFill/>
                    </a:lnT>
                    <a:lnB>
                      <a:noFill/>
                    </a:lnB>
                    <a:solidFill>
                      <a:srgbClr val="92D050"/>
                    </a:solidFill>
                  </a:tcPr>
                </a:tc>
                <a:extLst>
                  <a:ext uri="{0D108BD9-81ED-4DB2-BD59-A6C34878D82A}">
                    <a16:rowId xmlns:a16="http://schemas.microsoft.com/office/drawing/2014/main" val="2314298624"/>
                  </a:ext>
                </a:extLst>
              </a:tr>
              <a:tr h="365760">
                <a:tc>
                  <a:txBody>
                    <a:bodyPr/>
                    <a:lstStyle/>
                    <a:p>
                      <a:r>
                        <a:rPr lang="en-US" sz="2400" dirty="0"/>
                        <a:t>Polyunsaturated fatty acids</a:t>
                      </a:r>
                    </a:p>
                  </a:txBody>
                  <a:tcPr marL="0" marR="0" marT="0" marB="0" anchor="ctr">
                    <a:lnL>
                      <a:noFill/>
                    </a:lnL>
                    <a:lnR>
                      <a:noFill/>
                    </a:lnR>
                    <a:lnT>
                      <a:noFill/>
                    </a:lnT>
                    <a:lnB>
                      <a:noFill/>
                    </a:lnB>
                    <a:solidFill>
                      <a:srgbClr val="FFC000"/>
                    </a:solidFill>
                  </a:tcPr>
                </a:tc>
                <a:tc>
                  <a:txBody>
                    <a:bodyPr/>
                    <a:lstStyle/>
                    <a:p>
                      <a:pPr algn="r"/>
                      <a:r>
                        <a:rPr lang="en-US" sz="2400" dirty="0"/>
                        <a:t>5.0–10.0</a:t>
                      </a:r>
                    </a:p>
                  </a:txBody>
                  <a:tcPr marL="0" marR="0" marT="0" marB="0" anchor="ctr">
                    <a:lnL>
                      <a:noFill/>
                    </a:lnL>
                    <a:lnR>
                      <a:noFill/>
                    </a:lnR>
                    <a:lnT>
                      <a:noFill/>
                    </a:lnT>
                    <a:lnB>
                      <a:noFill/>
                    </a:lnB>
                    <a:solidFill>
                      <a:srgbClr val="FFC000"/>
                    </a:solidFill>
                  </a:tcPr>
                </a:tc>
                <a:extLst>
                  <a:ext uri="{0D108BD9-81ED-4DB2-BD59-A6C34878D82A}">
                    <a16:rowId xmlns:a16="http://schemas.microsoft.com/office/drawing/2014/main" val="4169767357"/>
                  </a:ext>
                </a:extLst>
              </a:tr>
              <a:tr h="365760">
                <a:tc>
                  <a:txBody>
                    <a:bodyPr/>
                    <a:lstStyle/>
                    <a:p>
                      <a:r>
                        <a:rPr lang="en-US" sz="2400" dirty="0" err="1"/>
                        <a:t>Linolenic</a:t>
                      </a:r>
                      <a:r>
                        <a:rPr lang="en-US" sz="2400" dirty="0"/>
                        <a:t> acid</a:t>
                      </a:r>
                    </a:p>
                  </a:txBody>
                  <a:tcPr marL="0" marR="0" marT="0" marB="0" anchor="ctr">
                    <a:lnL>
                      <a:noFill/>
                    </a:lnL>
                    <a:lnR>
                      <a:noFill/>
                    </a:lnR>
                    <a:lnT>
                      <a:noFill/>
                    </a:lnT>
                    <a:lnB>
                      <a:noFill/>
                    </a:lnB>
                    <a:solidFill>
                      <a:srgbClr val="92D050"/>
                    </a:solidFill>
                  </a:tcPr>
                </a:tc>
                <a:tc>
                  <a:txBody>
                    <a:bodyPr/>
                    <a:lstStyle/>
                    <a:p>
                      <a:pPr algn="r"/>
                      <a:r>
                        <a:rPr lang="en-US" sz="2400" dirty="0"/>
                        <a:t>0.6–1.2</a:t>
                      </a:r>
                    </a:p>
                  </a:txBody>
                  <a:tcPr marL="0" marR="0" marT="0" marB="0" anchor="ctr">
                    <a:lnL>
                      <a:noFill/>
                    </a:lnL>
                    <a:lnR>
                      <a:noFill/>
                    </a:lnR>
                    <a:lnT>
                      <a:noFill/>
                    </a:lnT>
                    <a:lnB>
                      <a:noFill/>
                    </a:lnB>
                    <a:solidFill>
                      <a:srgbClr val="92D050"/>
                    </a:solidFill>
                  </a:tcPr>
                </a:tc>
                <a:extLst>
                  <a:ext uri="{0D108BD9-81ED-4DB2-BD59-A6C34878D82A}">
                    <a16:rowId xmlns:a16="http://schemas.microsoft.com/office/drawing/2014/main" val="3558621195"/>
                  </a:ext>
                </a:extLst>
              </a:tr>
            </a:tbl>
          </a:graphicData>
        </a:graphic>
      </p:graphicFrame>
    </p:spTree>
    <p:extLst>
      <p:ext uri="{BB962C8B-B14F-4D97-AF65-F5344CB8AC3E}">
        <p14:creationId xmlns:p14="http://schemas.microsoft.com/office/powerpoint/2010/main" val="4173377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057129" cy="1295400"/>
          </a:xfrm>
        </p:spPr>
        <p:txBody>
          <a:bodyPr/>
          <a:lstStyle/>
          <a:p>
            <a:r>
              <a:rPr lang="en-US" b="1" dirty="0"/>
              <a:t>2.7 Discovering Nutrition </a:t>
            </a:r>
            <a:r>
              <a:rPr lang="en-US" b="1" dirty="0" smtClean="0"/>
              <a:t>Facts:  Food Labels</a:t>
            </a:r>
            <a:endParaRPr lang="en-US" b="1" dirty="0"/>
          </a:p>
        </p:txBody>
      </p:sp>
      <p:sp>
        <p:nvSpPr>
          <p:cNvPr id="3" name="Content Placeholder 2"/>
          <p:cNvSpPr>
            <a:spLocks noGrp="1"/>
          </p:cNvSpPr>
          <p:nvPr>
            <p:ph idx="1"/>
          </p:nvPr>
        </p:nvSpPr>
        <p:spPr/>
        <p:txBody>
          <a:bodyPr/>
          <a:lstStyle/>
          <a:p>
            <a:r>
              <a:rPr lang="en-US" dirty="0"/>
              <a:t>Understanding the significance of dietary guidelines and how to use DRIs in planning your nutrient intakes can make you better equipped to select the right foods the next time you go to the supermarket</a:t>
            </a:r>
            <a:r>
              <a:rPr lang="en-US" dirty="0" smtClean="0"/>
              <a:t>.</a:t>
            </a:r>
          </a:p>
          <a:p>
            <a:r>
              <a:rPr lang="en-US" dirty="0" smtClean="0"/>
              <a:t>All </a:t>
            </a:r>
            <a:r>
              <a:rPr lang="en-US" dirty="0"/>
              <a:t>packaged foods sold in the United States and Canada must have nutrition labels that accurately reflect the contents of the food products. </a:t>
            </a:r>
            <a:endParaRPr lang="en-US" dirty="0" smtClean="0"/>
          </a:p>
          <a:p>
            <a:r>
              <a:rPr lang="en-US" dirty="0" smtClean="0"/>
              <a:t>There </a:t>
            </a:r>
            <a:r>
              <a:rPr lang="en-US" dirty="0"/>
              <a:t>are several mandated nutrients and some optional ones that manufacturers or packagers include.</a:t>
            </a:r>
          </a:p>
        </p:txBody>
      </p:sp>
    </p:spTree>
    <p:extLst>
      <p:ext uri="{BB962C8B-B14F-4D97-AF65-F5344CB8AC3E}">
        <p14:creationId xmlns:p14="http://schemas.microsoft.com/office/powerpoint/2010/main" val="1046052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057129" cy="1295400"/>
          </a:xfrm>
        </p:spPr>
        <p:txBody>
          <a:bodyPr/>
          <a:lstStyle/>
          <a:p>
            <a:r>
              <a:rPr lang="en-US" b="1" dirty="0" smtClean="0"/>
              <a:t>Mandatory versus Optional Inclusions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83089192"/>
              </p:ext>
            </p:extLst>
          </p:nvPr>
        </p:nvGraphicFramePr>
        <p:xfrm>
          <a:off x="799145" y="1600200"/>
          <a:ext cx="10896602" cy="5105400"/>
        </p:xfrm>
        <a:graphic>
          <a:graphicData uri="http://schemas.openxmlformats.org/drawingml/2006/table">
            <a:tbl>
              <a:tblPr/>
              <a:tblGrid>
                <a:gridCol w="5448301">
                  <a:extLst>
                    <a:ext uri="{9D8B030D-6E8A-4147-A177-3AD203B41FA5}">
                      <a16:colId xmlns:a16="http://schemas.microsoft.com/office/drawing/2014/main" val="2346195716"/>
                    </a:ext>
                  </a:extLst>
                </a:gridCol>
                <a:gridCol w="5448301">
                  <a:extLst>
                    <a:ext uri="{9D8B030D-6E8A-4147-A177-3AD203B41FA5}">
                      <a16:colId xmlns:a16="http://schemas.microsoft.com/office/drawing/2014/main" val="1976840499"/>
                    </a:ext>
                  </a:extLst>
                </a:gridCol>
              </a:tblGrid>
              <a:tr h="425450">
                <a:tc>
                  <a:txBody>
                    <a:bodyPr/>
                    <a:lstStyle/>
                    <a:p>
                      <a:pPr algn="ctr"/>
                      <a:r>
                        <a:rPr lang="en-US" sz="2100" b="1" dirty="0"/>
                        <a:t>Mandatory Inclusion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100" b="1" dirty="0"/>
                        <a:t>Optional Inclusion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3233003820"/>
                  </a:ext>
                </a:extLst>
              </a:tr>
              <a:tr h="425450">
                <a:tc>
                  <a:txBody>
                    <a:bodyPr/>
                    <a:lstStyle/>
                    <a:p>
                      <a:r>
                        <a:rPr lang="en-US" sz="2100" dirty="0"/>
                        <a:t>Total Calories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100" dirty="0"/>
                        <a:t>Calories from saturated fats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280355504"/>
                  </a:ext>
                </a:extLst>
              </a:tr>
              <a:tr h="425450">
                <a:tc>
                  <a:txBody>
                    <a:bodyPr/>
                    <a:lstStyle/>
                    <a:p>
                      <a:r>
                        <a:rPr lang="en-US" sz="2100" dirty="0"/>
                        <a:t>Calories from fat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100" dirty="0"/>
                        <a:t>Polyunsaturated fat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196003120"/>
                  </a:ext>
                </a:extLst>
              </a:tr>
              <a:tr h="425450">
                <a:tc>
                  <a:txBody>
                    <a:bodyPr/>
                    <a:lstStyle/>
                    <a:p>
                      <a:r>
                        <a:rPr lang="en-US" sz="2100" dirty="0"/>
                        <a:t>Total fat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100" dirty="0"/>
                        <a:t>Monounsaturated fat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328604066"/>
                  </a:ext>
                </a:extLst>
              </a:tr>
              <a:tr h="425450">
                <a:tc>
                  <a:txBody>
                    <a:bodyPr/>
                    <a:lstStyle/>
                    <a:p>
                      <a:r>
                        <a:rPr lang="en-US" sz="2100" dirty="0"/>
                        <a:t>Saturated fat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100" dirty="0"/>
                        <a:t>Potassium</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983115873"/>
                  </a:ext>
                </a:extLst>
              </a:tr>
              <a:tr h="425450">
                <a:tc>
                  <a:txBody>
                    <a:bodyPr/>
                    <a:lstStyle/>
                    <a:p>
                      <a:r>
                        <a:rPr lang="en-US" sz="2100" dirty="0"/>
                        <a:t>Cholesterol</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100" dirty="0"/>
                        <a:t>Soluble fiber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73987133"/>
                  </a:ext>
                </a:extLst>
              </a:tr>
              <a:tr h="425450">
                <a:tc>
                  <a:txBody>
                    <a:bodyPr/>
                    <a:lstStyle/>
                    <a:p>
                      <a:r>
                        <a:rPr lang="en-US" sz="2100" dirty="0"/>
                        <a:t>Total carbohydrates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100" dirty="0"/>
                        <a:t>Sugar alcohol</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134653909"/>
                  </a:ext>
                </a:extLst>
              </a:tr>
              <a:tr h="425450">
                <a:tc>
                  <a:txBody>
                    <a:bodyPr/>
                    <a:lstStyle/>
                    <a:p>
                      <a:r>
                        <a:rPr lang="en-US" sz="2100" dirty="0"/>
                        <a:t>Dietary fiber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100" dirty="0"/>
                        <a:t>Other carbohydrates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75481091"/>
                  </a:ext>
                </a:extLst>
              </a:tr>
              <a:tr h="425450">
                <a:tc>
                  <a:txBody>
                    <a:bodyPr/>
                    <a:lstStyle/>
                    <a:p>
                      <a:r>
                        <a:rPr lang="en-US" sz="2100" dirty="0"/>
                        <a:t>Sugars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100" dirty="0"/>
                        <a:t>Percent of vitamin A present as beta-carotene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96106280"/>
                  </a:ext>
                </a:extLst>
              </a:tr>
              <a:tr h="425450">
                <a:tc>
                  <a:txBody>
                    <a:bodyPr/>
                    <a:lstStyle/>
                    <a:p>
                      <a:r>
                        <a:rPr lang="en-US" sz="2100" dirty="0"/>
                        <a:t>Vitamins A and C</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100" dirty="0"/>
                        <a:t>Other essential vitamins and minerals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769465844"/>
                  </a:ext>
                </a:extLst>
              </a:tr>
              <a:tr h="425450">
                <a:tc>
                  <a:txBody>
                    <a:bodyPr/>
                    <a:lstStyle/>
                    <a:p>
                      <a:r>
                        <a:rPr lang="en-US" sz="2100" dirty="0"/>
                        <a:t>Calcium</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endParaRPr lang="en-US" sz="21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946902544"/>
                  </a:ext>
                </a:extLst>
              </a:tr>
              <a:tr h="425450">
                <a:tc>
                  <a:txBody>
                    <a:bodyPr/>
                    <a:lstStyle/>
                    <a:p>
                      <a:r>
                        <a:rPr lang="en-US" sz="2100" dirty="0"/>
                        <a:t>Iron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endParaRPr lang="en-US" sz="21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600389236"/>
                  </a:ext>
                </a:extLst>
              </a:tr>
            </a:tbl>
          </a:graphicData>
        </a:graphic>
      </p:graphicFrame>
    </p:spTree>
    <p:extLst>
      <p:ext uri="{BB962C8B-B14F-4D97-AF65-F5344CB8AC3E}">
        <p14:creationId xmlns:p14="http://schemas.microsoft.com/office/powerpoint/2010/main" val="2761177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057129" cy="1295400"/>
          </a:xfrm>
        </p:spPr>
        <p:txBody>
          <a:bodyPr/>
          <a:lstStyle/>
          <a:p>
            <a:r>
              <a:rPr lang="en-US" b="1" dirty="0" smtClean="0"/>
              <a:t>Discovering </a:t>
            </a:r>
            <a:r>
              <a:rPr lang="en-US" b="1" dirty="0"/>
              <a:t>Nutrition </a:t>
            </a:r>
            <a:r>
              <a:rPr lang="en-US" b="1" dirty="0" smtClean="0"/>
              <a:t>Facts:  Food Labels</a:t>
            </a:r>
            <a:endParaRPr lang="en-US" b="1" dirty="0"/>
          </a:p>
        </p:txBody>
      </p:sp>
      <p:sp>
        <p:nvSpPr>
          <p:cNvPr id="3" name="Content Placeholder 2"/>
          <p:cNvSpPr>
            <a:spLocks noGrp="1"/>
          </p:cNvSpPr>
          <p:nvPr>
            <p:ph idx="1"/>
          </p:nvPr>
        </p:nvSpPr>
        <p:spPr>
          <a:xfrm>
            <a:off x="1218880" y="1600200"/>
            <a:ext cx="10057131" cy="5105400"/>
          </a:xfrm>
        </p:spPr>
        <p:txBody>
          <a:bodyPr>
            <a:normAutofit/>
          </a:bodyPr>
          <a:lstStyle/>
          <a:p>
            <a:r>
              <a:rPr lang="en-US" sz="3200" dirty="0"/>
              <a:t>There are other types of information that are required by law to appear somewhere on the consumer packaging. They include</a:t>
            </a:r>
            <a:r>
              <a:rPr lang="en-US" sz="3200" dirty="0" smtClean="0"/>
              <a:t>:</a:t>
            </a:r>
          </a:p>
          <a:p>
            <a:pPr lvl="1"/>
            <a:r>
              <a:rPr lang="en-US" sz="2800" dirty="0"/>
              <a:t>Name and address of the manufacturer, packager, or distributor</a:t>
            </a:r>
          </a:p>
          <a:p>
            <a:pPr lvl="1"/>
            <a:r>
              <a:rPr lang="en-US" sz="2800" dirty="0"/>
              <a:t>Statement of identity, what the product actually is</a:t>
            </a:r>
          </a:p>
          <a:p>
            <a:pPr lvl="1"/>
            <a:r>
              <a:rPr lang="en-US" sz="2800" dirty="0"/>
              <a:t>Net contents of the package: weight, volume, measure, or numerical count</a:t>
            </a:r>
          </a:p>
          <a:p>
            <a:pPr lvl="1"/>
            <a:r>
              <a:rPr lang="en-US" sz="2800" dirty="0"/>
              <a:t>Ingredients, listed in descending order by weight</a:t>
            </a:r>
          </a:p>
          <a:p>
            <a:pPr lvl="1"/>
            <a:r>
              <a:rPr lang="en-US" sz="2800" dirty="0"/>
              <a:t>Nutrient information of serving size and daily values</a:t>
            </a:r>
          </a:p>
        </p:txBody>
      </p:sp>
    </p:spTree>
    <p:extLst>
      <p:ext uri="{BB962C8B-B14F-4D97-AF65-F5344CB8AC3E}">
        <p14:creationId xmlns:p14="http://schemas.microsoft.com/office/powerpoint/2010/main" val="11460816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057129" cy="1295400"/>
          </a:xfrm>
        </p:spPr>
        <p:txBody>
          <a:bodyPr/>
          <a:lstStyle/>
          <a:p>
            <a:r>
              <a:rPr lang="en-US" b="1" dirty="0" smtClean="0"/>
              <a:t>Discovering </a:t>
            </a:r>
            <a:r>
              <a:rPr lang="en-US" b="1" dirty="0"/>
              <a:t>Nutrition </a:t>
            </a:r>
            <a:r>
              <a:rPr lang="en-US" b="1" dirty="0" smtClean="0"/>
              <a:t>Facts:  Food Labels</a:t>
            </a:r>
            <a:endParaRPr lang="en-US" b="1" dirty="0"/>
          </a:p>
        </p:txBody>
      </p:sp>
      <p:sp>
        <p:nvSpPr>
          <p:cNvPr id="3" name="Content Placeholder 2"/>
          <p:cNvSpPr>
            <a:spLocks noGrp="1"/>
          </p:cNvSpPr>
          <p:nvPr>
            <p:ph idx="1"/>
          </p:nvPr>
        </p:nvSpPr>
        <p:spPr>
          <a:xfrm>
            <a:off x="1218880" y="1600200"/>
            <a:ext cx="10361932" cy="4953000"/>
          </a:xfrm>
        </p:spPr>
        <p:txBody>
          <a:bodyPr>
            <a:normAutofit lnSpcReduction="10000"/>
          </a:bodyPr>
          <a:lstStyle/>
          <a:p>
            <a:r>
              <a:rPr lang="en-US" sz="3200" dirty="0"/>
              <a:t>The </a:t>
            </a:r>
            <a:r>
              <a:rPr lang="en-US" sz="3200" b="1" dirty="0"/>
              <a:t>Nutrition Facts panel </a:t>
            </a:r>
            <a:r>
              <a:rPr lang="en-US" sz="3200" dirty="0"/>
              <a:t>provides a wealth of information about the nutritional content of the product. </a:t>
            </a:r>
            <a:endParaRPr lang="en-US" sz="3200" dirty="0" smtClean="0"/>
          </a:p>
          <a:p>
            <a:r>
              <a:rPr lang="en-US" sz="3200" dirty="0" smtClean="0"/>
              <a:t>The </a:t>
            </a:r>
            <a:r>
              <a:rPr lang="en-US" sz="3200" dirty="0"/>
              <a:t>information also allows shoppers to compare products. </a:t>
            </a:r>
            <a:endParaRPr lang="en-US" sz="3200" dirty="0" smtClean="0"/>
          </a:p>
          <a:p>
            <a:r>
              <a:rPr lang="en-US" sz="3200" dirty="0" smtClean="0"/>
              <a:t>Because </a:t>
            </a:r>
            <a:r>
              <a:rPr lang="en-US" sz="3200" dirty="0"/>
              <a:t>the serving sizes are included on the label, you can see how much of each nutrient is in each serving to make the comparisons. </a:t>
            </a:r>
            <a:endParaRPr lang="en-US" sz="3200" dirty="0" smtClean="0"/>
          </a:p>
          <a:p>
            <a:r>
              <a:rPr lang="en-US" sz="3200" dirty="0" smtClean="0"/>
              <a:t>Knowing </a:t>
            </a:r>
            <a:r>
              <a:rPr lang="en-US" sz="3200" dirty="0"/>
              <a:t>how to read the label is important because of the way some foods are presented. </a:t>
            </a:r>
            <a:endParaRPr lang="en-US" sz="2800" dirty="0"/>
          </a:p>
        </p:txBody>
      </p:sp>
    </p:spTree>
    <p:extLst>
      <p:ext uri="{BB962C8B-B14F-4D97-AF65-F5344CB8AC3E}">
        <p14:creationId xmlns:p14="http://schemas.microsoft.com/office/powerpoint/2010/main" val="39113643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057129" cy="1295400"/>
          </a:xfrm>
        </p:spPr>
        <p:txBody>
          <a:bodyPr/>
          <a:lstStyle/>
          <a:p>
            <a:r>
              <a:rPr lang="en-US" b="1" dirty="0" smtClean="0"/>
              <a:t>Discovering </a:t>
            </a:r>
            <a:r>
              <a:rPr lang="en-US" b="1" dirty="0"/>
              <a:t>Nutrition </a:t>
            </a:r>
            <a:r>
              <a:rPr lang="en-US" b="1" dirty="0" smtClean="0"/>
              <a:t>Facts:  Food Labels</a:t>
            </a:r>
            <a:endParaRPr lang="en-US" b="1" dirty="0"/>
          </a:p>
        </p:txBody>
      </p:sp>
      <p:sp>
        <p:nvSpPr>
          <p:cNvPr id="3" name="Content Placeholder 2"/>
          <p:cNvSpPr>
            <a:spLocks noGrp="1"/>
          </p:cNvSpPr>
          <p:nvPr>
            <p:ph idx="1"/>
          </p:nvPr>
        </p:nvSpPr>
        <p:spPr>
          <a:xfrm>
            <a:off x="1218880" y="1600200"/>
            <a:ext cx="10361932" cy="4953000"/>
          </a:xfrm>
        </p:spPr>
        <p:txBody>
          <a:bodyPr>
            <a:normAutofit/>
          </a:bodyPr>
          <a:lstStyle/>
          <a:p>
            <a:r>
              <a:rPr lang="en-US" dirty="0"/>
              <a:t>According to the 2010 health and diet survey released by the FDA, 54 percent of first-time buyers of a product will check the food label and will use this information to evaluate fat, calorie, vitamin, and sodium content</a:t>
            </a:r>
            <a:r>
              <a:rPr lang="en-US" dirty="0" smtClean="0"/>
              <a:t>.</a:t>
            </a:r>
          </a:p>
          <a:p>
            <a:r>
              <a:rPr lang="en-US" dirty="0"/>
              <a:t>The survey also notes that more Americans are using food labels and are showing an increased awareness of the connection between diet and health</a:t>
            </a:r>
            <a:r>
              <a:rPr lang="en-US" dirty="0" smtClean="0"/>
              <a:t>.</a:t>
            </a:r>
          </a:p>
          <a:p>
            <a:r>
              <a:rPr lang="en-US" dirty="0"/>
              <a:t>The FDA has prepared a new video about nutrition labeling that is packed with helpful information. </a:t>
            </a:r>
            <a:endParaRPr lang="en-US" sz="2800" dirty="0"/>
          </a:p>
        </p:txBody>
      </p:sp>
    </p:spTree>
    <p:extLst>
      <p:ext uri="{BB962C8B-B14F-4D97-AF65-F5344CB8AC3E}">
        <p14:creationId xmlns:p14="http://schemas.microsoft.com/office/powerpoint/2010/main" val="17216777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FDA Message on Food Labels</a:t>
            </a:r>
            <a:endParaRPr lang="en-US" b="1" dirty="0"/>
          </a:p>
        </p:txBody>
      </p:sp>
      <p:pic>
        <p:nvPicPr>
          <p:cNvPr id="5" name="MYIAdd2Z9Mc"/>
          <p:cNvPicPr>
            <a:picLocks noGrp="1" noRot="1" noChangeAspect="1"/>
          </p:cNvPicPr>
          <p:nvPr>
            <p:ph idx="1"/>
            <a:videoFile r:link="rId1"/>
          </p:nvPr>
        </p:nvPicPr>
        <p:blipFill>
          <a:blip r:embed="rId3"/>
          <a:stretch>
            <a:fillRect/>
          </a:stretch>
        </p:blipFill>
        <p:spPr>
          <a:xfrm>
            <a:off x="2970212" y="1474922"/>
            <a:ext cx="6934200" cy="4597440"/>
          </a:xfrm>
          <a:prstGeom prst="rect">
            <a:avLst/>
          </a:prstGeom>
        </p:spPr>
      </p:pic>
      <p:sp>
        <p:nvSpPr>
          <p:cNvPr id="4" name="TextBox 3"/>
          <p:cNvSpPr txBox="1"/>
          <p:nvPr/>
        </p:nvSpPr>
        <p:spPr>
          <a:xfrm>
            <a:off x="4494212" y="6108134"/>
            <a:ext cx="4267200" cy="892552"/>
          </a:xfrm>
          <a:prstGeom prst="rect">
            <a:avLst/>
          </a:prstGeom>
          <a:noFill/>
        </p:spPr>
        <p:txBody>
          <a:bodyPr wrap="square" rtlCol="0">
            <a:spAutoFit/>
          </a:bodyPr>
          <a:lstStyle/>
          <a:p>
            <a:r>
              <a:rPr lang="en-US" sz="1400" dirty="0"/>
              <a:t>Video Source:  </a:t>
            </a:r>
            <a:r>
              <a:rPr lang="en-US" sz="1400" dirty="0">
                <a:hlinkClick r:id="rId4"/>
              </a:rPr>
              <a:t>https://</a:t>
            </a:r>
            <a:r>
              <a:rPr lang="en-US" sz="1400" dirty="0" smtClean="0">
                <a:hlinkClick r:id="rId4"/>
              </a:rPr>
              <a:t>youtu.be/MYIAdd2Z9Mc</a:t>
            </a:r>
            <a:endParaRPr lang="en-US" sz="1400" dirty="0" smtClean="0"/>
          </a:p>
          <a:p>
            <a:endParaRPr lang="en-US" dirty="0"/>
          </a:p>
          <a:p>
            <a:endParaRPr lang="en-US" sz="1400" dirty="0"/>
          </a:p>
        </p:txBody>
      </p:sp>
    </p:spTree>
    <p:extLst>
      <p:ext uri="{BB962C8B-B14F-4D97-AF65-F5344CB8AC3E}">
        <p14:creationId xmlns:p14="http://schemas.microsoft.com/office/powerpoint/2010/main" val="7332576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2.1 A Healthy Philosophy toward </a:t>
            </a:r>
            <a:r>
              <a:rPr lang="en-US" b="1" dirty="0" smtClean="0"/>
              <a:t>Food</a:t>
            </a:r>
            <a:endParaRPr lang="en-US" b="1" dirty="0"/>
          </a:p>
        </p:txBody>
      </p:sp>
      <p:sp>
        <p:nvSpPr>
          <p:cNvPr id="3" name="Content Placeholder 2"/>
          <p:cNvSpPr>
            <a:spLocks noGrp="1"/>
          </p:cNvSpPr>
          <p:nvPr>
            <p:ph idx="1"/>
          </p:nvPr>
        </p:nvSpPr>
        <p:spPr/>
        <p:txBody>
          <a:bodyPr/>
          <a:lstStyle/>
          <a:p>
            <a:pPr marL="0" indent="0">
              <a:buNone/>
            </a:pPr>
            <a:endParaRPr lang="en-US" sz="1000" dirty="0" smtClean="0"/>
          </a:p>
          <a:p>
            <a:pPr marL="0" indent="0">
              <a:buNone/>
            </a:pPr>
            <a:r>
              <a:rPr lang="en-US" sz="3200" dirty="0" smtClean="0"/>
              <a:t>“</a:t>
            </a:r>
            <a:r>
              <a:rPr lang="en-US" sz="3200" i="1" dirty="0"/>
              <a:t>Tell me what you </a:t>
            </a:r>
            <a:r>
              <a:rPr lang="en-US" sz="3200" i="1" dirty="0" smtClean="0"/>
              <a:t>eat</a:t>
            </a:r>
            <a:r>
              <a:rPr lang="en-US" sz="3200" i="1" dirty="0"/>
              <a:t>, and I will tell you what you </a:t>
            </a:r>
            <a:r>
              <a:rPr lang="en-US" sz="3200" i="1" dirty="0" smtClean="0"/>
              <a:t>are.”</a:t>
            </a:r>
          </a:p>
          <a:p>
            <a:pPr marL="0" indent="0">
              <a:buNone/>
            </a:pPr>
            <a:r>
              <a:rPr lang="en-US" sz="3200" dirty="0"/>
              <a:t>	</a:t>
            </a:r>
            <a:r>
              <a:rPr lang="en-US" sz="3200" dirty="0">
                <a:solidFill>
                  <a:srgbClr val="92D050"/>
                </a:solidFill>
              </a:rPr>
              <a:t>-</a:t>
            </a:r>
            <a:r>
              <a:rPr lang="en-US" sz="3200" dirty="0"/>
              <a:t> </a:t>
            </a:r>
            <a:r>
              <a:rPr lang="en-US" sz="3200" dirty="0" err="1" smtClean="0"/>
              <a:t>Antheime</a:t>
            </a:r>
            <a:r>
              <a:rPr lang="en-US" sz="3200" dirty="0" smtClean="0"/>
              <a:t> Brillat-Savarin</a:t>
            </a:r>
          </a:p>
          <a:p>
            <a:pPr marL="0" indent="0">
              <a:buNone/>
            </a:pPr>
            <a:endParaRPr lang="en-US" sz="3200" dirty="0"/>
          </a:p>
          <a:p>
            <a:pPr marL="0" indent="0">
              <a:buNone/>
            </a:pPr>
            <a:r>
              <a:rPr lang="en-US" sz="3200" dirty="0"/>
              <a:t>“</a:t>
            </a:r>
            <a:r>
              <a:rPr lang="en-US" sz="3200" i="1" dirty="0"/>
              <a:t>Ninety percent of the diseases known to man are caused by cheap foodstuffs. You are what you eat</a:t>
            </a:r>
            <a:r>
              <a:rPr lang="en-US" sz="3200" i="1" dirty="0" smtClean="0"/>
              <a:t>.”</a:t>
            </a:r>
          </a:p>
          <a:p>
            <a:pPr marL="0" indent="0">
              <a:buNone/>
            </a:pPr>
            <a:r>
              <a:rPr lang="en-US" sz="3200" dirty="0"/>
              <a:t>	</a:t>
            </a:r>
            <a:r>
              <a:rPr lang="en-US" sz="3200" dirty="0">
                <a:solidFill>
                  <a:srgbClr val="92D050"/>
                </a:solidFill>
              </a:rPr>
              <a:t> -</a:t>
            </a:r>
            <a:r>
              <a:rPr lang="en-US" sz="3200" dirty="0"/>
              <a:t> Victor </a:t>
            </a:r>
            <a:r>
              <a:rPr lang="en-US" sz="3200" dirty="0" err="1"/>
              <a:t>Lindlahr</a:t>
            </a:r>
            <a:endParaRPr lang="en-US" sz="3200" dirty="0"/>
          </a:p>
        </p:txBody>
      </p:sp>
    </p:spTree>
    <p:extLst>
      <p:ext uri="{BB962C8B-B14F-4D97-AF65-F5344CB8AC3E}">
        <p14:creationId xmlns:p14="http://schemas.microsoft.com/office/powerpoint/2010/main" val="34528722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Reading the </a:t>
            </a:r>
            <a:r>
              <a:rPr lang="en-US" b="1" dirty="0" smtClean="0"/>
              <a:t>Label</a:t>
            </a:r>
            <a:endParaRPr lang="en-US" b="1" dirty="0"/>
          </a:p>
        </p:txBody>
      </p:sp>
      <p:sp>
        <p:nvSpPr>
          <p:cNvPr id="3" name="Content Placeholder 2"/>
          <p:cNvSpPr>
            <a:spLocks noGrp="1"/>
          </p:cNvSpPr>
          <p:nvPr>
            <p:ph idx="1"/>
          </p:nvPr>
        </p:nvSpPr>
        <p:spPr>
          <a:xfrm>
            <a:off x="989012" y="1600200"/>
            <a:ext cx="10439399" cy="5029200"/>
          </a:xfrm>
        </p:spPr>
        <p:txBody>
          <a:bodyPr>
            <a:normAutofit/>
          </a:bodyPr>
          <a:lstStyle/>
          <a:p>
            <a:r>
              <a:rPr lang="en-US" dirty="0" smtClean="0"/>
              <a:t>The first part of the Nutrition Facts panel gives you information on the serving size and how many servings are in the container. </a:t>
            </a:r>
          </a:p>
          <a:p>
            <a:r>
              <a:rPr lang="en-US" dirty="0" smtClean="0"/>
              <a:t>All other values listed thereafter, from the calories to the dietary fiber, are based on this one serving.</a:t>
            </a:r>
          </a:p>
          <a:p>
            <a:r>
              <a:rPr lang="en-US" dirty="0" smtClean="0"/>
              <a:t>You will also see “Percent Daily Value” on the far right-hand side. This helps you determine if the food is a good source of a particular nutrient or not.</a:t>
            </a:r>
          </a:p>
          <a:p>
            <a:r>
              <a:rPr lang="en-US" dirty="0" smtClean="0"/>
              <a:t>The </a:t>
            </a:r>
            <a:r>
              <a:rPr lang="en-US" b="1" dirty="0" smtClean="0"/>
              <a:t>Daily Value </a:t>
            </a:r>
            <a:r>
              <a:rPr lang="en-US" dirty="0" smtClean="0"/>
              <a:t>(DV) represents the recommended amount of a given nutrient based on the RDI of that nutrient in a 2,000-kilocalorie diet</a:t>
            </a:r>
            <a:endParaRPr lang="en-US" dirty="0"/>
          </a:p>
        </p:txBody>
      </p:sp>
    </p:spTree>
    <p:extLst>
      <p:ext uri="{BB962C8B-B14F-4D97-AF65-F5344CB8AC3E}">
        <p14:creationId xmlns:p14="http://schemas.microsoft.com/office/powerpoint/2010/main" val="29334791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Reading the </a:t>
            </a:r>
            <a:r>
              <a:rPr lang="en-US" b="1" dirty="0" smtClean="0"/>
              <a:t>Label</a:t>
            </a:r>
            <a:endParaRPr lang="en-US" b="1" dirty="0"/>
          </a:p>
        </p:txBody>
      </p:sp>
      <p:sp>
        <p:nvSpPr>
          <p:cNvPr id="3" name="Content Placeholder 2"/>
          <p:cNvSpPr>
            <a:spLocks noGrp="1"/>
          </p:cNvSpPr>
          <p:nvPr>
            <p:ph idx="1"/>
          </p:nvPr>
        </p:nvSpPr>
        <p:spPr>
          <a:xfrm>
            <a:off x="989012" y="1600200"/>
            <a:ext cx="10439399" cy="5029200"/>
          </a:xfrm>
        </p:spPr>
        <p:txBody>
          <a:bodyPr>
            <a:normAutofit/>
          </a:bodyPr>
          <a:lstStyle/>
          <a:p>
            <a:r>
              <a:rPr lang="en-US" dirty="0"/>
              <a:t>The percentage of Daily Value (percent DV) represents the proportion of the total daily recommended amount that you will get from one serving of the food</a:t>
            </a:r>
            <a:r>
              <a:rPr lang="en-US" dirty="0" smtClean="0"/>
              <a:t>.</a:t>
            </a:r>
          </a:p>
          <a:p>
            <a:r>
              <a:rPr lang="en-US" dirty="0"/>
              <a:t>Generally, a percent DV of 5 is considered low and a percent DV of 20 is considered high</a:t>
            </a:r>
            <a:r>
              <a:rPr lang="en-US" dirty="0" smtClean="0"/>
              <a:t>.</a:t>
            </a:r>
          </a:p>
          <a:p>
            <a:r>
              <a:rPr lang="en-US" dirty="0"/>
              <a:t>This means, as a general rule, for fat, saturated fat, trans fat, cholesterol, or sodium, look for foods with a low percent DV. </a:t>
            </a:r>
            <a:endParaRPr lang="en-US" dirty="0" smtClean="0"/>
          </a:p>
          <a:p>
            <a:r>
              <a:rPr lang="en-US" dirty="0" smtClean="0"/>
              <a:t>Alternatively</a:t>
            </a:r>
            <a:r>
              <a:rPr lang="en-US" dirty="0"/>
              <a:t>, when concentrating on essential mineral or vitamin intake, look for a high percent DV.</a:t>
            </a:r>
          </a:p>
        </p:txBody>
      </p:sp>
    </p:spTree>
    <p:extLst>
      <p:ext uri="{BB962C8B-B14F-4D97-AF65-F5344CB8AC3E}">
        <p14:creationId xmlns:p14="http://schemas.microsoft.com/office/powerpoint/2010/main" val="24641809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Reading the Label</a:t>
            </a:r>
            <a:endParaRPr lang="en-US" b="1" dirty="0"/>
          </a:p>
        </p:txBody>
      </p:sp>
      <p:pic>
        <p:nvPicPr>
          <p:cNvPr id="4" name="Content Placeholder 3" descr="Pictured here is a sample label for macaroni and cheese." title="Food Label"/>
          <p:cNvPicPr>
            <a:picLocks noGrp="1" noChangeAspect="1"/>
          </p:cNvPicPr>
          <p:nvPr>
            <p:ph idx="1"/>
          </p:nvPr>
        </p:nvPicPr>
        <p:blipFill>
          <a:blip r:embed="rId2"/>
          <a:stretch>
            <a:fillRect/>
          </a:stretch>
        </p:blipFill>
        <p:spPr>
          <a:xfrm>
            <a:off x="3275012" y="1600200"/>
            <a:ext cx="5410200" cy="5082072"/>
          </a:xfrm>
          <a:prstGeom prst="rect">
            <a:avLst/>
          </a:prstGeom>
        </p:spPr>
      </p:pic>
    </p:spTree>
    <p:extLst>
      <p:ext uri="{BB962C8B-B14F-4D97-AF65-F5344CB8AC3E}">
        <p14:creationId xmlns:p14="http://schemas.microsoft.com/office/powerpoint/2010/main" val="2267893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590529" cy="1295400"/>
          </a:xfrm>
        </p:spPr>
        <p:txBody>
          <a:bodyPr/>
          <a:lstStyle/>
          <a:p>
            <a:r>
              <a:rPr lang="en-US" b="1" dirty="0" smtClean="0"/>
              <a:t>How to Read a Food Label</a:t>
            </a:r>
            <a:endParaRPr lang="en-US" b="1" dirty="0"/>
          </a:p>
        </p:txBody>
      </p:sp>
      <p:sp>
        <p:nvSpPr>
          <p:cNvPr id="6" name="TextBox 5"/>
          <p:cNvSpPr txBox="1"/>
          <p:nvPr/>
        </p:nvSpPr>
        <p:spPr>
          <a:xfrm>
            <a:off x="4418012" y="6324600"/>
            <a:ext cx="3886199" cy="523220"/>
          </a:xfrm>
          <a:prstGeom prst="rect">
            <a:avLst/>
          </a:prstGeom>
          <a:noFill/>
        </p:spPr>
        <p:txBody>
          <a:bodyPr wrap="square" rtlCol="0">
            <a:spAutoFit/>
          </a:bodyPr>
          <a:lstStyle/>
          <a:p>
            <a:r>
              <a:rPr lang="en-US" sz="1400" dirty="0" smtClean="0"/>
              <a:t>Video Source: </a:t>
            </a:r>
            <a:r>
              <a:rPr lang="en-US" sz="1400" u="sng" dirty="0" smtClean="0">
                <a:hlinkClick r:id="rId3"/>
              </a:rPr>
              <a:t>https</a:t>
            </a:r>
            <a:r>
              <a:rPr lang="en-US" sz="1400" u="sng" dirty="0">
                <a:hlinkClick r:id="rId3"/>
              </a:rPr>
              <a:t>://youtu.be/Orj7p3KQcyQ</a:t>
            </a:r>
            <a:endParaRPr lang="en-US" sz="1400" dirty="0"/>
          </a:p>
          <a:p>
            <a:endParaRPr lang="en-US" sz="1400" dirty="0"/>
          </a:p>
        </p:txBody>
      </p:sp>
      <p:pic>
        <p:nvPicPr>
          <p:cNvPr id="4" name="Orj7p3KQcyQ"/>
          <p:cNvPicPr>
            <a:picLocks noGrp="1" noRot="1" noChangeAspect="1"/>
          </p:cNvPicPr>
          <p:nvPr>
            <p:ph idx="1"/>
            <a:videoFile r:link="rId1"/>
          </p:nvPr>
        </p:nvPicPr>
        <p:blipFill>
          <a:blip r:embed="rId4"/>
          <a:stretch>
            <a:fillRect/>
          </a:stretch>
        </p:blipFill>
        <p:spPr>
          <a:xfrm>
            <a:off x="2589212" y="1676400"/>
            <a:ext cx="7721599" cy="4343400"/>
          </a:xfrm>
          <a:prstGeom prst="rect">
            <a:avLst/>
          </a:prstGeom>
        </p:spPr>
      </p:pic>
    </p:spTree>
    <p:extLst>
      <p:ext uri="{BB962C8B-B14F-4D97-AF65-F5344CB8AC3E}">
        <p14:creationId xmlns:p14="http://schemas.microsoft.com/office/powerpoint/2010/main" val="2070076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590529" cy="1295400"/>
          </a:xfrm>
        </p:spPr>
        <p:txBody>
          <a:bodyPr/>
          <a:lstStyle/>
          <a:p>
            <a:r>
              <a:rPr lang="en-US" b="1" dirty="0" smtClean="0"/>
              <a:t>Claims on Food Labels</a:t>
            </a:r>
            <a:endParaRPr lang="en-US" b="1" dirty="0"/>
          </a:p>
        </p:txBody>
      </p:sp>
      <p:sp>
        <p:nvSpPr>
          <p:cNvPr id="3" name="Content Placeholder 2"/>
          <p:cNvSpPr>
            <a:spLocks noGrp="1"/>
          </p:cNvSpPr>
          <p:nvPr>
            <p:ph idx="1"/>
          </p:nvPr>
        </p:nvSpPr>
        <p:spPr>
          <a:xfrm>
            <a:off x="1217294" y="1676400"/>
            <a:ext cx="9751060" cy="4876800"/>
          </a:xfrm>
        </p:spPr>
        <p:txBody>
          <a:bodyPr/>
          <a:lstStyle/>
          <a:p>
            <a:pPr marL="0" indent="0">
              <a:buNone/>
            </a:pPr>
            <a:r>
              <a:rPr lang="en-US" b="1" dirty="0" smtClean="0"/>
              <a:t>Nutrient Claims:</a:t>
            </a:r>
          </a:p>
          <a:p>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2769151558"/>
              </p:ext>
            </p:extLst>
          </p:nvPr>
        </p:nvGraphicFramePr>
        <p:xfrm>
          <a:off x="1373188" y="2133600"/>
          <a:ext cx="10131424" cy="4168009"/>
        </p:xfrm>
        <a:graphic>
          <a:graphicData uri="http://schemas.openxmlformats.org/drawingml/2006/table">
            <a:tbl>
              <a:tblPr/>
              <a:tblGrid>
                <a:gridCol w="2686337">
                  <a:extLst>
                    <a:ext uri="{9D8B030D-6E8A-4147-A177-3AD203B41FA5}">
                      <a16:colId xmlns:a16="http://schemas.microsoft.com/office/drawing/2014/main" val="1446693656"/>
                    </a:ext>
                  </a:extLst>
                </a:gridCol>
                <a:gridCol w="7445087">
                  <a:extLst>
                    <a:ext uri="{9D8B030D-6E8A-4147-A177-3AD203B41FA5}">
                      <a16:colId xmlns:a16="http://schemas.microsoft.com/office/drawing/2014/main" val="3667609249"/>
                    </a:ext>
                  </a:extLst>
                </a:gridCol>
              </a:tblGrid>
              <a:tr h="434209">
                <a:tc>
                  <a:txBody>
                    <a:bodyPr/>
                    <a:lstStyle/>
                    <a:p>
                      <a:pPr algn="ctr"/>
                      <a:r>
                        <a:rPr lang="en-US" sz="2400" b="1" dirty="0"/>
                        <a:t>Term</a:t>
                      </a:r>
                    </a:p>
                  </a:txBody>
                  <a:tcPr marL="0" marR="0" marT="0" marB="0" anchor="ctr">
                    <a:lnL>
                      <a:noFill/>
                    </a:lnL>
                    <a:lnR>
                      <a:noFill/>
                    </a:lnR>
                    <a:lnT>
                      <a:noFill/>
                    </a:lnT>
                    <a:lnB>
                      <a:noFill/>
                    </a:lnB>
                    <a:solidFill>
                      <a:schemeClr val="accent3"/>
                    </a:solidFill>
                  </a:tcPr>
                </a:tc>
                <a:tc>
                  <a:txBody>
                    <a:bodyPr/>
                    <a:lstStyle/>
                    <a:p>
                      <a:pPr algn="ctr"/>
                      <a:r>
                        <a:rPr lang="en-US" sz="2400" b="1" dirty="0"/>
                        <a:t>Explanation</a:t>
                      </a:r>
                    </a:p>
                  </a:txBody>
                  <a:tcPr marL="0" marR="0" marT="0" marB="0" anchor="ctr">
                    <a:lnL>
                      <a:noFill/>
                    </a:lnL>
                    <a:lnR>
                      <a:noFill/>
                    </a:lnR>
                    <a:lnT>
                      <a:noFill/>
                    </a:lnT>
                    <a:lnB>
                      <a:noFill/>
                    </a:lnB>
                    <a:solidFill>
                      <a:schemeClr val="accent3"/>
                    </a:solidFill>
                  </a:tcPr>
                </a:tc>
                <a:extLst>
                  <a:ext uri="{0D108BD9-81ED-4DB2-BD59-A6C34878D82A}">
                    <a16:rowId xmlns:a16="http://schemas.microsoft.com/office/drawing/2014/main" val="3698132765"/>
                  </a:ext>
                </a:extLst>
              </a:tr>
              <a:tr h="868419">
                <a:tc>
                  <a:txBody>
                    <a:bodyPr/>
                    <a:lstStyle/>
                    <a:p>
                      <a:r>
                        <a:rPr lang="en-US" sz="2400" dirty="0"/>
                        <a:t>Lean</a:t>
                      </a:r>
                    </a:p>
                  </a:txBody>
                  <a:tcPr marL="0" marR="0" marT="0" marB="0" anchor="ctr">
                    <a:lnL>
                      <a:noFill/>
                    </a:lnL>
                    <a:lnR>
                      <a:noFill/>
                    </a:lnR>
                    <a:lnT>
                      <a:noFill/>
                    </a:lnT>
                    <a:lnB>
                      <a:noFill/>
                    </a:lnB>
                    <a:solidFill>
                      <a:srgbClr val="92D050"/>
                    </a:solidFill>
                  </a:tcPr>
                </a:tc>
                <a:tc>
                  <a:txBody>
                    <a:bodyPr/>
                    <a:lstStyle/>
                    <a:p>
                      <a:r>
                        <a:rPr lang="en-US" sz="2400" dirty="0"/>
                        <a:t>Fewer than a set amount of grams of fat for that particular cut of meat</a:t>
                      </a:r>
                    </a:p>
                  </a:txBody>
                  <a:tcPr marL="0" marR="0" marT="0" marB="0" anchor="ctr">
                    <a:lnL>
                      <a:noFill/>
                    </a:lnL>
                    <a:lnR>
                      <a:noFill/>
                    </a:lnR>
                    <a:lnT>
                      <a:noFill/>
                    </a:lnT>
                    <a:lnB>
                      <a:noFill/>
                    </a:lnB>
                    <a:solidFill>
                      <a:srgbClr val="92D050"/>
                    </a:solidFill>
                  </a:tcPr>
                </a:tc>
                <a:extLst>
                  <a:ext uri="{0D108BD9-81ED-4DB2-BD59-A6C34878D82A}">
                    <a16:rowId xmlns:a16="http://schemas.microsoft.com/office/drawing/2014/main" val="3478807961"/>
                  </a:ext>
                </a:extLst>
              </a:tr>
              <a:tr h="673772">
                <a:tc>
                  <a:txBody>
                    <a:bodyPr/>
                    <a:lstStyle/>
                    <a:p>
                      <a:r>
                        <a:rPr lang="en-US" sz="2400" dirty="0"/>
                        <a:t>High</a:t>
                      </a:r>
                    </a:p>
                  </a:txBody>
                  <a:tcPr marL="0" marR="0" marT="0" marB="0" anchor="ctr">
                    <a:lnL>
                      <a:noFill/>
                    </a:lnL>
                    <a:lnR>
                      <a:noFill/>
                    </a:lnR>
                    <a:lnT>
                      <a:noFill/>
                    </a:lnT>
                    <a:lnB>
                      <a:noFill/>
                    </a:lnB>
                    <a:solidFill>
                      <a:srgbClr val="FFC000"/>
                    </a:solidFill>
                  </a:tcPr>
                </a:tc>
                <a:tc>
                  <a:txBody>
                    <a:bodyPr/>
                    <a:lstStyle/>
                    <a:p>
                      <a:r>
                        <a:rPr lang="en-US" sz="2400" dirty="0"/>
                        <a:t>Contains more than 20% of the nutrient’s DV</a:t>
                      </a:r>
                    </a:p>
                  </a:txBody>
                  <a:tcPr marL="0" marR="0" marT="0" marB="0" anchor="ctr">
                    <a:lnL>
                      <a:noFill/>
                    </a:lnL>
                    <a:lnR>
                      <a:noFill/>
                    </a:lnR>
                    <a:lnT>
                      <a:noFill/>
                    </a:lnT>
                    <a:lnB>
                      <a:noFill/>
                    </a:lnB>
                    <a:solidFill>
                      <a:srgbClr val="FFC000"/>
                    </a:solidFill>
                  </a:tcPr>
                </a:tc>
                <a:extLst>
                  <a:ext uri="{0D108BD9-81ED-4DB2-BD59-A6C34878D82A}">
                    <a16:rowId xmlns:a16="http://schemas.microsoft.com/office/drawing/2014/main" val="2229647375"/>
                  </a:ext>
                </a:extLst>
              </a:tr>
              <a:tr h="538200">
                <a:tc>
                  <a:txBody>
                    <a:bodyPr/>
                    <a:lstStyle/>
                    <a:p>
                      <a:r>
                        <a:rPr lang="en-US" sz="2400" dirty="0"/>
                        <a:t>Good source</a:t>
                      </a:r>
                    </a:p>
                  </a:txBody>
                  <a:tcPr marL="0" marR="0" marT="0" marB="0" anchor="ctr">
                    <a:lnL>
                      <a:noFill/>
                    </a:lnL>
                    <a:lnR>
                      <a:noFill/>
                    </a:lnR>
                    <a:lnT>
                      <a:noFill/>
                    </a:lnT>
                    <a:lnB>
                      <a:noFill/>
                    </a:lnB>
                    <a:solidFill>
                      <a:srgbClr val="92D050"/>
                    </a:solidFill>
                  </a:tcPr>
                </a:tc>
                <a:tc>
                  <a:txBody>
                    <a:bodyPr/>
                    <a:lstStyle/>
                    <a:p>
                      <a:r>
                        <a:rPr lang="en-US" sz="2400" dirty="0"/>
                        <a:t>Contains 10 to 19% of nutrient’s DV</a:t>
                      </a:r>
                    </a:p>
                  </a:txBody>
                  <a:tcPr marL="0" marR="0" marT="0" marB="0" anchor="ctr">
                    <a:lnL>
                      <a:noFill/>
                    </a:lnL>
                    <a:lnR>
                      <a:noFill/>
                    </a:lnR>
                    <a:lnT>
                      <a:noFill/>
                    </a:lnT>
                    <a:lnB>
                      <a:noFill/>
                    </a:lnB>
                    <a:solidFill>
                      <a:srgbClr val="92D050"/>
                    </a:solidFill>
                  </a:tcPr>
                </a:tc>
                <a:extLst>
                  <a:ext uri="{0D108BD9-81ED-4DB2-BD59-A6C34878D82A}">
                    <a16:rowId xmlns:a16="http://schemas.microsoft.com/office/drawing/2014/main" val="3298482415"/>
                  </a:ext>
                </a:extLst>
              </a:tr>
              <a:tr h="1219200">
                <a:tc>
                  <a:txBody>
                    <a:bodyPr/>
                    <a:lstStyle/>
                    <a:p>
                      <a:r>
                        <a:rPr lang="en-US" sz="2400" dirty="0"/>
                        <a:t>Light/lite</a:t>
                      </a:r>
                    </a:p>
                  </a:txBody>
                  <a:tcPr marL="0" marR="0" marT="0" marB="0" anchor="ctr">
                    <a:lnL>
                      <a:noFill/>
                    </a:lnL>
                    <a:lnR>
                      <a:noFill/>
                    </a:lnR>
                    <a:lnT>
                      <a:noFill/>
                    </a:lnT>
                    <a:lnB>
                      <a:noFill/>
                    </a:lnB>
                    <a:solidFill>
                      <a:srgbClr val="FFC000"/>
                    </a:solidFill>
                  </a:tcPr>
                </a:tc>
                <a:tc>
                  <a:txBody>
                    <a:bodyPr/>
                    <a:lstStyle/>
                    <a:p>
                      <a:r>
                        <a:rPr lang="en-US" sz="2400" dirty="0"/>
                        <a:t>Contains ⅓ fewer calories or 50% less fat; if more than half of calories come from fat, then fat content must be reduced by 50% or more</a:t>
                      </a:r>
                    </a:p>
                  </a:txBody>
                  <a:tcPr marL="0" marR="0" marT="0" marB="0" anchor="ctr">
                    <a:lnL>
                      <a:noFill/>
                    </a:lnL>
                    <a:lnR>
                      <a:noFill/>
                    </a:lnR>
                    <a:lnT>
                      <a:noFill/>
                    </a:lnT>
                    <a:lnB>
                      <a:noFill/>
                    </a:lnB>
                    <a:solidFill>
                      <a:srgbClr val="FFC000"/>
                    </a:solidFill>
                  </a:tcPr>
                </a:tc>
                <a:extLst>
                  <a:ext uri="{0D108BD9-81ED-4DB2-BD59-A6C34878D82A}">
                    <a16:rowId xmlns:a16="http://schemas.microsoft.com/office/drawing/2014/main" val="796122137"/>
                  </a:ext>
                </a:extLst>
              </a:tr>
              <a:tr h="434209">
                <a:tc>
                  <a:txBody>
                    <a:bodyPr/>
                    <a:lstStyle/>
                    <a:p>
                      <a:r>
                        <a:rPr lang="en-US" sz="2400" dirty="0"/>
                        <a:t>Organic</a:t>
                      </a:r>
                    </a:p>
                  </a:txBody>
                  <a:tcPr marL="0" marR="0" marT="0" marB="0" anchor="ctr">
                    <a:lnL>
                      <a:noFill/>
                    </a:lnL>
                    <a:lnR>
                      <a:noFill/>
                    </a:lnR>
                    <a:lnT>
                      <a:noFill/>
                    </a:lnT>
                    <a:lnB>
                      <a:noFill/>
                    </a:lnB>
                    <a:solidFill>
                      <a:srgbClr val="92D050"/>
                    </a:solidFill>
                  </a:tcPr>
                </a:tc>
                <a:tc>
                  <a:txBody>
                    <a:bodyPr/>
                    <a:lstStyle/>
                    <a:p>
                      <a:r>
                        <a:rPr lang="en-US" sz="2400" dirty="0"/>
                        <a:t>Contains 95% organic ingredients</a:t>
                      </a:r>
                    </a:p>
                  </a:txBody>
                  <a:tcPr marL="0" marR="0" marT="0" marB="0" anchor="ctr">
                    <a:lnL>
                      <a:noFill/>
                    </a:lnL>
                    <a:lnR>
                      <a:noFill/>
                    </a:lnR>
                    <a:lnT>
                      <a:noFill/>
                    </a:lnT>
                    <a:lnB>
                      <a:noFill/>
                    </a:lnB>
                    <a:solidFill>
                      <a:srgbClr val="92D050"/>
                    </a:solidFill>
                  </a:tcPr>
                </a:tc>
                <a:extLst>
                  <a:ext uri="{0D108BD9-81ED-4DB2-BD59-A6C34878D82A}">
                    <a16:rowId xmlns:a16="http://schemas.microsoft.com/office/drawing/2014/main" val="1796881590"/>
                  </a:ext>
                </a:extLst>
              </a:tr>
            </a:tbl>
          </a:graphicData>
        </a:graphic>
      </p:graphicFrame>
    </p:spTree>
    <p:extLst>
      <p:ext uri="{BB962C8B-B14F-4D97-AF65-F5344CB8AC3E}">
        <p14:creationId xmlns:p14="http://schemas.microsoft.com/office/powerpoint/2010/main" val="20912891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590529" cy="1295400"/>
          </a:xfrm>
        </p:spPr>
        <p:txBody>
          <a:bodyPr/>
          <a:lstStyle/>
          <a:p>
            <a:r>
              <a:rPr lang="en-US" b="1" dirty="0" smtClean="0"/>
              <a:t>Claims on Food Labels</a:t>
            </a:r>
            <a:endParaRPr lang="en-US" b="1" dirty="0"/>
          </a:p>
        </p:txBody>
      </p:sp>
      <p:sp>
        <p:nvSpPr>
          <p:cNvPr id="3" name="Content Placeholder 2"/>
          <p:cNvSpPr>
            <a:spLocks noGrp="1"/>
          </p:cNvSpPr>
          <p:nvPr>
            <p:ph idx="1"/>
          </p:nvPr>
        </p:nvSpPr>
        <p:spPr>
          <a:xfrm>
            <a:off x="989012" y="1676400"/>
            <a:ext cx="10668000" cy="4876800"/>
          </a:xfrm>
        </p:spPr>
        <p:txBody>
          <a:bodyPr>
            <a:normAutofit fontScale="92500"/>
          </a:bodyPr>
          <a:lstStyle/>
          <a:p>
            <a:r>
              <a:rPr lang="en-US" sz="3200" dirty="0"/>
              <a:t>A </a:t>
            </a:r>
            <a:r>
              <a:rPr lang="en-US" sz="3200" b="1" dirty="0"/>
              <a:t>health claim </a:t>
            </a:r>
            <a:r>
              <a:rPr lang="en-US" sz="3200" dirty="0"/>
              <a:t>is a statement that links a particular food with a reduced risk of developing disease. </a:t>
            </a:r>
            <a:endParaRPr lang="en-US" sz="3200" dirty="0" smtClean="0"/>
          </a:p>
          <a:p>
            <a:r>
              <a:rPr lang="en-US" sz="3200" dirty="0" smtClean="0"/>
              <a:t>As </a:t>
            </a:r>
            <a:r>
              <a:rPr lang="en-US" sz="3200" dirty="0"/>
              <a:t>such, health claims such as “reduces heart disease,” must be evaluated by the FDA before it may appear on packaging</a:t>
            </a:r>
            <a:r>
              <a:rPr lang="en-US" sz="3200" dirty="0" smtClean="0"/>
              <a:t>.</a:t>
            </a:r>
          </a:p>
          <a:p>
            <a:r>
              <a:rPr lang="en-US" sz="3200" dirty="0"/>
              <a:t>All health claims must be substantiated by scientific evidence in order for it to be approved and put on a food label. </a:t>
            </a:r>
          </a:p>
          <a:p>
            <a:r>
              <a:rPr lang="en-US" sz="3200" dirty="0" smtClean="0"/>
              <a:t>To </a:t>
            </a:r>
            <a:r>
              <a:rPr lang="en-US" sz="3200" dirty="0"/>
              <a:t>avoid having companies making false claims, laws also regulate how health claims are presented on food packaging. </a:t>
            </a:r>
            <a:endParaRPr lang="en-US" sz="3200" dirty="0" smtClean="0"/>
          </a:p>
          <a:p>
            <a:r>
              <a:rPr lang="en-US" sz="3200" dirty="0" smtClean="0"/>
              <a:t>The claim may </a:t>
            </a:r>
            <a:r>
              <a:rPr lang="en-US" sz="3200" dirty="0"/>
              <a:t>never claim to cure or treat the disease.</a:t>
            </a:r>
            <a:endParaRPr lang="en-US" sz="3200" b="1" dirty="0"/>
          </a:p>
        </p:txBody>
      </p:sp>
    </p:spTree>
    <p:extLst>
      <p:ext uri="{BB962C8B-B14F-4D97-AF65-F5344CB8AC3E}">
        <p14:creationId xmlns:p14="http://schemas.microsoft.com/office/powerpoint/2010/main" val="31961715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590529" cy="1295400"/>
          </a:xfrm>
        </p:spPr>
        <p:txBody>
          <a:bodyPr/>
          <a:lstStyle/>
          <a:p>
            <a:r>
              <a:rPr lang="en-US" b="1" dirty="0" smtClean="0"/>
              <a:t>Claims on Food Labels</a:t>
            </a:r>
            <a:endParaRPr lang="en-US" b="1" dirty="0"/>
          </a:p>
        </p:txBody>
      </p:sp>
      <p:sp>
        <p:nvSpPr>
          <p:cNvPr id="3" name="Content Placeholder 2"/>
          <p:cNvSpPr>
            <a:spLocks noGrp="1"/>
          </p:cNvSpPr>
          <p:nvPr>
            <p:ph idx="1"/>
          </p:nvPr>
        </p:nvSpPr>
        <p:spPr>
          <a:xfrm>
            <a:off x="989012" y="1676400"/>
            <a:ext cx="10668000" cy="4876800"/>
          </a:xfrm>
        </p:spPr>
        <p:txBody>
          <a:bodyPr>
            <a:normAutofit/>
          </a:bodyPr>
          <a:lstStyle/>
          <a:p>
            <a:r>
              <a:rPr lang="en-US" sz="3200" dirty="0"/>
              <a:t>While health claims must be backed up by </a:t>
            </a:r>
            <a:r>
              <a:rPr lang="en-US" sz="3200" i="1" dirty="0"/>
              <a:t>hard</a:t>
            </a:r>
            <a:r>
              <a:rPr lang="en-US" sz="3200" dirty="0"/>
              <a:t> scientific evidence, </a:t>
            </a:r>
            <a:r>
              <a:rPr lang="en-US" sz="3200" b="1" dirty="0"/>
              <a:t>qualified health claims </a:t>
            </a:r>
            <a:r>
              <a:rPr lang="en-US" sz="3200" dirty="0"/>
              <a:t>have </a:t>
            </a:r>
            <a:r>
              <a:rPr lang="en-US" sz="3200" i="1" dirty="0"/>
              <a:t>supportive</a:t>
            </a:r>
            <a:r>
              <a:rPr lang="en-US" sz="3200" dirty="0"/>
              <a:t> evidence, which is not as definitive as with health claims. </a:t>
            </a:r>
            <a:endParaRPr lang="en-US" sz="3200" dirty="0" smtClean="0"/>
          </a:p>
          <a:p>
            <a:r>
              <a:rPr lang="en-US" sz="3200" dirty="0" smtClean="0"/>
              <a:t>The </a:t>
            </a:r>
            <a:r>
              <a:rPr lang="en-US" sz="3200" dirty="0"/>
              <a:t>evidence may suggest that the food or nutrient is beneficial</a:t>
            </a:r>
            <a:r>
              <a:rPr lang="en-US" sz="3200" dirty="0" smtClean="0"/>
              <a:t>.</a:t>
            </a:r>
          </a:p>
          <a:p>
            <a:r>
              <a:rPr lang="en-US" sz="3200" dirty="0" smtClean="0"/>
              <a:t>Example: </a:t>
            </a:r>
            <a:r>
              <a:rPr lang="en-US" sz="3200" dirty="0"/>
              <a:t>“Supportive but not conclusive research shows that consumption of EPA and DHA omega-3 fatty acids may reduce the risk of coronary artery disease</a:t>
            </a:r>
            <a:r>
              <a:rPr lang="en-US" sz="3200" dirty="0" smtClean="0"/>
              <a:t>.”</a:t>
            </a:r>
            <a:endParaRPr lang="en-US" sz="3200" b="1" dirty="0"/>
          </a:p>
        </p:txBody>
      </p:sp>
    </p:spTree>
    <p:extLst>
      <p:ext uri="{BB962C8B-B14F-4D97-AF65-F5344CB8AC3E}">
        <p14:creationId xmlns:p14="http://schemas.microsoft.com/office/powerpoint/2010/main" val="6606977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52400"/>
            <a:ext cx="10590529" cy="1295400"/>
          </a:xfrm>
        </p:spPr>
        <p:txBody>
          <a:bodyPr/>
          <a:lstStyle/>
          <a:p>
            <a:r>
              <a:rPr lang="en-US" b="1" dirty="0" smtClean="0"/>
              <a:t>Claims on Food Labels</a:t>
            </a:r>
            <a:endParaRPr lang="en-US" b="1" dirty="0"/>
          </a:p>
        </p:txBody>
      </p:sp>
      <p:sp>
        <p:nvSpPr>
          <p:cNvPr id="3" name="Content Placeholder 2"/>
          <p:cNvSpPr>
            <a:spLocks noGrp="1"/>
          </p:cNvSpPr>
          <p:nvPr>
            <p:ph idx="1"/>
          </p:nvPr>
        </p:nvSpPr>
        <p:spPr>
          <a:xfrm>
            <a:off x="989012" y="1676400"/>
            <a:ext cx="10668000" cy="4953000"/>
          </a:xfrm>
        </p:spPr>
        <p:txBody>
          <a:bodyPr>
            <a:normAutofit lnSpcReduction="10000"/>
          </a:bodyPr>
          <a:lstStyle/>
          <a:p>
            <a:r>
              <a:rPr lang="en-US" sz="3200" b="1" dirty="0" smtClean="0"/>
              <a:t>Structure/Function Claims</a:t>
            </a:r>
            <a:r>
              <a:rPr lang="en-US" sz="3200" dirty="0" smtClean="0"/>
              <a:t>:</a:t>
            </a:r>
          </a:p>
          <a:p>
            <a:r>
              <a:rPr lang="en-US" sz="3200" dirty="0" smtClean="0"/>
              <a:t>Some </a:t>
            </a:r>
            <a:r>
              <a:rPr lang="en-US" sz="3200" dirty="0"/>
              <a:t>companies claim that certain foods and nutrients have benefits for health even though no scientific evidence exists. </a:t>
            </a:r>
            <a:endParaRPr lang="en-US" sz="3200" dirty="0" smtClean="0"/>
          </a:p>
          <a:p>
            <a:r>
              <a:rPr lang="en-US" sz="3200" dirty="0" smtClean="0"/>
              <a:t>In </a:t>
            </a:r>
            <a:r>
              <a:rPr lang="en-US" sz="3200" dirty="0"/>
              <a:t>these cases, food labels are permitted to claim that you may benefit from the food because it may boost your immune system, for example. </a:t>
            </a:r>
            <a:endParaRPr lang="en-US" sz="3200" dirty="0" smtClean="0"/>
          </a:p>
          <a:p>
            <a:r>
              <a:rPr lang="en-US" sz="3200" dirty="0" smtClean="0"/>
              <a:t>There </a:t>
            </a:r>
            <a:r>
              <a:rPr lang="en-US" sz="3200" dirty="0"/>
              <a:t>may not be claims of diagnosis, cures, treatment, or disease prevention, and there must be a disclaimer that the FDA has not evaluated the claim.</a:t>
            </a:r>
            <a:endParaRPr lang="en-US" sz="3200" b="1" dirty="0"/>
          </a:p>
        </p:txBody>
      </p:sp>
    </p:spTree>
    <p:extLst>
      <p:ext uri="{BB962C8B-B14F-4D97-AF65-F5344CB8AC3E}">
        <p14:creationId xmlns:p14="http://schemas.microsoft.com/office/powerpoint/2010/main" val="5194903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Allergy Warnings</a:t>
            </a:r>
            <a:endParaRPr lang="en-US" b="1" dirty="0"/>
          </a:p>
        </p:txBody>
      </p:sp>
      <p:sp>
        <p:nvSpPr>
          <p:cNvPr id="3" name="Content Placeholder 2"/>
          <p:cNvSpPr>
            <a:spLocks noGrp="1"/>
          </p:cNvSpPr>
          <p:nvPr>
            <p:ph idx="1"/>
          </p:nvPr>
        </p:nvSpPr>
        <p:spPr/>
        <p:txBody>
          <a:bodyPr/>
          <a:lstStyle/>
          <a:p>
            <a:r>
              <a:rPr lang="en-US" dirty="0"/>
              <a:t>Food manufacturers are required by the FDA to list on their packages if the product contains any of the eight most common ingredients that cause food allergies. </a:t>
            </a:r>
            <a:endParaRPr lang="en-US" dirty="0" smtClean="0"/>
          </a:p>
          <a:p>
            <a:r>
              <a:rPr lang="en-US" dirty="0" smtClean="0"/>
              <a:t>These </a:t>
            </a:r>
            <a:r>
              <a:rPr lang="en-US" dirty="0"/>
              <a:t>eight common allergens are as follows: milk, eggs, peanuts, tree nuts, fish, shellfish, soy, and wheat</a:t>
            </a:r>
            <a:r>
              <a:rPr lang="en-US" dirty="0" smtClean="0"/>
              <a:t>.</a:t>
            </a:r>
          </a:p>
          <a:p>
            <a:r>
              <a:rPr lang="en-US" dirty="0"/>
              <a:t>he FDA does not require warnings that cross contamination may occur during packaging, however most manufacturers include this advisory as a courtesy.</a:t>
            </a:r>
          </a:p>
        </p:txBody>
      </p:sp>
    </p:spTree>
    <p:extLst>
      <p:ext uri="{BB962C8B-B14F-4D97-AF65-F5344CB8AC3E}">
        <p14:creationId xmlns:p14="http://schemas.microsoft.com/office/powerpoint/2010/main" val="31221034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2.8 When Enough Is </a:t>
            </a:r>
            <a:r>
              <a:rPr lang="en-US" b="1" dirty="0" smtClean="0"/>
              <a:t>Enough</a:t>
            </a:r>
            <a:endParaRPr lang="en-US" b="1" dirty="0"/>
          </a:p>
        </p:txBody>
      </p:sp>
      <p:sp>
        <p:nvSpPr>
          <p:cNvPr id="3" name="Content Placeholder 2"/>
          <p:cNvSpPr>
            <a:spLocks noGrp="1"/>
          </p:cNvSpPr>
          <p:nvPr>
            <p:ph idx="1"/>
          </p:nvPr>
        </p:nvSpPr>
        <p:spPr/>
        <p:txBody>
          <a:bodyPr/>
          <a:lstStyle/>
          <a:p>
            <a:r>
              <a:rPr lang="en-US" dirty="0"/>
              <a:t>Estimating Portion Size: </a:t>
            </a:r>
            <a:endParaRPr lang="en-US" dirty="0" smtClean="0"/>
          </a:p>
          <a:p>
            <a:r>
              <a:rPr lang="en-US" dirty="0" smtClean="0"/>
              <a:t>Amounts </a:t>
            </a:r>
            <a:r>
              <a:rPr lang="en-US" dirty="0"/>
              <a:t>of food can be deceiving to the eye, especially if you have nothing to compare them to</a:t>
            </a:r>
            <a:r>
              <a:rPr lang="en-US" dirty="0" smtClean="0"/>
              <a:t>.</a:t>
            </a:r>
          </a:p>
          <a:p>
            <a:r>
              <a:rPr lang="en-US" dirty="0"/>
              <a:t>In many restaurants and eating establishments, portion sizes have increased, use of </a:t>
            </a:r>
            <a:r>
              <a:rPr lang="en-US" dirty="0" err="1"/>
              <a:t>SoFAS</a:t>
            </a:r>
            <a:r>
              <a:rPr lang="en-US" dirty="0"/>
              <a:t> has increased, and consequently the typical meal contains more calories than it used to</a:t>
            </a:r>
            <a:r>
              <a:rPr lang="en-US" dirty="0" smtClean="0"/>
              <a:t>.</a:t>
            </a:r>
          </a:p>
          <a:p>
            <a:r>
              <a:rPr lang="en-US" dirty="0"/>
              <a:t>As food sizes and servings increase it is important to limit the portions of food consumed on a regular basis.</a:t>
            </a:r>
          </a:p>
          <a:p>
            <a:endParaRPr lang="en-US" dirty="0"/>
          </a:p>
        </p:txBody>
      </p:sp>
    </p:spTree>
    <p:extLst>
      <p:ext uri="{BB962C8B-B14F-4D97-AF65-F5344CB8AC3E}">
        <p14:creationId xmlns:p14="http://schemas.microsoft.com/office/powerpoint/2010/main" val="35449755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a:t>
            </a:r>
            <a:r>
              <a:rPr lang="en-US" b="1" dirty="0"/>
              <a:t>Healthy Philosophy toward </a:t>
            </a:r>
            <a:r>
              <a:rPr lang="en-US" b="1" dirty="0" smtClean="0"/>
              <a:t>Food</a:t>
            </a:r>
            <a:endParaRPr lang="en-US" b="1" dirty="0"/>
          </a:p>
        </p:txBody>
      </p:sp>
      <p:sp>
        <p:nvSpPr>
          <p:cNvPr id="3" name="Content Placeholder 2"/>
          <p:cNvSpPr>
            <a:spLocks noGrp="1"/>
          </p:cNvSpPr>
          <p:nvPr>
            <p:ph idx="1"/>
          </p:nvPr>
        </p:nvSpPr>
        <p:spPr/>
        <p:txBody>
          <a:bodyPr>
            <a:normAutofit/>
          </a:bodyPr>
          <a:lstStyle/>
          <a:p>
            <a:r>
              <a:rPr lang="en-US" dirty="0"/>
              <a:t>Good nutrition equates to receiving enough (but not too much) of the macronutrients (proteins, carbohydrates, fats, and water) and micronutrients (vitamins and minerals) so that the body can stay healthy, grow properly, and work effectively. </a:t>
            </a:r>
            <a:endParaRPr lang="en-US" dirty="0" smtClean="0"/>
          </a:p>
          <a:p>
            <a:r>
              <a:rPr lang="en-US" dirty="0" smtClean="0"/>
              <a:t>The </a:t>
            </a:r>
            <a:r>
              <a:rPr lang="en-US" dirty="0"/>
              <a:t>phrase “you are what you eat” refers to the fact that your body will respond to the food it receives, either good or bad</a:t>
            </a:r>
            <a:r>
              <a:rPr lang="en-US" dirty="0" smtClean="0"/>
              <a:t>.</a:t>
            </a:r>
          </a:p>
          <a:p>
            <a:r>
              <a:rPr lang="en-US" dirty="0"/>
              <a:t>Why Nutrition Is Important to </a:t>
            </a:r>
            <a:r>
              <a:rPr lang="en-US" dirty="0" smtClean="0"/>
              <a:t>Health?</a:t>
            </a:r>
          </a:p>
        </p:txBody>
      </p:sp>
    </p:spTree>
    <p:extLst>
      <p:ext uri="{BB962C8B-B14F-4D97-AF65-F5344CB8AC3E}">
        <p14:creationId xmlns:p14="http://schemas.microsoft.com/office/powerpoint/2010/main" val="17417474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When </a:t>
            </a:r>
            <a:r>
              <a:rPr lang="en-US" b="1" dirty="0"/>
              <a:t>Enough Is </a:t>
            </a:r>
            <a:r>
              <a:rPr lang="en-US" b="1" dirty="0" smtClean="0"/>
              <a:t>Enough</a:t>
            </a:r>
            <a:endParaRPr lang="en-US" b="1" dirty="0"/>
          </a:p>
        </p:txBody>
      </p:sp>
      <p:pic>
        <p:nvPicPr>
          <p:cNvPr id="4" name="Content Placeholder 3" descr="As food sizes and servings increase it is important to limit the portions of food consumed on a regular basis." title="Portion Control"/>
          <p:cNvPicPr>
            <a:picLocks noGrp="1" noChangeAspect="1"/>
          </p:cNvPicPr>
          <p:nvPr>
            <p:ph idx="1"/>
          </p:nvPr>
        </p:nvPicPr>
        <p:blipFill>
          <a:blip r:embed="rId2"/>
          <a:stretch>
            <a:fillRect/>
          </a:stretch>
        </p:blipFill>
        <p:spPr>
          <a:xfrm>
            <a:off x="1979612" y="1676400"/>
            <a:ext cx="8667750" cy="4572000"/>
          </a:xfrm>
          <a:prstGeom prst="rect">
            <a:avLst/>
          </a:prstGeom>
        </p:spPr>
      </p:pic>
    </p:spTree>
    <p:extLst>
      <p:ext uri="{BB962C8B-B14F-4D97-AF65-F5344CB8AC3E}">
        <p14:creationId xmlns:p14="http://schemas.microsoft.com/office/powerpoint/2010/main" val="2856072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Estimating Portion Size</a:t>
            </a:r>
            <a:endParaRPr lang="en-US" b="1" dirty="0"/>
          </a:p>
        </p:txBody>
      </p:sp>
      <p:sp>
        <p:nvSpPr>
          <p:cNvPr id="3" name="Content Placeholder 2"/>
          <p:cNvSpPr>
            <a:spLocks noGrp="1"/>
          </p:cNvSpPr>
          <p:nvPr>
            <p:ph idx="1"/>
          </p:nvPr>
        </p:nvSpPr>
        <p:spPr/>
        <p:txBody>
          <a:bodyPr>
            <a:normAutofit/>
          </a:bodyPr>
          <a:lstStyle/>
          <a:p>
            <a:r>
              <a:rPr lang="en-US" sz="3200" dirty="0"/>
              <a:t>Dietitians have come up with some good hints to help people tell how large a portion of food they really have. </a:t>
            </a:r>
            <a:endParaRPr lang="en-US" sz="3200" dirty="0" smtClean="0"/>
          </a:p>
          <a:p>
            <a:r>
              <a:rPr lang="en-US" sz="3200" dirty="0" smtClean="0"/>
              <a:t>Some </a:t>
            </a:r>
            <a:r>
              <a:rPr lang="en-US" sz="3200" dirty="0"/>
              <a:t>suggest using common items such as a deck of cards while others advocate using your hand as a measuring rule.</a:t>
            </a:r>
          </a:p>
        </p:txBody>
      </p:sp>
    </p:spTree>
    <p:extLst>
      <p:ext uri="{BB962C8B-B14F-4D97-AF65-F5344CB8AC3E}">
        <p14:creationId xmlns:p14="http://schemas.microsoft.com/office/powerpoint/2010/main" val="1452939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Estimating Portion Size</a:t>
            </a:r>
            <a:endParaRPr lang="en-US" b="1" dirty="0"/>
          </a:p>
        </p:txBody>
      </p:sp>
      <p:graphicFrame>
        <p:nvGraphicFramePr>
          <p:cNvPr id="5" name="Table 4"/>
          <p:cNvGraphicFramePr>
            <a:graphicFrameLocks noGrp="1"/>
          </p:cNvGraphicFramePr>
          <p:nvPr>
            <p:extLst>
              <p:ext uri="{D42A27DB-BD31-4B8C-83A1-F6EECF244321}">
                <p14:modId xmlns:p14="http://schemas.microsoft.com/office/powerpoint/2010/main" val="1930468314"/>
              </p:ext>
            </p:extLst>
          </p:nvPr>
        </p:nvGraphicFramePr>
        <p:xfrm>
          <a:off x="684211" y="1600200"/>
          <a:ext cx="10896600" cy="4952999"/>
        </p:xfrm>
        <a:graphic>
          <a:graphicData uri="http://schemas.openxmlformats.org/drawingml/2006/table">
            <a:tbl>
              <a:tblPr/>
              <a:tblGrid>
                <a:gridCol w="3505201">
                  <a:extLst>
                    <a:ext uri="{9D8B030D-6E8A-4147-A177-3AD203B41FA5}">
                      <a16:colId xmlns:a16="http://schemas.microsoft.com/office/drawing/2014/main" val="2123155930"/>
                    </a:ext>
                  </a:extLst>
                </a:gridCol>
                <a:gridCol w="1676400">
                  <a:extLst>
                    <a:ext uri="{9D8B030D-6E8A-4147-A177-3AD203B41FA5}">
                      <a16:colId xmlns:a16="http://schemas.microsoft.com/office/drawing/2014/main" val="3916481874"/>
                    </a:ext>
                  </a:extLst>
                </a:gridCol>
                <a:gridCol w="2990849">
                  <a:extLst>
                    <a:ext uri="{9D8B030D-6E8A-4147-A177-3AD203B41FA5}">
                      <a16:colId xmlns:a16="http://schemas.microsoft.com/office/drawing/2014/main" val="2290706066"/>
                    </a:ext>
                  </a:extLst>
                </a:gridCol>
                <a:gridCol w="2724150">
                  <a:extLst>
                    <a:ext uri="{9D8B030D-6E8A-4147-A177-3AD203B41FA5}">
                      <a16:colId xmlns:a16="http://schemas.microsoft.com/office/drawing/2014/main" val="3341560561"/>
                    </a:ext>
                  </a:extLst>
                </a:gridCol>
              </a:tblGrid>
              <a:tr h="990600">
                <a:tc>
                  <a:txBody>
                    <a:bodyPr/>
                    <a:lstStyle/>
                    <a:p>
                      <a:r>
                        <a:rPr lang="en-US" b="1" dirty="0"/>
                        <a:t>Food Product</a:t>
                      </a:r>
                    </a:p>
                  </a:txBody>
                  <a:tcPr marL="0" marR="0" marT="0" marB="0" anchor="ctr">
                    <a:lnL>
                      <a:noFill/>
                    </a:lnL>
                    <a:lnR>
                      <a:noFill/>
                    </a:lnR>
                    <a:lnT>
                      <a:noFill/>
                    </a:lnT>
                    <a:lnB>
                      <a:noFill/>
                    </a:lnB>
                    <a:solidFill>
                      <a:schemeClr val="accent3"/>
                    </a:solidFill>
                  </a:tcPr>
                </a:tc>
                <a:tc>
                  <a:txBody>
                    <a:bodyPr/>
                    <a:lstStyle/>
                    <a:p>
                      <a:r>
                        <a:rPr lang="en-US" b="1" dirty="0"/>
                        <a:t>Amount</a:t>
                      </a:r>
                    </a:p>
                  </a:txBody>
                  <a:tcPr marL="0" marR="0" marT="0" marB="0" anchor="ctr">
                    <a:lnL>
                      <a:noFill/>
                    </a:lnL>
                    <a:lnR>
                      <a:noFill/>
                    </a:lnR>
                    <a:lnT>
                      <a:noFill/>
                    </a:lnT>
                    <a:lnB>
                      <a:noFill/>
                    </a:lnB>
                    <a:solidFill>
                      <a:schemeClr val="accent3"/>
                    </a:solidFill>
                  </a:tcPr>
                </a:tc>
                <a:tc>
                  <a:txBody>
                    <a:bodyPr/>
                    <a:lstStyle/>
                    <a:p>
                      <a:r>
                        <a:rPr lang="en-US" b="1" dirty="0"/>
                        <a:t>Object Comparison</a:t>
                      </a:r>
                    </a:p>
                  </a:txBody>
                  <a:tcPr marL="0" marR="0" marT="0" marB="0" anchor="ctr">
                    <a:lnL>
                      <a:noFill/>
                    </a:lnL>
                    <a:lnR>
                      <a:noFill/>
                    </a:lnR>
                    <a:lnT>
                      <a:noFill/>
                    </a:lnT>
                    <a:lnB>
                      <a:noFill/>
                    </a:lnB>
                    <a:solidFill>
                      <a:schemeClr val="accent3"/>
                    </a:solidFill>
                  </a:tcPr>
                </a:tc>
                <a:tc>
                  <a:txBody>
                    <a:bodyPr/>
                    <a:lstStyle/>
                    <a:p>
                      <a:r>
                        <a:rPr lang="en-US" b="1" dirty="0"/>
                        <a:t>Hand Comparison</a:t>
                      </a:r>
                    </a:p>
                  </a:txBody>
                  <a:tcPr marL="0" marR="0" marT="0" marB="0" anchor="ctr">
                    <a:lnL>
                      <a:noFill/>
                    </a:lnL>
                    <a:lnR>
                      <a:noFill/>
                    </a:lnR>
                    <a:lnT>
                      <a:noFill/>
                    </a:lnT>
                    <a:lnB>
                      <a:noFill/>
                    </a:lnB>
                    <a:solidFill>
                      <a:schemeClr val="accent3"/>
                    </a:solidFill>
                  </a:tcPr>
                </a:tc>
                <a:extLst>
                  <a:ext uri="{0D108BD9-81ED-4DB2-BD59-A6C34878D82A}">
                    <a16:rowId xmlns:a16="http://schemas.microsoft.com/office/drawing/2014/main" val="1903173147"/>
                  </a:ext>
                </a:extLst>
              </a:tr>
              <a:tr h="566057">
                <a:tc>
                  <a:txBody>
                    <a:bodyPr/>
                    <a:lstStyle/>
                    <a:p>
                      <a:r>
                        <a:rPr lang="en-US" dirty="0"/>
                        <a:t>Pasta, rice</a:t>
                      </a:r>
                    </a:p>
                  </a:txBody>
                  <a:tcPr marL="0" marR="0" marT="0" marB="0" anchor="ctr">
                    <a:lnL>
                      <a:noFill/>
                    </a:lnL>
                    <a:lnR>
                      <a:noFill/>
                    </a:lnR>
                    <a:lnT>
                      <a:noFill/>
                    </a:lnT>
                    <a:lnB>
                      <a:noFill/>
                    </a:lnB>
                    <a:solidFill>
                      <a:srgbClr val="92D050"/>
                    </a:solidFill>
                  </a:tcPr>
                </a:tc>
                <a:tc>
                  <a:txBody>
                    <a:bodyPr/>
                    <a:lstStyle/>
                    <a:p>
                      <a:r>
                        <a:rPr lang="en-US" dirty="0"/>
                        <a:t>½ c.</a:t>
                      </a:r>
                    </a:p>
                  </a:txBody>
                  <a:tcPr marL="0" marR="0" marT="0" marB="0" anchor="ctr">
                    <a:lnL>
                      <a:noFill/>
                    </a:lnL>
                    <a:lnR>
                      <a:noFill/>
                    </a:lnR>
                    <a:lnT>
                      <a:noFill/>
                    </a:lnT>
                    <a:lnB>
                      <a:noFill/>
                    </a:lnB>
                    <a:solidFill>
                      <a:srgbClr val="92D050"/>
                    </a:solidFill>
                  </a:tcPr>
                </a:tc>
                <a:tc>
                  <a:txBody>
                    <a:bodyPr/>
                    <a:lstStyle/>
                    <a:p>
                      <a:r>
                        <a:rPr lang="en-US" dirty="0"/>
                        <a:t>Tennis ball</a:t>
                      </a:r>
                    </a:p>
                  </a:txBody>
                  <a:tcPr marL="0" marR="0" marT="0" marB="0" anchor="ctr">
                    <a:lnL>
                      <a:noFill/>
                    </a:lnL>
                    <a:lnR>
                      <a:noFill/>
                    </a:lnR>
                    <a:lnT>
                      <a:noFill/>
                    </a:lnT>
                    <a:lnB>
                      <a:noFill/>
                    </a:lnB>
                    <a:solidFill>
                      <a:srgbClr val="92D050"/>
                    </a:solidFill>
                  </a:tcPr>
                </a:tc>
                <a:tc>
                  <a:txBody>
                    <a:bodyPr/>
                    <a:lstStyle/>
                    <a:p>
                      <a:r>
                        <a:rPr lang="en-US" dirty="0"/>
                        <a:t>Cupped hand</a:t>
                      </a:r>
                    </a:p>
                  </a:txBody>
                  <a:tcPr marL="0" marR="0" marT="0" marB="0" anchor="ctr">
                    <a:lnL>
                      <a:noFill/>
                    </a:lnL>
                    <a:lnR>
                      <a:noFill/>
                    </a:lnR>
                    <a:lnT>
                      <a:noFill/>
                    </a:lnT>
                    <a:lnB>
                      <a:noFill/>
                    </a:lnB>
                    <a:solidFill>
                      <a:srgbClr val="92D050"/>
                    </a:solidFill>
                  </a:tcPr>
                </a:tc>
                <a:extLst>
                  <a:ext uri="{0D108BD9-81ED-4DB2-BD59-A6C34878D82A}">
                    <a16:rowId xmlns:a16="http://schemas.microsoft.com/office/drawing/2014/main" val="3013701776"/>
                  </a:ext>
                </a:extLst>
              </a:tr>
              <a:tr h="566057">
                <a:tc>
                  <a:txBody>
                    <a:bodyPr/>
                    <a:lstStyle/>
                    <a:p>
                      <a:r>
                        <a:rPr lang="en-US" dirty="0"/>
                        <a:t>Fresh vegetables</a:t>
                      </a:r>
                    </a:p>
                  </a:txBody>
                  <a:tcPr marL="0" marR="0" marT="0" marB="0" anchor="ctr">
                    <a:lnL>
                      <a:noFill/>
                    </a:lnL>
                    <a:lnR>
                      <a:noFill/>
                    </a:lnR>
                    <a:lnT>
                      <a:noFill/>
                    </a:lnT>
                    <a:lnB>
                      <a:noFill/>
                    </a:lnB>
                    <a:solidFill>
                      <a:srgbClr val="FFC000"/>
                    </a:solidFill>
                  </a:tcPr>
                </a:tc>
                <a:tc>
                  <a:txBody>
                    <a:bodyPr/>
                    <a:lstStyle/>
                    <a:p>
                      <a:r>
                        <a:rPr lang="en-US" dirty="0"/>
                        <a:t>1 c.</a:t>
                      </a:r>
                    </a:p>
                  </a:txBody>
                  <a:tcPr marL="0" marR="0" marT="0" marB="0" anchor="ctr">
                    <a:lnL>
                      <a:noFill/>
                    </a:lnL>
                    <a:lnR>
                      <a:noFill/>
                    </a:lnR>
                    <a:lnT>
                      <a:noFill/>
                    </a:lnT>
                    <a:lnB>
                      <a:noFill/>
                    </a:lnB>
                    <a:solidFill>
                      <a:srgbClr val="FFC000"/>
                    </a:solidFill>
                  </a:tcPr>
                </a:tc>
                <a:tc>
                  <a:txBody>
                    <a:bodyPr/>
                    <a:lstStyle/>
                    <a:p>
                      <a:r>
                        <a:rPr lang="en-US" dirty="0"/>
                        <a:t>Baseball</a:t>
                      </a:r>
                    </a:p>
                  </a:txBody>
                  <a:tcPr marL="0" marR="0" marT="0" marB="0" anchor="ctr">
                    <a:lnL>
                      <a:noFill/>
                    </a:lnL>
                    <a:lnR>
                      <a:noFill/>
                    </a:lnR>
                    <a:lnT>
                      <a:noFill/>
                    </a:lnT>
                    <a:lnB>
                      <a:noFill/>
                    </a:lnB>
                    <a:solidFill>
                      <a:srgbClr val="FFC000"/>
                    </a:solidFill>
                  </a:tcPr>
                </a:tc>
                <a:tc>
                  <a:txBody>
                    <a:bodyPr/>
                    <a:lstStyle/>
                    <a:p>
                      <a:endParaRPr lang="en-US" dirty="0"/>
                    </a:p>
                  </a:txBody>
                  <a:tcPr marL="0" marR="0" marT="0" marB="0" anchor="ctr">
                    <a:lnL>
                      <a:noFill/>
                    </a:lnL>
                    <a:lnR>
                      <a:noFill/>
                    </a:lnR>
                    <a:lnT>
                      <a:noFill/>
                    </a:lnT>
                    <a:lnB>
                      <a:noFill/>
                    </a:lnB>
                    <a:solidFill>
                      <a:srgbClr val="FFC000"/>
                    </a:solidFill>
                  </a:tcPr>
                </a:tc>
                <a:extLst>
                  <a:ext uri="{0D108BD9-81ED-4DB2-BD59-A6C34878D82A}">
                    <a16:rowId xmlns:a16="http://schemas.microsoft.com/office/drawing/2014/main" val="3041595174"/>
                  </a:ext>
                </a:extLst>
              </a:tr>
              <a:tr h="566057">
                <a:tc>
                  <a:txBody>
                    <a:bodyPr/>
                    <a:lstStyle/>
                    <a:p>
                      <a:r>
                        <a:rPr lang="en-US" dirty="0"/>
                        <a:t>Cooked vegetables</a:t>
                      </a:r>
                    </a:p>
                  </a:txBody>
                  <a:tcPr marL="0" marR="0" marT="0" marB="0" anchor="ctr">
                    <a:lnL>
                      <a:noFill/>
                    </a:lnL>
                    <a:lnR>
                      <a:noFill/>
                    </a:lnR>
                    <a:lnT>
                      <a:noFill/>
                    </a:lnT>
                    <a:lnB>
                      <a:noFill/>
                    </a:lnB>
                    <a:solidFill>
                      <a:srgbClr val="92D050"/>
                    </a:solidFill>
                  </a:tcPr>
                </a:tc>
                <a:tc>
                  <a:txBody>
                    <a:bodyPr/>
                    <a:lstStyle/>
                    <a:p>
                      <a:r>
                        <a:rPr lang="en-US" dirty="0"/>
                        <a:t>½ c.</a:t>
                      </a:r>
                    </a:p>
                  </a:txBody>
                  <a:tcPr marL="0" marR="0" marT="0" marB="0" anchor="ctr">
                    <a:lnL>
                      <a:noFill/>
                    </a:lnL>
                    <a:lnR>
                      <a:noFill/>
                    </a:lnR>
                    <a:lnT>
                      <a:noFill/>
                    </a:lnT>
                    <a:lnB>
                      <a:noFill/>
                    </a:lnB>
                    <a:solidFill>
                      <a:srgbClr val="92D050"/>
                    </a:solidFill>
                  </a:tcPr>
                </a:tc>
                <a:tc>
                  <a:txBody>
                    <a:bodyPr/>
                    <a:lstStyle/>
                    <a:p>
                      <a:r>
                        <a:rPr lang="en-US" dirty="0"/>
                        <a:t>Cupped hand</a:t>
                      </a:r>
                    </a:p>
                  </a:txBody>
                  <a:tcPr marL="0" marR="0" marT="0" marB="0" anchor="ctr">
                    <a:lnL>
                      <a:noFill/>
                    </a:lnL>
                    <a:lnR>
                      <a:noFill/>
                    </a:lnR>
                    <a:lnT>
                      <a:noFill/>
                    </a:lnT>
                    <a:lnB>
                      <a:noFill/>
                    </a:lnB>
                    <a:solidFill>
                      <a:srgbClr val="92D050"/>
                    </a:solidFill>
                  </a:tcPr>
                </a:tc>
                <a:tc>
                  <a:txBody>
                    <a:bodyPr/>
                    <a:lstStyle/>
                    <a:p>
                      <a:endParaRPr lang="en-US" dirty="0"/>
                    </a:p>
                  </a:txBody>
                  <a:tcPr marL="0" marR="0" marT="0" marB="0" anchor="ctr">
                    <a:lnL>
                      <a:noFill/>
                    </a:lnL>
                    <a:lnR>
                      <a:noFill/>
                    </a:lnR>
                    <a:lnT>
                      <a:noFill/>
                    </a:lnT>
                    <a:lnB>
                      <a:noFill/>
                    </a:lnB>
                    <a:solidFill>
                      <a:srgbClr val="92D050"/>
                    </a:solidFill>
                  </a:tcPr>
                </a:tc>
                <a:extLst>
                  <a:ext uri="{0D108BD9-81ED-4DB2-BD59-A6C34878D82A}">
                    <a16:rowId xmlns:a16="http://schemas.microsoft.com/office/drawing/2014/main" val="1219611824"/>
                  </a:ext>
                </a:extLst>
              </a:tr>
              <a:tr h="566057">
                <a:tc>
                  <a:txBody>
                    <a:bodyPr/>
                    <a:lstStyle/>
                    <a:p>
                      <a:r>
                        <a:rPr lang="en-US" dirty="0"/>
                        <a:t>Meat, poultry, fish</a:t>
                      </a:r>
                    </a:p>
                  </a:txBody>
                  <a:tcPr marL="0" marR="0" marT="0" marB="0" anchor="ctr">
                    <a:lnL>
                      <a:noFill/>
                    </a:lnL>
                    <a:lnR>
                      <a:noFill/>
                    </a:lnR>
                    <a:lnT>
                      <a:noFill/>
                    </a:lnT>
                    <a:lnB>
                      <a:noFill/>
                    </a:lnB>
                    <a:solidFill>
                      <a:srgbClr val="FFC000"/>
                    </a:solidFill>
                  </a:tcPr>
                </a:tc>
                <a:tc>
                  <a:txBody>
                    <a:bodyPr/>
                    <a:lstStyle/>
                    <a:p>
                      <a:r>
                        <a:rPr lang="en-US" dirty="0"/>
                        <a:t>3 oz.</a:t>
                      </a:r>
                    </a:p>
                  </a:txBody>
                  <a:tcPr marL="0" marR="0" marT="0" marB="0" anchor="ctr">
                    <a:lnL>
                      <a:noFill/>
                    </a:lnL>
                    <a:lnR>
                      <a:noFill/>
                    </a:lnR>
                    <a:lnT>
                      <a:noFill/>
                    </a:lnT>
                    <a:lnB>
                      <a:noFill/>
                    </a:lnB>
                    <a:solidFill>
                      <a:srgbClr val="FFC000"/>
                    </a:solidFill>
                  </a:tcPr>
                </a:tc>
                <a:tc>
                  <a:txBody>
                    <a:bodyPr/>
                    <a:lstStyle/>
                    <a:p>
                      <a:r>
                        <a:rPr lang="en-US" dirty="0"/>
                        <a:t>Deck of cards</a:t>
                      </a:r>
                    </a:p>
                  </a:txBody>
                  <a:tcPr marL="0" marR="0" marT="0" marB="0" anchor="ctr">
                    <a:lnL>
                      <a:noFill/>
                    </a:lnL>
                    <a:lnR>
                      <a:noFill/>
                    </a:lnR>
                    <a:lnT>
                      <a:noFill/>
                    </a:lnT>
                    <a:lnB>
                      <a:noFill/>
                    </a:lnB>
                    <a:solidFill>
                      <a:srgbClr val="FFC000"/>
                    </a:solidFill>
                  </a:tcPr>
                </a:tc>
                <a:tc>
                  <a:txBody>
                    <a:bodyPr/>
                    <a:lstStyle/>
                    <a:p>
                      <a:r>
                        <a:rPr lang="en-US" dirty="0"/>
                        <a:t>Palm of your hand</a:t>
                      </a:r>
                    </a:p>
                  </a:txBody>
                  <a:tcPr marL="0" marR="0" marT="0" marB="0" anchor="ctr">
                    <a:lnL>
                      <a:noFill/>
                    </a:lnL>
                    <a:lnR>
                      <a:noFill/>
                    </a:lnR>
                    <a:lnT>
                      <a:noFill/>
                    </a:lnT>
                    <a:lnB>
                      <a:noFill/>
                    </a:lnB>
                    <a:solidFill>
                      <a:srgbClr val="FFC000"/>
                    </a:solidFill>
                  </a:tcPr>
                </a:tc>
                <a:extLst>
                  <a:ext uri="{0D108BD9-81ED-4DB2-BD59-A6C34878D82A}">
                    <a16:rowId xmlns:a16="http://schemas.microsoft.com/office/drawing/2014/main" val="458500872"/>
                  </a:ext>
                </a:extLst>
              </a:tr>
              <a:tr h="566057">
                <a:tc>
                  <a:txBody>
                    <a:bodyPr/>
                    <a:lstStyle/>
                    <a:p>
                      <a:r>
                        <a:rPr lang="en-US" dirty="0"/>
                        <a:t>Milk or other beverages</a:t>
                      </a:r>
                    </a:p>
                  </a:txBody>
                  <a:tcPr marL="0" marR="0" marT="0" marB="0" anchor="ctr">
                    <a:lnL>
                      <a:noFill/>
                    </a:lnL>
                    <a:lnR>
                      <a:noFill/>
                    </a:lnR>
                    <a:lnT>
                      <a:noFill/>
                    </a:lnT>
                    <a:lnB>
                      <a:noFill/>
                    </a:lnB>
                    <a:solidFill>
                      <a:srgbClr val="92D050"/>
                    </a:solidFill>
                  </a:tcPr>
                </a:tc>
                <a:tc>
                  <a:txBody>
                    <a:bodyPr/>
                    <a:lstStyle/>
                    <a:p>
                      <a:r>
                        <a:rPr lang="en-US" dirty="0"/>
                        <a:t>1 c.</a:t>
                      </a:r>
                    </a:p>
                  </a:txBody>
                  <a:tcPr marL="0" marR="0" marT="0" marB="0" anchor="ctr">
                    <a:lnL>
                      <a:noFill/>
                    </a:lnL>
                    <a:lnR>
                      <a:noFill/>
                    </a:lnR>
                    <a:lnT>
                      <a:noFill/>
                    </a:lnT>
                    <a:lnB>
                      <a:noFill/>
                    </a:lnB>
                    <a:solidFill>
                      <a:srgbClr val="92D050"/>
                    </a:solidFill>
                  </a:tcPr>
                </a:tc>
                <a:tc>
                  <a:txBody>
                    <a:bodyPr/>
                    <a:lstStyle/>
                    <a:p>
                      <a:r>
                        <a:rPr lang="en-US" dirty="0"/>
                        <a:t>Fist</a:t>
                      </a:r>
                    </a:p>
                  </a:txBody>
                  <a:tcPr marL="0" marR="0" marT="0" marB="0" anchor="ctr">
                    <a:lnL>
                      <a:noFill/>
                    </a:lnL>
                    <a:lnR>
                      <a:noFill/>
                    </a:lnR>
                    <a:lnT>
                      <a:noFill/>
                    </a:lnT>
                    <a:lnB>
                      <a:noFill/>
                    </a:lnB>
                    <a:solidFill>
                      <a:srgbClr val="92D050"/>
                    </a:solidFill>
                  </a:tcPr>
                </a:tc>
                <a:tc>
                  <a:txBody>
                    <a:bodyPr/>
                    <a:lstStyle/>
                    <a:p>
                      <a:endParaRPr lang="en-US" dirty="0"/>
                    </a:p>
                  </a:txBody>
                  <a:tcPr marL="0" marR="0" marT="0" marB="0" anchor="ctr">
                    <a:lnL>
                      <a:noFill/>
                    </a:lnL>
                    <a:lnR>
                      <a:noFill/>
                    </a:lnR>
                    <a:lnT>
                      <a:noFill/>
                    </a:lnT>
                    <a:lnB>
                      <a:noFill/>
                    </a:lnB>
                    <a:solidFill>
                      <a:srgbClr val="92D050"/>
                    </a:solidFill>
                  </a:tcPr>
                </a:tc>
                <a:extLst>
                  <a:ext uri="{0D108BD9-81ED-4DB2-BD59-A6C34878D82A}">
                    <a16:rowId xmlns:a16="http://schemas.microsoft.com/office/drawing/2014/main" val="2228388366"/>
                  </a:ext>
                </a:extLst>
              </a:tr>
              <a:tr h="566057">
                <a:tc>
                  <a:txBody>
                    <a:bodyPr/>
                    <a:lstStyle/>
                    <a:p>
                      <a:r>
                        <a:rPr lang="en-US" dirty="0"/>
                        <a:t>Salad dressing</a:t>
                      </a:r>
                    </a:p>
                  </a:txBody>
                  <a:tcPr marL="0" marR="0" marT="0" marB="0" anchor="ctr">
                    <a:lnL>
                      <a:noFill/>
                    </a:lnL>
                    <a:lnR>
                      <a:noFill/>
                    </a:lnR>
                    <a:lnT>
                      <a:noFill/>
                    </a:lnT>
                    <a:lnB>
                      <a:noFill/>
                    </a:lnB>
                    <a:solidFill>
                      <a:srgbClr val="FFC000"/>
                    </a:solidFill>
                  </a:tcPr>
                </a:tc>
                <a:tc>
                  <a:txBody>
                    <a:bodyPr/>
                    <a:lstStyle/>
                    <a:p>
                      <a:r>
                        <a:rPr lang="en-US" dirty="0"/>
                        <a:t>1 Tbsp.</a:t>
                      </a:r>
                    </a:p>
                  </a:txBody>
                  <a:tcPr marL="0" marR="0" marT="0" marB="0" anchor="ctr">
                    <a:lnL>
                      <a:noFill/>
                    </a:lnL>
                    <a:lnR>
                      <a:noFill/>
                    </a:lnR>
                    <a:lnT>
                      <a:noFill/>
                    </a:lnT>
                    <a:lnB>
                      <a:noFill/>
                    </a:lnB>
                    <a:solidFill>
                      <a:srgbClr val="FFC000"/>
                    </a:solidFill>
                  </a:tcPr>
                </a:tc>
                <a:tc>
                  <a:txBody>
                    <a:bodyPr/>
                    <a:lstStyle/>
                    <a:p>
                      <a:r>
                        <a:rPr lang="en-US" dirty="0"/>
                        <a:t>Thumb</a:t>
                      </a:r>
                    </a:p>
                  </a:txBody>
                  <a:tcPr marL="0" marR="0" marT="0" marB="0" anchor="ctr">
                    <a:lnL>
                      <a:noFill/>
                    </a:lnL>
                    <a:lnR>
                      <a:noFill/>
                    </a:lnR>
                    <a:lnT>
                      <a:noFill/>
                    </a:lnT>
                    <a:lnB>
                      <a:noFill/>
                    </a:lnB>
                    <a:solidFill>
                      <a:srgbClr val="FFC000"/>
                    </a:solidFill>
                  </a:tcPr>
                </a:tc>
                <a:tc>
                  <a:txBody>
                    <a:bodyPr/>
                    <a:lstStyle/>
                    <a:p>
                      <a:endParaRPr lang="en-US" dirty="0"/>
                    </a:p>
                  </a:txBody>
                  <a:tcPr marL="0" marR="0" marT="0" marB="0" anchor="ctr">
                    <a:lnL>
                      <a:noFill/>
                    </a:lnL>
                    <a:lnR>
                      <a:noFill/>
                    </a:lnR>
                    <a:lnT>
                      <a:noFill/>
                    </a:lnT>
                    <a:lnB>
                      <a:noFill/>
                    </a:lnB>
                    <a:solidFill>
                      <a:srgbClr val="FFC000"/>
                    </a:solidFill>
                  </a:tcPr>
                </a:tc>
                <a:extLst>
                  <a:ext uri="{0D108BD9-81ED-4DB2-BD59-A6C34878D82A}">
                    <a16:rowId xmlns:a16="http://schemas.microsoft.com/office/drawing/2014/main" val="649705642"/>
                  </a:ext>
                </a:extLst>
              </a:tr>
              <a:tr h="566057">
                <a:tc>
                  <a:txBody>
                    <a:bodyPr/>
                    <a:lstStyle/>
                    <a:p>
                      <a:r>
                        <a:rPr lang="en-US" dirty="0"/>
                        <a:t>Oil</a:t>
                      </a:r>
                    </a:p>
                  </a:txBody>
                  <a:tcPr marL="0" marR="0" marT="0" marB="0" anchor="ctr">
                    <a:lnL>
                      <a:noFill/>
                    </a:lnL>
                    <a:lnR>
                      <a:noFill/>
                    </a:lnR>
                    <a:lnT>
                      <a:noFill/>
                    </a:lnT>
                    <a:lnB>
                      <a:noFill/>
                    </a:lnB>
                    <a:solidFill>
                      <a:srgbClr val="92D050"/>
                    </a:solidFill>
                  </a:tcPr>
                </a:tc>
                <a:tc>
                  <a:txBody>
                    <a:bodyPr/>
                    <a:lstStyle/>
                    <a:p>
                      <a:r>
                        <a:rPr lang="en-US" dirty="0"/>
                        <a:t>1 tsp.</a:t>
                      </a:r>
                    </a:p>
                  </a:txBody>
                  <a:tcPr marL="0" marR="0" marT="0" marB="0" anchor="ctr">
                    <a:lnL>
                      <a:noFill/>
                    </a:lnL>
                    <a:lnR>
                      <a:noFill/>
                    </a:lnR>
                    <a:lnT>
                      <a:noFill/>
                    </a:lnT>
                    <a:lnB>
                      <a:noFill/>
                    </a:lnB>
                    <a:solidFill>
                      <a:srgbClr val="92D050"/>
                    </a:solidFill>
                  </a:tcPr>
                </a:tc>
                <a:tc>
                  <a:txBody>
                    <a:bodyPr/>
                    <a:lstStyle/>
                    <a:p>
                      <a:r>
                        <a:rPr lang="en-US" dirty="0"/>
                        <a:t>Thumb tip</a:t>
                      </a:r>
                    </a:p>
                  </a:txBody>
                  <a:tcPr marL="0" marR="0" marT="0" marB="0" anchor="ctr">
                    <a:lnL>
                      <a:noFill/>
                    </a:lnL>
                    <a:lnR>
                      <a:noFill/>
                    </a:lnR>
                    <a:lnT>
                      <a:noFill/>
                    </a:lnT>
                    <a:lnB>
                      <a:noFill/>
                    </a:lnB>
                    <a:solidFill>
                      <a:srgbClr val="92D050"/>
                    </a:solidFill>
                  </a:tcPr>
                </a:tc>
                <a:tc>
                  <a:txBody>
                    <a:bodyPr/>
                    <a:lstStyle/>
                    <a:p>
                      <a:endParaRPr lang="en-US" dirty="0"/>
                    </a:p>
                  </a:txBody>
                  <a:tcPr marL="0" marR="0" marT="0" marB="0" anchor="ctr">
                    <a:lnL>
                      <a:noFill/>
                    </a:lnL>
                    <a:lnR>
                      <a:noFill/>
                    </a:lnR>
                    <a:lnT>
                      <a:noFill/>
                    </a:lnT>
                    <a:lnB>
                      <a:noFill/>
                    </a:lnB>
                    <a:solidFill>
                      <a:srgbClr val="92D050"/>
                    </a:solidFill>
                  </a:tcPr>
                </a:tc>
                <a:extLst>
                  <a:ext uri="{0D108BD9-81ED-4DB2-BD59-A6C34878D82A}">
                    <a16:rowId xmlns:a16="http://schemas.microsoft.com/office/drawing/2014/main" val="687185972"/>
                  </a:ext>
                </a:extLst>
              </a:tr>
            </a:tbl>
          </a:graphicData>
        </a:graphic>
      </p:graphicFrame>
    </p:spTree>
    <p:extLst>
      <p:ext uri="{BB962C8B-B14F-4D97-AF65-F5344CB8AC3E}">
        <p14:creationId xmlns:p14="http://schemas.microsoft.com/office/powerpoint/2010/main" val="34198161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Estimating Portion Size</a:t>
            </a:r>
            <a:endParaRPr lang="en-US" b="1" dirty="0"/>
          </a:p>
        </p:txBody>
      </p:sp>
      <p:sp>
        <p:nvSpPr>
          <p:cNvPr id="6" name="TextBox 5"/>
          <p:cNvSpPr txBox="1"/>
          <p:nvPr/>
        </p:nvSpPr>
        <p:spPr>
          <a:xfrm>
            <a:off x="4341812" y="6844145"/>
            <a:ext cx="3733800" cy="276999"/>
          </a:xfrm>
          <a:prstGeom prst="rect">
            <a:avLst/>
          </a:prstGeom>
          <a:noFill/>
        </p:spPr>
        <p:txBody>
          <a:bodyPr wrap="square" rtlCol="0">
            <a:spAutoFit/>
          </a:bodyPr>
          <a:lstStyle/>
          <a:p>
            <a:r>
              <a:rPr lang="en-US" sz="1200" dirty="0"/>
              <a:t>Video Source: https://youtu.be/a66MyXGujCU</a:t>
            </a:r>
          </a:p>
        </p:txBody>
      </p:sp>
      <p:pic>
        <p:nvPicPr>
          <p:cNvPr id="5" name="a66MyXGujCU"/>
          <p:cNvPicPr>
            <a:picLocks noGrp="1" noRot="1" noChangeAspect="1"/>
          </p:cNvPicPr>
          <p:nvPr>
            <p:ph idx="1"/>
            <a:videoFile r:link="rId1"/>
          </p:nvPr>
        </p:nvPicPr>
        <p:blipFill>
          <a:blip r:embed="rId3"/>
          <a:stretch>
            <a:fillRect/>
          </a:stretch>
        </p:blipFill>
        <p:spPr>
          <a:xfrm>
            <a:off x="1674812" y="1524000"/>
            <a:ext cx="9203268" cy="5176838"/>
          </a:xfrm>
          <a:prstGeom prst="rect">
            <a:avLst/>
          </a:prstGeom>
        </p:spPr>
      </p:pic>
    </p:spTree>
    <p:extLst>
      <p:ext uri="{BB962C8B-B14F-4D97-AF65-F5344CB8AC3E}">
        <p14:creationId xmlns:p14="http://schemas.microsoft.com/office/powerpoint/2010/main" val="54783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ChooseMyPlate.gov Planner</a:t>
            </a:r>
            <a:endParaRPr lang="en-US" b="1" dirty="0"/>
          </a:p>
        </p:txBody>
      </p:sp>
      <p:sp>
        <p:nvSpPr>
          <p:cNvPr id="3" name="Content Placeholder 2"/>
          <p:cNvSpPr>
            <a:spLocks noGrp="1"/>
          </p:cNvSpPr>
          <p:nvPr>
            <p:ph idx="1"/>
          </p:nvPr>
        </p:nvSpPr>
        <p:spPr>
          <a:xfrm>
            <a:off x="1218883" y="1476214"/>
            <a:ext cx="9751060" cy="5105400"/>
          </a:xfrm>
        </p:spPr>
        <p:txBody>
          <a:bodyPr/>
          <a:lstStyle/>
          <a:p>
            <a:r>
              <a:rPr lang="en-US" dirty="0"/>
              <a:t>Recall that the </a:t>
            </a:r>
            <a:r>
              <a:rPr lang="en-US" dirty="0" err="1"/>
              <a:t>MyPlate</a:t>
            </a:r>
            <a:r>
              <a:rPr lang="en-US" dirty="0"/>
              <a:t> symbol is divided according to how much of each food group should be included with each meal. </a:t>
            </a:r>
            <a:endParaRPr lang="en-US" dirty="0" smtClean="0"/>
          </a:p>
          <a:p>
            <a:r>
              <a:rPr lang="en-US" dirty="0" smtClean="0"/>
              <a:t>Note </a:t>
            </a:r>
            <a:r>
              <a:rPr lang="en-US" dirty="0"/>
              <a:t>the </a:t>
            </a:r>
            <a:r>
              <a:rPr lang="en-US" dirty="0" err="1"/>
              <a:t>MyPlate</a:t>
            </a:r>
            <a:r>
              <a:rPr lang="en-US" dirty="0"/>
              <a:t> Planner Methods of Use</a:t>
            </a:r>
            <a:r>
              <a:rPr lang="en-US" dirty="0" smtClean="0"/>
              <a:t>:</a:t>
            </a:r>
          </a:p>
          <a:p>
            <a:pPr lvl="1"/>
            <a:r>
              <a:rPr lang="en-US" dirty="0"/>
              <a:t>Fill half of your plate with vegetables such as carrots, broccoli, salad, and fruit</a:t>
            </a:r>
            <a:r>
              <a:rPr lang="en-US" dirty="0" smtClean="0"/>
              <a:t>.</a:t>
            </a:r>
          </a:p>
          <a:p>
            <a:pPr lvl="1"/>
            <a:r>
              <a:rPr lang="en-US" dirty="0"/>
              <a:t>Fill one-quarter of your plate with lean meat, chicken, or fish (about 3 ounces</a:t>
            </a:r>
            <a:r>
              <a:rPr lang="en-US" dirty="0" smtClean="0"/>
              <a:t>)</a:t>
            </a:r>
          </a:p>
          <a:p>
            <a:pPr lvl="1"/>
            <a:r>
              <a:rPr lang="en-US" dirty="0"/>
              <a:t>Fill one-quarter of your plate with a whole grain such as ⅓ cup </a:t>
            </a:r>
            <a:r>
              <a:rPr lang="en-US" dirty="0" smtClean="0"/>
              <a:t>rice</a:t>
            </a:r>
          </a:p>
          <a:p>
            <a:pPr lvl="1"/>
            <a:r>
              <a:rPr lang="en-US" dirty="0"/>
              <a:t>Choose one serving of </a:t>
            </a:r>
            <a:r>
              <a:rPr lang="en-US" dirty="0" smtClean="0"/>
              <a:t>dairy</a:t>
            </a:r>
          </a:p>
          <a:p>
            <a:pPr lvl="1"/>
            <a:r>
              <a:rPr lang="en-US" dirty="0"/>
              <a:t>Add margarine or oil for preparation or addition at the table</a:t>
            </a:r>
            <a:endParaRPr lang="en-US" dirty="0" smtClean="0"/>
          </a:p>
          <a:p>
            <a:endParaRPr lang="en-US" dirty="0"/>
          </a:p>
        </p:txBody>
      </p:sp>
    </p:spTree>
    <p:extLst>
      <p:ext uri="{BB962C8B-B14F-4D97-AF65-F5344CB8AC3E}">
        <p14:creationId xmlns:p14="http://schemas.microsoft.com/office/powerpoint/2010/main" val="4187565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2.9 Nutrition and the </a:t>
            </a:r>
            <a:r>
              <a:rPr lang="en-US" b="1" dirty="0" smtClean="0"/>
              <a:t>Media</a:t>
            </a:r>
            <a:endParaRPr lang="en-US" b="1" dirty="0"/>
          </a:p>
        </p:txBody>
      </p:sp>
      <p:sp>
        <p:nvSpPr>
          <p:cNvPr id="3" name="Content Placeholder 2"/>
          <p:cNvSpPr>
            <a:spLocks noGrp="1"/>
          </p:cNvSpPr>
          <p:nvPr>
            <p:ph idx="1"/>
          </p:nvPr>
        </p:nvSpPr>
        <p:spPr/>
        <p:txBody>
          <a:bodyPr/>
          <a:lstStyle/>
          <a:p>
            <a:r>
              <a:rPr lang="en-US" dirty="0" smtClean="0"/>
              <a:t>It </a:t>
            </a:r>
            <a:r>
              <a:rPr lang="en-US" dirty="0"/>
              <a:t>is easy to be misled if you do not know where to go for reliable nutrition information. </a:t>
            </a:r>
          </a:p>
          <a:p>
            <a:r>
              <a:rPr lang="en-US" dirty="0" smtClean="0"/>
              <a:t>There </a:t>
            </a:r>
            <a:r>
              <a:rPr lang="en-US" dirty="0"/>
              <a:t>are a few websites that can be consistently relied upon for accurate material that is updated regularly</a:t>
            </a:r>
            <a:r>
              <a:rPr lang="en-US" dirty="0" smtClean="0"/>
              <a:t>.</a:t>
            </a:r>
          </a:p>
          <a:p>
            <a:r>
              <a:rPr lang="en-US" dirty="0"/>
              <a:t>When reading nutrition-related claims, articles, websites, or advertisements always remember that one study does not substantiate a fact. </a:t>
            </a:r>
            <a:endParaRPr lang="en-US" dirty="0" smtClean="0"/>
          </a:p>
          <a:p>
            <a:r>
              <a:rPr lang="en-US" dirty="0" smtClean="0"/>
              <a:t>One </a:t>
            </a:r>
            <a:r>
              <a:rPr lang="en-US" dirty="0"/>
              <a:t>study neither proves nor disproves anything.</a:t>
            </a:r>
          </a:p>
        </p:txBody>
      </p:sp>
    </p:spTree>
    <p:extLst>
      <p:ext uri="{BB962C8B-B14F-4D97-AF65-F5344CB8AC3E}">
        <p14:creationId xmlns:p14="http://schemas.microsoft.com/office/powerpoint/2010/main" val="3572619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Using Eyes of Discernment</a:t>
            </a:r>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a:t>The scientific study under discussion should be published in a peer-reviewed journal, such as the </a:t>
            </a:r>
            <a:r>
              <a:rPr lang="en-US" i="1" dirty="0"/>
              <a:t>Journal of the International Society of Sports Nutrition</a:t>
            </a:r>
            <a:r>
              <a:rPr lang="en-US" dirty="0"/>
              <a:t>. Question studies that come from less trustworthy sources (such as non peer-reviewed journals or websites) or that are not published</a:t>
            </a:r>
            <a:r>
              <a:rPr lang="en-US" dirty="0" smtClean="0"/>
              <a:t>.</a:t>
            </a:r>
          </a:p>
          <a:p>
            <a:pPr marL="514350" indent="-514350">
              <a:buFont typeface="+mj-lt"/>
              <a:buAutoNum type="arabicPeriod"/>
            </a:pPr>
            <a:r>
              <a:rPr lang="en-US" dirty="0"/>
              <a:t>The report should disclose the methods used by the researcher(s). Did the study last for three or thirty weeks? Were there ten or one hundred participants? What did the participants actually do? Did the researcher(s) observe the results themselves or did they rely on self reports from program participants?</a:t>
            </a:r>
          </a:p>
        </p:txBody>
      </p:sp>
    </p:spTree>
    <p:extLst>
      <p:ext uri="{BB962C8B-B14F-4D97-AF65-F5344CB8AC3E}">
        <p14:creationId xmlns:p14="http://schemas.microsoft.com/office/powerpoint/2010/main" val="154147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Using Eyes of Discernment</a:t>
            </a:r>
          </a:p>
        </p:txBody>
      </p:sp>
      <p:sp>
        <p:nvSpPr>
          <p:cNvPr id="3" name="Content Placeholder 2"/>
          <p:cNvSpPr>
            <a:spLocks noGrp="1"/>
          </p:cNvSpPr>
          <p:nvPr>
            <p:ph idx="1"/>
          </p:nvPr>
        </p:nvSpPr>
        <p:spPr/>
        <p:txBody>
          <a:bodyPr>
            <a:normAutofit/>
          </a:bodyPr>
          <a:lstStyle/>
          <a:p>
            <a:pPr marL="514350" indent="-514350">
              <a:buFont typeface="+mj-lt"/>
              <a:buAutoNum type="arabicPeriod" startAt="3"/>
            </a:pPr>
            <a:r>
              <a:rPr lang="en-US" dirty="0"/>
              <a:t>Who were the subjects of this study? Humans or animals? If human, are any traits/characteristics noted? You may realize you have more in common with certain program participants and can use that as a basis to gauge if the study applies to you</a:t>
            </a:r>
            <a:r>
              <a:rPr lang="en-US" dirty="0" smtClean="0"/>
              <a:t>.</a:t>
            </a:r>
          </a:p>
          <a:p>
            <a:pPr marL="514350" indent="-514350">
              <a:buFont typeface="+mj-lt"/>
              <a:buAutoNum type="arabicPeriod" startAt="3"/>
            </a:pPr>
            <a:r>
              <a:rPr lang="en-US" dirty="0"/>
              <a:t>Credible reports often disseminate new findings in the context of previous research. A single study on its own gives you very limited information, but if a body of literature supports a finding, it gives you more confidence in it.</a:t>
            </a:r>
          </a:p>
        </p:txBody>
      </p:sp>
    </p:spTree>
    <p:extLst>
      <p:ext uri="{BB962C8B-B14F-4D97-AF65-F5344CB8AC3E}">
        <p14:creationId xmlns:p14="http://schemas.microsoft.com/office/powerpoint/2010/main" val="27981721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Using Eyes of Discernment</a:t>
            </a:r>
          </a:p>
        </p:txBody>
      </p:sp>
      <p:sp>
        <p:nvSpPr>
          <p:cNvPr id="3" name="Content Placeholder 2"/>
          <p:cNvSpPr>
            <a:spLocks noGrp="1"/>
          </p:cNvSpPr>
          <p:nvPr>
            <p:ph idx="1"/>
          </p:nvPr>
        </p:nvSpPr>
        <p:spPr>
          <a:xfrm>
            <a:off x="1218883" y="1600200"/>
            <a:ext cx="9751060" cy="4953000"/>
          </a:xfrm>
        </p:spPr>
        <p:txBody>
          <a:bodyPr>
            <a:normAutofit/>
          </a:bodyPr>
          <a:lstStyle/>
          <a:p>
            <a:pPr marL="514350" indent="-514350">
              <a:buFont typeface="+mj-lt"/>
              <a:buAutoNum type="arabicPeriod" startAt="3"/>
            </a:pPr>
            <a:r>
              <a:rPr lang="en-US" dirty="0"/>
              <a:t>Peer-reviewed articles deliver a broad perspective and are inclusive of findings of many studies on the exact same subject</a:t>
            </a:r>
            <a:r>
              <a:rPr lang="en-US" dirty="0" smtClean="0"/>
              <a:t>.</a:t>
            </a:r>
          </a:p>
          <a:p>
            <a:pPr marL="514350" indent="-514350">
              <a:buFont typeface="+mj-lt"/>
              <a:buAutoNum type="arabicPeriod" startAt="3"/>
            </a:pPr>
            <a:r>
              <a:rPr lang="en-US" dirty="0"/>
              <a:t>When reading such news, ask yourself, “Is this making sense?” Even if coffee does adversely affect the nervous system, do you drink enough of it to see any negative effects? Remember, if a headline professes a new remedy for a nutrition-related topic, it may well be a research-supported piece of news, but more often than not it is a sensational story designed to catch the attention of an unsuspecting consumer.</a:t>
            </a:r>
          </a:p>
        </p:txBody>
      </p:sp>
    </p:spTree>
    <p:extLst>
      <p:ext uri="{BB962C8B-B14F-4D97-AF65-F5344CB8AC3E}">
        <p14:creationId xmlns:p14="http://schemas.microsoft.com/office/powerpoint/2010/main" val="1296452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Questions to Ask When Reading a Website</a:t>
            </a:r>
            <a:endParaRPr lang="en-US" b="1" dirty="0"/>
          </a:p>
        </p:txBody>
      </p:sp>
      <p:sp>
        <p:nvSpPr>
          <p:cNvPr id="3" name="Content Placeholder 2"/>
          <p:cNvSpPr>
            <a:spLocks noGrp="1"/>
          </p:cNvSpPr>
          <p:nvPr>
            <p:ph idx="1"/>
          </p:nvPr>
        </p:nvSpPr>
        <p:spPr>
          <a:xfrm>
            <a:off x="1218883" y="1600200"/>
            <a:ext cx="9751060" cy="5029200"/>
          </a:xfrm>
        </p:spPr>
        <p:txBody>
          <a:bodyPr>
            <a:normAutofit fontScale="92500" lnSpcReduction="10000"/>
          </a:bodyPr>
          <a:lstStyle/>
          <a:p>
            <a:r>
              <a:rPr lang="en-US" dirty="0"/>
              <a:t>Who sponsors the website?</a:t>
            </a:r>
          </a:p>
          <a:p>
            <a:r>
              <a:rPr lang="en-US" dirty="0"/>
              <a:t>Are names and credentials disclosed?</a:t>
            </a:r>
          </a:p>
          <a:p>
            <a:r>
              <a:rPr lang="en-US" dirty="0"/>
              <a:t>Is an editorial board identified?</a:t>
            </a:r>
          </a:p>
          <a:p>
            <a:r>
              <a:rPr lang="en-US" dirty="0"/>
              <a:t>Does the site contain links to other credible informational websites? Even better, does it reference peer-reviewed journal articles? If so, do those journal articles actually back up the claims being made on the website?</a:t>
            </a:r>
          </a:p>
          <a:p>
            <a:r>
              <a:rPr lang="en-US" dirty="0"/>
              <a:t>How often is the website updated?</a:t>
            </a:r>
          </a:p>
          <a:p>
            <a:r>
              <a:rPr lang="en-US" dirty="0"/>
              <a:t>Are you being sold something at this website?</a:t>
            </a:r>
          </a:p>
          <a:p>
            <a:r>
              <a:rPr lang="en-US" dirty="0"/>
              <a:t>Does the website charge a fee</a:t>
            </a:r>
            <a:r>
              <a:rPr lang="en-US" dirty="0" smtClean="0"/>
              <a:t>?</a:t>
            </a:r>
            <a:endParaRPr lang="en-US" dirty="0"/>
          </a:p>
        </p:txBody>
      </p:sp>
    </p:spTree>
    <p:extLst>
      <p:ext uri="{BB962C8B-B14F-4D97-AF65-F5344CB8AC3E}">
        <p14:creationId xmlns:p14="http://schemas.microsoft.com/office/powerpoint/2010/main" val="28836398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Why Nutrition Is Important to Health</a:t>
            </a:r>
            <a:r>
              <a:rPr lang="en-US" b="1" dirty="0" smtClean="0"/>
              <a:t>?</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99788455"/>
              </p:ext>
            </p:extLst>
          </p:nvPr>
        </p:nvGraphicFramePr>
        <p:xfrm>
          <a:off x="1219200" y="1600200"/>
          <a:ext cx="9750426" cy="5156200"/>
        </p:xfrm>
        <a:graphic>
          <a:graphicData uri="http://schemas.openxmlformats.org/drawingml/2006/table">
            <a:tbl>
              <a:tblPr firstRow="1" bandRow="1">
                <a:tableStyleId>{5C22544A-7EE6-4342-B048-85BDC9FD1C3A}</a:tableStyleId>
              </a:tblPr>
              <a:tblGrid>
                <a:gridCol w="2894012">
                  <a:extLst>
                    <a:ext uri="{9D8B030D-6E8A-4147-A177-3AD203B41FA5}">
                      <a16:colId xmlns:a16="http://schemas.microsoft.com/office/drawing/2014/main" val="3842426624"/>
                    </a:ext>
                  </a:extLst>
                </a:gridCol>
                <a:gridCol w="6856414">
                  <a:extLst>
                    <a:ext uri="{9D8B030D-6E8A-4147-A177-3AD203B41FA5}">
                      <a16:colId xmlns:a16="http://schemas.microsoft.com/office/drawing/2014/main" val="1700948571"/>
                    </a:ext>
                  </a:extLst>
                </a:gridCol>
              </a:tblGrid>
              <a:tr h="1625600">
                <a:tc>
                  <a:txBody>
                    <a:bodyPr/>
                    <a:lstStyle/>
                    <a:p>
                      <a:r>
                        <a:rPr lang="en-US" b="0" dirty="0">
                          <a:solidFill>
                            <a:sysClr val="windowText" lastClr="000000"/>
                          </a:solidFill>
                        </a:rPr>
                        <a:t>Protein</a:t>
                      </a:r>
                    </a:p>
                  </a:txBody>
                  <a:tcPr marL="0" marR="0" marT="0" marB="0" anchor="ctr"/>
                </a:tc>
                <a:tc>
                  <a:txBody>
                    <a:bodyPr/>
                    <a:lstStyle/>
                    <a:p>
                      <a:r>
                        <a:rPr lang="en-US" b="0" dirty="0">
                          <a:solidFill>
                            <a:sysClr val="windowText" lastClr="000000"/>
                          </a:solidFill>
                        </a:rPr>
                        <a:t>Necessary for tissue formation, cell reparation, and hormone and enzyme production. It is essential for building strong muscles and a healthy immune system.</a:t>
                      </a:r>
                    </a:p>
                  </a:txBody>
                  <a:tcPr marL="0" marR="0" marT="0" marB="0" anchor="ctr"/>
                </a:tc>
                <a:extLst>
                  <a:ext uri="{0D108BD9-81ED-4DB2-BD59-A6C34878D82A}">
                    <a16:rowId xmlns:a16="http://schemas.microsoft.com/office/drawing/2014/main" val="2687426381"/>
                  </a:ext>
                </a:extLst>
              </a:tr>
              <a:tr h="1498600">
                <a:tc>
                  <a:txBody>
                    <a:bodyPr/>
                    <a:lstStyle/>
                    <a:p>
                      <a:r>
                        <a:rPr lang="en-US" dirty="0">
                          <a:solidFill>
                            <a:sysClr val="windowText" lastClr="000000"/>
                          </a:solidFill>
                        </a:rPr>
                        <a:t>Carbohydrates</a:t>
                      </a:r>
                    </a:p>
                  </a:txBody>
                  <a:tcPr marL="0" marR="0" marT="0" marB="0" anchor="ctr">
                    <a:solidFill>
                      <a:schemeClr val="accent2"/>
                    </a:solidFill>
                  </a:tcPr>
                </a:tc>
                <a:tc>
                  <a:txBody>
                    <a:bodyPr/>
                    <a:lstStyle/>
                    <a:p>
                      <a:r>
                        <a:rPr lang="en-US" dirty="0">
                          <a:solidFill>
                            <a:sysClr val="windowText" lastClr="000000"/>
                          </a:solidFill>
                        </a:rPr>
                        <a:t>Provide a ready source of energy for the body and provide structural constituents for the formation of cells.</a:t>
                      </a:r>
                    </a:p>
                  </a:txBody>
                  <a:tcPr marL="0" marR="0" marT="0" marB="0" anchor="ctr">
                    <a:solidFill>
                      <a:schemeClr val="accent2"/>
                    </a:solidFill>
                  </a:tcPr>
                </a:tc>
                <a:extLst>
                  <a:ext uri="{0D108BD9-81ED-4DB2-BD59-A6C34878D82A}">
                    <a16:rowId xmlns:a16="http://schemas.microsoft.com/office/drawing/2014/main" val="2615699875"/>
                  </a:ext>
                </a:extLst>
              </a:tr>
              <a:tr h="2032000">
                <a:tc>
                  <a:txBody>
                    <a:bodyPr/>
                    <a:lstStyle/>
                    <a:p>
                      <a:r>
                        <a:rPr lang="en-US" dirty="0">
                          <a:solidFill>
                            <a:sysClr val="windowText" lastClr="000000"/>
                          </a:solidFill>
                        </a:rPr>
                        <a:t>Fat</a:t>
                      </a:r>
                    </a:p>
                  </a:txBody>
                  <a:tcPr marL="0" marR="0" marT="0" marB="0" anchor="ctr">
                    <a:solidFill>
                      <a:schemeClr val="accent3"/>
                    </a:solidFill>
                  </a:tcPr>
                </a:tc>
                <a:tc>
                  <a:txBody>
                    <a:bodyPr/>
                    <a:lstStyle/>
                    <a:p>
                      <a:r>
                        <a:rPr lang="en-US" dirty="0">
                          <a:solidFill>
                            <a:sysClr val="windowText" lastClr="000000"/>
                          </a:solidFill>
                        </a:rPr>
                        <a:t>Provides stored energy for the body, functions as structural components of cells and also as signaling molecules for proper cellular communication. It provides insulation to vital organs and works to maintain body temperature.</a:t>
                      </a:r>
                    </a:p>
                  </a:txBody>
                  <a:tcPr marL="0" marR="0" marT="0" marB="0" anchor="ctr">
                    <a:solidFill>
                      <a:schemeClr val="accent3"/>
                    </a:solidFill>
                  </a:tcPr>
                </a:tc>
                <a:extLst>
                  <a:ext uri="{0D108BD9-81ED-4DB2-BD59-A6C34878D82A}">
                    <a16:rowId xmlns:a16="http://schemas.microsoft.com/office/drawing/2014/main" val="477800800"/>
                  </a:ext>
                </a:extLst>
              </a:tr>
            </a:tbl>
          </a:graphicData>
        </a:graphic>
      </p:graphicFrame>
    </p:spTree>
    <p:extLst>
      <p:ext uri="{BB962C8B-B14F-4D97-AF65-F5344CB8AC3E}">
        <p14:creationId xmlns:p14="http://schemas.microsoft.com/office/powerpoint/2010/main" val="9374451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1464" y="76200"/>
            <a:ext cx="10590529" cy="1295400"/>
          </a:xfrm>
        </p:spPr>
        <p:txBody>
          <a:bodyPr>
            <a:normAutofit/>
          </a:bodyPr>
          <a:lstStyle/>
          <a:p>
            <a:r>
              <a:rPr lang="en-US" b="1" dirty="0" smtClean="0"/>
              <a:t>Trustworthy Sources</a:t>
            </a:r>
            <a:endParaRPr lang="en-US" dirty="0"/>
          </a:p>
        </p:txBody>
      </p:sp>
      <p:sp>
        <p:nvSpPr>
          <p:cNvPr id="3" name="Content Placeholder 2"/>
          <p:cNvSpPr>
            <a:spLocks noGrp="1"/>
          </p:cNvSpPr>
          <p:nvPr>
            <p:ph idx="1"/>
          </p:nvPr>
        </p:nvSpPr>
        <p:spPr>
          <a:xfrm>
            <a:off x="1293812" y="1676400"/>
            <a:ext cx="9751060" cy="4114800"/>
          </a:xfrm>
        </p:spPr>
        <p:txBody>
          <a:bodyPr/>
          <a:lstStyle/>
          <a:p>
            <a:r>
              <a:rPr lang="en-US" dirty="0" smtClean="0"/>
              <a:t>Centers </a:t>
            </a:r>
            <a:r>
              <a:rPr lang="en-US" dirty="0"/>
              <a:t>for Disease Control and Prevention (CDC)</a:t>
            </a:r>
          </a:p>
          <a:p>
            <a:r>
              <a:rPr lang="en-US" dirty="0"/>
              <a:t>The Academy of Nutrition and Dietetics (AND)</a:t>
            </a:r>
          </a:p>
          <a:p>
            <a:r>
              <a:rPr lang="en-US" dirty="0"/>
              <a:t>US Department of Agriculture (USDA)</a:t>
            </a:r>
          </a:p>
          <a:p>
            <a:r>
              <a:rPr lang="en-US" dirty="0"/>
              <a:t>US Department of Health and Human Services (HHS)</a:t>
            </a:r>
          </a:p>
          <a:p>
            <a:r>
              <a:rPr lang="en-US" dirty="0"/>
              <a:t>Dietitians of Canada</a:t>
            </a:r>
          </a:p>
          <a:p>
            <a:r>
              <a:rPr lang="en-US" dirty="0"/>
              <a:t>Health Canada</a:t>
            </a:r>
          </a:p>
          <a:p>
            <a:endParaRPr lang="en-US" dirty="0"/>
          </a:p>
        </p:txBody>
      </p:sp>
    </p:spTree>
    <p:extLst>
      <p:ext uri="{BB962C8B-B14F-4D97-AF65-F5344CB8AC3E}">
        <p14:creationId xmlns:p14="http://schemas.microsoft.com/office/powerpoint/2010/main" val="15898121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Why Nutrition Is Important to Health</a:t>
            </a:r>
            <a:r>
              <a:rPr lang="en-US" b="1" dirty="0" smtClean="0"/>
              <a:t>?</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36025031"/>
              </p:ext>
            </p:extLst>
          </p:nvPr>
        </p:nvGraphicFramePr>
        <p:xfrm>
          <a:off x="1219200" y="1600200"/>
          <a:ext cx="9750426" cy="4800600"/>
        </p:xfrm>
        <a:graphic>
          <a:graphicData uri="http://schemas.openxmlformats.org/drawingml/2006/table">
            <a:tbl>
              <a:tblPr firstRow="1" bandRow="1">
                <a:tableStyleId>{5C22544A-7EE6-4342-B048-85BDC9FD1C3A}</a:tableStyleId>
              </a:tblPr>
              <a:tblGrid>
                <a:gridCol w="2894012">
                  <a:extLst>
                    <a:ext uri="{9D8B030D-6E8A-4147-A177-3AD203B41FA5}">
                      <a16:colId xmlns:a16="http://schemas.microsoft.com/office/drawing/2014/main" val="3842426624"/>
                    </a:ext>
                  </a:extLst>
                </a:gridCol>
                <a:gridCol w="6856414">
                  <a:extLst>
                    <a:ext uri="{9D8B030D-6E8A-4147-A177-3AD203B41FA5}">
                      <a16:colId xmlns:a16="http://schemas.microsoft.com/office/drawing/2014/main" val="1700948571"/>
                    </a:ext>
                  </a:extLst>
                </a:gridCol>
              </a:tblGrid>
              <a:tr h="1513490">
                <a:tc>
                  <a:txBody>
                    <a:bodyPr/>
                    <a:lstStyle/>
                    <a:p>
                      <a:r>
                        <a:rPr lang="en-US" b="0" dirty="0">
                          <a:solidFill>
                            <a:schemeClr val="tx1"/>
                          </a:solidFill>
                        </a:rPr>
                        <a:t>Vitamins</a:t>
                      </a:r>
                    </a:p>
                  </a:txBody>
                  <a:tcPr marL="0" marR="0" marT="0" marB="0" anchor="ctr"/>
                </a:tc>
                <a:tc>
                  <a:txBody>
                    <a:bodyPr/>
                    <a:lstStyle/>
                    <a:p>
                      <a:r>
                        <a:rPr lang="en-US" b="0" dirty="0">
                          <a:solidFill>
                            <a:schemeClr val="tx1"/>
                          </a:solidFill>
                        </a:rPr>
                        <a:t>Regulate body processes and promote normal body-system functions.</a:t>
                      </a:r>
                    </a:p>
                  </a:txBody>
                  <a:tcPr marL="0" marR="0" marT="0" marB="0" anchor="ctr"/>
                </a:tc>
                <a:extLst>
                  <a:ext uri="{0D108BD9-81ED-4DB2-BD59-A6C34878D82A}">
                    <a16:rowId xmlns:a16="http://schemas.microsoft.com/office/drawing/2014/main" val="2687426381"/>
                  </a:ext>
                </a:extLst>
              </a:tr>
              <a:tr h="1610710">
                <a:tc>
                  <a:txBody>
                    <a:bodyPr/>
                    <a:lstStyle/>
                    <a:p>
                      <a:r>
                        <a:rPr lang="en-US" dirty="0"/>
                        <a:t>Minerals</a:t>
                      </a:r>
                    </a:p>
                  </a:txBody>
                  <a:tcPr marL="0" marR="0" marT="0" marB="0" anchor="ctr">
                    <a:solidFill>
                      <a:schemeClr val="accent2"/>
                    </a:solidFill>
                  </a:tcPr>
                </a:tc>
                <a:tc>
                  <a:txBody>
                    <a:bodyPr/>
                    <a:lstStyle/>
                    <a:p>
                      <a:r>
                        <a:rPr lang="en-US" dirty="0"/>
                        <a:t>Regulate body processes, are necessary for proper cellular function, and comprise body tissue.</a:t>
                      </a:r>
                    </a:p>
                  </a:txBody>
                  <a:tcPr marL="0" marR="0" marT="0" marB="0" anchor="ctr">
                    <a:solidFill>
                      <a:schemeClr val="accent2"/>
                    </a:solidFill>
                  </a:tcPr>
                </a:tc>
                <a:extLst>
                  <a:ext uri="{0D108BD9-81ED-4DB2-BD59-A6C34878D82A}">
                    <a16:rowId xmlns:a16="http://schemas.microsoft.com/office/drawing/2014/main" val="2615699875"/>
                  </a:ext>
                </a:extLst>
              </a:tr>
              <a:tr h="1676400">
                <a:tc>
                  <a:txBody>
                    <a:bodyPr/>
                    <a:lstStyle/>
                    <a:p>
                      <a:r>
                        <a:rPr lang="en-US"/>
                        <a:t>Water</a:t>
                      </a:r>
                    </a:p>
                  </a:txBody>
                  <a:tcPr marL="0" marR="0" marT="0" marB="0" anchor="ctr">
                    <a:solidFill>
                      <a:schemeClr val="accent3"/>
                    </a:solidFill>
                  </a:tcPr>
                </a:tc>
                <a:tc>
                  <a:txBody>
                    <a:bodyPr/>
                    <a:lstStyle/>
                    <a:p>
                      <a:r>
                        <a:rPr lang="en-US" dirty="0"/>
                        <a:t>Transports essential nutrients to all body parts, transports waste products for disposal, and aids with body temperature maintenance.</a:t>
                      </a:r>
                    </a:p>
                  </a:txBody>
                  <a:tcPr marL="0" marR="0" marT="0" marB="0" anchor="ctr">
                    <a:solidFill>
                      <a:schemeClr val="accent3"/>
                    </a:solidFill>
                  </a:tcPr>
                </a:tc>
                <a:extLst>
                  <a:ext uri="{0D108BD9-81ED-4DB2-BD59-A6C34878D82A}">
                    <a16:rowId xmlns:a16="http://schemas.microsoft.com/office/drawing/2014/main" val="477800800"/>
                  </a:ext>
                </a:extLst>
              </a:tr>
            </a:tbl>
          </a:graphicData>
        </a:graphic>
      </p:graphicFrame>
    </p:spTree>
    <p:extLst>
      <p:ext uri="{BB962C8B-B14F-4D97-AF65-F5344CB8AC3E}">
        <p14:creationId xmlns:p14="http://schemas.microsoft.com/office/powerpoint/2010/main" val="22131408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Cooking 16x9">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extLst>
    <a:ext uri="{05A4C25C-085E-4340-85A3-A5531E510DB2}">
      <thm15:themeFamily xmlns:thm15="http://schemas.microsoft.com/office/thememl/2012/main" name="Fresh food presentation (widescreen).potx" id="{63DD3034-9CB5-4B6F-BCA0-530A5E267AB2}" vid="{9783A5E3-1DF2-4F3C-8902-0C2EB8A188D6}"/>
    </a:ext>
  </a:extLst>
</a:theme>
</file>

<file path=ppt/theme/theme2.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ppt/theme/theme3.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0D821C33D77374889306AEF42E3F77D" ma:contentTypeVersion="7" ma:contentTypeDescription="Create a new document." ma:contentTypeScope="" ma:versionID="72be366cff232dfece6902775b7875da">
  <xsd:schema xmlns:xsd="http://www.w3.org/2001/XMLSchema" xmlns:xs="http://www.w3.org/2001/XMLSchema" xmlns:p="http://schemas.microsoft.com/office/2006/metadata/properties" xmlns:ns2="fde54b8b-4b5e-495a-9838-89e8d703d9aa" targetNamespace="http://schemas.microsoft.com/office/2006/metadata/properties" ma:root="true" ma:fieldsID="941aee6532d60bb553fc8bd15f74bc67" ns2:_="">
    <xsd:import namespace="fde54b8b-4b5e-495a-9838-89e8d703d9a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e54b8b-4b5e-495a-9838-89e8d703d9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9173EA5-BB70-43AB-83BC-580D082264F8}"/>
</file>

<file path=customXml/itemProps2.xml><?xml version="1.0" encoding="utf-8"?>
<ds:datastoreItem xmlns:ds="http://schemas.openxmlformats.org/officeDocument/2006/customXml" ds:itemID="{5E700CCB-20BA-4760-AB9F-AC3B63ED32E0}">
  <ds:schemaRefs>
    <ds:schemaRef ds:uri="http://purl.org/dc/terms/"/>
    <ds:schemaRef ds:uri="http://schemas.openxmlformats.org/package/2006/metadata/core-properties"/>
    <ds:schemaRef ds:uri="http://www.w3.org/XML/1998/namespace"/>
    <ds:schemaRef ds:uri="http://purl.org/dc/dcmitype/"/>
    <ds:schemaRef ds:uri="http://purl.org/dc/elements/1.1/"/>
    <ds:schemaRef ds:uri="http://schemas.microsoft.com/office/infopath/2007/PartnerControls"/>
    <ds:schemaRef ds:uri="http://schemas.microsoft.com/office/2006/documentManagement/types"/>
    <ds:schemaRef ds:uri="40262f94-9f35-4ac3-9a90-690165a166b7"/>
    <ds:schemaRef ds:uri="a4f35948-e619-41b3-aa29-22878b09cfd2"/>
    <ds:schemaRef ds:uri="http://schemas.microsoft.com/office/2006/metadata/properties"/>
  </ds:schemaRefs>
</ds:datastoreItem>
</file>

<file path=customXml/itemProps3.xml><?xml version="1.0" encoding="utf-8"?>
<ds:datastoreItem xmlns:ds="http://schemas.openxmlformats.org/officeDocument/2006/customXml" ds:itemID="{308942AA-0721-4324-BC2C-A3CB43F24E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Fresh food presentation (widescreen)</Template>
  <TotalTime>929</TotalTime>
  <Words>5246</Words>
  <Application>Microsoft Office PowerPoint</Application>
  <PresentationFormat>Custom</PresentationFormat>
  <Paragraphs>452</Paragraphs>
  <Slides>80</Slides>
  <Notes>0</Notes>
  <HiddenSlides>0</HiddenSlides>
  <MMClips>6</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80</vt:i4>
      </vt:variant>
    </vt:vector>
  </HeadingPairs>
  <TitlesOfParts>
    <vt:vector size="83" baseType="lpstr">
      <vt:lpstr>Arial</vt:lpstr>
      <vt:lpstr>Constantia</vt:lpstr>
      <vt:lpstr>Cooking 16x9</vt:lpstr>
      <vt:lpstr>Achieving a Healthy Diet</vt:lpstr>
      <vt:lpstr>Chapter Objectives:</vt:lpstr>
      <vt:lpstr>Chapter Objectives:</vt:lpstr>
      <vt:lpstr>Introduction</vt:lpstr>
      <vt:lpstr>Introduction</vt:lpstr>
      <vt:lpstr>2.1 A Healthy Philosophy toward Food</vt:lpstr>
      <vt:lpstr>A Healthy Philosophy toward Food</vt:lpstr>
      <vt:lpstr>Why Nutrition Is Important to Health?</vt:lpstr>
      <vt:lpstr>Why Nutrition Is Important to Health?</vt:lpstr>
      <vt:lpstr>Undernutrition, Overnutrition, and Malnutrition</vt:lpstr>
      <vt:lpstr>Undernutrition</vt:lpstr>
      <vt:lpstr>Overnutrition</vt:lpstr>
      <vt:lpstr>Growth and Development</vt:lpstr>
      <vt:lpstr>Growth and Development</vt:lpstr>
      <vt:lpstr>The Healing Process</vt:lpstr>
      <vt:lpstr>The Healing Process</vt:lpstr>
      <vt:lpstr>2.2 What Is Nutritional Balance and Moderation?</vt:lpstr>
      <vt:lpstr>Achieving a Healthy Diet:  Adequacy</vt:lpstr>
      <vt:lpstr>Nutrient-Dense Food Alternatives</vt:lpstr>
      <vt:lpstr>Achieving a Healthy Diet:  Balanced</vt:lpstr>
      <vt:lpstr>Achieving a Healthy Diet:  Moderation</vt:lpstr>
      <vt:lpstr>Achieving a Healthy Diet:  Calorie Control</vt:lpstr>
      <vt:lpstr>Achieving a Healthy Diet:  Varied</vt:lpstr>
      <vt:lpstr>Achieving a Healthy Diet</vt:lpstr>
      <vt:lpstr>2.3 Understanding the Bigger Picture</vt:lpstr>
      <vt:lpstr>Major Themes of the 2020 Dietary Guidelines </vt:lpstr>
      <vt:lpstr>2020 Dietary Guidelines</vt:lpstr>
      <vt:lpstr>Develop Healthy Dietary Patterns</vt:lpstr>
      <vt:lpstr>Foods or Food Components to Reduce</vt:lpstr>
      <vt:lpstr>Recommendations for Macronutrient Intake</vt:lpstr>
      <vt:lpstr>Foods or Food Components to Increase</vt:lpstr>
      <vt:lpstr>In summary…</vt:lpstr>
      <vt:lpstr>2.4 Healthy People 2030</vt:lpstr>
      <vt:lpstr>Helping People Make Healthy Choices</vt:lpstr>
      <vt:lpstr>Socioeconomic Model</vt:lpstr>
      <vt:lpstr>Determinants of Health Approach</vt:lpstr>
      <vt:lpstr>Mission and Goals</vt:lpstr>
      <vt:lpstr>Mission and Goals Continued</vt:lpstr>
      <vt:lpstr>Benefits of Healthy People 2020 Goals</vt:lpstr>
      <vt:lpstr>Healthy People 2030 Recommendations</vt:lpstr>
      <vt:lpstr>Healthy People 2030 Objectives</vt:lpstr>
      <vt:lpstr>Healthy People 2030 Objectives Continued</vt:lpstr>
      <vt:lpstr>Active versus Sedentary Lifestyle</vt:lpstr>
      <vt:lpstr>2.5 Recommendations for Optimal Health</vt:lpstr>
      <vt:lpstr>Buy Locally Grown Foods</vt:lpstr>
      <vt:lpstr>Discretionary Calories</vt:lpstr>
      <vt:lpstr>Healthy Eating Index</vt:lpstr>
      <vt:lpstr>2.6 Understanding Daily Reference Intakes</vt:lpstr>
      <vt:lpstr>Understanding Daily Reference Intakes</vt:lpstr>
      <vt:lpstr>Understanding Daily Reference Intakes</vt:lpstr>
      <vt:lpstr>Understanding Daily Reference Intakes</vt:lpstr>
      <vt:lpstr>DRI Graph </vt:lpstr>
      <vt:lpstr>AMDR Values for Adults</vt:lpstr>
      <vt:lpstr>2.7 Discovering Nutrition Facts:  Food Labels</vt:lpstr>
      <vt:lpstr>Mandatory versus Optional Inclusions</vt:lpstr>
      <vt:lpstr>Discovering Nutrition Facts:  Food Labels</vt:lpstr>
      <vt:lpstr>Discovering Nutrition Facts:  Food Labels</vt:lpstr>
      <vt:lpstr>Discovering Nutrition Facts:  Food Labels</vt:lpstr>
      <vt:lpstr>FDA Message on Food Labels</vt:lpstr>
      <vt:lpstr>Reading the Label</vt:lpstr>
      <vt:lpstr>Reading the Label</vt:lpstr>
      <vt:lpstr>Reading the Label</vt:lpstr>
      <vt:lpstr>How to Read a Food Label</vt:lpstr>
      <vt:lpstr>Claims on Food Labels</vt:lpstr>
      <vt:lpstr>Claims on Food Labels</vt:lpstr>
      <vt:lpstr>Claims on Food Labels</vt:lpstr>
      <vt:lpstr>Claims on Food Labels</vt:lpstr>
      <vt:lpstr>Allergy Warnings</vt:lpstr>
      <vt:lpstr>2.8 When Enough Is Enough</vt:lpstr>
      <vt:lpstr>When Enough Is Enough</vt:lpstr>
      <vt:lpstr>Estimating Portion Size</vt:lpstr>
      <vt:lpstr>Estimating Portion Size</vt:lpstr>
      <vt:lpstr>Estimating Portion Size</vt:lpstr>
      <vt:lpstr>ChooseMyPlate.gov Planner</vt:lpstr>
      <vt:lpstr>2.9 Nutrition and the Media</vt:lpstr>
      <vt:lpstr>Using Eyes of Discernment</vt:lpstr>
      <vt:lpstr>Using Eyes of Discernment</vt:lpstr>
      <vt:lpstr>Using Eyes of Discernment</vt:lpstr>
      <vt:lpstr>Questions to Ask When Reading a Website</vt:lpstr>
      <vt:lpstr>Trustworthy Sources</vt:lpstr>
    </vt:vector>
  </TitlesOfParts>
  <Company>Georgia Highlands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Nutrition and You</dc:title>
  <dc:creator>Sharryse Henderson</dc:creator>
  <cp:lastModifiedBy>Sharryse Henderson</cp:lastModifiedBy>
  <cp:revision>108</cp:revision>
  <dcterms:created xsi:type="dcterms:W3CDTF">2018-01-08T00:02:35Z</dcterms:created>
  <dcterms:modified xsi:type="dcterms:W3CDTF">2021-12-09T02:31:23Z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0x010100F0D821C33D77374889306AEF42E3F77D</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