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3"/>
  </p:notesMasterIdLst>
  <p:handoutMasterIdLst>
    <p:handoutMasterId r:id="rId124"/>
  </p:handoutMasterIdLst>
  <p:sldIdLst>
    <p:sldId id="256" r:id="rId5"/>
    <p:sldId id="372" r:id="rId6"/>
    <p:sldId id="373" r:id="rId7"/>
    <p:sldId id="257" r:id="rId8"/>
    <p:sldId id="258" r:id="rId9"/>
    <p:sldId id="261" r:id="rId10"/>
    <p:sldId id="259" r:id="rId11"/>
    <p:sldId id="260" r:id="rId12"/>
    <p:sldId id="263" r:id="rId13"/>
    <p:sldId id="262"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8" r:id="rId38"/>
    <p:sldId id="287" r:id="rId39"/>
    <p:sldId id="289" r:id="rId40"/>
    <p:sldId id="290" r:id="rId41"/>
    <p:sldId id="291" r:id="rId42"/>
    <p:sldId id="292" r:id="rId43"/>
    <p:sldId id="324" r:id="rId44"/>
    <p:sldId id="331" r:id="rId45"/>
    <p:sldId id="332" r:id="rId46"/>
    <p:sldId id="321" r:id="rId47"/>
    <p:sldId id="330" r:id="rId48"/>
    <p:sldId id="322" r:id="rId49"/>
    <p:sldId id="329" r:id="rId50"/>
    <p:sldId id="326" r:id="rId51"/>
    <p:sldId id="323" r:id="rId52"/>
    <p:sldId id="327" r:id="rId53"/>
    <p:sldId id="328" r:id="rId54"/>
    <p:sldId id="325" r:id="rId55"/>
    <p:sldId id="293" r:id="rId56"/>
    <p:sldId id="294" r:id="rId57"/>
    <p:sldId id="295" r:id="rId58"/>
    <p:sldId id="296" r:id="rId59"/>
    <p:sldId id="297" r:id="rId60"/>
    <p:sldId id="298" r:id="rId61"/>
    <p:sldId id="299" r:id="rId62"/>
    <p:sldId id="300" r:id="rId63"/>
    <p:sldId id="301" r:id="rId64"/>
    <p:sldId id="302" r:id="rId65"/>
    <p:sldId id="303" r:id="rId66"/>
    <p:sldId id="304" r:id="rId67"/>
    <p:sldId id="305" r:id="rId68"/>
    <p:sldId id="306" r:id="rId69"/>
    <p:sldId id="307" r:id="rId70"/>
    <p:sldId id="308" r:id="rId71"/>
    <p:sldId id="309" r:id="rId72"/>
    <p:sldId id="310" r:id="rId73"/>
    <p:sldId id="311" r:id="rId74"/>
    <p:sldId id="312" r:id="rId75"/>
    <p:sldId id="313" r:id="rId76"/>
    <p:sldId id="314" r:id="rId77"/>
    <p:sldId id="320" r:id="rId78"/>
    <p:sldId id="315" r:id="rId79"/>
    <p:sldId id="316" r:id="rId80"/>
    <p:sldId id="317" r:id="rId81"/>
    <p:sldId id="318" r:id="rId82"/>
    <p:sldId id="319" r:id="rId83"/>
    <p:sldId id="333" r:id="rId84"/>
    <p:sldId id="335" r:id="rId85"/>
    <p:sldId id="334"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492" autoAdjust="0"/>
  </p:normalViewPr>
  <p:slideViewPr>
    <p:cSldViewPr>
      <p:cViewPr varScale="1">
        <p:scale>
          <a:sx n="55" d="100"/>
          <a:sy n="55" d="100"/>
        </p:scale>
        <p:origin x="17" y="353"/>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notesMaster" Target="notesMasters/notesMaster1.xml"/><Relationship Id="rId128" Type="http://schemas.openxmlformats.org/officeDocument/2006/relationships/tableStyles" Target="tableStyle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slide" Target="slides/slide114.xml"/><Relationship Id="rId12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2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12/11/2021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12/11/2021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smtClean="0"/>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12/11/2021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smtClean="0"/>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12/11/2021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12/11/2021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12/11/2021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12/11/2021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12/11/2021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video" Target="https://www.youtube.com/embed/meUEXukFM-o" TargetMode="Externa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youtube.com/v/gJPuZofaAx8" TargetMode="External"/><Relationship Id="rId2" Type="http://schemas.openxmlformats.org/officeDocument/2006/relationships/slideLayout" Target="../slideLayouts/slideLayout2.xml"/><Relationship Id="rId1" Type="http://schemas.openxmlformats.org/officeDocument/2006/relationships/video" Target="https://www.youtube.com/embed/gJPuZofaAx8" TargetMode="External"/><Relationship Id="rId4" Type="http://schemas.openxmlformats.org/officeDocument/2006/relationships/image" Target="../media/image16.jpeg"/></Relationships>
</file>

<file path=ppt/slides/_rels/slide7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DpdlJ79ACCo"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youtu.be/qylxpwNhFYI" TargetMode="External"/><Relationship Id="rId2" Type="http://schemas.openxmlformats.org/officeDocument/2006/relationships/slideLayout" Target="../slideLayouts/slideLayout2.xml"/><Relationship Id="rId1" Type="http://schemas.openxmlformats.org/officeDocument/2006/relationships/video" Target="https://www.youtube.com/embed/qylxpwNhFYI" TargetMode="External"/><Relationship Id="rId4" Type="http://schemas.openxmlformats.org/officeDocument/2006/relationships/image" Target="../media/image3.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324" y="362396"/>
            <a:ext cx="9676288" cy="1676400"/>
          </a:xfrm>
        </p:spPr>
        <p:txBody>
          <a:bodyPr/>
          <a:lstStyle/>
          <a:p>
            <a:r>
              <a:rPr lang="en-US" sz="5400" dirty="0" smtClean="0"/>
              <a:t>Carbohydrates</a:t>
            </a:r>
            <a:endParaRPr lang="en-US" sz="5400" dirty="0"/>
          </a:p>
        </p:txBody>
      </p:sp>
      <p:sp>
        <p:nvSpPr>
          <p:cNvPr id="3" name="Subtitle 2"/>
          <p:cNvSpPr>
            <a:spLocks noGrp="1"/>
          </p:cNvSpPr>
          <p:nvPr>
            <p:ph type="subTitle" idx="1"/>
          </p:nvPr>
        </p:nvSpPr>
        <p:spPr/>
        <p:txBody>
          <a:bodyPr/>
          <a:lstStyle/>
          <a:p>
            <a:r>
              <a:rPr lang="en-US" dirty="0" smtClean="0"/>
              <a:t>Chapter Four</a:t>
            </a:r>
            <a:endParaRPr lang="en-US" dirty="0"/>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sp>
        <p:nvSpPr>
          <p:cNvPr id="3" name="Content Placeholder 2"/>
          <p:cNvSpPr>
            <a:spLocks noGrp="1"/>
          </p:cNvSpPr>
          <p:nvPr>
            <p:ph idx="1"/>
          </p:nvPr>
        </p:nvSpPr>
        <p:spPr>
          <a:xfrm>
            <a:off x="1218882" y="1600200"/>
            <a:ext cx="10285729" cy="4572000"/>
          </a:xfrm>
        </p:spPr>
        <p:txBody>
          <a:bodyPr>
            <a:normAutofit fontScale="92500" lnSpcReduction="10000"/>
          </a:bodyPr>
          <a:lstStyle/>
          <a:p>
            <a:r>
              <a:rPr lang="en-US" dirty="0"/>
              <a:t>The vast majority of flour milled and used in foods and cooking in America is white flour. </a:t>
            </a:r>
          </a:p>
          <a:p>
            <a:r>
              <a:rPr lang="en-US" dirty="0" smtClean="0"/>
              <a:t>The </a:t>
            </a:r>
            <a:r>
              <a:rPr lang="en-US" dirty="0"/>
              <a:t>modern milling process of preparing white flour removes between 50 and 85 percent of B vitamins, vitamin E, calcium, iron, potassium, chromium, phosphorus, zinc, magnesium manganese, and cobalt</a:t>
            </a:r>
            <a:r>
              <a:rPr lang="en-US" dirty="0" smtClean="0"/>
              <a:t>.</a:t>
            </a:r>
          </a:p>
          <a:p>
            <a:pPr marL="0" indent="0">
              <a:buNone/>
            </a:pPr>
            <a:endParaRPr lang="en-US" dirty="0"/>
          </a:p>
          <a:p>
            <a:pPr marL="0" indent="0">
              <a:buNone/>
            </a:pPr>
            <a:r>
              <a:rPr lang="en-US" i="1" dirty="0" smtClean="0"/>
              <a:t>“</a:t>
            </a:r>
            <a:r>
              <a:rPr lang="en-US" i="1" dirty="0"/>
              <a:t>If thou tastest a crust of bread, thou </a:t>
            </a:r>
            <a:r>
              <a:rPr lang="en-US" i="1" dirty="0" smtClean="0"/>
              <a:t>tastest </a:t>
            </a:r>
            <a:r>
              <a:rPr lang="en-US" i="1" dirty="0"/>
              <a:t>all the stars and all the heavens.”</a:t>
            </a:r>
          </a:p>
          <a:p>
            <a:pPr marL="0" indent="0">
              <a:buNone/>
            </a:pPr>
            <a:r>
              <a:rPr lang="en-US" dirty="0" smtClean="0"/>
              <a:t>	-Robert </a:t>
            </a:r>
            <a:r>
              <a:rPr lang="en-US" dirty="0"/>
              <a:t>Browning, English poet and playwright </a:t>
            </a:r>
            <a:r>
              <a:rPr lang="en-US" dirty="0" smtClean="0"/>
              <a:t>(1812–1889</a:t>
            </a:r>
            <a:r>
              <a:rPr lang="en-US" dirty="0"/>
              <a:t>)</a:t>
            </a:r>
          </a:p>
          <a:p>
            <a:pPr marL="0" indent="0">
              <a:buNone/>
            </a:pPr>
            <a:endParaRPr lang="en-US" dirty="0"/>
          </a:p>
        </p:txBody>
      </p:sp>
    </p:spTree>
    <p:extLst>
      <p:ext uri="{BB962C8B-B14F-4D97-AF65-F5344CB8AC3E}">
        <p14:creationId xmlns:p14="http://schemas.microsoft.com/office/powerpoint/2010/main" val="19840511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DRIs </a:t>
            </a:r>
            <a:r>
              <a:rPr lang="en-US" dirty="0"/>
              <a:t>for Carbohydrates and Fiber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59971459"/>
              </p:ext>
            </p:extLst>
          </p:nvPr>
        </p:nvGraphicFramePr>
        <p:xfrm>
          <a:off x="1219200" y="1905000"/>
          <a:ext cx="9750426" cy="2895600"/>
        </p:xfrm>
        <a:graphic>
          <a:graphicData uri="http://schemas.openxmlformats.org/drawingml/2006/table">
            <a:tbl>
              <a:tblPr>
                <a:tableStyleId>{5940675A-B579-460E-94D1-54222C63F5DA}</a:tableStyleId>
              </a:tblPr>
              <a:tblGrid>
                <a:gridCol w="3250142">
                  <a:extLst>
                    <a:ext uri="{9D8B030D-6E8A-4147-A177-3AD203B41FA5}">
                      <a16:colId xmlns:a16="http://schemas.microsoft.com/office/drawing/2014/main" val="3054862814"/>
                    </a:ext>
                  </a:extLst>
                </a:gridCol>
                <a:gridCol w="3250142">
                  <a:extLst>
                    <a:ext uri="{9D8B030D-6E8A-4147-A177-3AD203B41FA5}">
                      <a16:colId xmlns:a16="http://schemas.microsoft.com/office/drawing/2014/main" val="143221464"/>
                    </a:ext>
                  </a:extLst>
                </a:gridCol>
                <a:gridCol w="3250142">
                  <a:extLst>
                    <a:ext uri="{9D8B030D-6E8A-4147-A177-3AD203B41FA5}">
                      <a16:colId xmlns:a16="http://schemas.microsoft.com/office/drawing/2014/main" val="1191133859"/>
                    </a:ext>
                  </a:extLst>
                </a:gridCol>
              </a:tblGrid>
              <a:tr h="579120">
                <a:tc>
                  <a:txBody>
                    <a:bodyPr/>
                    <a:lstStyle/>
                    <a:p>
                      <a:r>
                        <a:rPr lang="en-US" sz="2400" dirty="0"/>
                        <a:t>Carbohydrate Type</a:t>
                      </a:r>
                    </a:p>
                  </a:txBody>
                  <a:tcPr marL="0" marR="0" marT="0" marB="0" anchor="ctr">
                    <a:solidFill>
                      <a:schemeClr val="accent3"/>
                    </a:solidFill>
                  </a:tcPr>
                </a:tc>
                <a:tc>
                  <a:txBody>
                    <a:bodyPr/>
                    <a:lstStyle/>
                    <a:p>
                      <a:r>
                        <a:rPr lang="en-US" sz="2400" dirty="0"/>
                        <a:t>RDA (g/day)</a:t>
                      </a:r>
                    </a:p>
                  </a:txBody>
                  <a:tcPr marL="0" marR="0" marT="0" marB="0" anchor="ctr">
                    <a:solidFill>
                      <a:schemeClr val="accent3"/>
                    </a:solidFill>
                  </a:tcPr>
                </a:tc>
                <a:tc>
                  <a:txBody>
                    <a:bodyPr/>
                    <a:lstStyle/>
                    <a:p>
                      <a:pPr algn="r"/>
                      <a:r>
                        <a:rPr lang="en-US" sz="2400" dirty="0"/>
                        <a:t>AMDR (% calories)</a:t>
                      </a:r>
                    </a:p>
                  </a:txBody>
                  <a:tcPr marL="0" marR="0" marT="0" marB="0" anchor="ctr">
                    <a:solidFill>
                      <a:schemeClr val="accent3"/>
                    </a:solidFill>
                  </a:tcPr>
                </a:tc>
                <a:extLst>
                  <a:ext uri="{0D108BD9-81ED-4DB2-BD59-A6C34878D82A}">
                    <a16:rowId xmlns:a16="http://schemas.microsoft.com/office/drawing/2014/main" val="1044064808"/>
                  </a:ext>
                </a:extLst>
              </a:tr>
              <a:tr h="579120">
                <a:tc>
                  <a:txBody>
                    <a:bodyPr/>
                    <a:lstStyle/>
                    <a:p>
                      <a:r>
                        <a:rPr lang="en-US" sz="2400" dirty="0"/>
                        <a:t>Total Carbohydrates</a:t>
                      </a:r>
                    </a:p>
                  </a:txBody>
                  <a:tcPr marL="0" marR="0" marT="0" marB="0" anchor="ctr">
                    <a:solidFill>
                      <a:srgbClr val="92D050"/>
                    </a:solidFill>
                  </a:tcPr>
                </a:tc>
                <a:tc>
                  <a:txBody>
                    <a:bodyPr/>
                    <a:lstStyle/>
                    <a:p>
                      <a:r>
                        <a:rPr lang="en-US" sz="2400" dirty="0"/>
                        <a:t>130</a:t>
                      </a:r>
                    </a:p>
                  </a:txBody>
                  <a:tcPr marL="0" marR="0" marT="0" marB="0" anchor="ctr">
                    <a:solidFill>
                      <a:srgbClr val="92D050"/>
                    </a:solidFill>
                  </a:tcPr>
                </a:tc>
                <a:tc>
                  <a:txBody>
                    <a:bodyPr/>
                    <a:lstStyle/>
                    <a:p>
                      <a:pPr algn="r"/>
                      <a:r>
                        <a:rPr lang="en-US" sz="2400" dirty="0"/>
                        <a:t>45–65</a:t>
                      </a:r>
                    </a:p>
                  </a:txBody>
                  <a:tcPr marL="0" marR="0" marT="0" marB="0" anchor="ctr">
                    <a:solidFill>
                      <a:srgbClr val="92D050"/>
                    </a:solidFill>
                  </a:tcPr>
                </a:tc>
                <a:extLst>
                  <a:ext uri="{0D108BD9-81ED-4DB2-BD59-A6C34878D82A}">
                    <a16:rowId xmlns:a16="http://schemas.microsoft.com/office/drawing/2014/main" val="3129683373"/>
                  </a:ext>
                </a:extLst>
              </a:tr>
              <a:tr h="579120">
                <a:tc>
                  <a:txBody>
                    <a:bodyPr/>
                    <a:lstStyle/>
                    <a:p>
                      <a:r>
                        <a:rPr lang="en-US" sz="2400" dirty="0"/>
                        <a:t>Added Sugars</a:t>
                      </a:r>
                    </a:p>
                  </a:txBody>
                  <a:tcPr marL="0" marR="0" marT="0" marB="0" anchor="ctr">
                    <a:solidFill>
                      <a:srgbClr val="FFC000"/>
                    </a:solidFill>
                  </a:tcPr>
                </a:tc>
                <a:tc>
                  <a:txBody>
                    <a:bodyPr/>
                    <a:lstStyle/>
                    <a:p>
                      <a:endParaRPr lang="en-US" sz="2400" dirty="0"/>
                    </a:p>
                  </a:txBody>
                  <a:tcPr marL="0" marR="0" marT="0" marB="0" anchor="ctr">
                    <a:solidFill>
                      <a:srgbClr val="FFC000"/>
                    </a:solidFill>
                  </a:tcPr>
                </a:tc>
                <a:tc>
                  <a:txBody>
                    <a:bodyPr/>
                    <a:lstStyle/>
                    <a:p>
                      <a:pPr algn="r"/>
                      <a:r>
                        <a:rPr lang="en-US" sz="2400" dirty="0"/>
                        <a:t>&lt; 25</a:t>
                      </a:r>
                    </a:p>
                  </a:txBody>
                  <a:tcPr marL="0" marR="0" marT="0" marB="0" anchor="ctr">
                    <a:solidFill>
                      <a:srgbClr val="FFC000"/>
                    </a:solidFill>
                  </a:tcPr>
                </a:tc>
                <a:extLst>
                  <a:ext uri="{0D108BD9-81ED-4DB2-BD59-A6C34878D82A}">
                    <a16:rowId xmlns:a16="http://schemas.microsoft.com/office/drawing/2014/main" val="987333558"/>
                  </a:ext>
                </a:extLst>
              </a:tr>
              <a:tr h="579120">
                <a:tc>
                  <a:txBody>
                    <a:bodyPr/>
                    <a:lstStyle/>
                    <a:p>
                      <a:r>
                        <a:rPr lang="en-US" sz="2400" dirty="0"/>
                        <a:t>Fiber</a:t>
                      </a:r>
                    </a:p>
                  </a:txBody>
                  <a:tcPr marL="0" marR="0" marT="0" marB="0" anchor="ctr">
                    <a:solidFill>
                      <a:srgbClr val="92D050"/>
                    </a:solidFill>
                  </a:tcPr>
                </a:tc>
                <a:tc>
                  <a:txBody>
                    <a:bodyPr/>
                    <a:lstStyle/>
                    <a:p>
                      <a:r>
                        <a:rPr lang="en-US" sz="2400" dirty="0"/>
                        <a:t>38 (men),* 25 (women)*</a:t>
                      </a:r>
                    </a:p>
                  </a:txBody>
                  <a:tcPr marL="0" marR="0" marT="0" marB="0" anchor="ctr">
                    <a:solidFill>
                      <a:srgbClr val="92D050"/>
                    </a:solidFill>
                  </a:tcPr>
                </a:tc>
                <a:tc>
                  <a:txBody>
                    <a:bodyPr/>
                    <a:lstStyle/>
                    <a:p>
                      <a:pPr algn="r"/>
                      <a:endParaRPr lang="en-US" sz="2400" dirty="0"/>
                    </a:p>
                  </a:txBody>
                  <a:tcPr marL="0" marR="0" marT="0" marB="0" anchor="ctr">
                    <a:solidFill>
                      <a:srgbClr val="92D050"/>
                    </a:solidFill>
                  </a:tcPr>
                </a:tc>
                <a:extLst>
                  <a:ext uri="{0D108BD9-81ED-4DB2-BD59-A6C34878D82A}">
                    <a16:rowId xmlns:a16="http://schemas.microsoft.com/office/drawing/2014/main" val="2817991611"/>
                  </a:ext>
                </a:extLst>
              </a:tr>
              <a:tr h="579120">
                <a:tc gridSpan="3">
                  <a:txBody>
                    <a:bodyPr/>
                    <a:lstStyle/>
                    <a:p>
                      <a:pPr algn="ctr"/>
                      <a:r>
                        <a:rPr lang="en-US" sz="2400" dirty="0"/>
                        <a:t>* denotes Adequate Intake</a:t>
                      </a:r>
                    </a:p>
                  </a:txBody>
                  <a:tcPr marL="0" marR="0" marT="0" marB="0" anchor="ctr">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75538311"/>
                  </a:ext>
                </a:extLst>
              </a:tr>
            </a:tbl>
          </a:graphicData>
        </a:graphic>
      </p:graphicFrame>
    </p:spTree>
    <p:extLst>
      <p:ext uri="{BB962C8B-B14F-4D97-AF65-F5344CB8AC3E}">
        <p14:creationId xmlns:p14="http://schemas.microsoft.com/office/powerpoint/2010/main" val="1374182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Dietary Sources of </a:t>
            </a:r>
            <a:r>
              <a:rPr lang="en-US" b="1" dirty="0" smtClean="0"/>
              <a:t>Carbohydrates</a:t>
            </a:r>
            <a:endParaRPr lang="en-US" dirty="0"/>
          </a:p>
        </p:txBody>
      </p:sp>
      <p:sp>
        <p:nvSpPr>
          <p:cNvPr id="3" name="Content Placeholder 2"/>
          <p:cNvSpPr>
            <a:spLocks noGrp="1"/>
          </p:cNvSpPr>
          <p:nvPr>
            <p:ph idx="1"/>
          </p:nvPr>
        </p:nvSpPr>
        <p:spPr>
          <a:xfrm>
            <a:off x="989012" y="1600200"/>
            <a:ext cx="10668000" cy="4953000"/>
          </a:xfrm>
        </p:spPr>
        <p:txBody>
          <a:bodyPr>
            <a:normAutofit fontScale="92500" lnSpcReduction="10000"/>
          </a:bodyPr>
          <a:lstStyle/>
          <a:p>
            <a:r>
              <a:rPr lang="en-US" dirty="0"/>
              <a:t>Carbohydrates are contained in all five food groups: grains, fruits, vegetables, meats, and beans (only in some processed meats and beans), and dairy products. </a:t>
            </a:r>
          </a:p>
          <a:p>
            <a:r>
              <a:rPr lang="en-US" dirty="0" smtClean="0"/>
              <a:t>Fast-releasing </a:t>
            </a:r>
            <a:r>
              <a:rPr lang="en-US" dirty="0"/>
              <a:t>carbohydrates are more prevalent in fruits, fruit juices, and dairy products, while slow-releasing carbohydrates are more plentiful in starchy vegetables, beans, and whole grains. </a:t>
            </a:r>
            <a:endParaRPr lang="en-US" dirty="0" smtClean="0"/>
          </a:p>
          <a:p>
            <a:r>
              <a:rPr lang="en-US" dirty="0" smtClean="0"/>
              <a:t>Fast-releasing </a:t>
            </a:r>
            <a:r>
              <a:rPr lang="en-US" dirty="0"/>
              <a:t>carbohydrates are also found in large amounts in processed foods, soft drinks, and sweets. </a:t>
            </a:r>
            <a:endParaRPr lang="en-US" dirty="0" smtClean="0"/>
          </a:p>
          <a:p>
            <a:r>
              <a:rPr lang="en-US" dirty="0" smtClean="0"/>
              <a:t>On </a:t>
            </a:r>
            <a:r>
              <a:rPr lang="en-US" dirty="0"/>
              <a:t>average, a serving of fruits, whole grains, or starches contains 15 grams of carbohydrates. </a:t>
            </a:r>
            <a:endParaRPr lang="en-US" dirty="0" smtClean="0"/>
          </a:p>
          <a:p>
            <a:r>
              <a:rPr lang="en-US" dirty="0" smtClean="0"/>
              <a:t>A </a:t>
            </a:r>
            <a:r>
              <a:rPr lang="en-US" dirty="0"/>
              <a:t>serving of dairy contains about 12 grams of carbohydrates, and a serving of vegetables contains about 5 grams of carbohydrates.</a:t>
            </a:r>
          </a:p>
        </p:txBody>
      </p:sp>
    </p:spTree>
    <p:extLst>
      <p:ext uri="{BB962C8B-B14F-4D97-AF65-F5344CB8AC3E}">
        <p14:creationId xmlns:p14="http://schemas.microsoft.com/office/powerpoint/2010/main" val="2262377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It’s the Whole Nutrient </a:t>
            </a:r>
            <a:r>
              <a:rPr lang="en-US" b="1" dirty="0" smtClean="0"/>
              <a:t>Package</a:t>
            </a:r>
            <a:endParaRPr lang="en-US" dirty="0"/>
          </a:p>
        </p:txBody>
      </p:sp>
      <p:sp>
        <p:nvSpPr>
          <p:cNvPr id="3" name="Content Placeholder 2"/>
          <p:cNvSpPr>
            <a:spLocks noGrp="1"/>
          </p:cNvSpPr>
          <p:nvPr>
            <p:ph idx="1"/>
          </p:nvPr>
        </p:nvSpPr>
        <p:spPr>
          <a:xfrm>
            <a:off x="1218882" y="1600200"/>
            <a:ext cx="10209529" cy="4953000"/>
          </a:xfrm>
        </p:spPr>
        <p:txBody>
          <a:bodyPr>
            <a:normAutofit lnSpcReduction="10000"/>
          </a:bodyPr>
          <a:lstStyle/>
          <a:p>
            <a:r>
              <a:rPr lang="en-US" dirty="0"/>
              <a:t>In choosing dietary sources of carbohydrates the best ones are those that are nutrient dense, meaning they contain more essential nutrients per calorie of energy. </a:t>
            </a:r>
            <a:endParaRPr lang="en-US" dirty="0" smtClean="0"/>
          </a:p>
          <a:p>
            <a:r>
              <a:rPr lang="en-US" dirty="0" smtClean="0"/>
              <a:t>In </a:t>
            </a:r>
            <a:r>
              <a:rPr lang="en-US" dirty="0"/>
              <a:t>general, nutrient-dense carbohydrates are minimally processed and include whole-grain breads and cereals, low-fat dairy products, fruits, vegetables, and beans. </a:t>
            </a:r>
            <a:endParaRPr lang="en-US" dirty="0" smtClean="0"/>
          </a:p>
          <a:p>
            <a:r>
              <a:rPr lang="en-US" dirty="0" smtClean="0"/>
              <a:t>In </a:t>
            </a:r>
            <a:r>
              <a:rPr lang="en-US" dirty="0"/>
              <a:t>contrast, empty-calorie carbohydrate foods are highly processed and often contain added sugars and fats. Soft drinks, cakes, cookies, and candy are examples of empty-calorie carbohydrates. </a:t>
            </a:r>
            <a:endParaRPr lang="en-US" dirty="0" smtClean="0"/>
          </a:p>
          <a:p>
            <a:r>
              <a:rPr lang="en-US" dirty="0" smtClean="0"/>
              <a:t>They </a:t>
            </a:r>
            <a:r>
              <a:rPr lang="en-US" dirty="0"/>
              <a:t>are sometimes referred to as ‘bad carbohydrates,’ as they are known to cause health problems when consumed in excess.</a:t>
            </a:r>
          </a:p>
        </p:txBody>
      </p:sp>
    </p:spTree>
    <p:extLst>
      <p:ext uri="{BB962C8B-B14F-4D97-AF65-F5344CB8AC3E}">
        <p14:creationId xmlns:p14="http://schemas.microsoft.com/office/powerpoint/2010/main" val="2582810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819130" cy="1295400"/>
          </a:xfrm>
        </p:spPr>
        <p:txBody>
          <a:bodyPr>
            <a:normAutofit/>
          </a:bodyPr>
          <a:lstStyle/>
          <a:p>
            <a:r>
              <a:rPr lang="en-US" b="1" dirty="0"/>
              <a:t>Understanding </a:t>
            </a:r>
            <a:r>
              <a:rPr lang="en-US" b="1" dirty="0" smtClean="0"/>
              <a:t>Carbs </a:t>
            </a:r>
            <a:r>
              <a:rPr lang="en-US" b="1" dirty="0"/>
              <a:t>from Product </a:t>
            </a:r>
            <a:r>
              <a:rPr lang="en-US" b="1" dirty="0" smtClean="0"/>
              <a:t>Information</a:t>
            </a:r>
            <a:endParaRPr lang="en-US" b="1" dirty="0"/>
          </a:p>
        </p:txBody>
      </p:sp>
      <p:sp>
        <p:nvSpPr>
          <p:cNvPr id="3" name="Content Placeholder 2"/>
          <p:cNvSpPr>
            <a:spLocks noGrp="1"/>
          </p:cNvSpPr>
          <p:nvPr>
            <p:ph idx="1"/>
          </p:nvPr>
        </p:nvSpPr>
        <p:spPr>
          <a:xfrm>
            <a:off x="1218882" y="1600200"/>
            <a:ext cx="10285729" cy="4953000"/>
          </a:xfrm>
        </p:spPr>
        <p:txBody>
          <a:bodyPr>
            <a:normAutofit fontScale="92500"/>
          </a:bodyPr>
          <a:lstStyle/>
          <a:p>
            <a:r>
              <a:rPr lang="en-US" dirty="0" smtClean="0"/>
              <a:t>When </a:t>
            </a:r>
            <a:r>
              <a:rPr lang="en-US" dirty="0"/>
              <a:t>choosing between two breads, pick the one that lists whole wheat (not wheat flour) as the first ingredient, and avoid those with other flour ingredients, such as white flour or corn flour. (Enriched wheat flour refers to white flour with added vitamins.) </a:t>
            </a:r>
            <a:endParaRPr lang="en-US" dirty="0" smtClean="0"/>
          </a:p>
          <a:p>
            <a:r>
              <a:rPr lang="en-US" dirty="0" smtClean="0"/>
              <a:t>Eat </a:t>
            </a:r>
            <a:r>
              <a:rPr lang="en-US" dirty="0"/>
              <a:t>less of products that list HFCS and other sugars such as sucrose, honey, dextrose, and cane sugar in the first five ingredients. </a:t>
            </a:r>
            <a:endParaRPr lang="en-US" dirty="0" smtClean="0"/>
          </a:p>
          <a:p>
            <a:r>
              <a:rPr lang="en-US" dirty="0" smtClean="0"/>
              <a:t>If </a:t>
            </a:r>
            <a:r>
              <a:rPr lang="en-US" dirty="0"/>
              <a:t>you want to eat less processed foods then, in general, stay away from products with long ingredient lists. </a:t>
            </a:r>
            <a:endParaRPr lang="en-US" dirty="0" smtClean="0"/>
          </a:p>
          <a:p>
            <a:r>
              <a:rPr lang="en-US" dirty="0" smtClean="0"/>
              <a:t>On </a:t>
            </a:r>
            <a:r>
              <a:rPr lang="en-US" dirty="0"/>
              <a:t>the front of food and beverages the manufacturers may include claims such as “sugar-free,” “reduced sugar,” “high fiber,” </a:t>
            </a:r>
            <a:r>
              <a:rPr lang="en-US" dirty="0" smtClean="0"/>
              <a:t>etc.</a:t>
            </a:r>
            <a:endParaRPr lang="en-US" dirty="0"/>
          </a:p>
        </p:txBody>
      </p:sp>
    </p:spTree>
    <p:extLst>
      <p:ext uri="{BB962C8B-B14F-4D97-AF65-F5344CB8AC3E}">
        <p14:creationId xmlns:p14="http://schemas.microsoft.com/office/powerpoint/2010/main" val="31428942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Food Labels Pertaining to Carbohydrates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41136705"/>
              </p:ext>
            </p:extLst>
          </p:nvPr>
        </p:nvGraphicFramePr>
        <p:xfrm>
          <a:off x="874712" y="1676400"/>
          <a:ext cx="10629900" cy="4814475"/>
        </p:xfrm>
        <a:graphic>
          <a:graphicData uri="http://schemas.openxmlformats.org/drawingml/2006/table">
            <a:tbl>
              <a:tblPr>
                <a:tableStyleId>{5940675A-B579-460E-94D1-54222C63F5DA}</a:tableStyleId>
              </a:tblPr>
              <a:tblGrid>
                <a:gridCol w="3607958">
                  <a:extLst>
                    <a:ext uri="{9D8B030D-6E8A-4147-A177-3AD203B41FA5}">
                      <a16:colId xmlns:a16="http://schemas.microsoft.com/office/drawing/2014/main" val="2740861882"/>
                    </a:ext>
                  </a:extLst>
                </a:gridCol>
                <a:gridCol w="7021942">
                  <a:extLst>
                    <a:ext uri="{9D8B030D-6E8A-4147-A177-3AD203B41FA5}">
                      <a16:colId xmlns:a16="http://schemas.microsoft.com/office/drawing/2014/main" val="979559311"/>
                    </a:ext>
                  </a:extLst>
                </a:gridCol>
              </a:tblGrid>
              <a:tr h="311416">
                <a:tc>
                  <a:txBody>
                    <a:bodyPr/>
                    <a:lstStyle/>
                    <a:p>
                      <a:pPr algn="ctr"/>
                      <a:r>
                        <a:rPr lang="en-US" sz="2000" b="1" dirty="0"/>
                        <a:t>Label</a:t>
                      </a:r>
                    </a:p>
                  </a:txBody>
                  <a:tcPr marL="0" marR="0" marT="0" marB="0" anchor="ctr">
                    <a:solidFill>
                      <a:schemeClr val="accent3"/>
                    </a:solidFill>
                  </a:tcPr>
                </a:tc>
                <a:tc>
                  <a:txBody>
                    <a:bodyPr/>
                    <a:lstStyle/>
                    <a:p>
                      <a:pPr algn="ctr"/>
                      <a:r>
                        <a:rPr lang="en-US" sz="2000" b="1" dirty="0"/>
                        <a:t>Meaning</a:t>
                      </a:r>
                    </a:p>
                  </a:txBody>
                  <a:tcPr marL="0" marR="0" marT="0" marB="0" anchor="ctr">
                    <a:solidFill>
                      <a:schemeClr val="accent3"/>
                    </a:solidFill>
                  </a:tcPr>
                </a:tc>
                <a:extLst>
                  <a:ext uri="{0D108BD9-81ED-4DB2-BD59-A6C34878D82A}">
                    <a16:rowId xmlns:a16="http://schemas.microsoft.com/office/drawing/2014/main" val="4096105600"/>
                  </a:ext>
                </a:extLst>
              </a:tr>
              <a:tr h="622832">
                <a:tc>
                  <a:txBody>
                    <a:bodyPr/>
                    <a:lstStyle/>
                    <a:p>
                      <a:r>
                        <a:rPr lang="en-US" sz="2000" dirty="0"/>
                        <a:t>Sugar-free</a:t>
                      </a:r>
                    </a:p>
                  </a:txBody>
                  <a:tcPr marL="0" marR="0" marT="0" marB="0" anchor="ctr">
                    <a:solidFill>
                      <a:srgbClr val="92D050"/>
                    </a:solidFill>
                  </a:tcPr>
                </a:tc>
                <a:tc>
                  <a:txBody>
                    <a:bodyPr/>
                    <a:lstStyle/>
                    <a:p>
                      <a:r>
                        <a:rPr lang="en-US" sz="2000" dirty="0"/>
                        <a:t>Contains less than 0.5 grams of sugar per serving</a:t>
                      </a:r>
                    </a:p>
                  </a:txBody>
                  <a:tcPr marL="0" marR="0" marT="0" marB="0" anchor="ctr">
                    <a:solidFill>
                      <a:srgbClr val="92D050"/>
                    </a:solidFill>
                  </a:tcPr>
                </a:tc>
                <a:extLst>
                  <a:ext uri="{0D108BD9-81ED-4DB2-BD59-A6C34878D82A}">
                    <a16:rowId xmlns:a16="http://schemas.microsoft.com/office/drawing/2014/main" val="1633895151"/>
                  </a:ext>
                </a:extLst>
              </a:tr>
              <a:tr h="622832">
                <a:tc>
                  <a:txBody>
                    <a:bodyPr/>
                    <a:lstStyle/>
                    <a:p>
                      <a:r>
                        <a:rPr lang="en-US" sz="2000" dirty="0"/>
                        <a:t>Reduced sugar</a:t>
                      </a:r>
                    </a:p>
                  </a:txBody>
                  <a:tcPr marL="0" marR="0" marT="0" marB="0" anchor="ctr">
                    <a:solidFill>
                      <a:srgbClr val="FFC000"/>
                    </a:solidFill>
                  </a:tcPr>
                </a:tc>
                <a:tc>
                  <a:txBody>
                    <a:bodyPr/>
                    <a:lstStyle/>
                    <a:p>
                      <a:r>
                        <a:rPr lang="en-US" sz="2000" dirty="0"/>
                        <a:t>Contains 25 percent less sugar than similar product</a:t>
                      </a:r>
                    </a:p>
                  </a:txBody>
                  <a:tcPr marL="0" marR="0" marT="0" marB="0" anchor="ctr">
                    <a:solidFill>
                      <a:srgbClr val="FFC000"/>
                    </a:solidFill>
                  </a:tcPr>
                </a:tc>
                <a:extLst>
                  <a:ext uri="{0D108BD9-81ED-4DB2-BD59-A6C34878D82A}">
                    <a16:rowId xmlns:a16="http://schemas.microsoft.com/office/drawing/2014/main" val="4199955433"/>
                  </a:ext>
                </a:extLst>
              </a:tr>
              <a:tr h="795725">
                <a:tc>
                  <a:txBody>
                    <a:bodyPr/>
                    <a:lstStyle/>
                    <a:p>
                      <a:r>
                        <a:rPr lang="en-US" sz="2000" dirty="0"/>
                        <a:t>Less sugar</a:t>
                      </a:r>
                    </a:p>
                  </a:txBody>
                  <a:tcPr marL="0" marR="0" marT="0" marB="0" anchor="ctr">
                    <a:solidFill>
                      <a:srgbClr val="FFC000"/>
                    </a:solidFill>
                  </a:tcPr>
                </a:tc>
                <a:tc>
                  <a:txBody>
                    <a:bodyPr/>
                    <a:lstStyle/>
                    <a:p>
                      <a:r>
                        <a:rPr lang="en-US" sz="2000" dirty="0"/>
                        <a:t>Contains 25 percent less sugar than similar product, and was not altered by processing to become so</a:t>
                      </a:r>
                    </a:p>
                  </a:txBody>
                  <a:tcPr marL="0" marR="0" marT="0" marB="0" anchor="ctr">
                    <a:solidFill>
                      <a:srgbClr val="FFC000"/>
                    </a:solidFill>
                  </a:tcPr>
                </a:tc>
                <a:extLst>
                  <a:ext uri="{0D108BD9-81ED-4DB2-BD59-A6C34878D82A}">
                    <a16:rowId xmlns:a16="http://schemas.microsoft.com/office/drawing/2014/main" val="1710360550"/>
                  </a:ext>
                </a:extLst>
              </a:tr>
              <a:tr h="593174">
                <a:tc>
                  <a:txBody>
                    <a:bodyPr/>
                    <a:lstStyle/>
                    <a:p>
                      <a:r>
                        <a:rPr lang="en-US" sz="2000" dirty="0"/>
                        <a:t>No sugars added</a:t>
                      </a:r>
                    </a:p>
                  </a:txBody>
                  <a:tcPr marL="0" marR="0" marT="0" marB="0" anchor="ctr">
                    <a:solidFill>
                      <a:srgbClr val="FFC000"/>
                    </a:solidFill>
                  </a:tcPr>
                </a:tc>
                <a:tc>
                  <a:txBody>
                    <a:bodyPr/>
                    <a:lstStyle/>
                    <a:p>
                      <a:r>
                        <a:rPr lang="en-US" sz="2000" dirty="0" smtClean="0"/>
                        <a:t>No </a:t>
                      </a:r>
                      <a:r>
                        <a:rPr lang="en-US" sz="2000" dirty="0"/>
                        <a:t>sugars added during </a:t>
                      </a:r>
                      <a:r>
                        <a:rPr lang="en-US" sz="2000" dirty="0" smtClean="0"/>
                        <a:t>processing</a:t>
                      </a:r>
                    </a:p>
                  </a:txBody>
                  <a:tcPr marL="0" marR="0" marT="0" marB="0" anchor="ctr">
                    <a:solidFill>
                      <a:srgbClr val="FFC000"/>
                    </a:solidFill>
                  </a:tcPr>
                </a:tc>
                <a:extLst>
                  <a:ext uri="{0D108BD9-81ED-4DB2-BD59-A6C34878D82A}">
                    <a16:rowId xmlns:a16="http://schemas.microsoft.com/office/drawing/2014/main" val="2854896574"/>
                  </a:ext>
                </a:extLst>
              </a:tr>
              <a:tr h="622832">
                <a:tc>
                  <a:txBody>
                    <a:bodyPr/>
                    <a:lstStyle/>
                    <a:p>
                      <a:r>
                        <a:rPr lang="en-US" sz="2000" dirty="0"/>
                        <a:t>High fiber</a:t>
                      </a:r>
                    </a:p>
                  </a:txBody>
                  <a:tcPr marL="0" marR="0" marT="0" marB="0" anchor="ctr">
                    <a:solidFill>
                      <a:srgbClr val="92D050"/>
                    </a:solidFill>
                  </a:tcPr>
                </a:tc>
                <a:tc>
                  <a:txBody>
                    <a:bodyPr/>
                    <a:lstStyle/>
                    <a:p>
                      <a:r>
                        <a:rPr lang="en-US" sz="2000" dirty="0"/>
                        <a:t>Contains at least 20 percent of daily value of fiber in each serving</a:t>
                      </a:r>
                    </a:p>
                  </a:txBody>
                  <a:tcPr marL="0" marR="0" marT="0" marB="0" anchor="ctr">
                    <a:solidFill>
                      <a:srgbClr val="92D050"/>
                    </a:solidFill>
                  </a:tcPr>
                </a:tc>
                <a:extLst>
                  <a:ext uri="{0D108BD9-81ED-4DB2-BD59-A6C34878D82A}">
                    <a16:rowId xmlns:a16="http://schemas.microsoft.com/office/drawing/2014/main" val="1103953740"/>
                  </a:ext>
                </a:extLst>
              </a:tr>
              <a:tr h="622832">
                <a:tc>
                  <a:txBody>
                    <a:bodyPr/>
                    <a:lstStyle/>
                    <a:p>
                      <a:r>
                        <a:rPr lang="en-US" sz="2000" dirty="0"/>
                        <a:t>A good source of fiber</a:t>
                      </a:r>
                    </a:p>
                  </a:txBody>
                  <a:tcPr marL="0" marR="0" marT="0" marB="0" anchor="ctr">
                    <a:solidFill>
                      <a:srgbClr val="FFC000"/>
                    </a:solidFill>
                  </a:tcPr>
                </a:tc>
                <a:tc>
                  <a:txBody>
                    <a:bodyPr/>
                    <a:lstStyle/>
                    <a:p>
                      <a:r>
                        <a:rPr lang="en-US" sz="2000" dirty="0"/>
                        <a:t>Contains between 10 and 19 percent of the daily value of fiber per serving</a:t>
                      </a:r>
                    </a:p>
                  </a:txBody>
                  <a:tcPr marL="0" marR="0" marT="0" marB="0" anchor="ctr">
                    <a:solidFill>
                      <a:srgbClr val="FFC000"/>
                    </a:solidFill>
                  </a:tcPr>
                </a:tc>
                <a:extLst>
                  <a:ext uri="{0D108BD9-81ED-4DB2-BD59-A6C34878D82A}">
                    <a16:rowId xmlns:a16="http://schemas.microsoft.com/office/drawing/2014/main" val="47189445"/>
                  </a:ext>
                </a:extLst>
              </a:tr>
              <a:tr h="622832">
                <a:tc>
                  <a:txBody>
                    <a:bodyPr/>
                    <a:lstStyle/>
                    <a:p>
                      <a:r>
                        <a:rPr lang="en-US" sz="2000" dirty="0"/>
                        <a:t>More fiber</a:t>
                      </a:r>
                    </a:p>
                  </a:txBody>
                  <a:tcPr marL="0" marR="0" marT="0" marB="0" anchor="ctr">
                    <a:solidFill>
                      <a:srgbClr val="92D050"/>
                    </a:solidFill>
                  </a:tcPr>
                </a:tc>
                <a:tc>
                  <a:txBody>
                    <a:bodyPr/>
                    <a:lstStyle/>
                    <a:p>
                      <a:r>
                        <a:rPr lang="en-US" sz="2000" dirty="0"/>
                        <a:t>Contains 10 percent or more of the daily value of fiber per serving</a:t>
                      </a:r>
                    </a:p>
                  </a:txBody>
                  <a:tcPr marL="0" marR="0" marT="0" marB="0" anchor="ctr">
                    <a:solidFill>
                      <a:srgbClr val="92D050"/>
                    </a:solidFill>
                  </a:tcPr>
                </a:tc>
                <a:extLst>
                  <a:ext uri="{0D108BD9-81ED-4DB2-BD59-A6C34878D82A}">
                    <a16:rowId xmlns:a16="http://schemas.microsoft.com/office/drawing/2014/main" val="2189616796"/>
                  </a:ext>
                </a:extLst>
              </a:tr>
            </a:tbl>
          </a:graphicData>
        </a:graphic>
      </p:graphicFrame>
    </p:spTree>
    <p:extLst>
      <p:ext uri="{BB962C8B-B14F-4D97-AF65-F5344CB8AC3E}">
        <p14:creationId xmlns:p14="http://schemas.microsoft.com/office/powerpoint/2010/main" val="119056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Personal </a:t>
            </a:r>
            <a:r>
              <a:rPr lang="en-US" b="1" dirty="0" smtClean="0"/>
              <a:t>Choices</a:t>
            </a:r>
            <a:endParaRPr lang="en-US" b="1" dirty="0"/>
          </a:p>
        </p:txBody>
      </p:sp>
      <p:sp>
        <p:nvSpPr>
          <p:cNvPr id="5" name="Content Placeholder 4"/>
          <p:cNvSpPr>
            <a:spLocks noGrp="1"/>
          </p:cNvSpPr>
          <p:nvPr>
            <p:ph idx="1"/>
          </p:nvPr>
        </p:nvSpPr>
        <p:spPr>
          <a:xfrm>
            <a:off x="1218882" y="1600200"/>
            <a:ext cx="10590529" cy="4953000"/>
          </a:xfrm>
        </p:spPr>
        <p:txBody>
          <a:bodyPr>
            <a:normAutofit fontScale="85000" lnSpcReduction="10000"/>
          </a:bodyPr>
          <a:lstStyle/>
          <a:p>
            <a:r>
              <a:rPr lang="en-US" dirty="0"/>
              <a:t>Get more daily carbohydrate servings from whole grains by eating a whole-grain cereal for breakfast, using whole-grain bread to make a sandwich for lunch, and eating a serving of beans and/or nuts with dinner.</a:t>
            </a:r>
          </a:p>
          <a:p>
            <a:r>
              <a:rPr lang="en-US" dirty="0"/>
              <a:t>Make sure to get at least three servings (or more) of all the grains you eat as whole grains every day. A serving of whole grains is equal to one slice of whole-wheat bread, one ounce of whole-grain cereal, and one-half cup of cooked cereal, brown rice, or whole-wheat pasta.</a:t>
            </a:r>
          </a:p>
          <a:p>
            <a:r>
              <a:rPr lang="en-US" dirty="0"/>
              <a:t>Food products made with cornmeal use the whole grain so choose tortillas, corn cereals, and corn breads with cornmeal listed as the first ingredient.</a:t>
            </a:r>
          </a:p>
          <a:p>
            <a:r>
              <a:rPr lang="en-US" dirty="0"/>
              <a:t>When baking, substitute whole-wheat flour or other whole-grain flour for some of the refined white flour.</a:t>
            </a:r>
          </a:p>
          <a:p>
            <a:r>
              <a:rPr lang="en-US" dirty="0"/>
              <a:t>If you like bread at dinner, choose a whole-grain muffin over a Kaiser roll or baguette.</a:t>
            </a:r>
          </a:p>
        </p:txBody>
      </p:sp>
    </p:spTree>
    <p:extLst>
      <p:ext uri="{BB962C8B-B14F-4D97-AF65-F5344CB8AC3E}">
        <p14:creationId xmlns:p14="http://schemas.microsoft.com/office/powerpoint/2010/main" val="679459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Personal </a:t>
            </a:r>
            <a:r>
              <a:rPr lang="en-US" b="1" dirty="0" smtClean="0"/>
              <a:t>Choices</a:t>
            </a:r>
            <a:endParaRPr lang="en-US" b="1" dirty="0"/>
          </a:p>
        </p:txBody>
      </p:sp>
      <p:sp>
        <p:nvSpPr>
          <p:cNvPr id="5" name="Content Placeholder 4"/>
          <p:cNvSpPr>
            <a:spLocks noGrp="1"/>
          </p:cNvSpPr>
          <p:nvPr>
            <p:ph idx="1"/>
          </p:nvPr>
        </p:nvSpPr>
        <p:spPr>
          <a:xfrm>
            <a:off x="1218882" y="1600200"/>
            <a:ext cx="10438129" cy="4953000"/>
          </a:xfrm>
        </p:spPr>
        <p:txBody>
          <a:bodyPr>
            <a:normAutofit fontScale="92500" lnSpcReduction="20000"/>
          </a:bodyPr>
          <a:lstStyle/>
          <a:p>
            <a:r>
              <a:rPr lang="en-US" dirty="0"/>
              <a:t>Add beans, nuts, or seeds to salad—they add texture and taste.</a:t>
            </a:r>
          </a:p>
          <a:p>
            <a:r>
              <a:rPr lang="en-US" dirty="0"/>
              <a:t>Choose whole-grain pastas and brown rice, cook al dente, and add some beans and vegetables in equal portions.</a:t>
            </a:r>
          </a:p>
          <a:p>
            <a:r>
              <a:rPr lang="en-US" dirty="0"/>
              <a:t>Change it up a bit and experience the taste and satisfaction of other whole grains such as barley, quinoa, and bulgur.</a:t>
            </a:r>
          </a:p>
          <a:p>
            <a:r>
              <a:rPr lang="en-US" dirty="0"/>
              <a:t>Eat snacks high in fiber, such as almonds, pistachios, raisins, and air-popped popcorn.</a:t>
            </a:r>
          </a:p>
          <a:p>
            <a:r>
              <a:rPr lang="en-US" dirty="0"/>
              <a:t>Add an artichoke and green peas to your dinner plate more often.</a:t>
            </a:r>
          </a:p>
          <a:p>
            <a:r>
              <a:rPr lang="en-US" dirty="0"/>
              <a:t>Calm your “sweet tooth” by eating fruits, such as berries or an apple.</a:t>
            </a:r>
          </a:p>
          <a:p>
            <a:r>
              <a:rPr lang="en-US" dirty="0"/>
              <a:t>Replace sugary soft drinks with seltzer water, tea, or a small amount of 100 percent fruit juice added to water or soda water.</a:t>
            </a:r>
          </a:p>
        </p:txBody>
      </p:sp>
    </p:spTree>
    <p:extLst>
      <p:ext uri="{BB962C8B-B14F-4D97-AF65-F5344CB8AC3E}">
        <p14:creationId xmlns:p14="http://schemas.microsoft.com/office/powerpoint/2010/main" val="3386522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285729" cy="1295400"/>
          </a:xfrm>
        </p:spPr>
        <p:txBody>
          <a:bodyPr>
            <a:normAutofit/>
          </a:bodyPr>
          <a:lstStyle/>
          <a:p>
            <a:r>
              <a:rPr lang="en-US" b="1" dirty="0"/>
              <a:t>4.7 </a:t>
            </a:r>
            <a:r>
              <a:rPr lang="en-US" b="1" dirty="0" smtClean="0"/>
              <a:t>Functional </a:t>
            </a:r>
            <a:r>
              <a:rPr lang="en-US" b="1" dirty="0"/>
              <a:t>Attributes of </a:t>
            </a:r>
            <a:r>
              <a:rPr lang="en-US" b="1" dirty="0" smtClean="0"/>
              <a:t>Carbohydrates</a:t>
            </a:r>
            <a:endParaRPr lang="en-US" b="1" dirty="0"/>
          </a:p>
        </p:txBody>
      </p:sp>
      <p:sp>
        <p:nvSpPr>
          <p:cNvPr id="3" name="Content Placeholder 2"/>
          <p:cNvSpPr>
            <a:spLocks noGrp="1"/>
          </p:cNvSpPr>
          <p:nvPr>
            <p:ph idx="1"/>
          </p:nvPr>
        </p:nvSpPr>
        <p:spPr>
          <a:xfrm>
            <a:off x="1218882" y="1752600"/>
            <a:ext cx="10361930" cy="4953000"/>
          </a:xfrm>
        </p:spPr>
        <p:txBody>
          <a:bodyPr>
            <a:normAutofit fontScale="92500" lnSpcReduction="20000"/>
          </a:bodyPr>
          <a:lstStyle/>
          <a:p>
            <a:r>
              <a:rPr lang="en-US" dirty="0" smtClean="0"/>
              <a:t>Starches</a:t>
            </a:r>
            <a:r>
              <a:rPr lang="en-US" dirty="0"/>
              <a:t>, gums, and </a:t>
            </a:r>
            <a:r>
              <a:rPr lang="en-US" dirty="0" err="1"/>
              <a:t>pectins</a:t>
            </a:r>
            <a:r>
              <a:rPr lang="en-US" dirty="0"/>
              <a:t> are used as thickening agents in making jam, cakes, cookies, noodles, canned products, imitation cheeses, and a variety of other </a:t>
            </a:r>
            <a:r>
              <a:rPr lang="en-US" dirty="0" smtClean="0"/>
              <a:t>foods.</a:t>
            </a:r>
          </a:p>
          <a:p>
            <a:r>
              <a:rPr lang="en-US" dirty="0" smtClean="0"/>
              <a:t>Molecular </a:t>
            </a:r>
            <a:r>
              <a:rPr lang="en-US" dirty="0"/>
              <a:t>gastronomists use slow-releasing carbohydrates, such as alginate, to give shape and texture to their fascinating food </a:t>
            </a:r>
            <a:r>
              <a:rPr lang="en-US" dirty="0" smtClean="0"/>
              <a:t>creations. </a:t>
            </a:r>
            <a:r>
              <a:rPr lang="en-US" dirty="0"/>
              <a:t>Adding fiber to foods increases bulk. </a:t>
            </a:r>
            <a:endParaRPr lang="en-US" dirty="0" smtClean="0"/>
          </a:p>
          <a:p>
            <a:r>
              <a:rPr lang="en-US" dirty="0" smtClean="0"/>
              <a:t>Simple </a:t>
            </a:r>
            <a:r>
              <a:rPr lang="en-US" dirty="0"/>
              <a:t>sugars are used not only for adding sweetness, but also to add texture, consistency, and browning. </a:t>
            </a:r>
            <a:endParaRPr lang="en-US" dirty="0" smtClean="0"/>
          </a:p>
          <a:p>
            <a:r>
              <a:rPr lang="en-US" dirty="0" smtClean="0"/>
              <a:t>In </a:t>
            </a:r>
            <a:r>
              <a:rPr lang="en-US" dirty="0"/>
              <a:t>ice cream, the combination of sucrose and corn syrup imparts sweetness as well as a glossy appearance and smooth texture. </a:t>
            </a:r>
            <a:endParaRPr lang="en-US" dirty="0" smtClean="0"/>
          </a:p>
          <a:p>
            <a:r>
              <a:rPr lang="en-US" dirty="0" smtClean="0"/>
              <a:t>Added </a:t>
            </a:r>
            <a:r>
              <a:rPr lang="en-US" dirty="0"/>
              <a:t>sugars include white, brown, and raw sugar, corn syrup, HFCS, malt and maple syrups, liquid fructose, honey, molasses, agave nectar, and crystal dextrose.</a:t>
            </a:r>
          </a:p>
        </p:txBody>
      </p:sp>
    </p:spTree>
    <p:extLst>
      <p:ext uri="{BB962C8B-B14F-4D97-AF65-F5344CB8AC3E}">
        <p14:creationId xmlns:p14="http://schemas.microsoft.com/office/powerpoint/2010/main" val="27290016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Functional Attributes of Carbohydrates</a:t>
            </a:r>
          </a:p>
        </p:txBody>
      </p:sp>
      <p:pic>
        <p:nvPicPr>
          <p:cNvPr id="4" name="meUEXukFM-o"/>
          <p:cNvPicPr>
            <a:picLocks noGrp="1" noRot="1" noChangeAspect="1"/>
          </p:cNvPicPr>
          <p:nvPr>
            <p:ph idx="1"/>
            <a:videoFile r:link="rId1"/>
          </p:nvPr>
        </p:nvPicPr>
        <p:blipFill>
          <a:blip r:embed="rId3"/>
          <a:stretch>
            <a:fillRect/>
          </a:stretch>
        </p:blipFill>
        <p:spPr>
          <a:xfrm>
            <a:off x="2894012" y="1447800"/>
            <a:ext cx="6019800" cy="4502309"/>
          </a:xfrm>
          <a:prstGeom prst="rect">
            <a:avLst/>
          </a:prstGeom>
        </p:spPr>
      </p:pic>
      <p:sp>
        <p:nvSpPr>
          <p:cNvPr id="5" name="TextBox 4"/>
          <p:cNvSpPr txBox="1"/>
          <p:nvPr/>
        </p:nvSpPr>
        <p:spPr>
          <a:xfrm>
            <a:off x="4113213" y="6096000"/>
            <a:ext cx="3962399" cy="307777"/>
          </a:xfrm>
          <a:prstGeom prst="rect">
            <a:avLst/>
          </a:prstGeom>
          <a:noFill/>
        </p:spPr>
        <p:txBody>
          <a:bodyPr wrap="square" rtlCol="0">
            <a:spAutoFit/>
          </a:bodyPr>
          <a:lstStyle/>
          <a:p>
            <a:r>
              <a:rPr lang="en-US" sz="1400" dirty="0" smtClean="0"/>
              <a:t>Video Source:  https</a:t>
            </a:r>
            <a:r>
              <a:rPr lang="en-US" sz="1400" dirty="0"/>
              <a:t>://youtu.be/meUEXukFM-o</a:t>
            </a:r>
          </a:p>
        </p:txBody>
      </p:sp>
    </p:spTree>
    <p:extLst>
      <p:ext uri="{BB962C8B-B14F-4D97-AF65-F5344CB8AC3E}">
        <p14:creationId xmlns:p14="http://schemas.microsoft.com/office/powerpoint/2010/main" val="2166649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Sugar Substitutes</a:t>
            </a:r>
            <a:endParaRPr lang="en-US" b="1" dirty="0"/>
          </a:p>
        </p:txBody>
      </p:sp>
      <p:sp>
        <p:nvSpPr>
          <p:cNvPr id="3" name="Content Placeholder 2"/>
          <p:cNvSpPr>
            <a:spLocks noGrp="1"/>
          </p:cNvSpPr>
          <p:nvPr>
            <p:ph idx="1"/>
          </p:nvPr>
        </p:nvSpPr>
        <p:spPr>
          <a:xfrm>
            <a:off x="1218882" y="1600200"/>
            <a:ext cx="10133329" cy="5029200"/>
          </a:xfrm>
        </p:spPr>
        <p:txBody>
          <a:bodyPr>
            <a:normAutofit fontScale="92500"/>
          </a:bodyPr>
          <a:lstStyle/>
          <a:p>
            <a:r>
              <a:rPr lang="en-US" dirty="0"/>
              <a:t>Due to the potential health consequences of consuming too many added sugars, sugar substitutes have replaced them in many foods and beverages. </a:t>
            </a:r>
            <a:endParaRPr lang="en-US" dirty="0" smtClean="0"/>
          </a:p>
          <a:p>
            <a:r>
              <a:rPr lang="en-US" dirty="0" smtClean="0"/>
              <a:t>Sugar </a:t>
            </a:r>
            <a:r>
              <a:rPr lang="en-US" dirty="0"/>
              <a:t>substitutes may be from natural sources or artificially made. </a:t>
            </a:r>
            <a:endParaRPr lang="en-US" dirty="0" smtClean="0"/>
          </a:p>
          <a:p>
            <a:r>
              <a:rPr lang="en-US" dirty="0" smtClean="0"/>
              <a:t>Those </a:t>
            </a:r>
            <a:r>
              <a:rPr lang="en-US" dirty="0"/>
              <a:t>that are artificially made are called </a:t>
            </a:r>
            <a:r>
              <a:rPr lang="en-US" b="1" dirty="0"/>
              <a:t>artificial sweeteners </a:t>
            </a:r>
            <a:r>
              <a:rPr lang="en-US" dirty="0"/>
              <a:t>and must be approved by the FDA for use in foods and beverages. </a:t>
            </a:r>
            <a:endParaRPr lang="en-US" dirty="0" smtClean="0"/>
          </a:p>
          <a:p>
            <a:r>
              <a:rPr lang="en-US" dirty="0" smtClean="0"/>
              <a:t>The </a:t>
            </a:r>
            <a:r>
              <a:rPr lang="en-US" dirty="0"/>
              <a:t>artificial sweeteners approved by the FDA are saccharin, aspartame, </a:t>
            </a:r>
            <a:r>
              <a:rPr lang="en-US" dirty="0" err="1"/>
              <a:t>acesulfame</a:t>
            </a:r>
            <a:r>
              <a:rPr lang="en-US" dirty="0"/>
              <a:t> potassium, </a:t>
            </a:r>
            <a:r>
              <a:rPr lang="en-US" dirty="0" err="1"/>
              <a:t>neotame</a:t>
            </a:r>
            <a:r>
              <a:rPr lang="en-US" dirty="0"/>
              <a:t>, and sucralose. </a:t>
            </a:r>
            <a:endParaRPr lang="en-US" dirty="0" smtClean="0"/>
          </a:p>
          <a:p>
            <a:r>
              <a:rPr lang="en-US" dirty="0" smtClean="0"/>
              <a:t>Stevia </a:t>
            </a:r>
            <a:r>
              <a:rPr lang="en-US" dirty="0"/>
              <a:t>is an example of a naturally derived sugar substitute. It comes from a plant commonly known as </a:t>
            </a:r>
            <a:r>
              <a:rPr lang="en-US" dirty="0" err="1"/>
              <a:t>sugarleaf</a:t>
            </a:r>
            <a:r>
              <a:rPr lang="en-US" dirty="0"/>
              <a:t> and does not require FDA approval.</a:t>
            </a:r>
          </a:p>
        </p:txBody>
      </p:sp>
    </p:spTree>
    <p:extLst>
      <p:ext uri="{BB962C8B-B14F-4D97-AF65-F5344CB8AC3E}">
        <p14:creationId xmlns:p14="http://schemas.microsoft.com/office/powerpoint/2010/main" val="3600141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Wheat Kernel</a:t>
            </a:r>
            <a:endParaRPr lang="en-US" b="1" dirty="0"/>
          </a:p>
        </p:txBody>
      </p:sp>
      <p:pic>
        <p:nvPicPr>
          <p:cNvPr id="4" name="Content Placeholder 3" descr="Image identifying the parts of a wheat kernel and table displaying the composition of carbohydrates, protein, fat, fiber, and iron in wheat.." title="Wheat Kernel Anatomy and COmposition"/>
          <p:cNvPicPr>
            <a:picLocks noGrp="1" noChangeAspect="1"/>
          </p:cNvPicPr>
          <p:nvPr>
            <p:ph idx="1"/>
          </p:nvPr>
        </p:nvPicPr>
        <p:blipFill rotWithShape="1">
          <a:blip r:embed="rId2">
            <a:extLst>
              <a:ext uri="{28A0092B-C50C-407E-A947-70E740481C1C}">
                <a14:useLocalDpi xmlns:a14="http://schemas.microsoft.com/office/drawing/2010/main" val="0"/>
              </a:ext>
            </a:extLst>
          </a:blip>
          <a:srcRect t="4502"/>
          <a:stretch/>
        </p:blipFill>
        <p:spPr>
          <a:xfrm>
            <a:off x="2589212" y="1447800"/>
            <a:ext cx="6791125" cy="4849208"/>
          </a:xfrm>
        </p:spPr>
      </p:pic>
    </p:spTree>
    <p:extLst>
      <p:ext uri="{BB962C8B-B14F-4D97-AF65-F5344CB8AC3E}">
        <p14:creationId xmlns:p14="http://schemas.microsoft.com/office/powerpoint/2010/main" val="1828457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Sugar Substitutes</a:t>
            </a:r>
            <a:endParaRPr lang="en-US" b="1" dirty="0"/>
          </a:p>
        </p:txBody>
      </p:sp>
      <p:sp>
        <p:nvSpPr>
          <p:cNvPr id="3" name="Content Placeholder 2"/>
          <p:cNvSpPr>
            <a:spLocks noGrp="1"/>
          </p:cNvSpPr>
          <p:nvPr>
            <p:ph idx="1"/>
          </p:nvPr>
        </p:nvSpPr>
        <p:spPr>
          <a:xfrm>
            <a:off x="1218882" y="1600200"/>
            <a:ext cx="10438129" cy="5029200"/>
          </a:xfrm>
        </p:spPr>
        <p:txBody>
          <a:bodyPr>
            <a:normAutofit/>
          </a:bodyPr>
          <a:lstStyle/>
          <a:p>
            <a:r>
              <a:rPr lang="en-US" b="1" dirty="0" smtClean="0"/>
              <a:t>Sugar </a:t>
            </a:r>
            <a:r>
              <a:rPr lang="en-US" b="1" dirty="0"/>
              <a:t>alcohols</a:t>
            </a:r>
            <a:r>
              <a:rPr lang="en-US" dirty="0"/>
              <a:t>, such as xylitol, sorbitol, </a:t>
            </a:r>
            <a:r>
              <a:rPr lang="en-US" dirty="0" err="1"/>
              <a:t>erythritol</a:t>
            </a:r>
            <a:r>
              <a:rPr lang="en-US" dirty="0"/>
              <a:t>, and mannitol, are carbohydrates that occur naturally in some fruits and vegetables. </a:t>
            </a:r>
            <a:endParaRPr lang="en-US" dirty="0" smtClean="0"/>
          </a:p>
          <a:p>
            <a:r>
              <a:rPr lang="en-US" dirty="0" smtClean="0"/>
              <a:t>However</a:t>
            </a:r>
            <a:r>
              <a:rPr lang="en-US" dirty="0"/>
              <a:t>, they are industrially synthesized with yeast and other microbes for use as food additives. </a:t>
            </a:r>
            <a:endParaRPr lang="en-US" dirty="0" smtClean="0"/>
          </a:p>
          <a:p>
            <a:r>
              <a:rPr lang="en-US" dirty="0" smtClean="0"/>
              <a:t>The </a:t>
            </a:r>
            <a:r>
              <a:rPr lang="en-US" dirty="0"/>
              <a:t>FDA requires that foods disclose the fact that they contain sugar alcohols, but does not require scientific testing of it</a:t>
            </a:r>
            <a:r>
              <a:rPr lang="en-US" dirty="0" smtClean="0"/>
              <a:t>.</a:t>
            </a:r>
          </a:p>
          <a:p>
            <a:r>
              <a:rPr lang="en-US" dirty="0"/>
              <a:t>In comparison to sucrose, artificial sweeteners are significantly sweeter (in fact, by several hundred times), but sugar alcohols are more often less sweet than </a:t>
            </a:r>
            <a:r>
              <a:rPr lang="en-US" dirty="0" smtClean="0"/>
              <a:t>sucrose.</a:t>
            </a:r>
            <a:endParaRPr lang="en-US" dirty="0"/>
          </a:p>
        </p:txBody>
      </p:sp>
    </p:spTree>
    <p:extLst>
      <p:ext uri="{BB962C8B-B14F-4D97-AF65-F5344CB8AC3E}">
        <p14:creationId xmlns:p14="http://schemas.microsoft.com/office/powerpoint/2010/main" val="14206354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Sugar Substitutes</a:t>
            </a:r>
            <a:endParaRPr lang="en-US" b="1" dirty="0"/>
          </a:p>
        </p:txBody>
      </p:sp>
      <p:sp>
        <p:nvSpPr>
          <p:cNvPr id="3" name="Content Placeholder 2"/>
          <p:cNvSpPr>
            <a:spLocks noGrp="1"/>
          </p:cNvSpPr>
          <p:nvPr>
            <p:ph idx="1"/>
          </p:nvPr>
        </p:nvSpPr>
        <p:spPr>
          <a:xfrm>
            <a:off x="1218882" y="1600200"/>
            <a:ext cx="10666729" cy="5029200"/>
          </a:xfrm>
        </p:spPr>
        <p:txBody>
          <a:bodyPr>
            <a:normAutofit/>
          </a:bodyPr>
          <a:lstStyle/>
          <a:p>
            <a:r>
              <a:rPr lang="en-US" dirty="0"/>
              <a:t>Artificial sweeteners and Stevia are not digested or absorbed in significant amounts and therefore are not a significant source of calories in the diet. </a:t>
            </a:r>
            <a:endParaRPr lang="en-US" dirty="0" smtClean="0"/>
          </a:p>
          <a:p>
            <a:r>
              <a:rPr lang="en-US" dirty="0" smtClean="0"/>
              <a:t>Sugar </a:t>
            </a:r>
            <a:r>
              <a:rPr lang="en-US" dirty="0"/>
              <a:t>alcohols are somewhat digested and absorbed and, on average, contribute about half of the calories as sucrose (4 kilocalories/gram). </a:t>
            </a:r>
            <a:endParaRPr lang="en-US" dirty="0" smtClean="0"/>
          </a:p>
          <a:p>
            <a:r>
              <a:rPr lang="en-US" dirty="0" smtClean="0"/>
              <a:t>These </a:t>
            </a:r>
            <a:r>
              <a:rPr lang="en-US" dirty="0"/>
              <a:t>attributes make sugar substitutes attractive for many people—especially those who want to lose weight and/or better manage their blood-glucose levels.</a:t>
            </a:r>
          </a:p>
        </p:txBody>
      </p:sp>
    </p:spTree>
    <p:extLst>
      <p:ext uri="{BB962C8B-B14F-4D97-AF65-F5344CB8AC3E}">
        <p14:creationId xmlns:p14="http://schemas.microsoft.com/office/powerpoint/2010/main" val="396350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Sweetness Comparison of </a:t>
            </a:r>
            <a:r>
              <a:rPr lang="en-US" b="1" dirty="0" smtClean="0"/>
              <a:t>Sugar Substitutes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2721912"/>
              </p:ext>
            </p:extLst>
          </p:nvPr>
        </p:nvGraphicFramePr>
        <p:xfrm>
          <a:off x="951706" y="1676400"/>
          <a:ext cx="10705306" cy="4846320"/>
        </p:xfrm>
        <a:graphic>
          <a:graphicData uri="http://schemas.openxmlformats.org/drawingml/2006/table">
            <a:tbl>
              <a:tblPr>
                <a:tableStyleId>{5940675A-B579-460E-94D1-54222C63F5DA}</a:tableStyleId>
              </a:tblPr>
              <a:tblGrid>
                <a:gridCol w="1958302">
                  <a:extLst>
                    <a:ext uri="{9D8B030D-6E8A-4147-A177-3AD203B41FA5}">
                      <a16:colId xmlns:a16="http://schemas.microsoft.com/office/drawing/2014/main" val="386544304"/>
                    </a:ext>
                  </a:extLst>
                </a:gridCol>
                <a:gridCol w="2879604">
                  <a:extLst>
                    <a:ext uri="{9D8B030D-6E8A-4147-A177-3AD203B41FA5}">
                      <a16:colId xmlns:a16="http://schemas.microsoft.com/office/drawing/2014/main" val="1319473539"/>
                    </a:ext>
                  </a:extLst>
                </a:gridCol>
                <a:gridCol w="2971800">
                  <a:extLst>
                    <a:ext uri="{9D8B030D-6E8A-4147-A177-3AD203B41FA5}">
                      <a16:colId xmlns:a16="http://schemas.microsoft.com/office/drawing/2014/main" val="1251689672"/>
                    </a:ext>
                  </a:extLst>
                </a:gridCol>
                <a:gridCol w="2895600">
                  <a:extLst>
                    <a:ext uri="{9D8B030D-6E8A-4147-A177-3AD203B41FA5}">
                      <a16:colId xmlns:a16="http://schemas.microsoft.com/office/drawing/2014/main" val="3424541978"/>
                    </a:ext>
                  </a:extLst>
                </a:gridCol>
              </a:tblGrid>
              <a:tr h="411480">
                <a:tc>
                  <a:txBody>
                    <a:bodyPr/>
                    <a:lstStyle/>
                    <a:p>
                      <a:pPr algn="ctr"/>
                      <a:r>
                        <a:rPr lang="en-US" sz="2400" b="1" dirty="0"/>
                        <a:t>Sweetener</a:t>
                      </a:r>
                    </a:p>
                  </a:txBody>
                  <a:tcPr marL="0" marR="0" marT="0" marB="0" anchor="ctr"/>
                </a:tc>
                <a:tc>
                  <a:txBody>
                    <a:bodyPr/>
                    <a:lstStyle/>
                    <a:p>
                      <a:pPr algn="ctr"/>
                      <a:r>
                        <a:rPr lang="en-US" sz="2400" b="1" dirty="0" smtClean="0"/>
                        <a:t>Type</a:t>
                      </a:r>
                      <a:endParaRPr lang="en-US" sz="2400" b="1" dirty="0"/>
                    </a:p>
                  </a:txBody>
                  <a:tcPr marL="0" marR="0" marT="0" marB="0" anchor="ctr"/>
                </a:tc>
                <a:tc>
                  <a:txBody>
                    <a:bodyPr/>
                    <a:lstStyle/>
                    <a:p>
                      <a:pPr algn="ctr"/>
                      <a:r>
                        <a:rPr lang="en-US" sz="2400" b="1" dirty="0"/>
                        <a:t>Trade Names</a:t>
                      </a:r>
                    </a:p>
                  </a:txBody>
                  <a:tcPr marL="0" marR="0" marT="0" marB="0" anchor="ctr"/>
                </a:tc>
                <a:tc>
                  <a:txBody>
                    <a:bodyPr/>
                    <a:lstStyle/>
                    <a:p>
                      <a:pPr algn="ctr"/>
                      <a:r>
                        <a:rPr lang="en-US" sz="2400" b="1" dirty="0" smtClean="0"/>
                        <a:t>Times that of Sucrose</a:t>
                      </a:r>
                      <a:endParaRPr lang="en-US" sz="2400" b="1" dirty="0"/>
                    </a:p>
                  </a:txBody>
                  <a:tcPr marL="0" marR="0" marT="0" marB="0" anchor="ctr"/>
                </a:tc>
                <a:extLst>
                  <a:ext uri="{0D108BD9-81ED-4DB2-BD59-A6C34878D82A}">
                    <a16:rowId xmlns:a16="http://schemas.microsoft.com/office/drawing/2014/main" val="3811169959"/>
                  </a:ext>
                </a:extLst>
              </a:tr>
              <a:tr h="411480">
                <a:tc>
                  <a:txBody>
                    <a:bodyPr/>
                    <a:lstStyle/>
                    <a:p>
                      <a:r>
                        <a:rPr lang="en-US" sz="2400"/>
                        <a:t>Saccharine</a:t>
                      </a:r>
                    </a:p>
                  </a:txBody>
                  <a:tcPr marL="0" marR="0" marT="0" marB="0" anchor="ctr"/>
                </a:tc>
                <a:tc>
                  <a:txBody>
                    <a:bodyPr/>
                    <a:lstStyle/>
                    <a:p>
                      <a:r>
                        <a:rPr lang="en-US" sz="2400" dirty="0" smtClean="0"/>
                        <a:t>Artificial sweetener</a:t>
                      </a:r>
                      <a:endParaRPr lang="en-US" sz="2400" dirty="0"/>
                    </a:p>
                  </a:txBody>
                  <a:tcPr marL="0" marR="0" marT="0" marB="0" anchor="ctr"/>
                </a:tc>
                <a:tc>
                  <a:txBody>
                    <a:bodyPr/>
                    <a:lstStyle/>
                    <a:p>
                      <a:r>
                        <a:rPr lang="en-US" sz="2400"/>
                        <a:t>“Sweet-N-Lo”</a:t>
                      </a:r>
                    </a:p>
                  </a:txBody>
                  <a:tcPr marL="0" marR="0" marT="0" marB="0" anchor="ctr"/>
                </a:tc>
                <a:tc>
                  <a:txBody>
                    <a:bodyPr/>
                    <a:lstStyle/>
                    <a:p>
                      <a:pPr algn="r"/>
                      <a:r>
                        <a:rPr lang="en-US" sz="2400"/>
                        <a:t>600.0</a:t>
                      </a:r>
                    </a:p>
                  </a:txBody>
                  <a:tcPr marL="0" marR="0" marT="0" marB="0" anchor="ctr"/>
                </a:tc>
                <a:extLst>
                  <a:ext uri="{0D108BD9-81ED-4DB2-BD59-A6C34878D82A}">
                    <a16:rowId xmlns:a16="http://schemas.microsoft.com/office/drawing/2014/main" val="637921424"/>
                  </a:ext>
                </a:extLst>
              </a:tr>
              <a:tr h="411480">
                <a:tc>
                  <a:txBody>
                    <a:bodyPr/>
                    <a:lstStyle/>
                    <a:p>
                      <a:r>
                        <a:rPr lang="en-US" sz="2400"/>
                        <a:t>Aspartame</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Artificial sweetener</a:t>
                      </a:r>
                    </a:p>
                  </a:txBody>
                  <a:tcPr marL="0" marR="0" marT="0" marB="0" anchor="ctr"/>
                </a:tc>
                <a:tc>
                  <a:txBody>
                    <a:bodyPr/>
                    <a:lstStyle/>
                    <a:p>
                      <a:r>
                        <a:rPr lang="en-US" sz="2400"/>
                        <a:t>“NutraSweet,” “Equal”</a:t>
                      </a:r>
                    </a:p>
                  </a:txBody>
                  <a:tcPr marL="0" marR="0" marT="0" marB="0" anchor="ctr"/>
                </a:tc>
                <a:tc>
                  <a:txBody>
                    <a:bodyPr/>
                    <a:lstStyle/>
                    <a:p>
                      <a:pPr algn="r"/>
                      <a:r>
                        <a:rPr lang="en-US" sz="2400"/>
                        <a:t>180.0–220.0</a:t>
                      </a:r>
                    </a:p>
                  </a:txBody>
                  <a:tcPr marL="0" marR="0" marT="0" marB="0" anchor="ctr"/>
                </a:tc>
                <a:extLst>
                  <a:ext uri="{0D108BD9-81ED-4DB2-BD59-A6C34878D82A}">
                    <a16:rowId xmlns:a16="http://schemas.microsoft.com/office/drawing/2014/main" val="1953053453"/>
                  </a:ext>
                </a:extLst>
              </a:tr>
              <a:tr h="411480">
                <a:tc>
                  <a:txBody>
                    <a:bodyPr/>
                    <a:lstStyle/>
                    <a:p>
                      <a:r>
                        <a:rPr lang="en-US" sz="2400"/>
                        <a:t>Acesulfame-K</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Artificial sweetener</a:t>
                      </a:r>
                    </a:p>
                  </a:txBody>
                  <a:tcPr marL="0" marR="0" marT="0" marB="0" anchor="ctr"/>
                </a:tc>
                <a:tc>
                  <a:txBody>
                    <a:bodyPr/>
                    <a:lstStyle/>
                    <a:p>
                      <a:r>
                        <a:rPr lang="en-US" sz="2400"/>
                        <a:t>“Sunette”</a:t>
                      </a:r>
                    </a:p>
                  </a:txBody>
                  <a:tcPr marL="0" marR="0" marT="0" marB="0" anchor="ctr"/>
                </a:tc>
                <a:tc>
                  <a:txBody>
                    <a:bodyPr/>
                    <a:lstStyle/>
                    <a:p>
                      <a:pPr algn="r"/>
                      <a:r>
                        <a:rPr lang="en-US" sz="2400"/>
                        <a:t>200.0</a:t>
                      </a:r>
                    </a:p>
                  </a:txBody>
                  <a:tcPr marL="0" marR="0" marT="0" marB="0" anchor="ctr"/>
                </a:tc>
                <a:extLst>
                  <a:ext uri="{0D108BD9-81ED-4DB2-BD59-A6C34878D82A}">
                    <a16:rowId xmlns:a16="http://schemas.microsoft.com/office/drawing/2014/main" val="1528969775"/>
                  </a:ext>
                </a:extLst>
              </a:tr>
              <a:tr h="411480">
                <a:tc>
                  <a:txBody>
                    <a:bodyPr/>
                    <a:lstStyle/>
                    <a:p>
                      <a:r>
                        <a:rPr lang="en-US" sz="2400"/>
                        <a:t>Neotame</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Artificial sweetener</a:t>
                      </a:r>
                    </a:p>
                  </a:txBody>
                  <a:tcPr marL="0" marR="0" marT="0" marB="0" anchor="ctr"/>
                </a:tc>
                <a:tc>
                  <a:txBody>
                    <a:bodyPr/>
                    <a:lstStyle/>
                    <a:p>
                      <a:endParaRPr lang="en-US" sz="2400"/>
                    </a:p>
                  </a:txBody>
                  <a:tcPr marL="0" marR="0" marT="0" marB="0" anchor="ctr"/>
                </a:tc>
                <a:tc>
                  <a:txBody>
                    <a:bodyPr/>
                    <a:lstStyle/>
                    <a:p>
                      <a:pPr algn="r"/>
                      <a:r>
                        <a:rPr lang="en-US" sz="2400"/>
                        <a:t>7,000.0–13,000.0</a:t>
                      </a:r>
                    </a:p>
                  </a:txBody>
                  <a:tcPr marL="0" marR="0" marT="0" marB="0" anchor="ctr"/>
                </a:tc>
                <a:extLst>
                  <a:ext uri="{0D108BD9-81ED-4DB2-BD59-A6C34878D82A}">
                    <a16:rowId xmlns:a16="http://schemas.microsoft.com/office/drawing/2014/main" val="579846484"/>
                  </a:ext>
                </a:extLst>
              </a:tr>
              <a:tr h="411480">
                <a:tc>
                  <a:txBody>
                    <a:bodyPr/>
                    <a:lstStyle/>
                    <a:p>
                      <a:r>
                        <a:rPr lang="en-US" sz="2400"/>
                        <a:t>Sucralose</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Artificial sweetener</a:t>
                      </a:r>
                    </a:p>
                  </a:txBody>
                  <a:tcPr marL="0" marR="0" marT="0" marB="0" anchor="ctr"/>
                </a:tc>
                <a:tc>
                  <a:txBody>
                    <a:bodyPr/>
                    <a:lstStyle/>
                    <a:p>
                      <a:r>
                        <a:rPr lang="en-US" sz="2400"/>
                        <a:t>“Splenda”</a:t>
                      </a:r>
                    </a:p>
                  </a:txBody>
                  <a:tcPr marL="0" marR="0" marT="0" marB="0" anchor="ctr"/>
                </a:tc>
                <a:tc>
                  <a:txBody>
                    <a:bodyPr/>
                    <a:lstStyle/>
                    <a:p>
                      <a:pPr algn="r"/>
                      <a:r>
                        <a:rPr lang="en-US" sz="2400"/>
                        <a:t>600.0</a:t>
                      </a:r>
                    </a:p>
                  </a:txBody>
                  <a:tcPr marL="0" marR="0" marT="0" marB="0" anchor="ctr"/>
                </a:tc>
                <a:extLst>
                  <a:ext uri="{0D108BD9-81ED-4DB2-BD59-A6C34878D82A}">
                    <a16:rowId xmlns:a16="http://schemas.microsoft.com/office/drawing/2014/main" val="3331817516"/>
                  </a:ext>
                </a:extLst>
              </a:tr>
              <a:tr h="411480">
                <a:tc>
                  <a:txBody>
                    <a:bodyPr/>
                    <a:lstStyle/>
                    <a:p>
                      <a:r>
                        <a:rPr lang="en-US" sz="2400"/>
                        <a:t>Stevia</a:t>
                      </a:r>
                    </a:p>
                  </a:txBody>
                  <a:tcPr marL="0" marR="0" marT="0" marB="0" anchor="ctr"/>
                </a:tc>
                <a:tc>
                  <a:txBody>
                    <a:bodyPr/>
                    <a:lstStyle/>
                    <a:p>
                      <a:r>
                        <a:rPr lang="en-US" sz="2400" dirty="0" smtClean="0"/>
                        <a:t>Natural</a:t>
                      </a:r>
                      <a:r>
                        <a:rPr lang="en-US" sz="2400" baseline="0" dirty="0" smtClean="0"/>
                        <a:t> sweetener</a:t>
                      </a:r>
                      <a:endParaRPr lang="en-US" sz="2400" dirty="0"/>
                    </a:p>
                  </a:txBody>
                  <a:tcPr marL="0" marR="0" marT="0" marB="0" anchor="ctr"/>
                </a:tc>
                <a:tc>
                  <a:txBody>
                    <a:bodyPr/>
                    <a:lstStyle/>
                    <a:p>
                      <a:endParaRPr lang="en-US" sz="2400"/>
                    </a:p>
                  </a:txBody>
                  <a:tcPr marL="0" marR="0" marT="0" marB="0" anchor="ctr"/>
                </a:tc>
                <a:tc>
                  <a:txBody>
                    <a:bodyPr/>
                    <a:lstStyle/>
                    <a:p>
                      <a:pPr algn="r"/>
                      <a:r>
                        <a:rPr lang="en-US" sz="2400"/>
                        <a:t>250.0–300.0</a:t>
                      </a:r>
                    </a:p>
                  </a:txBody>
                  <a:tcPr marL="0" marR="0" marT="0" marB="0" anchor="ctr"/>
                </a:tc>
                <a:extLst>
                  <a:ext uri="{0D108BD9-81ED-4DB2-BD59-A6C34878D82A}">
                    <a16:rowId xmlns:a16="http://schemas.microsoft.com/office/drawing/2014/main" val="908204725"/>
                  </a:ext>
                </a:extLst>
              </a:tr>
              <a:tr h="411480">
                <a:tc>
                  <a:txBody>
                    <a:bodyPr/>
                    <a:lstStyle/>
                    <a:p>
                      <a:r>
                        <a:rPr lang="en-US" sz="2400"/>
                        <a:t>Xylitol</a:t>
                      </a:r>
                    </a:p>
                  </a:txBody>
                  <a:tcPr marL="0" marR="0" marT="0" marB="0" anchor="ctr"/>
                </a:tc>
                <a:tc>
                  <a:txBody>
                    <a:bodyPr/>
                    <a:lstStyle/>
                    <a:p>
                      <a:r>
                        <a:rPr lang="en-US" sz="2400" dirty="0" smtClean="0"/>
                        <a:t>Sugar Alcohol</a:t>
                      </a:r>
                      <a:endParaRPr lang="en-US" sz="2400" dirty="0"/>
                    </a:p>
                  </a:txBody>
                  <a:tcPr marL="0" marR="0" marT="0" marB="0" anchor="ctr"/>
                </a:tc>
                <a:tc>
                  <a:txBody>
                    <a:bodyPr/>
                    <a:lstStyle/>
                    <a:p>
                      <a:endParaRPr lang="en-US" sz="2400"/>
                    </a:p>
                  </a:txBody>
                  <a:tcPr marL="0" marR="0" marT="0" marB="0" anchor="ctr"/>
                </a:tc>
                <a:tc>
                  <a:txBody>
                    <a:bodyPr/>
                    <a:lstStyle/>
                    <a:p>
                      <a:pPr algn="r"/>
                      <a:r>
                        <a:rPr lang="en-US" sz="2400"/>
                        <a:t>0.8</a:t>
                      </a:r>
                    </a:p>
                  </a:txBody>
                  <a:tcPr marL="0" marR="0" marT="0" marB="0" anchor="ctr"/>
                </a:tc>
                <a:extLst>
                  <a:ext uri="{0D108BD9-81ED-4DB2-BD59-A6C34878D82A}">
                    <a16:rowId xmlns:a16="http://schemas.microsoft.com/office/drawing/2014/main" val="1494802194"/>
                  </a:ext>
                </a:extLst>
              </a:tr>
              <a:tr h="411480">
                <a:tc>
                  <a:txBody>
                    <a:bodyPr/>
                    <a:lstStyle/>
                    <a:p>
                      <a:r>
                        <a:rPr lang="en-US" sz="2400"/>
                        <a:t>Mannitol</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Sugar Alcohol</a:t>
                      </a:r>
                    </a:p>
                  </a:txBody>
                  <a:tcPr marL="0" marR="0" marT="0" marB="0" anchor="ctr"/>
                </a:tc>
                <a:tc>
                  <a:txBody>
                    <a:bodyPr/>
                    <a:lstStyle/>
                    <a:p>
                      <a:endParaRPr lang="en-US" sz="2400"/>
                    </a:p>
                  </a:txBody>
                  <a:tcPr marL="0" marR="0" marT="0" marB="0" anchor="ctr"/>
                </a:tc>
                <a:tc>
                  <a:txBody>
                    <a:bodyPr/>
                    <a:lstStyle/>
                    <a:p>
                      <a:pPr algn="r"/>
                      <a:r>
                        <a:rPr lang="en-US" sz="2400"/>
                        <a:t>0.5</a:t>
                      </a:r>
                    </a:p>
                  </a:txBody>
                  <a:tcPr marL="0" marR="0" marT="0" marB="0" anchor="ctr"/>
                </a:tc>
                <a:extLst>
                  <a:ext uri="{0D108BD9-81ED-4DB2-BD59-A6C34878D82A}">
                    <a16:rowId xmlns:a16="http://schemas.microsoft.com/office/drawing/2014/main" val="2501441131"/>
                  </a:ext>
                </a:extLst>
              </a:tr>
              <a:tr h="411480">
                <a:tc>
                  <a:txBody>
                    <a:bodyPr/>
                    <a:lstStyle/>
                    <a:p>
                      <a:r>
                        <a:rPr lang="en-US" sz="2400"/>
                        <a:t>Sorbitol</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Sugar Alcohol</a:t>
                      </a:r>
                    </a:p>
                  </a:txBody>
                  <a:tcPr marL="0" marR="0" marT="0" marB="0" anchor="ctr"/>
                </a:tc>
                <a:tc>
                  <a:txBody>
                    <a:bodyPr/>
                    <a:lstStyle/>
                    <a:p>
                      <a:endParaRPr lang="en-US" sz="2400"/>
                    </a:p>
                  </a:txBody>
                  <a:tcPr marL="0" marR="0" marT="0" marB="0" anchor="ctr"/>
                </a:tc>
                <a:tc>
                  <a:txBody>
                    <a:bodyPr/>
                    <a:lstStyle/>
                    <a:p>
                      <a:pPr algn="r"/>
                      <a:r>
                        <a:rPr lang="en-US" sz="2400"/>
                        <a:t>0.6</a:t>
                      </a:r>
                    </a:p>
                  </a:txBody>
                  <a:tcPr marL="0" marR="0" marT="0" marB="0" anchor="ctr"/>
                </a:tc>
                <a:extLst>
                  <a:ext uri="{0D108BD9-81ED-4DB2-BD59-A6C34878D82A}">
                    <a16:rowId xmlns:a16="http://schemas.microsoft.com/office/drawing/2014/main" val="990673028"/>
                  </a:ext>
                </a:extLst>
              </a:tr>
              <a:tr h="411480">
                <a:tc>
                  <a:txBody>
                    <a:bodyPr/>
                    <a:lstStyle/>
                    <a:p>
                      <a:r>
                        <a:rPr lang="en-US" sz="2400"/>
                        <a:t>Erythritol</a:t>
                      </a:r>
                    </a:p>
                  </a:txBody>
                  <a:tcPr marL="0" marR="0" marT="0" marB="0" anchor="ct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sz="2400" dirty="0" smtClean="0"/>
                        <a:t>Sugar Alcohol</a:t>
                      </a:r>
                    </a:p>
                  </a:txBody>
                  <a:tcPr marL="0" marR="0" marT="0" marB="0" anchor="ctr"/>
                </a:tc>
                <a:tc>
                  <a:txBody>
                    <a:bodyPr/>
                    <a:lstStyle/>
                    <a:p>
                      <a:endParaRPr lang="en-US" sz="2400"/>
                    </a:p>
                  </a:txBody>
                  <a:tcPr marL="0" marR="0" marT="0" marB="0" anchor="ctr"/>
                </a:tc>
                <a:tc>
                  <a:txBody>
                    <a:bodyPr/>
                    <a:lstStyle/>
                    <a:p>
                      <a:pPr algn="r"/>
                      <a:r>
                        <a:rPr lang="en-US" sz="2400" dirty="0"/>
                        <a:t>1.0</a:t>
                      </a:r>
                    </a:p>
                  </a:txBody>
                  <a:tcPr marL="0" marR="0" marT="0" marB="0" anchor="ctr"/>
                </a:tc>
                <a:extLst>
                  <a:ext uri="{0D108BD9-81ED-4DB2-BD59-A6C34878D82A}">
                    <a16:rowId xmlns:a16="http://schemas.microsoft.com/office/drawing/2014/main" val="3138557040"/>
                  </a:ext>
                </a:extLst>
              </a:tr>
            </a:tbl>
          </a:graphicData>
        </a:graphic>
      </p:graphicFrame>
    </p:spTree>
    <p:extLst>
      <p:ext uri="{BB962C8B-B14F-4D97-AF65-F5344CB8AC3E}">
        <p14:creationId xmlns:p14="http://schemas.microsoft.com/office/powerpoint/2010/main" val="485122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Benefits of Sugar Substitutes</a:t>
            </a:r>
            <a:endParaRPr lang="en-US" b="1" dirty="0"/>
          </a:p>
        </p:txBody>
      </p:sp>
      <p:sp>
        <p:nvSpPr>
          <p:cNvPr id="3" name="Content Placeholder 2"/>
          <p:cNvSpPr>
            <a:spLocks noGrp="1"/>
          </p:cNvSpPr>
          <p:nvPr>
            <p:ph idx="1"/>
          </p:nvPr>
        </p:nvSpPr>
        <p:spPr>
          <a:xfrm>
            <a:off x="1218882" y="1600200"/>
            <a:ext cx="10438129" cy="4953000"/>
          </a:xfrm>
        </p:spPr>
        <p:txBody>
          <a:bodyPr>
            <a:normAutofit/>
          </a:bodyPr>
          <a:lstStyle/>
          <a:p>
            <a:r>
              <a:rPr lang="en-US" dirty="0"/>
              <a:t>Consuming foods and beverages containing sugar substitutes may benefit health by reducing the consumption of simple sugars, which are higher in calories, cause tooth decay, and are potentially linked to chronic disease. </a:t>
            </a:r>
            <a:endParaRPr lang="en-US" dirty="0" smtClean="0"/>
          </a:p>
          <a:p>
            <a:r>
              <a:rPr lang="en-US" dirty="0" smtClean="0"/>
              <a:t>Artificial </a:t>
            </a:r>
            <a:r>
              <a:rPr lang="en-US" dirty="0"/>
              <a:t>sweeteners are basically </a:t>
            </a:r>
            <a:r>
              <a:rPr lang="en-US" dirty="0" smtClean="0"/>
              <a:t>non-nutrients </a:t>
            </a:r>
            <a:r>
              <a:rPr lang="en-US" dirty="0"/>
              <a:t>though not all are completely calorie-free. </a:t>
            </a:r>
            <a:endParaRPr lang="en-US" dirty="0" smtClean="0"/>
          </a:p>
          <a:p>
            <a:r>
              <a:rPr lang="en-US" dirty="0" smtClean="0"/>
              <a:t>However</a:t>
            </a:r>
            <a:r>
              <a:rPr lang="en-US" dirty="0"/>
              <a:t>, because they are so intense in sweetness they are added in very small amounts to foods and beverages</a:t>
            </a:r>
            <a:r>
              <a:rPr lang="en-US" dirty="0" smtClean="0"/>
              <a:t>.</a:t>
            </a:r>
          </a:p>
          <a:p>
            <a:r>
              <a:rPr lang="en-US" dirty="0"/>
              <a:t>Artificial sweeteners and sugar alcohols are not “fermentable sugars” and therefore they do not cause tooth decay.</a:t>
            </a:r>
          </a:p>
        </p:txBody>
      </p:sp>
    </p:spTree>
    <p:extLst>
      <p:ext uri="{BB962C8B-B14F-4D97-AF65-F5344CB8AC3E}">
        <p14:creationId xmlns:p14="http://schemas.microsoft.com/office/powerpoint/2010/main" val="2667772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a:t>
            </a:r>
            <a:r>
              <a:rPr lang="en-US" b="1" dirty="0" smtClean="0"/>
              <a:t>Concerns of Sugar Substitutes</a:t>
            </a:r>
            <a:endParaRPr lang="en-US" b="1" dirty="0"/>
          </a:p>
        </p:txBody>
      </p:sp>
      <p:sp>
        <p:nvSpPr>
          <p:cNvPr id="3" name="Content Placeholder 2"/>
          <p:cNvSpPr>
            <a:spLocks noGrp="1"/>
          </p:cNvSpPr>
          <p:nvPr>
            <p:ph idx="1"/>
          </p:nvPr>
        </p:nvSpPr>
        <p:spPr>
          <a:xfrm>
            <a:off x="1218882" y="1600200"/>
            <a:ext cx="10514329" cy="4953000"/>
          </a:xfrm>
        </p:spPr>
        <p:txBody>
          <a:bodyPr>
            <a:normAutofit/>
          </a:bodyPr>
          <a:lstStyle/>
          <a:p>
            <a:r>
              <a:rPr lang="en-US" dirty="0"/>
              <a:t>The most common side effect of consuming products containing sugar substitutes is gastrointestinal upset, a result of their incomplete digestion. </a:t>
            </a:r>
            <a:endParaRPr lang="en-US" dirty="0" smtClean="0"/>
          </a:p>
          <a:p>
            <a:r>
              <a:rPr lang="en-US" dirty="0" smtClean="0"/>
              <a:t>Since </a:t>
            </a:r>
            <a:r>
              <a:rPr lang="en-US" dirty="0"/>
              <a:t>the introduction of sugar substitutes to the food and beverage markets, the public has expressed concern about their safety. </a:t>
            </a:r>
            <a:endParaRPr lang="en-US" dirty="0" smtClean="0"/>
          </a:p>
          <a:p>
            <a:r>
              <a:rPr lang="en-US" dirty="0" smtClean="0"/>
              <a:t>The </a:t>
            </a:r>
            <a:r>
              <a:rPr lang="en-US" dirty="0"/>
              <a:t>health concerns of sugar substitutes originally stemmed from scientific studies, which were misinterpreted by both scientists and the public.</a:t>
            </a:r>
            <a:endParaRPr lang="en-US" b="1" dirty="0"/>
          </a:p>
        </p:txBody>
      </p:sp>
    </p:spTree>
    <p:extLst>
      <p:ext uri="{BB962C8B-B14F-4D97-AF65-F5344CB8AC3E}">
        <p14:creationId xmlns:p14="http://schemas.microsoft.com/office/powerpoint/2010/main" val="1727621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a:t>
            </a:r>
            <a:r>
              <a:rPr lang="en-US" b="1" dirty="0" smtClean="0"/>
              <a:t>Concerns of Sugar Substitutes</a:t>
            </a:r>
            <a:endParaRPr lang="en-US" b="1" dirty="0"/>
          </a:p>
        </p:txBody>
      </p:sp>
      <p:sp>
        <p:nvSpPr>
          <p:cNvPr id="3" name="Content Placeholder 2"/>
          <p:cNvSpPr>
            <a:spLocks noGrp="1"/>
          </p:cNvSpPr>
          <p:nvPr>
            <p:ph idx="1"/>
          </p:nvPr>
        </p:nvSpPr>
        <p:spPr>
          <a:xfrm>
            <a:off x="1218882" y="1600200"/>
            <a:ext cx="10590529" cy="4953000"/>
          </a:xfrm>
        </p:spPr>
        <p:txBody>
          <a:bodyPr>
            <a:normAutofit/>
          </a:bodyPr>
          <a:lstStyle/>
          <a:p>
            <a:r>
              <a:rPr lang="en-US" dirty="0" smtClean="0"/>
              <a:t>Aspartame </a:t>
            </a:r>
            <a:r>
              <a:rPr lang="en-US" dirty="0"/>
              <a:t>is accused of causing brain damage, autism, emotional disorders, and a myriad of other disorders and diseases. </a:t>
            </a:r>
            <a:endParaRPr lang="en-US" dirty="0" smtClean="0"/>
          </a:p>
          <a:p>
            <a:r>
              <a:rPr lang="en-US" dirty="0" smtClean="0"/>
              <a:t>Some </a:t>
            </a:r>
            <a:r>
              <a:rPr lang="en-US" dirty="0"/>
              <a:t>even believe aspartame is part of a governmental conspiracy to make people dumber. </a:t>
            </a:r>
            <a:endParaRPr lang="en-US" dirty="0" smtClean="0"/>
          </a:p>
          <a:p>
            <a:r>
              <a:rPr lang="en-US" dirty="0" smtClean="0"/>
              <a:t>The </a:t>
            </a:r>
            <a:r>
              <a:rPr lang="en-US" dirty="0"/>
              <a:t>reality is there is no good scientific evidence backing any of these accusations, and that aspartame has been the most scientifically tested food additive. </a:t>
            </a:r>
            <a:endParaRPr lang="en-US" dirty="0" smtClean="0"/>
          </a:p>
          <a:p>
            <a:r>
              <a:rPr lang="en-US" dirty="0" smtClean="0"/>
              <a:t>It </a:t>
            </a:r>
            <a:r>
              <a:rPr lang="en-US" dirty="0"/>
              <a:t>is approved for use as an artificial sweetener in over ninety countries.</a:t>
            </a:r>
            <a:endParaRPr lang="en-US" b="1" dirty="0"/>
          </a:p>
        </p:txBody>
      </p:sp>
    </p:spTree>
    <p:extLst>
      <p:ext uri="{BB962C8B-B14F-4D97-AF65-F5344CB8AC3E}">
        <p14:creationId xmlns:p14="http://schemas.microsoft.com/office/powerpoint/2010/main" val="4320083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Health Benefits of Sugar Substitutes</a:t>
            </a:r>
            <a:endParaRPr lang="en-US" b="1" dirty="0"/>
          </a:p>
        </p:txBody>
      </p:sp>
      <p:sp>
        <p:nvSpPr>
          <p:cNvPr id="3" name="Content Placeholder 2"/>
          <p:cNvSpPr>
            <a:spLocks noGrp="1"/>
          </p:cNvSpPr>
          <p:nvPr>
            <p:ph idx="1"/>
          </p:nvPr>
        </p:nvSpPr>
        <p:spPr>
          <a:xfrm>
            <a:off x="1218882" y="1600200"/>
            <a:ext cx="10514329" cy="5029200"/>
          </a:xfrm>
        </p:spPr>
        <p:txBody>
          <a:bodyPr>
            <a:normAutofit fontScale="92500" lnSpcReduction="20000"/>
          </a:bodyPr>
          <a:lstStyle/>
          <a:p>
            <a:r>
              <a:rPr lang="en-US" dirty="0"/>
              <a:t>Aspartame is made by joining aspartic acid and phenylalanine to amino acids. </a:t>
            </a:r>
            <a:endParaRPr lang="en-US" dirty="0" smtClean="0"/>
          </a:p>
          <a:p>
            <a:r>
              <a:rPr lang="en-US" dirty="0" smtClean="0"/>
              <a:t>When </a:t>
            </a:r>
            <a:r>
              <a:rPr lang="en-US" dirty="0"/>
              <a:t>digested, it is broken down to aspartic acid, phenylalanine, and methanol. People who have the rare genetic disorder phenylketonuria (PKU) have to avoid products containing aspartame. </a:t>
            </a:r>
            <a:endParaRPr lang="en-US" dirty="0" smtClean="0"/>
          </a:p>
          <a:p>
            <a:r>
              <a:rPr lang="en-US" dirty="0" smtClean="0"/>
              <a:t>Individuals </a:t>
            </a:r>
            <a:r>
              <a:rPr lang="en-US" dirty="0"/>
              <a:t>who have PKU do not have a functional enzyme that converts phenylalanine to the amino acid tyrosine. </a:t>
            </a:r>
            <a:endParaRPr lang="en-US" dirty="0" smtClean="0"/>
          </a:p>
          <a:p>
            <a:r>
              <a:rPr lang="en-US" dirty="0" smtClean="0"/>
              <a:t>This </a:t>
            </a:r>
            <a:r>
              <a:rPr lang="en-US" dirty="0"/>
              <a:t>causes a build-up of phenylalanine and its metabolic products in the body. </a:t>
            </a:r>
            <a:endParaRPr lang="en-US" dirty="0" smtClean="0"/>
          </a:p>
          <a:p>
            <a:r>
              <a:rPr lang="en-US" dirty="0" smtClean="0"/>
              <a:t>If </a:t>
            </a:r>
            <a:r>
              <a:rPr lang="en-US" dirty="0"/>
              <a:t>PKU is not treated, the build-up of phenylalanine causes progressive brain damage and seizures. The FDA requires products that contain aspartame to state on the product label, “</a:t>
            </a:r>
            <a:r>
              <a:rPr lang="en-US" dirty="0" err="1"/>
              <a:t>Phenylketonurics</a:t>
            </a:r>
            <a:r>
              <a:rPr lang="en-US" dirty="0"/>
              <a:t>: Contains Phenylalanine.”</a:t>
            </a:r>
          </a:p>
        </p:txBody>
      </p:sp>
    </p:spTree>
    <p:extLst>
      <p:ext uri="{BB962C8B-B14F-4D97-AF65-F5344CB8AC3E}">
        <p14:creationId xmlns:p14="http://schemas.microsoft.com/office/powerpoint/2010/main" val="2673967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Regulation of Sugar Substitutes</a:t>
            </a:r>
            <a:endParaRPr lang="en-US" b="1" dirty="0"/>
          </a:p>
        </p:txBody>
      </p:sp>
      <p:sp>
        <p:nvSpPr>
          <p:cNvPr id="3" name="Content Placeholder 2"/>
          <p:cNvSpPr>
            <a:spLocks noGrp="1"/>
          </p:cNvSpPr>
          <p:nvPr>
            <p:ph idx="1"/>
          </p:nvPr>
        </p:nvSpPr>
        <p:spPr>
          <a:xfrm>
            <a:off x="1218882" y="1600200"/>
            <a:ext cx="10438129" cy="4876800"/>
          </a:xfrm>
        </p:spPr>
        <p:txBody>
          <a:bodyPr>
            <a:normAutofit lnSpcReduction="10000"/>
          </a:bodyPr>
          <a:lstStyle/>
          <a:p>
            <a:r>
              <a:rPr lang="en-US" dirty="0"/>
              <a:t>Prior to introducing any new artificial sweetener into foods it is rigorously tested and must be legally approved by the FDA. </a:t>
            </a:r>
            <a:endParaRPr lang="en-US" dirty="0" smtClean="0"/>
          </a:p>
          <a:p>
            <a:r>
              <a:rPr lang="en-US" dirty="0" smtClean="0"/>
              <a:t>The </a:t>
            </a:r>
            <a:r>
              <a:rPr lang="en-US" dirty="0"/>
              <a:t>FDA regulates artificial sweeteners along with other food additives, which number in the thousands. </a:t>
            </a:r>
            <a:endParaRPr lang="en-US" dirty="0" smtClean="0"/>
          </a:p>
          <a:p>
            <a:r>
              <a:rPr lang="en-US" dirty="0" smtClean="0"/>
              <a:t>The </a:t>
            </a:r>
            <a:r>
              <a:rPr lang="en-US" dirty="0"/>
              <a:t>FDA is responsible for determining whether a food additive presents “a reasonable certainty of no harm” to consumers when used as proposed. </a:t>
            </a:r>
            <a:endParaRPr lang="en-US" dirty="0" smtClean="0"/>
          </a:p>
          <a:p>
            <a:r>
              <a:rPr lang="en-US" dirty="0" smtClean="0"/>
              <a:t>The </a:t>
            </a:r>
            <a:r>
              <a:rPr lang="en-US" dirty="0"/>
              <a:t>FDA uses the best scientific evidence available to make the statement of no harm, but it does declare that science has its limits and that the “FDA can never be </a:t>
            </a:r>
            <a:r>
              <a:rPr lang="en-US" i="1" dirty="0"/>
              <a:t>absolutely</a:t>
            </a:r>
            <a:r>
              <a:rPr lang="en-US" dirty="0"/>
              <a:t> certain of the absence of any risk from the use of any substance.”</a:t>
            </a:r>
          </a:p>
        </p:txBody>
      </p:sp>
    </p:spTree>
    <p:extLst>
      <p:ext uri="{BB962C8B-B14F-4D97-AF65-F5344CB8AC3E}">
        <p14:creationId xmlns:p14="http://schemas.microsoft.com/office/powerpoint/2010/main" val="29860270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Regulation of Sugar Substitutes</a:t>
            </a:r>
            <a:endParaRPr lang="en-US" b="1" dirty="0"/>
          </a:p>
        </p:txBody>
      </p:sp>
      <p:sp>
        <p:nvSpPr>
          <p:cNvPr id="3" name="Content Placeholder 2"/>
          <p:cNvSpPr>
            <a:spLocks noGrp="1"/>
          </p:cNvSpPr>
          <p:nvPr>
            <p:ph idx="1"/>
          </p:nvPr>
        </p:nvSpPr>
        <p:spPr>
          <a:xfrm>
            <a:off x="1218882" y="1600200"/>
            <a:ext cx="10361929" cy="5029200"/>
          </a:xfrm>
        </p:spPr>
        <p:txBody>
          <a:bodyPr>
            <a:normAutofit fontScale="92500"/>
          </a:bodyPr>
          <a:lstStyle/>
          <a:p>
            <a:r>
              <a:rPr lang="en-US" dirty="0"/>
              <a:t>The FDA additionally has established ADIs for artificial sweeteners. </a:t>
            </a:r>
            <a:endParaRPr lang="en-US" dirty="0" smtClean="0"/>
          </a:p>
          <a:p>
            <a:r>
              <a:rPr lang="en-US" dirty="0" smtClean="0"/>
              <a:t>The </a:t>
            </a:r>
            <a:r>
              <a:rPr lang="en-US" dirty="0"/>
              <a:t>ADIs are the maximum amount in milligrams per kilogram of body weight considered safe to consume daily (mg/kg </a:t>
            </a:r>
            <a:r>
              <a:rPr lang="en-US" dirty="0" err="1"/>
              <a:t>bw</a:t>
            </a:r>
            <a:r>
              <a:rPr lang="en-US" dirty="0"/>
              <a:t>/day) and incorporates a large safety factor. </a:t>
            </a:r>
            <a:endParaRPr lang="en-US" dirty="0" smtClean="0"/>
          </a:p>
          <a:p>
            <a:r>
              <a:rPr lang="en-US" dirty="0" smtClean="0"/>
              <a:t>The </a:t>
            </a:r>
            <a:r>
              <a:rPr lang="en-US" dirty="0"/>
              <a:t>following list contains the artificial sweeteners approved for use in foods and beverages in the United States, and their ADIs</a:t>
            </a:r>
            <a:r>
              <a:rPr lang="en-US" dirty="0" smtClean="0"/>
              <a:t>:</a:t>
            </a:r>
          </a:p>
          <a:p>
            <a:pPr lvl="1"/>
            <a:r>
              <a:rPr lang="en-US" b="1" dirty="0" err="1"/>
              <a:t>Acesulfame</a:t>
            </a:r>
            <a:r>
              <a:rPr lang="en-US" b="1" dirty="0"/>
              <a:t> potassium (</a:t>
            </a:r>
            <a:r>
              <a:rPr lang="en-US" b="1" dirty="0" err="1"/>
              <a:t>Sunett</a:t>
            </a:r>
            <a:r>
              <a:rPr lang="en-US" b="1" dirty="0"/>
              <a:t>, Sweet One).</a:t>
            </a:r>
            <a:r>
              <a:rPr lang="en-US" dirty="0"/>
              <a:t> ADI = 15 mg/kg </a:t>
            </a:r>
            <a:r>
              <a:rPr lang="en-US" dirty="0" err="1"/>
              <a:t>bw</a:t>
            </a:r>
            <a:r>
              <a:rPr lang="en-US" dirty="0"/>
              <a:t>/day</a:t>
            </a:r>
          </a:p>
          <a:p>
            <a:pPr lvl="1"/>
            <a:r>
              <a:rPr lang="en-US" b="1" dirty="0"/>
              <a:t>Aspartame (Equal, NutraSweet).</a:t>
            </a:r>
            <a:r>
              <a:rPr lang="en-US" dirty="0"/>
              <a:t> ADI = 50 mg/kg </a:t>
            </a:r>
            <a:r>
              <a:rPr lang="en-US" dirty="0" err="1"/>
              <a:t>bw</a:t>
            </a:r>
            <a:r>
              <a:rPr lang="en-US" dirty="0"/>
              <a:t>/day</a:t>
            </a:r>
          </a:p>
          <a:p>
            <a:pPr lvl="1"/>
            <a:r>
              <a:rPr lang="en-US" b="1" dirty="0" err="1"/>
              <a:t>Neotame</a:t>
            </a:r>
            <a:r>
              <a:rPr lang="en-US" b="1" dirty="0"/>
              <a:t>.</a:t>
            </a:r>
            <a:r>
              <a:rPr lang="en-US" dirty="0"/>
              <a:t> ADI = 18 mg/kg </a:t>
            </a:r>
            <a:r>
              <a:rPr lang="en-US" dirty="0" err="1"/>
              <a:t>bw</a:t>
            </a:r>
            <a:r>
              <a:rPr lang="en-US" dirty="0"/>
              <a:t>/day</a:t>
            </a:r>
          </a:p>
          <a:p>
            <a:pPr lvl="1"/>
            <a:r>
              <a:rPr lang="en-US" b="1" dirty="0"/>
              <a:t>Saccharin (</a:t>
            </a:r>
            <a:r>
              <a:rPr lang="en-US" b="1" dirty="0" err="1"/>
              <a:t>SugarTwin</a:t>
            </a:r>
            <a:r>
              <a:rPr lang="en-US" b="1" dirty="0"/>
              <a:t>, </a:t>
            </a:r>
            <a:r>
              <a:rPr lang="en-US" b="1" dirty="0" err="1"/>
              <a:t>Sweet’N</a:t>
            </a:r>
            <a:r>
              <a:rPr lang="en-US" b="1" dirty="0"/>
              <a:t> Low).</a:t>
            </a:r>
            <a:r>
              <a:rPr lang="en-US" dirty="0"/>
              <a:t> ADI = 5 mg/kg </a:t>
            </a:r>
            <a:r>
              <a:rPr lang="en-US" dirty="0" err="1"/>
              <a:t>bw</a:t>
            </a:r>
            <a:r>
              <a:rPr lang="en-US" dirty="0"/>
              <a:t>/day</a:t>
            </a:r>
          </a:p>
          <a:p>
            <a:pPr lvl="1"/>
            <a:r>
              <a:rPr lang="en-US" b="1" dirty="0"/>
              <a:t>Sucralose (Splenda).</a:t>
            </a:r>
            <a:r>
              <a:rPr lang="en-US" dirty="0"/>
              <a:t> ADI = 5 mg/kg </a:t>
            </a:r>
            <a:r>
              <a:rPr lang="en-US" dirty="0" err="1"/>
              <a:t>bw</a:t>
            </a:r>
            <a:r>
              <a:rPr lang="en-US" dirty="0"/>
              <a:t>/day</a:t>
            </a:r>
          </a:p>
          <a:p>
            <a:endParaRPr lang="en-US" dirty="0"/>
          </a:p>
        </p:txBody>
      </p:sp>
    </p:spTree>
    <p:extLst>
      <p:ext uri="{BB962C8B-B14F-4D97-AF65-F5344CB8AC3E}">
        <p14:creationId xmlns:p14="http://schemas.microsoft.com/office/powerpoint/2010/main" val="475436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sp>
        <p:nvSpPr>
          <p:cNvPr id="3" name="Content Placeholder 2"/>
          <p:cNvSpPr>
            <a:spLocks noGrp="1"/>
          </p:cNvSpPr>
          <p:nvPr>
            <p:ph idx="1"/>
          </p:nvPr>
        </p:nvSpPr>
        <p:spPr>
          <a:xfrm>
            <a:off x="1218883" y="1600200"/>
            <a:ext cx="9751060" cy="4953000"/>
          </a:xfrm>
        </p:spPr>
        <p:txBody>
          <a:bodyPr>
            <a:normAutofit lnSpcReduction="10000"/>
          </a:bodyPr>
          <a:lstStyle/>
          <a:p>
            <a:r>
              <a:rPr lang="en-US" dirty="0"/>
              <a:t>However, enriched flour contains only 6 percent or less of the recommended daily intake of the vitamins and minerals it “replaces.” </a:t>
            </a:r>
            <a:endParaRPr lang="en-US" dirty="0" smtClean="0"/>
          </a:p>
          <a:p>
            <a:r>
              <a:rPr lang="en-US" dirty="0" smtClean="0"/>
              <a:t>Overwhelming </a:t>
            </a:r>
            <a:r>
              <a:rPr lang="en-US" dirty="0"/>
              <a:t>scientific evidence now shows that diets containing high amounts of whole grains rather than refined white flour decrease weight gain and the risk for many chronic diseases, including certain types of cancer and diabetes. </a:t>
            </a:r>
            <a:endParaRPr lang="en-US" dirty="0" smtClean="0"/>
          </a:p>
          <a:p>
            <a:r>
              <a:rPr lang="en-US" dirty="0" smtClean="0"/>
              <a:t>Whole </a:t>
            </a:r>
            <a:r>
              <a:rPr lang="en-US" dirty="0"/>
              <a:t>grains contain a whole nutrient package that is not replaced by enriched flour. </a:t>
            </a:r>
            <a:endParaRPr lang="en-US" dirty="0" smtClean="0"/>
          </a:p>
          <a:p>
            <a:r>
              <a:rPr lang="en-US" dirty="0" smtClean="0"/>
              <a:t>Consumers </a:t>
            </a:r>
            <a:r>
              <a:rPr lang="en-US" dirty="0"/>
              <a:t>are becoming more aware of the many health benefits of whole grains. </a:t>
            </a:r>
          </a:p>
        </p:txBody>
      </p:sp>
    </p:spTree>
    <p:extLst>
      <p:ext uri="{BB962C8B-B14F-4D97-AF65-F5344CB8AC3E}">
        <p14:creationId xmlns:p14="http://schemas.microsoft.com/office/powerpoint/2010/main" val="16819234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4.1 A Closer Look at </a:t>
            </a:r>
            <a:r>
              <a:rPr lang="en-US" b="1" dirty="0" smtClean="0"/>
              <a:t>Carbohydrates</a:t>
            </a:r>
            <a:endParaRPr lang="en-US" b="1" dirty="0"/>
          </a:p>
        </p:txBody>
      </p:sp>
      <p:sp>
        <p:nvSpPr>
          <p:cNvPr id="3" name="Content Placeholder 2"/>
          <p:cNvSpPr>
            <a:spLocks noGrp="1"/>
          </p:cNvSpPr>
          <p:nvPr>
            <p:ph idx="1"/>
          </p:nvPr>
        </p:nvSpPr>
        <p:spPr>
          <a:xfrm>
            <a:off x="1218883" y="1600200"/>
            <a:ext cx="9751060" cy="4876800"/>
          </a:xfrm>
        </p:spPr>
        <p:txBody>
          <a:bodyPr>
            <a:normAutofit lnSpcReduction="10000"/>
          </a:bodyPr>
          <a:lstStyle/>
          <a:p>
            <a:r>
              <a:rPr lang="en-US" dirty="0"/>
              <a:t>What </a:t>
            </a:r>
            <a:r>
              <a:rPr lang="en-US" dirty="0" smtClean="0"/>
              <a:t>exactly </a:t>
            </a:r>
            <a:r>
              <a:rPr lang="en-US" dirty="0"/>
              <a:t>a</a:t>
            </a:r>
            <a:r>
              <a:rPr lang="en-US" dirty="0" smtClean="0"/>
              <a:t>re carbohydrates </a:t>
            </a:r>
            <a:r>
              <a:rPr lang="en-US" dirty="0"/>
              <a:t>and </a:t>
            </a:r>
            <a:r>
              <a:rPr lang="en-US" dirty="0" smtClean="0"/>
              <a:t>how many types are there</a:t>
            </a:r>
            <a:r>
              <a:rPr lang="en-US" dirty="0"/>
              <a:t>?</a:t>
            </a:r>
          </a:p>
          <a:p>
            <a:r>
              <a:rPr lang="en-US" dirty="0"/>
              <a:t>Carbohydrates are the perfect nutrient to meet your body’s nutritional needs. </a:t>
            </a:r>
            <a:endParaRPr lang="en-US" dirty="0" smtClean="0"/>
          </a:p>
          <a:p>
            <a:r>
              <a:rPr lang="en-US" dirty="0" smtClean="0"/>
              <a:t>They </a:t>
            </a:r>
            <a:r>
              <a:rPr lang="en-US" dirty="0"/>
              <a:t>nourish your brain and nervous system, provide energy to all of your cells (and within proper caloric limits), and help keep your body fit and lean. </a:t>
            </a:r>
            <a:endParaRPr lang="en-US" dirty="0" smtClean="0"/>
          </a:p>
          <a:p>
            <a:r>
              <a:rPr lang="en-US" dirty="0" smtClean="0"/>
              <a:t>Specifically</a:t>
            </a:r>
            <a:r>
              <a:rPr lang="en-US" dirty="0"/>
              <a:t>, digestible carbohydrates provide bulk in foods, vitamins, and minerals, while indigestible carbohydrates provide a good amount of fiber with a host of other health benefits.</a:t>
            </a:r>
          </a:p>
          <a:p>
            <a:endParaRPr lang="en-US" dirty="0"/>
          </a:p>
        </p:txBody>
      </p:sp>
    </p:spTree>
    <p:extLst>
      <p:ext uri="{BB962C8B-B14F-4D97-AF65-F5344CB8AC3E}">
        <p14:creationId xmlns:p14="http://schemas.microsoft.com/office/powerpoint/2010/main" val="3110059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are Carbohydrates?</a:t>
            </a:r>
            <a:endParaRPr lang="en-US" b="1" dirty="0"/>
          </a:p>
        </p:txBody>
      </p:sp>
      <p:sp>
        <p:nvSpPr>
          <p:cNvPr id="3" name="Content Placeholder 2"/>
          <p:cNvSpPr>
            <a:spLocks noGrp="1"/>
          </p:cNvSpPr>
          <p:nvPr>
            <p:ph idx="1"/>
          </p:nvPr>
        </p:nvSpPr>
        <p:spPr/>
        <p:txBody>
          <a:bodyPr/>
          <a:lstStyle/>
          <a:p>
            <a:r>
              <a:rPr lang="en-US" dirty="0"/>
              <a:t>Plants synthesize the fast-releasing carbohydrate, glucose, from carbon dioxide in the air and water, and by harnessing the sun’s energy. </a:t>
            </a:r>
            <a:endParaRPr lang="en-US" dirty="0" smtClean="0"/>
          </a:p>
          <a:p>
            <a:r>
              <a:rPr lang="en-US" dirty="0" smtClean="0"/>
              <a:t>Recall from Chapter 3 that </a:t>
            </a:r>
            <a:r>
              <a:rPr lang="en-US" dirty="0"/>
              <a:t>plants convert the energy in sunlight to chemical energy in the molecule, glucose. </a:t>
            </a:r>
            <a:endParaRPr lang="en-US" dirty="0" smtClean="0"/>
          </a:p>
          <a:p>
            <a:r>
              <a:rPr lang="en-US" dirty="0" smtClean="0"/>
              <a:t>Plants </a:t>
            </a:r>
            <a:r>
              <a:rPr lang="en-US" dirty="0"/>
              <a:t>use glucose to make other larger, more slow-releasing carbohydrates. </a:t>
            </a:r>
            <a:endParaRPr lang="en-US" dirty="0" smtClean="0"/>
          </a:p>
          <a:p>
            <a:r>
              <a:rPr lang="en-US" dirty="0" smtClean="0"/>
              <a:t>When </a:t>
            </a:r>
            <a:r>
              <a:rPr lang="en-US" dirty="0"/>
              <a:t>we eat plants we harvest the energy of glucose to support life’s processes.</a:t>
            </a:r>
          </a:p>
        </p:txBody>
      </p:sp>
    </p:spTree>
    <p:extLst>
      <p:ext uri="{BB962C8B-B14F-4D97-AF65-F5344CB8AC3E}">
        <p14:creationId xmlns:p14="http://schemas.microsoft.com/office/powerpoint/2010/main" val="2520923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Carbohydrate Classification</a:t>
            </a:r>
            <a:endParaRPr lang="en-US" b="1" dirty="0"/>
          </a:p>
        </p:txBody>
      </p:sp>
      <p:pic>
        <p:nvPicPr>
          <p:cNvPr id="4" name="Content Placeholder 3" descr="Carbohydrates are broken down into the subgroups “fast-releasing” and “slow-releasing” carbohydrates. These subgroups are further categorized into mono-, di-, and polysaccharides." title="Types of Carbohydrat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3735" y="1447800"/>
            <a:ext cx="7041356" cy="5003352"/>
          </a:xfrm>
        </p:spPr>
      </p:pic>
    </p:spTree>
    <p:extLst>
      <p:ext uri="{BB962C8B-B14F-4D97-AF65-F5344CB8AC3E}">
        <p14:creationId xmlns:p14="http://schemas.microsoft.com/office/powerpoint/2010/main" val="37077531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Carbohydrate Classification</a:t>
            </a:r>
            <a:endParaRPr lang="en-US" b="1" dirty="0"/>
          </a:p>
        </p:txBody>
      </p:sp>
      <p:sp>
        <p:nvSpPr>
          <p:cNvPr id="3" name="Content Placeholder 2"/>
          <p:cNvSpPr>
            <a:spLocks noGrp="1"/>
          </p:cNvSpPr>
          <p:nvPr>
            <p:ph idx="1"/>
          </p:nvPr>
        </p:nvSpPr>
        <p:spPr>
          <a:xfrm>
            <a:off x="1218883" y="1600200"/>
            <a:ext cx="9751060" cy="4953000"/>
          </a:xfrm>
        </p:spPr>
        <p:txBody>
          <a:bodyPr/>
          <a:lstStyle/>
          <a:p>
            <a:r>
              <a:rPr lang="en-US" dirty="0"/>
              <a:t>Carbohydrates are a group of organic compounds containing a ratio of one carbon atom to two hydrogen atoms to one oxygen atom. </a:t>
            </a:r>
            <a:endParaRPr lang="en-US" dirty="0" smtClean="0"/>
          </a:p>
          <a:p>
            <a:r>
              <a:rPr lang="en-US" dirty="0" smtClean="0"/>
              <a:t>Basically</a:t>
            </a:r>
            <a:r>
              <a:rPr lang="en-US" dirty="0"/>
              <a:t>, they are hydrated carbons. </a:t>
            </a:r>
            <a:endParaRPr lang="en-US" dirty="0" smtClean="0"/>
          </a:p>
          <a:p>
            <a:r>
              <a:rPr lang="en-US" dirty="0" smtClean="0"/>
              <a:t>The </a:t>
            </a:r>
            <a:r>
              <a:rPr lang="en-US" dirty="0"/>
              <a:t>word “carbo” means carbon and “hydrate” means water. </a:t>
            </a:r>
            <a:endParaRPr lang="en-US" dirty="0" smtClean="0"/>
          </a:p>
          <a:p>
            <a:r>
              <a:rPr lang="en-US" b="1" dirty="0" smtClean="0"/>
              <a:t>Glucose</a:t>
            </a:r>
            <a:r>
              <a:rPr lang="en-US" dirty="0"/>
              <a:t>, the most abundant carbohydrate in the human body, has six carbon atoms, twelve hydrogen atoms, and six oxygen atoms. </a:t>
            </a:r>
            <a:endParaRPr lang="en-US" dirty="0" smtClean="0"/>
          </a:p>
          <a:p>
            <a:r>
              <a:rPr lang="en-US" dirty="0" smtClean="0"/>
              <a:t>The </a:t>
            </a:r>
            <a:r>
              <a:rPr lang="en-US" dirty="0"/>
              <a:t>chemical formula for glucose is written as C</a:t>
            </a:r>
            <a:r>
              <a:rPr lang="en-US" baseline="-25000" dirty="0"/>
              <a:t>6</a:t>
            </a:r>
            <a:r>
              <a:rPr lang="en-US" dirty="0"/>
              <a:t>H</a:t>
            </a:r>
            <a:r>
              <a:rPr lang="en-US" baseline="-25000" dirty="0"/>
              <a:t>12</a:t>
            </a:r>
            <a:r>
              <a:rPr lang="en-US" dirty="0"/>
              <a:t>O</a:t>
            </a:r>
            <a:r>
              <a:rPr lang="en-US" baseline="-25000" dirty="0"/>
              <a:t>6</a:t>
            </a:r>
            <a:r>
              <a:rPr lang="en-US" dirty="0"/>
              <a:t>. </a:t>
            </a:r>
          </a:p>
        </p:txBody>
      </p:sp>
    </p:spTree>
    <p:extLst>
      <p:ext uri="{BB962C8B-B14F-4D97-AF65-F5344CB8AC3E}">
        <p14:creationId xmlns:p14="http://schemas.microsoft.com/office/powerpoint/2010/main" val="2523799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Carbohydrate Classification</a:t>
            </a:r>
            <a:endParaRPr lang="en-US" b="1" dirty="0"/>
          </a:p>
        </p:txBody>
      </p:sp>
      <p:sp>
        <p:nvSpPr>
          <p:cNvPr id="3" name="Content Placeholder 2"/>
          <p:cNvSpPr>
            <a:spLocks noGrp="1"/>
          </p:cNvSpPr>
          <p:nvPr>
            <p:ph idx="1"/>
          </p:nvPr>
        </p:nvSpPr>
        <p:spPr>
          <a:xfrm>
            <a:off x="1218883" y="1600200"/>
            <a:ext cx="9751060" cy="4953000"/>
          </a:xfrm>
        </p:spPr>
        <p:txBody>
          <a:bodyPr/>
          <a:lstStyle/>
          <a:p>
            <a:r>
              <a:rPr lang="en-US" dirty="0"/>
              <a:t>Synonymous with the term carbohydrate is the Greek word “saccharide,” which means sugar. </a:t>
            </a:r>
            <a:endParaRPr lang="en-US" dirty="0" smtClean="0"/>
          </a:p>
          <a:p>
            <a:r>
              <a:rPr lang="en-US" dirty="0" smtClean="0"/>
              <a:t>The </a:t>
            </a:r>
            <a:r>
              <a:rPr lang="en-US" dirty="0"/>
              <a:t>simplest unit of a carbohydrate is a monosaccharide. </a:t>
            </a:r>
            <a:endParaRPr lang="en-US" dirty="0" smtClean="0"/>
          </a:p>
          <a:p>
            <a:r>
              <a:rPr lang="en-US" dirty="0" smtClean="0"/>
              <a:t>Carbohydrates </a:t>
            </a:r>
            <a:r>
              <a:rPr lang="en-US" dirty="0"/>
              <a:t>are broadly classified into two subgroups, “fast-releasing” and “slow-releasing.” </a:t>
            </a:r>
            <a:endParaRPr lang="en-US" dirty="0" smtClean="0"/>
          </a:p>
          <a:p>
            <a:r>
              <a:rPr lang="en-US" dirty="0" smtClean="0"/>
              <a:t>Fast-releasing </a:t>
            </a:r>
            <a:r>
              <a:rPr lang="en-US" dirty="0"/>
              <a:t>carbohydrates are further grouped into the monosaccharides and </a:t>
            </a:r>
            <a:r>
              <a:rPr lang="en-US" dirty="0" smtClean="0"/>
              <a:t>disaccharides</a:t>
            </a:r>
            <a:r>
              <a:rPr lang="en-US" dirty="0"/>
              <a:t>. </a:t>
            </a:r>
            <a:endParaRPr lang="en-US" dirty="0" smtClean="0"/>
          </a:p>
          <a:p>
            <a:r>
              <a:rPr lang="en-US" dirty="0" smtClean="0"/>
              <a:t>Slow-releasing </a:t>
            </a:r>
            <a:r>
              <a:rPr lang="en-US" dirty="0"/>
              <a:t>carbohydrates are long chains of monosaccharides.</a:t>
            </a:r>
          </a:p>
        </p:txBody>
      </p:sp>
    </p:spTree>
    <p:extLst>
      <p:ext uri="{BB962C8B-B14F-4D97-AF65-F5344CB8AC3E}">
        <p14:creationId xmlns:p14="http://schemas.microsoft.com/office/powerpoint/2010/main" val="835690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Fast-Releasing Carbohydrates</a:t>
            </a:r>
            <a:endParaRPr lang="en-US" b="1" dirty="0"/>
          </a:p>
        </p:txBody>
      </p:sp>
      <p:sp>
        <p:nvSpPr>
          <p:cNvPr id="3" name="Content Placeholder 2"/>
          <p:cNvSpPr>
            <a:spLocks noGrp="1"/>
          </p:cNvSpPr>
          <p:nvPr>
            <p:ph idx="1"/>
          </p:nvPr>
        </p:nvSpPr>
        <p:spPr/>
        <p:txBody>
          <a:bodyPr/>
          <a:lstStyle/>
          <a:p>
            <a:r>
              <a:rPr lang="en-US" dirty="0"/>
              <a:t>Fast-releasing carbohydrates are also known more simply as “sugars.” </a:t>
            </a:r>
            <a:endParaRPr lang="en-US" dirty="0" smtClean="0"/>
          </a:p>
          <a:p>
            <a:r>
              <a:rPr lang="en-US" dirty="0" smtClean="0"/>
              <a:t>Fast-releasing </a:t>
            </a:r>
            <a:r>
              <a:rPr lang="en-US" dirty="0"/>
              <a:t>carbohydrates are grouped as either monosaccharides or </a:t>
            </a:r>
            <a:r>
              <a:rPr lang="en-US" dirty="0" smtClean="0"/>
              <a:t>disaccharides</a:t>
            </a:r>
            <a:r>
              <a:rPr lang="en-US" dirty="0"/>
              <a:t>. </a:t>
            </a:r>
            <a:endParaRPr lang="en-US" dirty="0" smtClean="0"/>
          </a:p>
          <a:p>
            <a:r>
              <a:rPr lang="en-US" dirty="0" smtClean="0"/>
              <a:t>Monosaccharides </a:t>
            </a:r>
            <a:r>
              <a:rPr lang="en-US" dirty="0"/>
              <a:t>include glucose, fructose, and galactose, and the </a:t>
            </a:r>
            <a:r>
              <a:rPr lang="en-US" dirty="0" smtClean="0"/>
              <a:t>disac</a:t>
            </a:r>
            <a:r>
              <a:rPr lang="en-US" dirty="0"/>
              <a:t>c</a:t>
            </a:r>
            <a:r>
              <a:rPr lang="en-US" dirty="0" smtClean="0"/>
              <a:t>harides </a:t>
            </a:r>
            <a:r>
              <a:rPr lang="en-US" dirty="0"/>
              <a:t>include, lactose, maltose, and sucrose.</a:t>
            </a:r>
          </a:p>
        </p:txBody>
      </p:sp>
    </p:spTree>
    <p:extLst>
      <p:ext uri="{BB962C8B-B14F-4D97-AF65-F5344CB8AC3E}">
        <p14:creationId xmlns:p14="http://schemas.microsoft.com/office/powerpoint/2010/main" val="3756798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Most Common Monosaccharides</a:t>
            </a:r>
            <a:endParaRPr lang="en-US" b="1" dirty="0"/>
          </a:p>
        </p:txBody>
      </p:sp>
      <p:pic>
        <p:nvPicPr>
          <p:cNvPr id="5" name="Content Placeholder 4" descr="Red circles indicate the structural differences between the three: Glucose, Fructose, and Galactose." title="Most Common Monosaccharid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0012" y="1752600"/>
            <a:ext cx="9750425" cy="3022631"/>
          </a:xfrm>
        </p:spPr>
      </p:pic>
      <p:sp>
        <p:nvSpPr>
          <p:cNvPr id="6" name="Rectangle 5"/>
          <p:cNvSpPr/>
          <p:nvPr/>
        </p:nvSpPr>
        <p:spPr>
          <a:xfrm>
            <a:off x="1598612" y="5257800"/>
            <a:ext cx="8763000" cy="461665"/>
          </a:xfrm>
          <a:prstGeom prst="rect">
            <a:avLst/>
          </a:prstGeom>
        </p:spPr>
        <p:txBody>
          <a:bodyPr wrap="square">
            <a:spAutoFit/>
          </a:bodyPr>
          <a:lstStyle/>
          <a:p>
            <a:r>
              <a:rPr lang="en-US" dirty="0"/>
              <a:t>Red circles indicate the structural differences between the three.</a:t>
            </a:r>
          </a:p>
        </p:txBody>
      </p:sp>
    </p:spTree>
    <p:extLst>
      <p:ext uri="{BB962C8B-B14F-4D97-AF65-F5344CB8AC3E}">
        <p14:creationId xmlns:p14="http://schemas.microsoft.com/office/powerpoint/2010/main" val="13605883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684212" y="1600200"/>
            <a:ext cx="10820400" cy="4876800"/>
          </a:xfrm>
        </p:spPr>
        <p:txBody>
          <a:bodyPr>
            <a:normAutofit/>
          </a:bodyPr>
          <a:lstStyle/>
          <a:p>
            <a:pPr marL="0" indent="0">
              <a:buNone/>
            </a:pPr>
            <a:r>
              <a:rPr lang="en-US" dirty="0"/>
              <a:t>After reading and studying this chapter, students should be able to</a:t>
            </a:r>
            <a:r>
              <a:rPr lang="en-US" dirty="0" smtClean="0"/>
              <a:t>:</a:t>
            </a:r>
            <a:endParaRPr lang="en-US" dirty="0"/>
          </a:p>
          <a:p>
            <a:pPr marL="514350" lvl="0" indent="-514350">
              <a:buFont typeface="+mj-lt"/>
              <a:buAutoNum type="arabicPeriod"/>
            </a:pPr>
            <a:r>
              <a:rPr lang="en-US" dirty="0"/>
              <a:t>Describe some of the distinguishing features of carbohydrates</a:t>
            </a:r>
            <a:r>
              <a:rPr lang="en-US" dirty="0" smtClean="0"/>
              <a:t>.</a:t>
            </a:r>
            <a:endParaRPr lang="en-US" dirty="0"/>
          </a:p>
          <a:p>
            <a:pPr marL="514350" lvl="0" indent="-514350">
              <a:buFont typeface="+mj-lt"/>
              <a:buAutoNum type="arabicPeriod"/>
            </a:pPr>
            <a:r>
              <a:rPr lang="en-US" dirty="0"/>
              <a:t>Describe the differences between fast-releasing and slow-releasing carbohydrates</a:t>
            </a:r>
            <a:r>
              <a:rPr lang="en-US" dirty="0" smtClean="0"/>
              <a:t>.</a:t>
            </a:r>
            <a:endParaRPr lang="en-US" dirty="0"/>
          </a:p>
          <a:p>
            <a:pPr marL="514350" lvl="0" indent="-514350">
              <a:buFont typeface="+mj-lt"/>
              <a:buAutoNum type="arabicPeriod"/>
            </a:pPr>
            <a:r>
              <a:rPr lang="en-US" dirty="0"/>
              <a:t>Discuss how carbohydrates are digested and absorbed in the human body</a:t>
            </a:r>
            <a:r>
              <a:rPr lang="en-US" dirty="0" smtClean="0"/>
              <a:t>.</a:t>
            </a:r>
            <a:endParaRPr lang="en-US" dirty="0"/>
          </a:p>
          <a:p>
            <a:pPr marL="514350" lvl="0" indent="-514350">
              <a:buFont typeface="+mj-lt"/>
              <a:buAutoNum type="arabicPeriod"/>
            </a:pPr>
            <a:r>
              <a:rPr lang="en-US" dirty="0"/>
              <a:t>List five primary functions of carbohydrates in the human body</a:t>
            </a:r>
            <a:r>
              <a:rPr lang="en-US" dirty="0" smtClean="0"/>
              <a:t>.</a:t>
            </a:r>
            <a:endParaRPr lang="en-US" dirty="0"/>
          </a:p>
          <a:p>
            <a:pPr marL="514350" indent="-514350">
              <a:buFont typeface="+mj-lt"/>
              <a:buAutoNum type="arabicPeriod"/>
            </a:pPr>
            <a:r>
              <a:rPr lang="en-US" dirty="0"/>
              <a:t>Summarize the long-term health implications and the dietary approaches to living with Type 1 and Type 2 diabetes.</a:t>
            </a:r>
          </a:p>
        </p:txBody>
      </p:sp>
    </p:spTree>
    <p:extLst>
      <p:ext uri="{BB962C8B-B14F-4D97-AF65-F5344CB8AC3E}">
        <p14:creationId xmlns:p14="http://schemas.microsoft.com/office/powerpoint/2010/main" val="1643429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Monosaccharides</a:t>
            </a:r>
            <a:endParaRPr lang="en-US" b="1" dirty="0"/>
          </a:p>
        </p:txBody>
      </p:sp>
      <p:sp>
        <p:nvSpPr>
          <p:cNvPr id="3" name="Content Placeholder 2"/>
          <p:cNvSpPr>
            <a:spLocks noGrp="1"/>
          </p:cNvSpPr>
          <p:nvPr>
            <p:ph idx="1"/>
          </p:nvPr>
        </p:nvSpPr>
        <p:spPr>
          <a:xfrm>
            <a:off x="1218883" y="1600200"/>
            <a:ext cx="9751060" cy="5105400"/>
          </a:xfrm>
        </p:spPr>
        <p:txBody>
          <a:bodyPr>
            <a:normAutofit fontScale="92500" lnSpcReduction="10000"/>
          </a:bodyPr>
          <a:lstStyle/>
          <a:p>
            <a:r>
              <a:rPr lang="en-US" dirty="0"/>
              <a:t>For all organisms from bacteria to plants to animals, glucose is the preferred fuel source. </a:t>
            </a:r>
            <a:endParaRPr lang="en-US" dirty="0" smtClean="0"/>
          </a:p>
          <a:p>
            <a:r>
              <a:rPr lang="en-US" dirty="0" smtClean="0"/>
              <a:t>The </a:t>
            </a:r>
            <a:r>
              <a:rPr lang="en-US" dirty="0"/>
              <a:t>brain is completely dependent on glucose as its energy </a:t>
            </a:r>
            <a:r>
              <a:rPr lang="en-US" dirty="0" smtClean="0"/>
              <a:t>source. </a:t>
            </a:r>
          </a:p>
          <a:p>
            <a:r>
              <a:rPr lang="en-US" dirty="0" smtClean="0"/>
              <a:t>The </a:t>
            </a:r>
            <a:r>
              <a:rPr lang="en-US" dirty="0"/>
              <a:t>monosaccharide galactose differs from glucose only in that a hydroxyl (−OH) group faces in a different direction on the number four </a:t>
            </a:r>
            <a:r>
              <a:rPr lang="en-US" dirty="0" smtClean="0"/>
              <a:t>carbon.</a:t>
            </a:r>
          </a:p>
          <a:p>
            <a:r>
              <a:rPr lang="en-US" dirty="0"/>
              <a:t>This small structural alteration causes galactose to be less stable than glucose. </a:t>
            </a:r>
            <a:endParaRPr lang="en-US" dirty="0" smtClean="0"/>
          </a:p>
          <a:p>
            <a:r>
              <a:rPr lang="en-US" dirty="0" smtClean="0"/>
              <a:t>As </a:t>
            </a:r>
            <a:r>
              <a:rPr lang="en-US" dirty="0"/>
              <a:t>a result, the liver rapidly converts it to glucose. Most absorbed galactose is utilized for energy production in cells after its conversion to glucose.</a:t>
            </a:r>
          </a:p>
        </p:txBody>
      </p:sp>
    </p:spTree>
    <p:extLst>
      <p:ext uri="{BB962C8B-B14F-4D97-AF65-F5344CB8AC3E}">
        <p14:creationId xmlns:p14="http://schemas.microsoft.com/office/powerpoint/2010/main" val="876546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Monosaccharides</a:t>
            </a:r>
            <a:endParaRPr lang="en-US" b="1" dirty="0"/>
          </a:p>
        </p:txBody>
      </p:sp>
      <p:sp>
        <p:nvSpPr>
          <p:cNvPr id="3" name="Content Placeholder 2"/>
          <p:cNvSpPr>
            <a:spLocks noGrp="1"/>
          </p:cNvSpPr>
          <p:nvPr>
            <p:ph idx="1"/>
          </p:nvPr>
        </p:nvSpPr>
        <p:spPr>
          <a:xfrm>
            <a:off x="1218883" y="1600200"/>
            <a:ext cx="9751060" cy="5105400"/>
          </a:xfrm>
        </p:spPr>
        <p:txBody>
          <a:bodyPr>
            <a:normAutofit/>
          </a:bodyPr>
          <a:lstStyle/>
          <a:p>
            <a:r>
              <a:rPr lang="en-US" dirty="0"/>
              <a:t>Fructose also has the same chemical formula as glucose but differs in its chemical structure, as the ring structure contains only five carbons and not </a:t>
            </a:r>
            <a:r>
              <a:rPr lang="en-US" dirty="0" smtClean="0"/>
              <a:t>six. </a:t>
            </a:r>
          </a:p>
          <a:p>
            <a:r>
              <a:rPr lang="en-US" dirty="0" smtClean="0"/>
              <a:t>Fructose</a:t>
            </a:r>
            <a:r>
              <a:rPr lang="en-US" dirty="0"/>
              <a:t>, in contrast to glucose, is not an energy source for other cells in the body. </a:t>
            </a:r>
            <a:endParaRPr lang="en-US" dirty="0" smtClean="0"/>
          </a:p>
          <a:p>
            <a:r>
              <a:rPr lang="en-US" dirty="0" smtClean="0"/>
              <a:t>Mostly </a:t>
            </a:r>
            <a:r>
              <a:rPr lang="en-US" dirty="0"/>
              <a:t>found in fruits, honey, and sugarcane, fructose is one of the most common monosaccharides in nature. </a:t>
            </a:r>
            <a:endParaRPr lang="en-US" dirty="0" smtClean="0"/>
          </a:p>
          <a:p>
            <a:r>
              <a:rPr lang="en-US" dirty="0" smtClean="0"/>
              <a:t>It </a:t>
            </a:r>
            <a:r>
              <a:rPr lang="en-US" dirty="0"/>
              <a:t>is also found in soft drinks, cereals, and other products sweetened with high fructose corn syrup.</a:t>
            </a:r>
          </a:p>
        </p:txBody>
      </p:sp>
    </p:spTree>
    <p:extLst>
      <p:ext uri="{BB962C8B-B14F-4D97-AF65-F5344CB8AC3E}">
        <p14:creationId xmlns:p14="http://schemas.microsoft.com/office/powerpoint/2010/main" val="3626397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Monosaccharides</a:t>
            </a:r>
            <a:endParaRPr lang="en-US" b="1" dirty="0"/>
          </a:p>
        </p:txBody>
      </p:sp>
      <p:sp>
        <p:nvSpPr>
          <p:cNvPr id="3" name="Content Placeholder 2"/>
          <p:cNvSpPr>
            <a:spLocks noGrp="1"/>
          </p:cNvSpPr>
          <p:nvPr>
            <p:ph idx="1"/>
          </p:nvPr>
        </p:nvSpPr>
        <p:spPr>
          <a:xfrm>
            <a:off x="912812" y="1447800"/>
            <a:ext cx="10133331" cy="5257800"/>
          </a:xfrm>
        </p:spPr>
        <p:txBody>
          <a:bodyPr>
            <a:normAutofit fontScale="92500" lnSpcReduction="10000"/>
          </a:bodyPr>
          <a:lstStyle/>
          <a:p>
            <a:r>
              <a:rPr lang="en-US" dirty="0"/>
              <a:t>Less common monosaccharides are the </a:t>
            </a:r>
            <a:r>
              <a:rPr lang="en-US" dirty="0" err="1"/>
              <a:t>pentoses</a:t>
            </a:r>
            <a:r>
              <a:rPr lang="en-US" dirty="0"/>
              <a:t>, which have only five carbons and not six. </a:t>
            </a:r>
            <a:endParaRPr lang="en-US" dirty="0" smtClean="0"/>
          </a:p>
          <a:p>
            <a:r>
              <a:rPr lang="en-US" dirty="0" smtClean="0"/>
              <a:t>The </a:t>
            </a:r>
            <a:r>
              <a:rPr lang="en-US" dirty="0" err="1"/>
              <a:t>pentoses</a:t>
            </a:r>
            <a:r>
              <a:rPr lang="en-US" dirty="0"/>
              <a:t> are abundant in the nucleic acids RNA and DNA, and also as components of fiber.</a:t>
            </a:r>
          </a:p>
          <a:p>
            <a:r>
              <a:rPr lang="en-US" dirty="0"/>
              <a:t>Lastly, there are the sugar alcohols, which are industrially synthesized derivatives of monosaccharides. </a:t>
            </a:r>
            <a:endParaRPr lang="en-US" dirty="0" smtClean="0"/>
          </a:p>
          <a:p>
            <a:r>
              <a:rPr lang="en-US" dirty="0" smtClean="0"/>
              <a:t>Some </a:t>
            </a:r>
            <a:r>
              <a:rPr lang="en-US" dirty="0"/>
              <a:t>examples of sugar alcohols are sorbitol, xylitol, and glycerol. </a:t>
            </a:r>
            <a:endParaRPr lang="en-US" dirty="0" smtClean="0"/>
          </a:p>
          <a:p>
            <a:r>
              <a:rPr lang="en-US" dirty="0" smtClean="0"/>
              <a:t>Sugar </a:t>
            </a:r>
            <a:r>
              <a:rPr lang="en-US" dirty="0"/>
              <a:t>alcohols are often used in place of table sugar to sweeten foods as they are incompletely digested and absorbed, and therefore less caloric. </a:t>
            </a:r>
            <a:endParaRPr lang="en-US" dirty="0" smtClean="0"/>
          </a:p>
          <a:p>
            <a:r>
              <a:rPr lang="en-US" dirty="0" smtClean="0"/>
              <a:t>The </a:t>
            </a:r>
            <a:r>
              <a:rPr lang="en-US" dirty="0"/>
              <a:t>bacteria in your mouth opposes them, hence sugar alcohols do not cause tooth </a:t>
            </a:r>
            <a:r>
              <a:rPr lang="en-US" dirty="0" smtClean="0"/>
              <a:t>decay.</a:t>
            </a:r>
            <a:endParaRPr lang="en-US" dirty="0"/>
          </a:p>
          <a:p>
            <a:endParaRPr lang="en-US" dirty="0"/>
          </a:p>
        </p:txBody>
      </p:sp>
    </p:spTree>
    <p:extLst>
      <p:ext uri="{BB962C8B-B14F-4D97-AF65-F5344CB8AC3E}">
        <p14:creationId xmlns:p14="http://schemas.microsoft.com/office/powerpoint/2010/main" val="30137136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Disaccharides</a:t>
            </a:r>
            <a:endParaRPr lang="en-US" b="1" dirty="0"/>
          </a:p>
        </p:txBody>
      </p:sp>
      <p:sp>
        <p:nvSpPr>
          <p:cNvPr id="3" name="Content Placeholder 2"/>
          <p:cNvSpPr>
            <a:spLocks noGrp="1"/>
          </p:cNvSpPr>
          <p:nvPr>
            <p:ph idx="1"/>
          </p:nvPr>
        </p:nvSpPr>
        <p:spPr>
          <a:xfrm>
            <a:off x="722313" y="1524000"/>
            <a:ext cx="10744200" cy="5257800"/>
          </a:xfrm>
        </p:spPr>
        <p:txBody>
          <a:bodyPr>
            <a:normAutofit fontScale="92500" lnSpcReduction="10000"/>
          </a:bodyPr>
          <a:lstStyle/>
          <a:p>
            <a:r>
              <a:rPr lang="en-US" b="1" u="sng" dirty="0"/>
              <a:t>Disaccharides</a:t>
            </a:r>
            <a:r>
              <a:rPr lang="en-US" dirty="0"/>
              <a:t> are composed of pairs of two monosaccharides linked together. </a:t>
            </a:r>
            <a:r>
              <a:rPr lang="en-US" dirty="0" smtClean="0"/>
              <a:t>Disaccharides </a:t>
            </a:r>
            <a:r>
              <a:rPr lang="en-US" dirty="0"/>
              <a:t>include sucrose, lactose, and maltose. All of the disaccharides contain at least one glucose molecule.</a:t>
            </a:r>
          </a:p>
          <a:p>
            <a:r>
              <a:rPr lang="en-US" b="1" u="sng" dirty="0"/>
              <a:t>Sucrose</a:t>
            </a:r>
            <a:r>
              <a:rPr lang="en-US" dirty="0"/>
              <a:t>, which contains both glucose and fructose molecules, is otherwise known as table sugar. Sucrose is also found in many fruits and vegetables, and at high concentrations in sugar beets and sugar cane, which are used to make table sugar. </a:t>
            </a:r>
            <a:endParaRPr lang="en-US" dirty="0" smtClean="0"/>
          </a:p>
          <a:p>
            <a:r>
              <a:rPr lang="en-US" b="1" u="sng" dirty="0" smtClean="0"/>
              <a:t>Lactose</a:t>
            </a:r>
            <a:r>
              <a:rPr lang="en-US" dirty="0"/>
              <a:t>, which is commonly known as milk sugar, is composed of one glucose unit and one galactose unit. Lactose is prevalent in dairy products such as milk, yogurt, and cheese. </a:t>
            </a:r>
            <a:endParaRPr lang="en-US" dirty="0" smtClean="0"/>
          </a:p>
          <a:p>
            <a:r>
              <a:rPr lang="en-US" b="1" u="sng" dirty="0" smtClean="0"/>
              <a:t>Maltose</a:t>
            </a:r>
            <a:r>
              <a:rPr lang="en-US" dirty="0" smtClean="0"/>
              <a:t> </a:t>
            </a:r>
            <a:r>
              <a:rPr lang="en-US" dirty="0"/>
              <a:t>consists of two glucose molecules bonded together. It is a common breakdown product of plant starches and is rarely found in foods as a disaccharide.</a:t>
            </a:r>
          </a:p>
          <a:p>
            <a:endParaRPr lang="en-US" dirty="0"/>
          </a:p>
        </p:txBody>
      </p:sp>
    </p:spTree>
    <p:extLst>
      <p:ext uri="{BB962C8B-B14F-4D97-AF65-F5344CB8AC3E}">
        <p14:creationId xmlns:p14="http://schemas.microsoft.com/office/powerpoint/2010/main" val="26961656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Slow-Releasing </a:t>
            </a:r>
            <a:r>
              <a:rPr lang="en-US" b="1" dirty="0" smtClean="0"/>
              <a:t>Carbohydrates</a:t>
            </a:r>
            <a:endParaRPr lang="en-US" b="1" dirty="0"/>
          </a:p>
        </p:txBody>
      </p:sp>
      <p:sp>
        <p:nvSpPr>
          <p:cNvPr id="3" name="Content Placeholder 2"/>
          <p:cNvSpPr>
            <a:spLocks noGrp="1"/>
          </p:cNvSpPr>
          <p:nvPr>
            <p:ph idx="1"/>
          </p:nvPr>
        </p:nvSpPr>
        <p:spPr/>
        <p:txBody>
          <a:bodyPr/>
          <a:lstStyle/>
          <a:p>
            <a:r>
              <a:rPr lang="en-US" dirty="0"/>
              <a:t>Slow-releasing carbohydrates are </a:t>
            </a:r>
            <a:r>
              <a:rPr lang="en-US" b="1" dirty="0"/>
              <a:t>polysaccharides</a:t>
            </a:r>
            <a:r>
              <a:rPr lang="en-US" dirty="0"/>
              <a:t>, long chains of monosaccharides that may be branched or not branched. </a:t>
            </a:r>
            <a:endParaRPr lang="en-US" dirty="0" smtClean="0"/>
          </a:p>
          <a:p>
            <a:r>
              <a:rPr lang="en-US" dirty="0" smtClean="0"/>
              <a:t>There </a:t>
            </a:r>
            <a:r>
              <a:rPr lang="en-US" dirty="0"/>
              <a:t>are two main groups of polysaccharides: starches and fibers.</a:t>
            </a:r>
          </a:p>
        </p:txBody>
      </p:sp>
      <p:pic>
        <p:nvPicPr>
          <p:cNvPr id="4" name="Picture 3" descr="Glycogen is found in animal cells while Amylopectin and Amylose are in plant cells." title="Common Polysaccharid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6412" y="3505200"/>
            <a:ext cx="7272338" cy="3163770"/>
          </a:xfrm>
          <a:prstGeom prst="rect">
            <a:avLst/>
          </a:prstGeom>
        </p:spPr>
      </p:pic>
    </p:spTree>
    <p:extLst>
      <p:ext uri="{BB962C8B-B14F-4D97-AF65-F5344CB8AC3E}">
        <p14:creationId xmlns:p14="http://schemas.microsoft.com/office/powerpoint/2010/main" val="1106183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Starches</a:t>
            </a:r>
            <a:endParaRPr lang="en-US" b="1" dirty="0"/>
          </a:p>
        </p:txBody>
      </p:sp>
      <p:sp>
        <p:nvSpPr>
          <p:cNvPr id="3" name="Content Placeholder 2"/>
          <p:cNvSpPr>
            <a:spLocks noGrp="1"/>
          </p:cNvSpPr>
          <p:nvPr>
            <p:ph idx="1"/>
          </p:nvPr>
        </p:nvSpPr>
        <p:spPr>
          <a:xfrm>
            <a:off x="1218883" y="1600200"/>
            <a:ext cx="9751060" cy="4800600"/>
          </a:xfrm>
        </p:spPr>
        <p:txBody>
          <a:bodyPr>
            <a:normAutofit/>
          </a:bodyPr>
          <a:lstStyle/>
          <a:p>
            <a:r>
              <a:rPr lang="en-US" dirty="0"/>
              <a:t>Starch molecules are found in abundance in grains, legumes, and root vegetables, such as potatoes. </a:t>
            </a:r>
            <a:endParaRPr lang="en-US" dirty="0" smtClean="0"/>
          </a:p>
          <a:p>
            <a:r>
              <a:rPr lang="en-US" b="1" dirty="0" smtClean="0"/>
              <a:t>Amylose</a:t>
            </a:r>
            <a:r>
              <a:rPr lang="en-US" dirty="0"/>
              <a:t>, a plant starch, is a linear chain containing hundreds of glucose units. </a:t>
            </a:r>
            <a:endParaRPr lang="en-US" dirty="0" smtClean="0"/>
          </a:p>
          <a:p>
            <a:r>
              <a:rPr lang="en-US" b="1" dirty="0" smtClean="0"/>
              <a:t>Amylopectin</a:t>
            </a:r>
            <a:r>
              <a:rPr lang="en-US" dirty="0"/>
              <a:t>, another plant starch, is a branched chain containing thousands of glucose units. </a:t>
            </a:r>
            <a:endParaRPr lang="en-US" dirty="0" smtClean="0"/>
          </a:p>
          <a:p>
            <a:r>
              <a:rPr lang="en-US" dirty="0" smtClean="0"/>
              <a:t>These </a:t>
            </a:r>
            <a:r>
              <a:rPr lang="en-US" dirty="0"/>
              <a:t>two starch molecules (amylose and </a:t>
            </a:r>
            <a:r>
              <a:rPr lang="en-US" dirty="0" smtClean="0"/>
              <a:t>amylopectin) </a:t>
            </a:r>
            <a:r>
              <a:rPr lang="en-US" dirty="0"/>
              <a:t>are contained together in foods, but the smaller one, amylose, is more abundant. </a:t>
            </a:r>
          </a:p>
        </p:txBody>
      </p:sp>
    </p:spTree>
    <p:extLst>
      <p:ext uri="{BB962C8B-B14F-4D97-AF65-F5344CB8AC3E}">
        <p14:creationId xmlns:p14="http://schemas.microsoft.com/office/powerpoint/2010/main" val="4248913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Starches</a:t>
            </a:r>
            <a:endParaRPr lang="en-US" b="1" dirty="0"/>
          </a:p>
        </p:txBody>
      </p:sp>
      <p:sp>
        <p:nvSpPr>
          <p:cNvPr id="3" name="Content Placeholder 2"/>
          <p:cNvSpPr>
            <a:spLocks noGrp="1"/>
          </p:cNvSpPr>
          <p:nvPr>
            <p:ph idx="1"/>
          </p:nvPr>
        </p:nvSpPr>
        <p:spPr>
          <a:xfrm>
            <a:off x="836612" y="1600200"/>
            <a:ext cx="10133331" cy="4953000"/>
          </a:xfrm>
        </p:spPr>
        <p:txBody>
          <a:bodyPr>
            <a:normAutofit lnSpcReduction="10000"/>
          </a:bodyPr>
          <a:lstStyle/>
          <a:p>
            <a:r>
              <a:rPr lang="en-US" dirty="0"/>
              <a:t>Eating raw foods containing starches provides very little energy as the digestive system has a hard time breaking them down. </a:t>
            </a:r>
            <a:endParaRPr lang="en-US" dirty="0" smtClean="0"/>
          </a:p>
          <a:p>
            <a:r>
              <a:rPr lang="en-US" dirty="0" smtClean="0"/>
              <a:t>Cooking </a:t>
            </a:r>
            <a:r>
              <a:rPr lang="en-US" dirty="0"/>
              <a:t>breaks down the crystal structure of starches, making them much easier to break down in the human body. </a:t>
            </a:r>
            <a:endParaRPr lang="en-US" dirty="0" smtClean="0"/>
          </a:p>
          <a:p>
            <a:r>
              <a:rPr lang="en-US" dirty="0" smtClean="0"/>
              <a:t>The </a:t>
            </a:r>
            <a:r>
              <a:rPr lang="en-US" dirty="0"/>
              <a:t>starches that remain intact throughout digestion are called </a:t>
            </a:r>
            <a:r>
              <a:rPr lang="en-US" b="1" dirty="0"/>
              <a:t>resistant starches</a:t>
            </a:r>
            <a:r>
              <a:rPr lang="en-US" dirty="0"/>
              <a:t>. </a:t>
            </a:r>
            <a:endParaRPr lang="en-US" dirty="0" smtClean="0"/>
          </a:p>
          <a:p>
            <a:r>
              <a:rPr lang="en-US" dirty="0" smtClean="0"/>
              <a:t>Bacteria </a:t>
            </a:r>
            <a:r>
              <a:rPr lang="en-US" dirty="0"/>
              <a:t>in the gut can break some of these down and may benefit gastrointestinal health. </a:t>
            </a:r>
            <a:endParaRPr lang="en-US" dirty="0" smtClean="0"/>
          </a:p>
          <a:p>
            <a:r>
              <a:rPr lang="en-US" dirty="0" smtClean="0"/>
              <a:t>Isolated </a:t>
            </a:r>
            <a:r>
              <a:rPr lang="en-US" dirty="0"/>
              <a:t>and modified starches are used widely in the food industry and during cooking as food thickeners.</a:t>
            </a:r>
          </a:p>
        </p:txBody>
      </p:sp>
    </p:spTree>
    <p:extLst>
      <p:ext uri="{BB962C8B-B14F-4D97-AF65-F5344CB8AC3E}">
        <p14:creationId xmlns:p14="http://schemas.microsoft.com/office/powerpoint/2010/main" val="2603148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Starches</a:t>
            </a:r>
            <a:endParaRPr lang="en-US" b="1" dirty="0"/>
          </a:p>
        </p:txBody>
      </p:sp>
      <p:sp>
        <p:nvSpPr>
          <p:cNvPr id="3" name="Content Placeholder 2"/>
          <p:cNvSpPr>
            <a:spLocks noGrp="1"/>
          </p:cNvSpPr>
          <p:nvPr>
            <p:ph idx="1"/>
          </p:nvPr>
        </p:nvSpPr>
        <p:spPr>
          <a:xfrm>
            <a:off x="836612" y="1600200"/>
            <a:ext cx="10133331" cy="4953000"/>
          </a:xfrm>
        </p:spPr>
        <p:txBody>
          <a:bodyPr>
            <a:normAutofit/>
          </a:bodyPr>
          <a:lstStyle/>
          <a:p>
            <a:r>
              <a:rPr lang="en-US" dirty="0"/>
              <a:t>Humans and animals store glucose energy from starches in the form of the very large molecule, </a:t>
            </a:r>
            <a:r>
              <a:rPr lang="en-US" b="1" dirty="0"/>
              <a:t>glycogen</a:t>
            </a:r>
            <a:r>
              <a:rPr lang="en-US" dirty="0"/>
              <a:t>. </a:t>
            </a:r>
            <a:endParaRPr lang="en-US" dirty="0" smtClean="0"/>
          </a:p>
          <a:p>
            <a:r>
              <a:rPr lang="en-US" dirty="0" smtClean="0"/>
              <a:t>It </a:t>
            </a:r>
            <a:r>
              <a:rPr lang="en-US" dirty="0"/>
              <a:t>has many branches that allow it to break down quickly when energy is needed by cells in the body. </a:t>
            </a:r>
            <a:endParaRPr lang="en-US" dirty="0" smtClean="0"/>
          </a:p>
          <a:p>
            <a:r>
              <a:rPr lang="en-US" dirty="0" smtClean="0"/>
              <a:t>It </a:t>
            </a:r>
            <a:r>
              <a:rPr lang="en-US" dirty="0"/>
              <a:t>is predominantly found in liver and muscle tissue in animals.</a:t>
            </a:r>
          </a:p>
        </p:txBody>
      </p:sp>
    </p:spTree>
    <p:extLst>
      <p:ext uri="{BB962C8B-B14F-4D97-AF65-F5344CB8AC3E}">
        <p14:creationId xmlns:p14="http://schemas.microsoft.com/office/powerpoint/2010/main" val="25251206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Dietary Fibers</a:t>
            </a:r>
            <a:endParaRPr lang="en-US" b="1" dirty="0"/>
          </a:p>
        </p:txBody>
      </p:sp>
      <p:sp>
        <p:nvSpPr>
          <p:cNvPr id="3" name="Content Placeholder 2"/>
          <p:cNvSpPr>
            <a:spLocks noGrp="1"/>
          </p:cNvSpPr>
          <p:nvPr>
            <p:ph idx="1"/>
          </p:nvPr>
        </p:nvSpPr>
        <p:spPr>
          <a:xfrm>
            <a:off x="836612" y="1600200"/>
            <a:ext cx="10287000" cy="4953000"/>
          </a:xfrm>
        </p:spPr>
        <p:txBody>
          <a:bodyPr>
            <a:normAutofit/>
          </a:bodyPr>
          <a:lstStyle/>
          <a:p>
            <a:r>
              <a:rPr lang="en-US" dirty="0" smtClean="0"/>
              <a:t>Dietary Fibers are </a:t>
            </a:r>
            <a:r>
              <a:rPr lang="en-US" dirty="0"/>
              <a:t>polysaccharides that are highly branched and cross-linked. </a:t>
            </a:r>
            <a:endParaRPr lang="en-US" dirty="0" smtClean="0"/>
          </a:p>
          <a:p>
            <a:r>
              <a:rPr lang="en-US" dirty="0" smtClean="0"/>
              <a:t>Some </a:t>
            </a:r>
            <a:r>
              <a:rPr lang="en-US" dirty="0"/>
              <a:t>dietary fibers are pectin, gums, cellulose, and lignin. </a:t>
            </a:r>
            <a:endParaRPr lang="en-US" dirty="0" smtClean="0"/>
          </a:p>
          <a:p>
            <a:r>
              <a:rPr lang="en-US" dirty="0" smtClean="0"/>
              <a:t>Humans </a:t>
            </a:r>
            <a:r>
              <a:rPr lang="en-US" dirty="0"/>
              <a:t>do not produce the enzymes that can break down dietary fiber; however, bacteria in the large intestine (colon) do. </a:t>
            </a:r>
            <a:endParaRPr lang="en-US" dirty="0" smtClean="0"/>
          </a:p>
          <a:p>
            <a:r>
              <a:rPr lang="en-US" dirty="0" smtClean="0"/>
              <a:t>The </a:t>
            </a:r>
            <a:r>
              <a:rPr lang="en-US" dirty="0" smtClean="0"/>
              <a:t>2020 Dietary </a:t>
            </a:r>
            <a:r>
              <a:rPr lang="en-US" dirty="0"/>
              <a:t>Guidelines Advisory Committee states that there is enough scientific evidence to support that diets high in fiber reduce the risk for obesity and diabetes, which are primary risk factors for cardiovascular disease</a:t>
            </a:r>
            <a:r>
              <a:rPr lang="en-US" dirty="0" smtClean="0"/>
              <a:t>.</a:t>
            </a:r>
          </a:p>
          <a:p>
            <a:r>
              <a:rPr lang="en-US" dirty="0"/>
              <a:t>Dietary fiber is categorized as either water-soluble or insoluble.</a:t>
            </a:r>
          </a:p>
        </p:txBody>
      </p:sp>
    </p:spTree>
    <p:extLst>
      <p:ext uri="{BB962C8B-B14F-4D97-AF65-F5344CB8AC3E}">
        <p14:creationId xmlns:p14="http://schemas.microsoft.com/office/powerpoint/2010/main" val="2793740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Dietary Fibers</a:t>
            </a:r>
            <a:endParaRPr lang="en-US" b="1" dirty="0"/>
          </a:p>
        </p:txBody>
      </p:sp>
      <p:sp>
        <p:nvSpPr>
          <p:cNvPr id="3" name="Content Placeholder 2"/>
          <p:cNvSpPr>
            <a:spLocks noGrp="1"/>
          </p:cNvSpPr>
          <p:nvPr>
            <p:ph idx="1"/>
          </p:nvPr>
        </p:nvSpPr>
        <p:spPr>
          <a:xfrm>
            <a:off x="836612" y="1600200"/>
            <a:ext cx="10287000" cy="4953000"/>
          </a:xfrm>
        </p:spPr>
        <p:txBody>
          <a:bodyPr>
            <a:normAutofit lnSpcReduction="10000"/>
          </a:bodyPr>
          <a:lstStyle/>
          <a:p>
            <a:r>
              <a:rPr lang="en-US" dirty="0" smtClean="0"/>
              <a:t>Some </a:t>
            </a:r>
            <a:r>
              <a:rPr lang="en-US" dirty="0"/>
              <a:t>examples of </a:t>
            </a:r>
            <a:r>
              <a:rPr lang="en-US" b="1" dirty="0"/>
              <a:t>soluble fibers </a:t>
            </a:r>
            <a:r>
              <a:rPr lang="en-US" dirty="0"/>
              <a:t>are inulin, pectin, and guar gum and they are found in peas, beans, oats, barley, and rye. </a:t>
            </a:r>
            <a:endParaRPr lang="en-US" dirty="0" smtClean="0"/>
          </a:p>
          <a:p>
            <a:r>
              <a:rPr lang="en-US" dirty="0" smtClean="0"/>
              <a:t>Cellulose </a:t>
            </a:r>
            <a:r>
              <a:rPr lang="en-US" dirty="0"/>
              <a:t>and lignin are </a:t>
            </a:r>
            <a:r>
              <a:rPr lang="en-US" b="1" dirty="0"/>
              <a:t>insoluble fibers </a:t>
            </a:r>
            <a:r>
              <a:rPr lang="en-US" dirty="0"/>
              <a:t>and a few dietary sources of them are whole-grain foods, flax, cauliflower, and avocados. </a:t>
            </a:r>
            <a:endParaRPr lang="en-US" dirty="0" smtClean="0"/>
          </a:p>
          <a:p>
            <a:r>
              <a:rPr lang="en-US" dirty="0" smtClean="0"/>
              <a:t>Cellulose </a:t>
            </a:r>
            <a:r>
              <a:rPr lang="en-US" dirty="0"/>
              <a:t>is the most abundant fiber in plants, making up the cell walls and providing structure. </a:t>
            </a:r>
            <a:endParaRPr lang="en-US" dirty="0" smtClean="0"/>
          </a:p>
          <a:p>
            <a:r>
              <a:rPr lang="en-US" dirty="0" smtClean="0"/>
              <a:t>Soluble </a:t>
            </a:r>
            <a:r>
              <a:rPr lang="en-US" dirty="0"/>
              <a:t>fibers are more easily accessible to bacterial enzymes in the large intestine so they can be broken down to a greater extent than insoluble fibers, but even some breakdown of cellulose and other insoluble fibers occurs.</a:t>
            </a:r>
          </a:p>
        </p:txBody>
      </p:sp>
    </p:spTree>
    <p:extLst>
      <p:ext uri="{BB962C8B-B14F-4D97-AF65-F5344CB8AC3E}">
        <p14:creationId xmlns:p14="http://schemas.microsoft.com/office/powerpoint/2010/main" val="2332458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684212" y="1600200"/>
            <a:ext cx="10820400" cy="4876800"/>
          </a:xfrm>
        </p:spPr>
        <p:txBody>
          <a:bodyPr>
            <a:normAutofit/>
          </a:bodyPr>
          <a:lstStyle/>
          <a:p>
            <a:pPr marL="514350" lvl="0" indent="-514350">
              <a:buFont typeface="+mj-lt"/>
              <a:buAutoNum type="arabicPeriod" startAt="6"/>
            </a:pPr>
            <a:r>
              <a:rPr lang="en-US" dirty="0"/>
              <a:t>Identify the health benefits of eating a diet rich in whole grains</a:t>
            </a:r>
            <a:r>
              <a:rPr lang="en-US" dirty="0" smtClean="0"/>
              <a:t>.</a:t>
            </a:r>
            <a:r>
              <a:rPr lang="en-US" dirty="0"/>
              <a:t> </a:t>
            </a:r>
          </a:p>
          <a:p>
            <a:pPr marL="514350" lvl="0" indent="-514350">
              <a:buFont typeface="+mj-lt"/>
              <a:buAutoNum type="arabicPeriod" startAt="6"/>
            </a:pPr>
            <a:r>
              <a:rPr lang="en-US" dirty="0"/>
              <a:t>Define the Acceptable Macronutrient Distribution Range (AMDR) for carbohydrates, the Adequate Intake (AI) for fiber, and Daily Recommended Intake (DRI) of added sugars</a:t>
            </a:r>
            <a:r>
              <a:rPr lang="en-US" dirty="0" smtClean="0"/>
              <a:t>.</a:t>
            </a:r>
            <a:endParaRPr lang="en-US" dirty="0"/>
          </a:p>
          <a:p>
            <a:pPr marL="514350" lvl="0" indent="-514350">
              <a:buFont typeface="+mj-lt"/>
              <a:buAutoNum type="arabicPeriod" startAt="6"/>
            </a:pPr>
            <a:r>
              <a:rPr lang="en-US" dirty="0"/>
              <a:t>List five foods that are good sources of slow-releasing carbohydrates</a:t>
            </a:r>
            <a:r>
              <a:rPr lang="en-US" dirty="0" smtClean="0"/>
              <a:t>.</a:t>
            </a:r>
            <a:endParaRPr lang="en-US" dirty="0"/>
          </a:p>
          <a:p>
            <a:pPr marL="514350" lvl="0" indent="-514350">
              <a:buFont typeface="+mj-lt"/>
              <a:buAutoNum type="arabicPeriod" startAt="6"/>
            </a:pPr>
            <a:r>
              <a:rPr lang="en-US" dirty="0"/>
              <a:t>Identify three to five foods high in fiber and carbohydrates from whole, unrefined sources</a:t>
            </a:r>
            <a:r>
              <a:rPr lang="en-US" dirty="0" smtClean="0"/>
              <a:t>.</a:t>
            </a:r>
            <a:endParaRPr lang="en-US" dirty="0"/>
          </a:p>
          <a:p>
            <a:pPr marL="514350" indent="-514350">
              <a:buFont typeface="+mj-lt"/>
              <a:buAutoNum type="arabicPeriod" startAt="6"/>
            </a:pPr>
            <a:r>
              <a:rPr lang="en-US" dirty="0"/>
              <a:t>Discuss the usefulness (or lack thereof) of consuming foods containing sugar substitutes.</a:t>
            </a:r>
          </a:p>
        </p:txBody>
      </p:sp>
    </p:spTree>
    <p:extLst>
      <p:ext uri="{BB962C8B-B14F-4D97-AF65-F5344CB8AC3E}">
        <p14:creationId xmlns:p14="http://schemas.microsoft.com/office/powerpoint/2010/main" val="2866429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Dietary Fibers</a:t>
            </a:r>
            <a:endParaRPr lang="en-US" b="1" dirty="0"/>
          </a:p>
        </p:txBody>
      </p:sp>
      <p:sp>
        <p:nvSpPr>
          <p:cNvPr id="3" name="Content Placeholder 2"/>
          <p:cNvSpPr>
            <a:spLocks noGrp="1"/>
          </p:cNvSpPr>
          <p:nvPr>
            <p:ph idx="1"/>
          </p:nvPr>
        </p:nvSpPr>
        <p:spPr>
          <a:xfrm>
            <a:off x="836612" y="1600200"/>
            <a:ext cx="10287000" cy="4953000"/>
          </a:xfrm>
        </p:spPr>
        <p:txBody>
          <a:bodyPr>
            <a:normAutofit lnSpcReduction="10000"/>
          </a:bodyPr>
          <a:lstStyle/>
          <a:p>
            <a:r>
              <a:rPr lang="en-US" dirty="0"/>
              <a:t>The last class of fiber is </a:t>
            </a:r>
            <a:r>
              <a:rPr lang="en-US" b="1" dirty="0"/>
              <a:t>functional fiber</a:t>
            </a:r>
            <a:r>
              <a:rPr lang="en-US" dirty="0"/>
              <a:t>. Functional fibers have been added to foods and have been shown to provide health benefits to humans. </a:t>
            </a:r>
            <a:endParaRPr lang="en-US" dirty="0" smtClean="0"/>
          </a:p>
          <a:p>
            <a:r>
              <a:rPr lang="en-US" dirty="0" smtClean="0"/>
              <a:t>Functional </a:t>
            </a:r>
            <a:r>
              <a:rPr lang="en-US" dirty="0"/>
              <a:t>fibers may be extracted from plants and purified or synthetically made. An example of a functional fiber is psyllium-seed husk. </a:t>
            </a:r>
            <a:endParaRPr lang="en-US" dirty="0" smtClean="0"/>
          </a:p>
          <a:p>
            <a:r>
              <a:rPr lang="en-US" dirty="0" smtClean="0"/>
              <a:t>Scientific </a:t>
            </a:r>
            <a:r>
              <a:rPr lang="en-US" dirty="0"/>
              <a:t>studies show that consuming psyllium-seed husk reduces blood-cholesterol levels and this health claim has been approved by the FDA. </a:t>
            </a:r>
            <a:endParaRPr lang="en-US" dirty="0" smtClean="0"/>
          </a:p>
          <a:p>
            <a:r>
              <a:rPr lang="en-US" dirty="0" smtClean="0"/>
              <a:t>Total </a:t>
            </a:r>
            <a:r>
              <a:rPr lang="en-US" dirty="0"/>
              <a:t>dietary fiber intake is the sum of dietary fiber and functional fiber consumed.</a:t>
            </a:r>
          </a:p>
        </p:txBody>
      </p:sp>
    </p:spTree>
    <p:extLst>
      <p:ext uri="{BB962C8B-B14F-4D97-AF65-F5344CB8AC3E}">
        <p14:creationId xmlns:p14="http://schemas.microsoft.com/office/powerpoint/2010/main" val="2798686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14329" cy="1295400"/>
          </a:xfrm>
        </p:spPr>
        <p:txBody>
          <a:bodyPr>
            <a:normAutofit/>
          </a:bodyPr>
          <a:lstStyle/>
          <a:p>
            <a:r>
              <a:rPr lang="en-US" b="1" dirty="0"/>
              <a:t>4.2 Digestion and Absorption of </a:t>
            </a:r>
            <a:r>
              <a:rPr lang="en-US" b="1" dirty="0" smtClean="0"/>
              <a:t>Carbohydrates</a:t>
            </a:r>
            <a:endParaRPr lang="en-US" b="1" dirty="0"/>
          </a:p>
        </p:txBody>
      </p:sp>
      <p:sp>
        <p:nvSpPr>
          <p:cNvPr id="3" name="Content Placeholder 2"/>
          <p:cNvSpPr>
            <a:spLocks noGrp="1"/>
          </p:cNvSpPr>
          <p:nvPr>
            <p:ph idx="1"/>
          </p:nvPr>
        </p:nvSpPr>
        <p:spPr>
          <a:xfrm>
            <a:off x="1218883" y="1600200"/>
            <a:ext cx="9751060" cy="5029200"/>
          </a:xfrm>
        </p:spPr>
        <p:txBody>
          <a:bodyPr>
            <a:normAutofit lnSpcReduction="10000"/>
          </a:bodyPr>
          <a:lstStyle/>
          <a:p>
            <a:r>
              <a:rPr lang="en-US" dirty="0"/>
              <a:t>Sweetness is one of the five basic taste sensations of foods and beverages and is sensed by protein receptors in cells of the taste buds. </a:t>
            </a:r>
            <a:endParaRPr lang="en-US" dirty="0" smtClean="0"/>
          </a:p>
          <a:p>
            <a:r>
              <a:rPr lang="en-US" dirty="0" smtClean="0"/>
              <a:t>Fast-releasing </a:t>
            </a:r>
            <a:r>
              <a:rPr lang="en-US" dirty="0"/>
              <a:t>carbohydrates stimulate the sweetness taste sensation, which is the most sensitive of all taste sensations. </a:t>
            </a:r>
            <a:endParaRPr lang="en-US" dirty="0" smtClean="0"/>
          </a:p>
          <a:p>
            <a:r>
              <a:rPr lang="en-US" dirty="0" smtClean="0"/>
              <a:t>Even </a:t>
            </a:r>
            <a:r>
              <a:rPr lang="en-US" dirty="0"/>
              <a:t>extremely low concentrations of sugars in foods will stimulate the sweetness taste sensation. </a:t>
            </a:r>
            <a:endParaRPr lang="en-US" dirty="0" smtClean="0"/>
          </a:p>
          <a:p>
            <a:r>
              <a:rPr lang="en-US" dirty="0" smtClean="0"/>
              <a:t>Sweetness </a:t>
            </a:r>
            <a:r>
              <a:rPr lang="en-US" dirty="0"/>
              <a:t>varies between the different carbohydrate types—some are much sweeter than others. </a:t>
            </a:r>
            <a:endParaRPr lang="en-US" dirty="0" smtClean="0"/>
          </a:p>
          <a:p>
            <a:r>
              <a:rPr lang="en-US" dirty="0" smtClean="0"/>
              <a:t>Fructose </a:t>
            </a:r>
            <a:r>
              <a:rPr lang="en-US" dirty="0"/>
              <a:t>is the top naturally occurring sugar in </a:t>
            </a:r>
            <a:r>
              <a:rPr lang="en-US" b="1" dirty="0"/>
              <a:t>sweetness value</a:t>
            </a:r>
            <a:r>
              <a:rPr lang="en-US" dirty="0"/>
              <a:t>.</a:t>
            </a:r>
          </a:p>
        </p:txBody>
      </p:sp>
    </p:spTree>
    <p:extLst>
      <p:ext uri="{BB962C8B-B14F-4D97-AF65-F5344CB8AC3E}">
        <p14:creationId xmlns:p14="http://schemas.microsoft.com/office/powerpoint/2010/main" val="636079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14329" cy="1295400"/>
          </a:xfrm>
        </p:spPr>
        <p:txBody>
          <a:bodyPr>
            <a:normAutofit/>
          </a:bodyPr>
          <a:lstStyle/>
          <a:p>
            <a:r>
              <a:rPr lang="en-US" b="1" dirty="0" smtClean="0"/>
              <a:t>Sweetness Comparison of Carbohydrates</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1278285671"/>
              </p:ext>
            </p:extLst>
          </p:nvPr>
        </p:nvGraphicFramePr>
        <p:xfrm>
          <a:off x="2513012" y="1443621"/>
          <a:ext cx="6932612" cy="5033378"/>
        </p:xfrm>
        <a:graphic>
          <a:graphicData uri="http://schemas.openxmlformats.org/drawingml/2006/table">
            <a:tbl>
              <a:tblPr/>
              <a:tblGrid>
                <a:gridCol w="3466306">
                  <a:extLst>
                    <a:ext uri="{9D8B030D-6E8A-4147-A177-3AD203B41FA5}">
                      <a16:colId xmlns:a16="http://schemas.microsoft.com/office/drawing/2014/main" val="165978572"/>
                    </a:ext>
                  </a:extLst>
                </a:gridCol>
                <a:gridCol w="3466306">
                  <a:extLst>
                    <a:ext uri="{9D8B030D-6E8A-4147-A177-3AD203B41FA5}">
                      <a16:colId xmlns:a16="http://schemas.microsoft.com/office/drawing/2014/main" val="3741775414"/>
                    </a:ext>
                  </a:extLst>
                </a:gridCol>
              </a:tblGrid>
              <a:tr h="790122">
                <a:tc>
                  <a:txBody>
                    <a:bodyPr/>
                    <a:lstStyle/>
                    <a:p>
                      <a:pPr algn="ctr"/>
                      <a:r>
                        <a:rPr lang="en-US" sz="2400" b="1" dirty="0"/>
                        <a:t>Carbohydrate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US" sz="2400" b="1" dirty="0"/>
                        <a:t>Sweetness </a:t>
                      </a:r>
                      <a:endParaRPr lang="en-US" sz="2400" b="1" dirty="0" smtClean="0"/>
                    </a:p>
                    <a:p>
                      <a:pPr algn="ctr"/>
                      <a:r>
                        <a:rPr lang="en-US" sz="2400" b="1" dirty="0" smtClean="0"/>
                        <a:t>(</a:t>
                      </a:r>
                      <a:r>
                        <a:rPr lang="en-US" sz="2400" b="1" dirty="0"/>
                        <a:t>percentage of sucrose)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3778740501"/>
                  </a:ext>
                </a:extLst>
              </a:tr>
              <a:tr h="530407">
                <a:tc>
                  <a:txBody>
                    <a:bodyPr/>
                    <a:lstStyle/>
                    <a:p>
                      <a:r>
                        <a:rPr lang="en-US" sz="2400" dirty="0"/>
                        <a:t>Sucrose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r"/>
                      <a:r>
                        <a:rPr lang="en-US" sz="2400" dirty="0"/>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606997855"/>
                  </a:ext>
                </a:extLst>
              </a:tr>
              <a:tr h="530407">
                <a:tc>
                  <a:txBody>
                    <a:bodyPr/>
                    <a:lstStyle/>
                    <a:p>
                      <a:r>
                        <a:rPr lang="en-US" sz="2400" dirty="0"/>
                        <a:t>Glucose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r"/>
                      <a:r>
                        <a:rPr lang="en-US" sz="2400" dirty="0"/>
                        <a:t>74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3710498662"/>
                  </a:ext>
                </a:extLst>
              </a:tr>
              <a:tr h="530407">
                <a:tc>
                  <a:txBody>
                    <a:bodyPr/>
                    <a:lstStyle/>
                    <a:p>
                      <a:r>
                        <a:rPr lang="en-US" sz="2400" dirty="0"/>
                        <a:t>Galactose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r"/>
                      <a:r>
                        <a:rPr lang="en-US" sz="2400" dirty="0"/>
                        <a:t>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072731661"/>
                  </a:ext>
                </a:extLst>
              </a:tr>
              <a:tr h="530407">
                <a:tc>
                  <a:txBody>
                    <a:bodyPr/>
                    <a:lstStyle/>
                    <a:p>
                      <a:r>
                        <a:rPr lang="en-US" sz="2400" dirty="0"/>
                        <a:t>Fructose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r"/>
                      <a:r>
                        <a:rPr lang="en-US" sz="2400" dirty="0"/>
                        <a:t>173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300925706"/>
                  </a:ext>
                </a:extLst>
              </a:tr>
              <a:tr h="530407">
                <a:tc>
                  <a:txBody>
                    <a:bodyPr/>
                    <a:lstStyle/>
                    <a:p>
                      <a:r>
                        <a:rPr lang="en-US" sz="2400" dirty="0"/>
                        <a:t>Maltose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r"/>
                      <a:r>
                        <a:rPr lang="en-US" sz="2400" dirty="0"/>
                        <a:t>33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947887808"/>
                  </a:ext>
                </a:extLst>
              </a:tr>
              <a:tr h="530407">
                <a:tc>
                  <a:txBody>
                    <a:bodyPr/>
                    <a:lstStyle/>
                    <a:p>
                      <a:r>
                        <a:rPr lang="en-US" sz="2400" dirty="0"/>
                        <a:t>Lactose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r"/>
                      <a:r>
                        <a:rPr lang="en-US" sz="2400" dirty="0"/>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861168728"/>
                  </a:ext>
                </a:extLst>
              </a:tr>
              <a:tr h="530407">
                <a:tc>
                  <a:txBody>
                    <a:bodyPr/>
                    <a:lstStyle/>
                    <a:p>
                      <a:r>
                        <a:rPr lang="en-US" sz="2400" dirty="0"/>
                        <a:t>Starch</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r"/>
                      <a:r>
                        <a:rPr lang="en-US" sz="2400" dirty="0"/>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252051668"/>
                  </a:ext>
                </a:extLst>
              </a:tr>
              <a:tr h="530407">
                <a:tc>
                  <a:txBody>
                    <a:bodyPr/>
                    <a:lstStyle/>
                    <a:p>
                      <a:r>
                        <a:rPr lang="en-US" sz="2400" dirty="0"/>
                        <a:t>Fiber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r"/>
                      <a:r>
                        <a:rPr lang="en-US" sz="2400" dirty="0"/>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739360727"/>
                  </a:ext>
                </a:extLst>
              </a:tr>
            </a:tbl>
          </a:graphicData>
        </a:graphic>
      </p:graphicFrame>
    </p:spTree>
    <p:extLst>
      <p:ext uri="{BB962C8B-B14F-4D97-AF65-F5344CB8AC3E}">
        <p14:creationId xmlns:p14="http://schemas.microsoft.com/office/powerpoint/2010/main" val="67227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Digestion from Mouth to Stomach</a:t>
            </a:r>
            <a:endParaRPr lang="en-US" b="1" dirty="0"/>
          </a:p>
        </p:txBody>
      </p:sp>
      <p:sp>
        <p:nvSpPr>
          <p:cNvPr id="3" name="Content Placeholder 2"/>
          <p:cNvSpPr>
            <a:spLocks noGrp="1"/>
          </p:cNvSpPr>
          <p:nvPr>
            <p:ph idx="1"/>
          </p:nvPr>
        </p:nvSpPr>
        <p:spPr>
          <a:xfrm>
            <a:off x="913447" y="1600200"/>
            <a:ext cx="10361931" cy="5105400"/>
          </a:xfrm>
        </p:spPr>
        <p:txBody>
          <a:bodyPr>
            <a:normAutofit lnSpcReduction="10000"/>
          </a:bodyPr>
          <a:lstStyle/>
          <a:p>
            <a:r>
              <a:rPr lang="en-US" dirty="0"/>
              <a:t>The mechanical and chemical digestion of carbohydrates begins in the mouth. </a:t>
            </a:r>
            <a:endParaRPr lang="en-US" dirty="0" smtClean="0"/>
          </a:p>
          <a:p>
            <a:r>
              <a:rPr lang="en-US" dirty="0" smtClean="0"/>
              <a:t>Chewing</a:t>
            </a:r>
            <a:r>
              <a:rPr lang="en-US" dirty="0"/>
              <a:t>, also known as </a:t>
            </a:r>
            <a:r>
              <a:rPr lang="en-US" b="1" dirty="0"/>
              <a:t>mastication</a:t>
            </a:r>
            <a:r>
              <a:rPr lang="en-US" dirty="0"/>
              <a:t>, crumbles the carbohydrate foods into smaller and smaller pieces. </a:t>
            </a:r>
            <a:endParaRPr lang="en-US" dirty="0" smtClean="0"/>
          </a:p>
          <a:p>
            <a:r>
              <a:rPr lang="en-US" dirty="0" smtClean="0"/>
              <a:t>The </a:t>
            </a:r>
            <a:r>
              <a:rPr lang="en-US" dirty="0"/>
              <a:t>salivary glands in the oral cavity secrete saliva that coats the food particles. </a:t>
            </a:r>
            <a:endParaRPr lang="en-US" dirty="0" smtClean="0"/>
          </a:p>
          <a:p>
            <a:r>
              <a:rPr lang="en-US" dirty="0" smtClean="0"/>
              <a:t>Saliva </a:t>
            </a:r>
            <a:r>
              <a:rPr lang="en-US" dirty="0"/>
              <a:t>contains the enzyme, </a:t>
            </a:r>
            <a:r>
              <a:rPr lang="en-US" b="1" dirty="0"/>
              <a:t>salivary amylase</a:t>
            </a:r>
            <a:r>
              <a:rPr lang="en-US" dirty="0"/>
              <a:t>. This enzyme breaks the bonds between the monomeric sugar units of disaccharides, </a:t>
            </a:r>
            <a:r>
              <a:rPr lang="en-US" b="1" dirty="0"/>
              <a:t>oligosaccharides</a:t>
            </a:r>
            <a:r>
              <a:rPr lang="en-US" dirty="0"/>
              <a:t>, and starches. </a:t>
            </a:r>
            <a:endParaRPr lang="en-US" dirty="0" smtClean="0"/>
          </a:p>
          <a:p>
            <a:r>
              <a:rPr lang="en-US" dirty="0" smtClean="0"/>
              <a:t>The </a:t>
            </a:r>
            <a:r>
              <a:rPr lang="en-US" dirty="0"/>
              <a:t>salivary amylase breaks down amylose and amylopectin into smaller chains of glucose, called </a:t>
            </a:r>
            <a:r>
              <a:rPr lang="en-US" dirty="0" err="1"/>
              <a:t>dextrins</a:t>
            </a:r>
            <a:r>
              <a:rPr lang="en-US" dirty="0"/>
              <a:t> and maltose.</a:t>
            </a:r>
          </a:p>
        </p:txBody>
      </p:sp>
    </p:spTree>
    <p:extLst>
      <p:ext uri="{BB962C8B-B14F-4D97-AF65-F5344CB8AC3E}">
        <p14:creationId xmlns:p14="http://schemas.microsoft.com/office/powerpoint/2010/main" val="2656297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Digestion from Mouth to Stomach</a:t>
            </a:r>
            <a:endParaRPr lang="en-US" b="1" dirty="0"/>
          </a:p>
        </p:txBody>
      </p:sp>
      <p:pic>
        <p:nvPicPr>
          <p:cNvPr id="4" name="Content Placeholder 3" descr="Salivary glands secrete salivary amylase, which begins the chemical breakdown of carbohydrates by breaking the bonds between monomeric sugar units." title="Amylase Starts Starch Digestion"/>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5012" y="1447799"/>
            <a:ext cx="5105400" cy="5264777"/>
          </a:xfrm>
        </p:spPr>
      </p:pic>
    </p:spTree>
    <p:extLst>
      <p:ext uri="{BB962C8B-B14F-4D97-AF65-F5344CB8AC3E}">
        <p14:creationId xmlns:p14="http://schemas.microsoft.com/office/powerpoint/2010/main" val="41229721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Digestion from Mouth to Stomach</a:t>
            </a:r>
            <a:endParaRPr lang="en-US" b="1" dirty="0"/>
          </a:p>
        </p:txBody>
      </p:sp>
      <p:sp>
        <p:nvSpPr>
          <p:cNvPr id="3" name="Content Placeholder 2"/>
          <p:cNvSpPr>
            <a:spLocks noGrp="1"/>
          </p:cNvSpPr>
          <p:nvPr>
            <p:ph idx="1"/>
          </p:nvPr>
        </p:nvSpPr>
        <p:spPr>
          <a:xfrm>
            <a:off x="913447" y="1600200"/>
            <a:ext cx="10361931" cy="5105400"/>
          </a:xfrm>
        </p:spPr>
        <p:txBody>
          <a:bodyPr>
            <a:normAutofit/>
          </a:bodyPr>
          <a:lstStyle/>
          <a:p>
            <a:r>
              <a:rPr lang="en-US" dirty="0"/>
              <a:t>The increased concentration of maltose in the mouth that results from the mechanical and chemical breakdown of starches in whole grains is what enhances their sweetness. </a:t>
            </a:r>
            <a:endParaRPr lang="en-US" dirty="0" smtClean="0"/>
          </a:p>
          <a:p>
            <a:r>
              <a:rPr lang="en-US" dirty="0" smtClean="0"/>
              <a:t>Only </a:t>
            </a:r>
            <a:r>
              <a:rPr lang="en-US" dirty="0"/>
              <a:t>about five percent of starches are broken down in the mouth. </a:t>
            </a:r>
            <a:endParaRPr lang="en-US" dirty="0" smtClean="0"/>
          </a:p>
          <a:p>
            <a:r>
              <a:rPr lang="en-US" dirty="0" smtClean="0"/>
              <a:t>When </a:t>
            </a:r>
            <a:r>
              <a:rPr lang="en-US" dirty="0"/>
              <a:t>carbohydrates reach the stomach no further chemical breakdown occurs because the amylase enzyme does not function in the acidic conditions of the stomach. </a:t>
            </a:r>
            <a:endParaRPr lang="en-US" dirty="0" smtClean="0"/>
          </a:p>
          <a:p>
            <a:r>
              <a:rPr lang="en-US" dirty="0" smtClean="0"/>
              <a:t>But </a:t>
            </a:r>
            <a:r>
              <a:rPr lang="en-US" dirty="0"/>
              <a:t>mechanical breakdown is ongoing—the strong peristaltic contractions of the stomach mix the carbohydrates into the more uniform mixture of </a:t>
            </a:r>
            <a:r>
              <a:rPr lang="en-US" b="1" dirty="0" err="1"/>
              <a:t>chyme</a:t>
            </a:r>
            <a:r>
              <a:rPr lang="en-US" dirty="0"/>
              <a:t>.</a:t>
            </a:r>
          </a:p>
        </p:txBody>
      </p:sp>
    </p:spTree>
    <p:extLst>
      <p:ext uri="{BB962C8B-B14F-4D97-AF65-F5344CB8AC3E}">
        <p14:creationId xmlns:p14="http://schemas.microsoft.com/office/powerpoint/2010/main" val="21664159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From the Stomach to the Small </a:t>
            </a:r>
            <a:r>
              <a:rPr lang="en-US" b="1" dirty="0" err="1" smtClean="0"/>
              <a:t>Instestine</a:t>
            </a:r>
            <a:endParaRPr lang="en-US" b="1" dirty="0"/>
          </a:p>
        </p:txBody>
      </p:sp>
      <p:sp>
        <p:nvSpPr>
          <p:cNvPr id="3" name="Content Placeholder 2"/>
          <p:cNvSpPr>
            <a:spLocks noGrp="1"/>
          </p:cNvSpPr>
          <p:nvPr>
            <p:ph idx="1"/>
          </p:nvPr>
        </p:nvSpPr>
        <p:spPr>
          <a:xfrm>
            <a:off x="836612" y="1600200"/>
            <a:ext cx="10133331" cy="4953000"/>
          </a:xfrm>
        </p:spPr>
        <p:txBody>
          <a:bodyPr>
            <a:normAutofit/>
          </a:bodyPr>
          <a:lstStyle/>
          <a:p>
            <a:r>
              <a:rPr lang="en-US" dirty="0" smtClean="0"/>
              <a:t>Upon </a:t>
            </a:r>
            <a:r>
              <a:rPr lang="en-US" dirty="0"/>
              <a:t>entry of the </a:t>
            </a:r>
            <a:r>
              <a:rPr lang="en-US" dirty="0" err="1"/>
              <a:t>chyme</a:t>
            </a:r>
            <a:r>
              <a:rPr lang="en-US" dirty="0"/>
              <a:t> into the small intestine, the pancreas releases pancreatic juice through a duct. </a:t>
            </a:r>
            <a:endParaRPr lang="en-US" dirty="0" smtClean="0"/>
          </a:p>
          <a:p>
            <a:r>
              <a:rPr lang="en-US" dirty="0" smtClean="0"/>
              <a:t>This </a:t>
            </a:r>
            <a:r>
              <a:rPr lang="en-US" dirty="0"/>
              <a:t>pancreatic juice contains the enzyme, </a:t>
            </a:r>
            <a:r>
              <a:rPr lang="en-US" b="1" dirty="0"/>
              <a:t>pancreatic amylase</a:t>
            </a:r>
            <a:r>
              <a:rPr lang="en-US" dirty="0"/>
              <a:t>, which starts again the breakdown of </a:t>
            </a:r>
            <a:r>
              <a:rPr lang="en-US" dirty="0" err="1"/>
              <a:t>dextrins</a:t>
            </a:r>
            <a:r>
              <a:rPr lang="en-US" dirty="0"/>
              <a:t> into shorter and shorter carbohydrate chains</a:t>
            </a:r>
            <a:r>
              <a:rPr lang="en-US" dirty="0" smtClean="0"/>
              <a:t>.</a:t>
            </a:r>
          </a:p>
          <a:p>
            <a:r>
              <a:rPr lang="en-US" dirty="0" smtClean="0"/>
              <a:t> </a:t>
            </a:r>
            <a:r>
              <a:rPr lang="en-US" dirty="0"/>
              <a:t>Additionally, enzymes are secreted by the intestinal cells that line the villi. </a:t>
            </a:r>
            <a:endParaRPr lang="en-US" dirty="0" smtClean="0"/>
          </a:p>
          <a:p>
            <a:pPr lvl="1"/>
            <a:r>
              <a:rPr lang="en-US" b="1" dirty="0" err="1" smtClean="0"/>
              <a:t>Sucrase</a:t>
            </a:r>
            <a:r>
              <a:rPr lang="en-US" dirty="0" smtClean="0"/>
              <a:t> – enzyme breaks down sucrose into glucose and fructose. </a:t>
            </a:r>
          </a:p>
          <a:p>
            <a:pPr lvl="1"/>
            <a:r>
              <a:rPr lang="en-US" b="1" dirty="0" smtClean="0"/>
              <a:t>Lactase</a:t>
            </a:r>
            <a:r>
              <a:rPr lang="en-US" dirty="0" smtClean="0"/>
              <a:t> – enzyme breaks down galactose into glucose and lactose.</a:t>
            </a:r>
          </a:p>
          <a:p>
            <a:pPr lvl="1"/>
            <a:r>
              <a:rPr lang="en-US" b="1" dirty="0" smtClean="0"/>
              <a:t>Maltase</a:t>
            </a:r>
            <a:r>
              <a:rPr lang="en-US" dirty="0" smtClean="0"/>
              <a:t> – enzyme breaks down maltose into two glucose molecules.</a:t>
            </a:r>
          </a:p>
          <a:p>
            <a:pPr lvl="1"/>
            <a:endParaRPr lang="en-US" dirty="0" smtClean="0"/>
          </a:p>
        </p:txBody>
      </p:sp>
    </p:spTree>
    <p:extLst>
      <p:ext uri="{BB962C8B-B14F-4D97-AF65-F5344CB8AC3E}">
        <p14:creationId xmlns:p14="http://schemas.microsoft.com/office/powerpoint/2010/main" val="2592486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Lactose Intolerance</a:t>
            </a:r>
            <a:endParaRPr lang="en-US" b="1" dirty="0"/>
          </a:p>
        </p:txBody>
      </p:sp>
      <p:sp>
        <p:nvSpPr>
          <p:cNvPr id="3" name="Content Placeholder 2"/>
          <p:cNvSpPr>
            <a:spLocks noGrp="1"/>
          </p:cNvSpPr>
          <p:nvPr>
            <p:ph idx="1"/>
          </p:nvPr>
        </p:nvSpPr>
        <p:spPr>
          <a:xfrm>
            <a:off x="1065212" y="1600200"/>
            <a:ext cx="9904731" cy="4953000"/>
          </a:xfrm>
        </p:spPr>
        <p:txBody>
          <a:bodyPr>
            <a:normAutofit lnSpcReduction="10000"/>
          </a:bodyPr>
          <a:lstStyle/>
          <a:p>
            <a:r>
              <a:rPr lang="en-US" dirty="0"/>
              <a:t>When people do not have enough of the enzyme lactase, lactose is not sufficiently broken down resulting in a condition called </a:t>
            </a:r>
            <a:r>
              <a:rPr lang="en-US" b="1" dirty="0"/>
              <a:t>lactose intolerance</a:t>
            </a:r>
            <a:r>
              <a:rPr lang="en-US" dirty="0"/>
              <a:t>. </a:t>
            </a:r>
            <a:endParaRPr lang="en-US" dirty="0" smtClean="0"/>
          </a:p>
          <a:p>
            <a:r>
              <a:rPr lang="en-US" dirty="0" smtClean="0"/>
              <a:t>The </a:t>
            </a:r>
            <a:r>
              <a:rPr lang="en-US" dirty="0"/>
              <a:t>undigested lactose moves to the large intestine where bacteria are able to digest it. </a:t>
            </a:r>
            <a:endParaRPr lang="en-US" dirty="0" smtClean="0"/>
          </a:p>
          <a:p>
            <a:r>
              <a:rPr lang="en-US" dirty="0" smtClean="0"/>
              <a:t>The </a:t>
            </a:r>
            <a:r>
              <a:rPr lang="en-US" dirty="0"/>
              <a:t>bacterial digestion of lactose produces gases leading to symptoms of diarrhea, bloating, and abdominal cramps. </a:t>
            </a:r>
            <a:endParaRPr lang="en-US" dirty="0" smtClean="0"/>
          </a:p>
          <a:p>
            <a:r>
              <a:rPr lang="en-US" dirty="0" smtClean="0"/>
              <a:t>Lactose </a:t>
            </a:r>
            <a:r>
              <a:rPr lang="en-US" dirty="0"/>
              <a:t>intolerance usually occurs in adults and is associated with race. </a:t>
            </a:r>
            <a:endParaRPr lang="en-US" dirty="0" smtClean="0"/>
          </a:p>
          <a:p>
            <a:r>
              <a:rPr lang="en-US" dirty="0" smtClean="0"/>
              <a:t>Most </a:t>
            </a:r>
            <a:r>
              <a:rPr lang="en-US" dirty="0"/>
              <a:t>people with lactose intolerance can tolerate some amount of dairy products in their diet. </a:t>
            </a:r>
          </a:p>
        </p:txBody>
      </p:sp>
    </p:spTree>
    <p:extLst>
      <p:ext uri="{BB962C8B-B14F-4D97-AF65-F5344CB8AC3E}">
        <p14:creationId xmlns:p14="http://schemas.microsoft.com/office/powerpoint/2010/main" val="27583190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0972800" cy="1295400"/>
          </a:xfrm>
        </p:spPr>
        <p:txBody>
          <a:bodyPr>
            <a:normAutofit/>
          </a:bodyPr>
          <a:lstStyle/>
          <a:p>
            <a:r>
              <a:rPr lang="en-US" b="1" dirty="0"/>
              <a:t>Absorption: </a:t>
            </a:r>
            <a:r>
              <a:rPr lang="en-US" b="1" dirty="0" smtClean="0"/>
              <a:t>From Small Intestines to </a:t>
            </a:r>
            <a:r>
              <a:rPr lang="en-US" b="1" dirty="0"/>
              <a:t>the </a:t>
            </a:r>
            <a:r>
              <a:rPr lang="en-US" b="1" dirty="0" smtClean="0"/>
              <a:t>Blood</a:t>
            </a:r>
            <a:endParaRPr lang="en-US" b="1" dirty="0"/>
          </a:p>
        </p:txBody>
      </p:sp>
      <p:sp>
        <p:nvSpPr>
          <p:cNvPr id="3" name="Content Placeholder 2"/>
          <p:cNvSpPr>
            <a:spLocks noGrp="1"/>
          </p:cNvSpPr>
          <p:nvPr>
            <p:ph idx="1"/>
          </p:nvPr>
        </p:nvSpPr>
        <p:spPr>
          <a:xfrm>
            <a:off x="912812" y="1600200"/>
            <a:ext cx="10057131" cy="4953000"/>
          </a:xfrm>
        </p:spPr>
        <p:txBody>
          <a:bodyPr>
            <a:normAutofit lnSpcReduction="10000"/>
          </a:bodyPr>
          <a:lstStyle/>
          <a:p>
            <a:r>
              <a:rPr lang="en-US" dirty="0"/>
              <a:t>The cells in the small intestine have membranes that contain many transport proteins in order to get the monosaccharides and other nutrients into the blood where they can be distributed to the rest of the body. </a:t>
            </a:r>
          </a:p>
          <a:p>
            <a:r>
              <a:rPr lang="en-US" dirty="0" smtClean="0"/>
              <a:t>The </a:t>
            </a:r>
            <a:r>
              <a:rPr lang="en-US" dirty="0"/>
              <a:t>first organ to receive glucose, fructose, and galactose is the liver. </a:t>
            </a:r>
            <a:endParaRPr lang="en-US" dirty="0" smtClean="0"/>
          </a:p>
          <a:p>
            <a:r>
              <a:rPr lang="en-US" dirty="0" smtClean="0"/>
              <a:t>The </a:t>
            </a:r>
            <a:r>
              <a:rPr lang="en-US" dirty="0"/>
              <a:t>liver takes them up and converts galactose to glucose, breaks fructose into even smaller carbon-containing units, and either stores glucose as glycogen or exports it back to the blood. </a:t>
            </a:r>
            <a:endParaRPr lang="en-US" dirty="0" smtClean="0"/>
          </a:p>
          <a:p>
            <a:r>
              <a:rPr lang="en-US" dirty="0" smtClean="0"/>
              <a:t>How </a:t>
            </a:r>
            <a:r>
              <a:rPr lang="en-US" dirty="0"/>
              <a:t>much glucose the liver exports to the blood is under hormonal </a:t>
            </a:r>
            <a:r>
              <a:rPr lang="en-US" dirty="0" smtClean="0"/>
              <a:t>control?</a:t>
            </a:r>
            <a:endParaRPr lang="en-US" dirty="0"/>
          </a:p>
        </p:txBody>
      </p:sp>
    </p:spTree>
    <p:extLst>
      <p:ext uri="{BB962C8B-B14F-4D97-AF65-F5344CB8AC3E}">
        <p14:creationId xmlns:p14="http://schemas.microsoft.com/office/powerpoint/2010/main" val="3785969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0972800" cy="1295400"/>
          </a:xfrm>
        </p:spPr>
        <p:txBody>
          <a:bodyPr>
            <a:normAutofit/>
          </a:bodyPr>
          <a:lstStyle/>
          <a:p>
            <a:r>
              <a:rPr lang="en-US" b="1" dirty="0"/>
              <a:t>Absorption: </a:t>
            </a:r>
            <a:r>
              <a:rPr lang="en-US" b="1" dirty="0" smtClean="0"/>
              <a:t>From Small Intestines to </a:t>
            </a:r>
            <a:r>
              <a:rPr lang="en-US" b="1" dirty="0"/>
              <a:t>the </a:t>
            </a:r>
            <a:r>
              <a:rPr lang="en-US" b="1" dirty="0" smtClean="0"/>
              <a:t>Blood</a:t>
            </a:r>
            <a:endParaRPr lang="en-US" b="1" dirty="0"/>
          </a:p>
        </p:txBody>
      </p:sp>
      <p:pic>
        <p:nvPicPr>
          <p:cNvPr id="5" name="Content Placeholder 4" descr="Carbohydrate digestion begins in the mouth and is most extensive in the small intestine. The resultant monosaccharides are absorbed into the bloodstream and transported to the liver." title="Absorption of Carb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4012" y="1524000"/>
            <a:ext cx="6034603" cy="4953000"/>
          </a:xfrm>
          <a:ln>
            <a:solidFill>
              <a:schemeClr val="tx1"/>
            </a:solidFill>
          </a:ln>
        </p:spPr>
      </p:pic>
    </p:spTree>
    <p:extLst>
      <p:ext uri="{BB962C8B-B14F-4D97-AF65-F5344CB8AC3E}">
        <p14:creationId xmlns:p14="http://schemas.microsoft.com/office/powerpoint/2010/main" val="2983992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  The History of Bread</a:t>
            </a:r>
            <a:endParaRPr lang="en-US" b="1" dirty="0"/>
          </a:p>
        </p:txBody>
      </p:sp>
      <p:sp>
        <p:nvSpPr>
          <p:cNvPr id="3" name="Content Placeholder 2"/>
          <p:cNvSpPr>
            <a:spLocks noGrp="1"/>
          </p:cNvSpPr>
          <p:nvPr>
            <p:ph idx="1"/>
          </p:nvPr>
        </p:nvSpPr>
        <p:spPr>
          <a:xfrm>
            <a:off x="1218883" y="1600200"/>
            <a:ext cx="9751060" cy="4876800"/>
          </a:xfrm>
        </p:spPr>
        <p:txBody>
          <a:bodyPr>
            <a:normAutofit fontScale="92500" lnSpcReduction="20000"/>
          </a:bodyPr>
          <a:lstStyle/>
          <a:p>
            <a:r>
              <a:rPr lang="en-US" dirty="0"/>
              <a:t>You likely eat grains every day—cereal, a sandwich, pasta, or your favorite rice dish. </a:t>
            </a:r>
            <a:endParaRPr lang="en-US" dirty="0" smtClean="0"/>
          </a:p>
          <a:p>
            <a:r>
              <a:rPr lang="en-US" dirty="0" smtClean="0"/>
              <a:t>Whole </a:t>
            </a:r>
            <a:r>
              <a:rPr lang="en-US" dirty="0"/>
              <a:t>grains are vital to a healthful diet. In addition to fiber, whole grains offer other slow-releasing carbohydrates, antioxidants, vitamins, and minerals, all of which are needed for good health. </a:t>
            </a:r>
            <a:endParaRPr lang="en-US" dirty="0" smtClean="0"/>
          </a:p>
          <a:p>
            <a:r>
              <a:rPr lang="en-US" dirty="0" smtClean="0"/>
              <a:t>Maybe </a:t>
            </a:r>
            <a:r>
              <a:rPr lang="en-US" dirty="0"/>
              <a:t>you are on a diet and have been told to limit or restrict your carbohydrate intake. </a:t>
            </a:r>
            <a:endParaRPr lang="en-US" dirty="0" smtClean="0"/>
          </a:p>
          <a:p>
            <a:r>
              <a:rPr lang="en-US" dirty="0" smtClean="0"/>
              <a:t>How </a:t>
            </a:r>
            <a:r>
              <a:rPr lang="en-US" dirty="0"/>
              <a:t>much is too much and which carbohydrates are better for you? Can you promote a healthy weight with a balanced intake of whole grains? </a:t>
            </a:r>
            <a:endParaRPr lang="en-US" dirty="0" smtClean="0"/>
          </a:p>
          <a:p>
            <a:r>
              <a:rPr lang="en-US" dirty="0" smtClean="0"/>
              <a:t>Before </a:t>
            </a:r>
            <a:r>
              <a:rPr lang="en-US" dirty="0"/>
              <a:t>we answer these questions, let’s examine in brief the history of grain.</a:t>
            </a:r>
          </a:p>
        </p:txBody>
      </p:sp>
    </p:spTree>
    <p:extLst>
      <p:ext uri="{BB962C8B-B14F-4D97-AF65-F5344CB8AC3E}">
        <p14:creationId xmlns:p14="http://schemas.microsoft.com/office/powerpoint/2010/main" val="2558550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a:t>
            </a:r>
            <a:r>
              <a:rPr lang="en-US" b="1" dirty="0"/>
              <a:t>Pancreas and </a:t>
            </a:r>
            <a:r>
              <a:rPr lang="en-US" b="1" dirty="0" smtClean="0"/>
              <a:t>Liver</a:t>
            </a:r>
            <a:endParaRPr lang="en-US" b="1" dirty="0"/>
          </a:p>
        </p:txBody>
      </p:sp>
      <p:sp>
        <p:nvSpPr>
          <p:cNvPr id="3" name="Content Placeholder 2"/>
          <p:cNvSpPr>
            <a:spLocks noGrp="1"/>
          </p:cNvSpPr>
          <p:nvPr>
            <p:ph idx="1"/>
          </p:nvPr>
        </p:nvSpPr>
        <p:spPr/>
        <p:txBody>
          <a:bodyPr>
            <a:normAutofit lnSpcReduction="10000"/>
          </a:bodyPr>
          <a:lstStyle/>
          <a:p>
            <a:r>
              <a:rPr lang="en-US" dirty="0"/>
              <a:t>Glucose levels in the blood are tightly controlled, as having either too much or too little glucose in the blood can have health consequences. </a:t>
            </a:r>
            <a:endParaRPr lang="en-US" dirty="0" smtClean="0"/>
          </a:p>
          <a:p>
            <a:r>
              <a:rPr lang="en-US" dirty="0" smtClean="0"/>
              <a:t>Glucose </a:t>
            </a:r>
            <a:r>
              <a:rPr lang="en-US" dirty="0"/>
              <a:t>regulates its levels in the blood via a process called </a:t>
            </a:r>
            <a:r>
              <a:rPr lang="en-US" b="1" dirty="0"/>
              <a:t>negative feedback</a:t>
            </a:r>
            <a:r>
              <a:rPr lang="en-US" dirty="0" smtClean="0"/>
              <a:t>.</a:t>
            </a:r>
          </a:p>
          <a:p>
            <a:r>
              <a:rPr lang="en-US" dirty="0" smtClean="0"/>
              <a:t>Hormone-secreting </a:t>
            </a:r>
            <a:r>
              <a:rPr lang="en-US" dirty="0"/>
              <a:t>cells in the pancreas sense the increase in blood glucose and release the hormonal message, </a:t>
            </a:r>
            <a:r>
              <a:rPr lang="en-US" b="1" dirty="0"/>
              <a:t>insulin</a:t>
            </a:r>
            <a:r>
              <a:rPr lang="en-US" dirty="0"/>
              <a:t>, into the blood. </a:t>
            </a:r>
            <a:endParaRPr lang="en-US" dirty="0" smtClean="0"/>
          </a:p>
          <a:p>
            <a:r>
              <a:rPr lang="en-US" dirty="0" smtClean="0"/>
              <a:t>Insulin </a:t>
            </a:r>
            <a:r>
              <a:rPr lang="en-US" dirty="0"/>
              <a:t>sends a signal to the body’s cells to remove glucose from the blood by transporting to the insides of cells and to use it to make energy or for building macromolecules.</a:t>
            </a:r>
          </a:p>
        </p:txBody>
      </p:sp>
    </p:spTree>
    <p:extLst>
      <p:ext uri="{BB962C8B-B14F-4D97-AF65-F5344CB8AC3E}">
        <p14:creationId xmlns:p14="http://schemas.microsoft.com/office/powerpoint/2010/main" val="604536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a:t>
            </a:r>
            <a:r>
              <a:rPr lang="en-US" b="1" dirty="0"/>
              <a:t>Pancreas and </a:t>
            </a:r>
            <a:r>
              <a:rPr lang="en-US" b="1" dirty="0" smtClean="0"/>
              <a:t>Liver</a:t>
            </a:r>
            <a:endParaRPr lang="en-US" b="1" dirty="0"/>
          </a:p>
        </p:txBody>
      </p:sp>
      <p:sp>
        <p:nvSpPr>
          <p:cNvPr id="3" name="Content Placeholder 2"/>
          <p:cNvSpPr>
            <a:spLocks noGrp="1"/>
          </p:cNvSpPr>
          <p:nvPr>
            <p:ph idx="1"/>
          </p:nvPr>
        </p:nvSpPr>
        <p:spPr>
          <a:xfrm>
            <a:off x="1218883" y="1600200"/>
            <a:ext cx="9751060" cy="4876800"/>
          </a:xfrm>
        </p:spPr>
        <p:txBody>
          <a:bodyPr>
            <a:normAutofit/>
          </a:bodyPr>
          <a:lstStyle/>
          <a:p>
            <a:r>
              <a:rPr lang="en-US" dirty="0"/>
              <a:t>In the case of muscle tissue and the liver, insulin sends the biological message to store glucose away as glycogen. </a:t>
            </a:r>
            <a:endParaRPr lang="en-US" dirty="0" smtClean="0"/>
          </a:p>
          <a:p>
            <a:r>
              <a:rPr lang="en-US" dirty="0" smtClean="0"/>
              <a:t>The </a:t>
            </a:r>
            <a:r>
              <a:rPr lang="en-US" dirty="0"/>
              <a:t>presence of insulin in the blood signifies to the body that it has just been fed and to use the fuel. </a:t>
            </a:r>
            <a:endParaRPr lang="en-US" dirty="0" smtClean="0"/>
          </a:p>
          <a:p>
            <a:r>
              <a:rPr lang="en-US" dirty="0" smtClean="0"/>
              <a:t>Insulin </a:t>
            </a:r>
            <a:r>
              <a:rPr lang="en-US" dirty="0"/>
              <a:t>has an opposing hormone called </a:t>
            </a:r>
            <a:r>
              <a:rPr lang="en-US" b="1" dirty="0"/>
              <a:t>glucagon</a:t>
            </a:r>
            <a:r>
              <a:rPr lang="en-US" dirty="0"/>
              <a:t>. </a:t>
            </a:r>
            <a:endParaRPr lang="en-US" dirty="0" smtClean="0"/>
          </a:p>
          <a:p>
            <a:r>
              <a:rPr lang="en-US" dirty="0" smtClean="0"/>
              <a:t>As </a:t>
            </a:r>
            <a:r>
              <a:rPr lang="en-US" dirty="0"/>
              <a:t>the time after a meal increases, glucose levels decrease in the blood. </a:t>
            </a:r>
            <a:endParaRPr lang="en-US" dirty="0" smtClean="0"/>
          </a:p>
          <a:p>
            <a:r>
              <a:rPr lang="en-US" dirty="0" smtClean="0"/>
              <a:t>Glucagon-secreting </a:t>
            </a:r>
            <a:r>
              <a:rPr lang="en-US" dirty="0"/>
              <a:t>cells in the pancreas sense the drop in glucose and, in response, release glucagon into the blood. </a:t>
            </a:r>
            <a:endParaRPr lang="en-US" dirty="0" smtClean="0"/>
          </a:p>
        </p:txBody>
      </p:sp>
    </p:spTree>
    <p:extLst>
      <p:ext uri="{BB962C8B-B14F-4D97-AF65-F5344CB8AC3E}">
        <p14:creationId xmlns:p14="http://schemas.microsoft.com/office/powerpoint/2010/main" val="2113919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a:t>
            </a:r>
            <a:r>
              <a:rPr lang="en-US" b="1" dirty="0"/>
              <a:t>Pancreas and </a:t>
            </a:r>
            <a:r>
              <a:rPr lang="en-US" b="1" dirty="0" smtClean="0"/>
              <a:t>Liver</a:t>
            </a:r>
            <a:endParaRPr lang="en-US" b="1" dirty="0"/>
          </a:p>
        </p:txBody>
      </p:sp>
      <p:sp>
        <p:nvSpPr>
          <p:cNvPr id="3" name="Content Placeholder 2"/>
          <p:cNvSpPr>
            <a:spLocks noGrp="1"/>
          </p:cNvSpPr>
          <p:nvPr>
            <p:ph idx="1"/>
          </p:nvPr>
        </p:nvSpPr>
        <p:spPr>
          <a:xfrm>
            <a:off x="1218883" y="1600200"/>
            <a:ext cx="9751060" cy="4876800"/>
          </a:xfrm>
        </p:spPr>
        <p:txBody>
          <a:bodyPr>
            <a:normAutofit/>
          </a:bodyPr>
          <a:lstStyle/>
          <a:p>
            <a:r>
              <a:rPr lang="en-US" dirty="0" smtClean="0"/>
              <a:t>Glucagon </a:t>
            </a:r>
            <a:r>
              <a:rPr lang="en-US" dirty="0"/>
              <a:t>communicates to the cells in the body to stop using all the glucose. </a:t>
            </a:r>
            <a:endParaRPr lang="en-US" dirty="0" smtClean="0"/>
          </a:p>
          <a:p>
            <a:r>
              <a:rPr lang="en-US" dirty="0"/>
              <a:t>More specifically, it signals the liver to break down glycogen and release the stored glucose into the blood, so that glucose levels stay within the target range and all cells get the needed fuel to function properly.</a:t>
            </a:r>
          </a:p>
        </p:txBody>
      </p:sp>
    </p:spTree>
    <p:extLst>
      <p:ext uri="{BB962C8B-B14F-4D97-AF65-F5344CB8AC3E}">
        <p14:creationId xmlns:p14="http://schemas.microsoft.com/office/powerpoint/2010/main" val="784430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Leftover Carbohydrates: The Large </a:t>
            </a:r>
            <a:r>
              <a:rPr lang="en-US" b="1" dirty="0" smtClean="0"/>
              <a:t>Intestine</a:t>
            </a:r>
            <a:endParaRPr lang="en-US" b="1" dirty="0"/>
          </a:p>
        </p:txBody>
      </p:sp>
      <p:sp>
        <p:nvSpPr>
          <p:cNvPr id="3" name="Content Placeholder 2"/>
          <p:cNvSpPr>
            <a:spLocks noGrp="1"/>
          </p:cNvSpPr>
          <p:nvPr>
            <p:ph idx="1"/>
          </p:nvPr>
        </p:nvSpPr>
        <p:spPr>
          <a:xfrm>
            <a:off x="1218883" y="1600200"/>
            <a:ext cx="9751060" cy="4800600"/>
          </a:xfrm>
        </p:spPr>
        <p:txBody>
          <a:bodyPr>
            <a:normAutofit fontScale="92500"/>
          </a:bodyPr>
          <a:lstStyle/>
          <a:p>
            <a:r>
              <a:rPr lang="en-US" dirty="0"/>
              <a:t>Almost all of the carbohydrates, except for dietary fiber and resistant starches, are efficiently digested and absorbed into the body. </a:t>
            </a:r>
            <a:endParaRPr lang="en-US" dirty="0" smtClean="0"/>
          </a:p>
          <a:p>
            <a:r>
              <a:rPr lang="en-US" dirty="0" smtClean="0"/>
              <a:t>Some </a:t>
            </a:r>
            <a:r>
              <a:rPr lang="en-US" dirty="0"/>
              <a:t>of the remaining indigestible carbohydrates are broken down by enzymes released by bacteria in the large intestine. </a:t>
            </a:r>
            <a:endParaRPr lang="en-US" dirty="0" smtClean="0"/>
          </a:p>
          <a:p>
            <a:r>
              <a:rPr lang="en-US" dirty="0" smtClean="0"/>
              <a:t>The </a:t>
            </a:r>
            <a:r>
              <a:rPr lang="en-US" dirty="0"/>
              <a:t>products of bacterial digestion of these slow-releasing carbohydrates are short-chain fatty acids and some gases. </a:t>
            </a:r>
            <a:endParaRPr lang="en-US" dirty="0" smtClean="0"/>
          </a:p>
          <a:p>
            <a:r>
              <a:rPr lang="en-US" dirty="0" smtClean="0"/>
              <a:t>The </a:t>
            </a:r>
            <a:r>
              <a:rPr lang="en-US" dirty="0"/>
              <a:t>short-chain fatty acids are either used by the bacteria to make energy and grow, are eliminated in the feces, or are absorbed into cells of the colon, with a small amount being transported to the liver.</a:t>
            </a:r>
          </a:p>
        </p:txBody>
      </p:sp>
    </p:spTree>
    <p:extLst>
      <p:ext uri="{BB962C8B-B14F-4D97-AF65-F5344CB8AC3E}">
        <p14:creationId xmlns:p14="http://schemas.microsoft.com/office/powerpoint/2010/main" val="803631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Leftover Carbohydrates: The Large </a:t>
            </a:r>
            <a:r>
              <a:rPr lang="en-US" b="1" dirty="0" smtClean="0"/>
              <a:t>Intestine</a:t>
            </a:r>
            <a:endParaRPr lang="en-US" b="1" dirty="0"/>
          </a:p>
        </p:txBody>
      </p:sp>
      <p:sp>
        <p:nvSpPr>
          <p:cNvPr id="3" name="Content Placeholder 2"/>
          <p:cNvSpPr>
            <a:spLocks noGrp="1"/>
          </p:cNvSpPr>
          <p:nvPr>
            <p:ph idx="1"/>
          </p:nvPr>
        </p:nvSpPr>
        <p:spPr>
          <a:xfrm>
            <a:off x="1218883" y="1600200"/>
            <a:ext cx="9751060" cy="4800600"/>
          </a:xfrm>
        </p:spPr>
        <p:txBody>
          <a:bodyPr>
            <a:normAutofit/>
          </a:bodyPr>
          <a:lstStyle/>
          <a:p>
            <a:r>
              <a:rPr lang="en-US" dirty="0"/>
              <a:t>The liver can also metabolize the short-chain fatty acids into cellular energy. </a:t>
            </a:r>
            <a:endParaRPr lang="en-US" dirty="0" smtClean="0"/>
          </a:p>
          <a:p>
            <a:r>
              <a:rPr lang="en-US" dirty="0" smtClean="0"/>
              <a:t>The </a:t>
            </a:r>
            <a:r>
              <a:rPr lang="en-US" dirty="0"/>
              <a:t>yield of energy from dietary fiber is about 2 kilocalories per gram for humans, but is highly dependent upon the fiber type, with soluble fibers and resistant starches yielding more energy than insoluble fibers. </a:t>
            </a:r>
            <a:endParaRPr lang="en-US" dirty="0" smtClean="0"/>
          </a:p>
          <a:p>
            <a:r>
              <a:rPr lang="en-US" dirty="0" smtClean="0"/>
              <a:t>Since </a:t>
            </a:r>
            <a:r>
              <a:rPr lang="en-US" dirty="0"/>
              <a:t>dietary fiber is digested much less in the gastrointestinal tract than other carbohydrate types (simple sugars, many starches) the rise in blood glucose after eating them is less, and slower.</a:t>
            </a:r>
          </a:p>
        </p:txBody>
      </p:sp>
    </p:spTree>
    <p:extLst>
      <p:ext uri="{BB962C8B-B14F-4D97-AF65-F5344CB8AC3E}">
        <p14:creationId xmlns:p14="http://schemas.microsoft.com/office/powerpoint/2010/main" val="3064814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Carbohydrate </a:t>
            </a:r>
            <a:r>
              <a:rPr lang="en-US" b="1" dirty="0" smtClean="0"/>
              <a:t>Feast</a:t>
            </a:r>
            <a:endParaRPr lang="en-US" b="1" dirty="0"/>
          </a:p>
        </p:txBody>
      </p:sp>
      <p:sp>
        <p:nvSpPr>
          <p:cNvPr id="3" name="Content Placeholder 2"/>
          <p:cNvSpPr>
            <a:spLocks noGrp="1"/>
          </p:cNvSpPr>
          <p:nvPr>
            <p:ph idx="1"/>
          </p:nvPr>
        </p:nvSpPr>
        <p:spPr>
          <a:xfrm>
            <a:off x="912812" y="1600200"/>
            <a:ext cx="10820399" cy="4953000"/>
          </a:xfrm>
        </p:spPr>
        <p:txBody>
          <a:bodyPr>
            <a:normAutofit fontScale="92500" lnSpcReduction="10000"/>
          </a:bodyPr>
          <a:lstStyle/>
          <a:p>
            <a:r>
              <a:rPr lang="en-US" dirty="0"/>
              <a:t>It’s Thanksgiving and you have just consumed turkey with mashed potatoes, stuffing smothered in gravy, green beans topped with crispy fried onions, a hot roll dripping with butter, and cranberry sauce. </a:t>
            </a:r>
            <a:endParaRPr lang="en-US" dirty="0" smtClean="0"/>
          </a:p>
          <a:p>
            <a:r>
              <a:rPr lang="en-US" dirty="0" smtClean="0"/>
              <a:t>What </a:t>
            </a:r>
            <a:r>
              <a:rPr lang="en-US" dirty="0"/>
              <a:t>happens in your body after digesting and absorbing the whopping amount of nutrients in this Thanksgiving feast? </a:t>
            </a:r>
            <a:endParaRPr lang="en-US" dirty="0" smtClean="0"/>
          </a:p>
          <a:p>
            <a:r>
              <a:rPr lang="en-US" dirty="0" smtClean="0"/>
              <a:t>The </a:t>
            </a:r>
            <a:r>
              <a:rPr lang="en-US" dirty="0"/>
              <a:t>“hormone of plenty,” insulin, answers the nutrient call. </a:t>
            </a:r>
            <a:endParaRPr lang="en-US" dirty="0" smtClean="0"/>
          </a:p>
          <a:p>
            <a:r>
              <a:rPr lang="en-US" dirty="0" smtClean="0"/>
              <a:t>Insulin </a:t>
            </a:r>
            <a:r>
              <a:rPr lang="en-US" dirty="0"/>
              <a:t>sends out the physiological message that glucose and everything else is in abundant supply in the blood, so cells absorb and then use or store it. </a:t>
            </a:r>
            <a:endParaRPr lang="en-US" dirty="0" smtClean="0"/>
          </a:p>
          <a:p>
            <a:r>
              <a:rPr lang="en-US" dirty="0" smtClean="0"/>
              <a:t>The </a:t>
            </a:r>
            <a:r>
              <a:rPr lang="en-US" dirty="0"/>
              <a:t>result of this hormone message is maximization of glycogen stores and all the excess glucose, protein, and lipids are stored as fat.</a:t>
            </a:r>
          </a:p>
        </p:txBody>
      </p:sp>
    </p:spTree>
    <p:extLst>
      <p:ext uri="{BB962C8B-B14F-4D97-AF65-F5344CB8AC3E}">
        <p14:creationId xmlns:p14="http://schemas.microsoft.com/office/powerpoint/2010/main" val="454226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Carbohydrate </a:t>
            </a:r>
            <a:r>
              <a:rPr lang="en-US" b="1" dirty="0" smtClean="0"/>
              <a:t>Feast</a:t>
            </a:r>
            <a:endParaRPr lang="en-US" b="1" dirty="0"/>
          </a:p>
        </p:txBody>
      </p:sp>
      <p:sp>
        <p:nvSpPr>
          <p:cNvPr id="3" name="Content Placeholder 2"/>
          <p:cNvSpPr>
            <a:spLocks noGrp="1"/>
          </p:cNvSpPr>
          <p:nvPr>
            <p:ph idx="1"/>
          </p:nvPr>
        </p:nvSpPr>
        <p:spPr>
          <a:xfrm>
            <a:off x="1218882" y="1600200"/>
            <a:ext cx="10590529" cy="4876800"/>
          </a:xfrm>
        </p:spPr>
        <p:txBody>
          <a:bodyPr>
            <a:normAutofit/>
          </a:bodyPr>
          <a:lstStyle/>
          <a:p>
            <a:r>
              <a:rPr lang="en-US" dirty="0"/>
              <a:t>A typical American Thanksgiving meal contains many foods that are dense in carbohydrates, with the majority of those being simple sugars and starches. </a:t>
            </a:r>
            <a:endParaRPr lang="en-US" dirty="0" smtClean="0"/>
          </a:p>
          <a:p>
            <a:r>
              <a:rPr lang="en-US" dirty="0" smtClean="0"/>
              <a:t>These </a:t>
            </a:r>
            <a:r>
              <a:rPr lang="en-US" dirty="0"/>
              <a:t>types of carbohydrate foods are rapidly digested and absorbed. </a:t>
            </a:r>
            <a:endParaRPr lang="en-US" dirty="0" smtClean="0"/>
          </a:p>
          <a:p>
            <a:r>
              <a:rPr lang="en-US" dirty="0" smtClean="0"/>
              <a:t>Blood </a:t>
            </a:r>
            <a:r>
              <a:rPr lang="en-US" dirty="0"/>
              <a:t>glucose levels rise quickly causing a spike in insulin levels. </a:t>
            </a:r>
            <a:endParaRPr lang="en-US" dirty="0" smtClean="0"/>
          </a:p>
          <a:p>
            <a:r>
              <a:rPr lang="en-US" dirty="0" smtClean="0"/>
              <a:t>Contrastingly</a:t>
            </a:r>
            <a:r>
              <a:rPr lang="en-US" dirty="0"/>
              <a:t>, foods containing high amounts of fiber are like time-release capsules of sugar. </a:t>
            </a:r>
            <a:endParaRPr lang="en-US" dirty="0" smtClean="0"/>
          </a:p>
          <a:p>
            <a:r>
              <a:rPr lang="en-US" dirty="0" smtClean="0"/>
              <a:t>A </a:t>
            </a:r>
            <a:r>
              <a:rPr lang="en-US" dirty="0"/>
              <a:t>measurement of the effects of a carbohydrate-containing food on blood-glucose levels is called the </a:t>
            </a:r>
            <a:r>
              <a:rPr lang="en-US" b="1" dirty="0"/>
              <a:t>glycemic </a:t>
            </a:r>
            <a:r>
              <a:rPr lang="en-US" b="1" dirty="0" smtClean="0"/>
              <a:t>response.</a:t>
            </a:r>
            <a:endParaRPr lang="en-US" b="1" dirty="0"/>
          </a:p>
        </p:txBody>
      </p:sp>
    </p:spTree>
    <p:extLst>
      <p:ext uri="{BB962C8B-B14F-4D97-AF65-F5344CB8AC3E}">
        <p14:creationId xmlns:p14="http://schemas.microsoft.com/office/powerpoint/2010/main" val="469705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Carbohydrate Feast</a:t>
            </a:r>
            <a:endParaRPr lang="en-US" b="1" dirty="0"/>
          </a:p>
        </p:txBody>
      </p:sp>
      <p:pic>
        <p:nvPicPr>
          <p:cNvPr id="4" name="Content Placeholder 3" descr="The glycemic index measures the effects of foods on blood-glucose levels.&#10;&#10;" title="The Glycemic Index"/>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7812" y="1447800"/>
            <a:ext cx="6019800" cy="4765052"/>
          </a:xfrm>
        </p:spPr>
      </p:pic>
    </p:spTree>
    <p:extLst>
      <p:ext uri="{BB962C8B-B14F-4D97-AF65-F5344CB8AC3E}">
        <p14:creationId xmlns:p14="http://schemas.microsoft.com/office/powerpoint/2010/main" val="22121052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Glycemic </a:t>
            </a:r>
            <a:r>
              <a:rPr lang="en-US" b="1" dirty="0" smtClean="0"/>
              <a:t>Index</a:t>
            </a:r>
            <a:endParaRPr lang="en-US" b="1" dirty="0"/>
          </a:p>
        </p:txBody>
      </p:sp>
      <p:sp>
        <p:nvSpPr>
          <p:cNvPr id="3" name="Content Placeholder 2"/>
          <p:cNvSpPr>
            <a:spLocks noGrp="1"/>
          </p:cNvSpPr>
          <p:nvPr>
            <p:ph idx="1"/>
          </p:nvPr>
        </p:nvSpPr>
        <p:spPr/>
        <p:txBody>
          <a:bodyPr/>
          <a:lstStyle/>
          <a:p>
            <a:r>
              <a:rPr lang="en-US" dirty="0"/>
              <a:t>The glycemic responses of various foods have been measured and then ranked in comparison to a reference food, usually a slice of white bread or just straight glucose, to create a numeric value called the </a:t>
            </a:r>
            <a:r>
              <a:rPr lang="en-US" b="1" dirty="0"/>
              <a:t>glycemic index </a:t>
            </a:r>
            <a:r>
              <a:rPr lang="en-US" dirty="0"/>
              <a:t>(GI). </a:t>
            </a:r>
            <a:endParaRPr lang="en-US" dirty="0" smtClean="0"/>
          </a:p>
          <a:p>
            <a:r>
              <a:rPr lang="en-US" dirty="0" smtClean="0"/>
              <a:t>Foods </a:t>
            </a:r>
            <a:r>
              <a:rPr lang="en-US" dirty="0"/>
              <a:t>that have a low GI do not raise blood-glucose levels neither as much nor as fast as foods that have a higher GI. </a:t>
            </a:r>
            <a:endParaRPr lang="en-US" dirty="0" smtClean="0"/>
          </a:p>
          <a:p>
            <a:r>
              <a:rPr lang="en-US" dirty="0" smtClean="0"/>
              <a:t>A </a:t>
            </a:r>
            <a:r>
              <a:rPr lang="en-US" dirty="0"/>
              <a:t>diet of low-GI foods has been shown in epidemiological and clinical trial studies to increase weight loss and reduce the risk of obesity, Type 2 diabetes, and cardiovascular disease.</a:t>
            </a:r>
          </a:p>
        </p:txBody>
      </p:sp>
    </p:spTree>
    <p:extLst>
      <p:ext uri="{BB962C8B-B14F-4D97-AF65-F5344CB8AC3E}">
        <p14:creationId xmlns:p14="http://schemas.microsoft.com/office/powerpoint/2010/main" val="14886013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Glycemic </a:t>
            </a:r>
            <a:r>
              <a:rPr lang="en-US" b="1" dirty="0" smtClean="0"/>
              <a:t>Index</a:t>
            </a:r>
            <a:endParaRPr lang="en-US" b="1" dirty="0"/>
          </a:p>
        </p:txBody>
      </p:sp>
      <p:sp>
        <p:nvSpPr>
          <p:cNvPr id="3" name="Content Placeholder 2"/>
          <p:cNvSpPr>
            <a:spLocks noGrp="1"/>
          </p:cNvSpPr>
          <p:nvPr>
            <p:ph idx="1"/>
          </p:nvPr>
        </p:nvSpPr>
        <p:spPr/>
        <p:txBody>
          <a:bodyPr>
            <a:normAutofit lnSpcReduction="10000"/>
          </a:bodyPr>
          <a:lstStyle/>
          <a:p>
            <a:r>
              <a:rPr lang="en-US" dirty="0"/>
              <a:t>The carbohydrate type within a food affects the GI, but so does its fat and fiber content (which reduce the GI). </a:t>
            </a:r>
            <a:endParaRPr lang="en-US" dirty="0" smtClean="0"/>
          </a:p>
          <a:p>
            <a:r>
              <a:rPr lang="en-US" dirty="0" smtClean="0"/>
              <a:t>Increased </a:t>
            </a:r>
            <a:r>
              <a:rPr lang="en-US" dirty="0"/>
              <a:t>fat and fiber in foods increases the time required for digestion and delays the rate of gastric emptying into the small intestine. </a:t>
            </a:r>
            <a:endParaRPr lang="en-US" dirty="0" smtClean="0"/>
          </a:p>
          <a:p>
            <a:r>
              <a:rPr lang="en-US" dirty="0" smtClean="0"/>
              <a:t>Processing </a:t>
            </a:r>
            <a:r>
              <a:rPr lang="en-US" dirty="0"/>
              <a:t>and cooking additionally affect a food’s GI by increasing their digestibility. </a:t>
            </a:r>
            <a:endParaRPr lang="en-US" dirty="0" smtClean="0"/>
          </a:p>
          <a:p>
            <a:r>
              <a:rPr lang="en-US" dirty="0" smtClean="0"/>
              <a:t>Advancements </a:t>
            </a:r>
            <a:r>
              <a:rPr lang="en-US" dirty="0"/>
              <a:t>in the technologies of food processing and the high consumer demand for convenient, precooked foods in the United States have created foods that are digested and absorbed more rapidly, independent of the fiber content. </a:t>
            </a:r>
          </a:p>
        </p:txBody>
      </p:sp>
    </p:spTree>
    <p:extLst>
      <p:ext uri="{BB962C8B-B14F-4D97-AF65-F5344CB8AC3E}">
        <p14:creationId xmlns:p14="http://schemas.microsoft.com/office/powerpoint/2010/main" val="3115516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sp>
        <p:nvSpPr>
          <p:cNvPr id="3" name="Content Placeholder 2"/>
          <p:cNvSpPr>
            <a:spLocks noGrp="1"/>
          </p:cNvSpPr>
          <p:nvPr>
            <p:ph idx="1"/>
          </p:nvPr>
        </p:nvSpPr>
        <p:spPr>
          <a:xfrm>
            <a:off x="1218883" y="1600200"/>
            <a:ext cx="9751060" cy="4876800"/>
          </a:xfrm>
        </p:spPr>
        <p:txBody>
          <a:bodyPr>
            <a:normAutofit lnSpcReduction="10000"/>
          </a:bodyPr>
          <a:lstStyle/>
          <a:p>
            <a:r>
              <a:rPr lang="en-US" dirty="0"/>
              <a:t>In ancient times whole grains were cracked open using quern stones that required hours of hand labor. </a:t>
            </a:r>
            <a:endParaRPr lang="en-US" dirty="0" smtClean="0"/>
          </a:p>
          <a:p>
            <a:r>
              <a:rPr lang="en-US" dirty="0" smtClean="0"/>
              <a:t>About </a:t>
            </a:r>
            <a:r>
              <a:rPr lang="en-US" dirty="0"/>
              <a:t>2,500 years ago the Romans started milling flour by turning one millstone wheel against another that did not move. </a:t>
            </a:r>
            <a:endParaRPr lang="en-US" dirty="0" smtClean="0"/>
          </a:p>
          <a:p>
            <a:r>
              <a:rPr lang="en-US" dirty="0" smtClean="0"/>
              <a:t>The </a:t>
            </a:r>
            <a:r>
              <a:rPr lang="en-US" dirty="0"/>
              <a:t>turning was done by animals, slaves, and later by waterwheels. </a:t>
            </a:r>
            <a:endParaRPr lang="en-US" dirty="0" smtClean="0"/>
          </a:p>
          <a:p>
            <a:r>
              <a:rPr lang="en-US" dirty="0" smtClean="0"/>
              <a:t>The </a:t>
            </a:r>
            <a:r>
              <a:rPr lang="en-US" dirty="0"/>
              <a:t>process of milling breaks the hard outer bran coat of the wheat seeds. </a:t>
            </a:r>
            <a:endParaRPr lang="en-US" dirty="0" smtClean="0"/>
          </a:p>
          <a:p>
            <a:r>
              <a:rPr lang="en-US" dirty="0" smtClean="0"/>
              <a:t>The </a:t>
            </a:r>
            <a:r>
              <a:rPr lang="en-US" dirty="0"/>
              <a:t>bran and germ, which contain the majority of fiber, vitamins, and minerals, are removed by sifting.</a:t>
            </a:r>
          </a:p>
        </p:txBody>
      </p:sp>
    </p:spTree>
    <p:extLst>
      <p:ext uri="{BB962C8B-B14F-4D97-AF65-F5344CB8AC3E}">
        <p14:creationId xmlns:p14="http://schemas.microsoft.com/office/powerpoint/2010/main" val="950834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Glycemic </a:t>
            </a:r>
            <a:r>
              <a:rPr lang="en-US" b="1" dirty="0" smtClean="0"/>
              <a:t>Index</a:t>
            </a:r>
            <a:endParaRPr lang="en-US" b="1" dirty="0"/>
          </a:p>
        </p:txBody>
      </p:sp>
      <p:sp>
        <p:nvSpPr>
          <p:cNvPr id="3" name="Content Placeholder 2"/>
          <p:cNvSpPr>
            <a:spLocks noGrp="1"/>
          </p:cNvSpPr>
          <p:nvPr>
            <p:ph idx="1"/>
          </p:nvPr>
        </p:nvSpPr>
        <p:spPr>
          <a:xfrm>
            <a:off x="1218883" y="1600200"/>
            <a:ext cx="9751060" cy="4876800"/>
          </a:xfrm>
        </p:spPr>
        <p:txBody>
          <a:bodyPr>
            <a:normAutofit lnSpcReduction="10000"/>
          </a:bodyPr>
          <a:lstStyle/>
          <a:p>
            <a:r>
              <a:rPr lang="en-US" dirty="0"/>
              <a:t>The GI can be used as a guide for choosing healthier carbohydrate choices but has some limitations. </a:t>
            </a:r>
            <a:endParaRPr lang="en-US" dirty="0" smtClean="0"/>
          </a:p>
          <a:p>
            <a:r>
              <a:rPr lang="en-US" dirty="0" smtClean="0"/>
              <a:t>One </a:t>
            </a:r>
            <a:r>
              <a:rPr lang="en-US" dirty="0"/>
              <a:t>is that the GI does not take into account the </a:t>
            </a:r>
            <a:r>
              <a:rPr lang="en-US" i="1" dirty="0"/>
              <a:t>amount</a:t>
            </a:r>
            <a:r>
              <a:rPr lang="en-US" dirty="0"/>
              <a:t> of carbohydrates in a portion of food, only the </a:t>
            </a:r>
            <a:r>
              <a:rPr lang="en-US" i="1" dirty="0"/>
              <a:t>type</a:t>
            </a:r>
            <a:r>
              <a:rPr lang="en-US" dirty="0"/>
              <a:t> of carbohydrate. </a:t>
            </a:r>
            <a:endParaRPr lang="en-US" dirty="0" smtClean="0"/>
          </a:p>
          <a:p>
            <a:r>
              <a:rPr lang="en-US" dirty="0" smtClean="0"/>
              <a:t>Another </a:t>
            </a:r>
            <a:r>
              <a:rPr lang="en-US" dirty="0"/>
              <a:t>is that combining low- and high-GI foods changes the GI for the meal. </a:t>
            </a:r>
            <a:endParaRPr lang="en-US" dirty="0" smtClean="0"/>
          </a:p>
          <a:p>
            <a:r>
              <a:rPr lang="en-US" dirty="0" smtClean="0"/>
              <a:t>Also</a:t>
            </a:r>
            <a:r>
              <a:rPr lang="en-US" dirty="0"/>
              <a:t>, some nutrient-dense foods have higher GIs than less nutritious food. </a:t>
            </a:r>
            <a:endParaRPr lang="en-US" dirty="0" smtClean="0"/>
          </a:p>
          <a:p>
            <a:r>
              <a:rPr lang="en-US" dirty="0" smtClean="0"/>
              <a:t>Lastly</a:t>
            </a:r>
            <a:r>
              <a:rPr lang="en-US" dirty="0"/>
              <a:t>, meats and fats do not have a GI since they do not contain carbohydrates.</a:t>
            </a:r>
          </a:p>
        </p:txBody>
      </p:sp>
    </p:spTree>
    <p:extLst>
      <p:ext uri="{BB962C8B-B14F-4D97-AF65-F5344CB8AC3E}">
        <p14:creationId xmlns:p14="http://schemas.microsoft.com/office/powerpoint/2010/main" val="4184371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Balancing the Thanksgiving </a:t>
            </a:r>
            <a:r>
              <a:rPr lang="en-US" b="1" dirty="0" smtClean="0"/>
              <a:t>Feast</a:t>
            </a:r>
            <a:endParaRPr lang="en-US" b="1" dirty="0"/>
          </a:p>
        </p:txBody>
      </p:sp>
      <p:sp>
        <p:nvSpPr>
          <p:cNvPr id="4" name="Content Placeholder 3"/>
          <p:cNvSpPr>
            <a:spLocks noGrp="1"/>
          </p:cNvSpPr>
          <p:nvPr>
            <p:ph sz="half" idx="1"/>
          </p:nvPr>
        </p:nvSpPr>
        <p:spPr>
          <a:xfrm>
            <a:off x="455612" y="1570973"/>
            <a:ext cx="7924800" cy="5058428"/>
          </a:xfrm>
        </p:spPr>
        <p:txBody>
          <a:bodyPr>
            <a:normAutofit fontScale="92500" lnSpcReduction="10000"/>
          </a:bodyPr>
          <a:lstStyle/>
          <a:p>
            <a:r>
              <a:rPr lang="en-US" dirty="0" smtClean="0"/>
              <a:t>To </a:t>
            </a:r>
            <a:r>
              <a:rPr lang="en-US" dirty="0"/>
              <a:t>balance the high-GI foods </a:t>
            </a:r>
            <a:r>
              <a:rPr lang="en-US" dirty="0" smtClean="0"/>
              <a:t>with </a:t>
            </a:r>
            <a:r>
              <a:rPr lang="en-US" dirty="0"/>
              <a:t>low-GI foods, follow some of these </a:t>
            </a:r>
            <a:r>
              <a:rPr lang="en-US" dirty="0" smtClean="0"/>
              <a:t>ideas</a:t>
            </a:r>
            <a:r>
              <a:rPr lang="en-US" dirty="0"/>
              <a:t>:</a:t>
            </a:r>
          </a:p>
          <a:p>
            <a:pPr lvl="1"/>
            <a:r>
              <a:rPr lang="en-US" dirty="0"/>
              <a:t>Serve a winter fruit salad.</a:t>
            </a:r>
          </a:p>
          <a:p>
            <a:pPr lvl="1"/>
            <a:r>
              <a:rPr lang="en-US" dirty="0"/>
              <a:t>Leave the skins on the potatoes. The skin contains fiber and adds texture to mashed potatoes. Do not use instant potatoes.</a:t>
            </a:r>
          </a:p>
          <a:p>
            <a:pPr lvl="1"/>
            <a:r>
              <a:rPr lang="en-US" dirty="0"/>
              <a:t>Instead of canned green beans with cream of mushroom soup and fried onions for a side dish, combine butter beans and green peas for a colorful, low-GI food.</a:t>
            </a:r>
          </a:p>
          <a:p>
            <a:pPr lvl="1"/>
            <a:r>
              <a:rPr lang="en-US" dirty="0"/>
              <a:t>Make your stuffing with whole-grain bread and add mushrooms and extra celery and onions.</a:t>
            </a:r>
          </a:p>
          <a:p>
            <a:pPr lvl="1"/>
            <a:r>
              <a:rPr lang="en-US" dirty="0"/>
              <a:t>Try a new low-sugar pumpkin pie recipe and make the crust from whole-grain flour.</a:t>
            </a:r>
          </a:p>
          <a:p>
            <a:pPr lvl="1"/>
            <a:r>
              <a:rPr lang="en-US" dirty="0"/>
              <a:t>Offer homemade banana bread for dessert.</a:t>
            </a:r>
          </a:p>
          <a:p>
            <a:endParaRPr lang="en-US" dirty="0"/>
          </a:p>
        </p:txBody>
      </p:sp>
      <p:pic>
        <p:nvPicPr>
          <p:cNvPr id="6" name="Content Placeholder 5" descr="Balance the high-GI foods at the Thanksgiving table with low-GI foods." title="Balancig the Glycemic Index"/>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l="50114"/>
          <a:stretch/>
        </p:blipFill>
        <p:spPr>
          <a:xfrm>
            <a:off x="8761412" y="3886200"/>
            <a:ext cx="2882429" cy="2438400"/>
          </a:xfrm>
        </p:spPr>
      </p:pic>
      <p:pic>
        <p:nvPicPr>
          <p:cNvPr id="5" name="Content Placeholder 5" descr="Balance the high-GI foods at the Thanksgiving table with low-GI foods." title="Balancig the Glycemic Index"/>
          <p:cNvPicPr>
            <a:picLocks noChangeAspect="1"/>
          </p:cNvPicPr>
          <p:nvPr/>
        </p:nvPicPr>
        <p:blipFill rotWithShape="1">
          <a:blip r:embed="rId2" cstate="print">
            <a:extLst>
              <a:ext uri="{28A0092B-C50C-407E-A947-70E740481C1C}">
                <a14:useLocalDpi xmlns:a14="http://schemas.microsoft.com/office/drawing/2010/main" val="0"/>
              </a:ext>
            </a:extLst>
          </a:blip>
          <a:srcRect r="49978"/>
          <a:stretch/>
        </p:blipFill>
        <p:spPr>
          <a:xfrm>
            <a:off x="8609012" y="1219200"/>
            <a:ext cx="2890261" cy="2438400"/>
          </a:xfrm>
          <a:prstGeom prst="rect">
            <a:avLst/>
          </a:prstGeom>
        </p:spPr>
      </p:pic>
    </p:spTree>
    <p:extLst>
      <p:ext uri="{BB962C8B-B14F-4D97-AF65-F5344CB8AC3E}">
        <p14:creationId xmlns:p14="http://schemas.microsoft.com/office/powerpoint/2010/main" val="3481743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0972800" cy="1295400"/>
          </a:xfrm>
        </p:spPr>
        <p:txBody>
          <a:bodyPr>
            <a:normAutofit/>
          </a:bodyPr>
          <a:lstStyle/>
          <a:p>
            <a:r>
              <a:rPr lang="en-US" b="1" dirty="0"/>
              <a:t>4.3 The Functions of Carbohydrates</a:t>
            </a:r>
          </a:p>
        </p:txBody>
      </p:sp>
      <p:sp>
        <p:nvSpPr>
          <p:cNvPr id="3" name="Content Placeholder 2"/>
          <p:cNvSpPr>
            <a:spLocks noGrp="1"/>
          </p:cNvSpPr>
          <p:nvPr>
            <p:ph idx="1"/>
          </p:nvPr>
        </p:nvSpPr>
        <p:spPr/>
        <p:txBody>
          <a:bodyPr/>
          <a:lstStyle/>
          <a:p>
            <a:r>
              <a:rPr lang="en-US" dirty="0"/>
              <a:t>There are five primary functions of carbohydrates in the human body. </a:t>
            </a:r>
            <a:endParaRPr lang="en-US" dirty="0" smtClean="0"/>
          </a:p>
          <a:p>
            <a:r>
              <a:rPr lang="en-US" dirty="0" smtClean="0"/>
              <a:t>They are:</a:t>
            </a:r>
          </a:p>
          <a:p>
            <a:pPr lvl="1"/>
            <a:r>
              <a:rPr lang="en-US" dirty="0" smtClean="0"/>
              <a:t> </a:t>
            </a:r>
            <a:r>
              <a:rPr lang="en-US" dirty="0"/>
              <a:t>energy </a:t>
            </a:r>
            <a:r>
              <a:rPr lang="en-US" dirty="0" smtClean="0"/>
              <a:t>production</a:t>
            </a:r>
          </a:p>
          <a:p>
            <a:pPr lvl="1"/>
            <a:r>
              <a:rPr lang="en-US" dirty="0" smtClean="0"/>
              <a:t>energy storage</a:t>
            </a:r>
          </a:p>
          <a:p>
            <a:pPr lvl="1"/>
            <a:r>
              <a:rPr lang="en-US" dirty="0" smtClean="0"/>
              <a:t>building macromolecules</a:t>
            </a:r>
          </a:p>
          <a:p>
            <a:pPr lvl="1"/>
            <a:r>
              <a:rPr lang="en-US" dirty="0" smtClean="0"/>
              <a:t>sparing protein</a:t>
            </a:r>
          </a:p>
          <a:p>
            <a:pPr lvl="1"/>
            <a:r>
              <a:rPr lang="en-US" dirty="0" smtClean="0"/>
              <a:t>assisting </a:t>
            </a:r>
            <a:r>
              <a:rPr lang="en-US" dirty="0"/>
              <a:t>in lipid </a:t>
            </a:r>
            <a:r>
              <a:rPr lang="en-US" dirty="0" smtClean="0"/>
              <a:t>metabolism</a:t>
            </a:r>
            <a:endParaRPr lang="en-US" dirty="0"/>
          </a:p>
        </p:txBody>
      </p:sp>
    </p:spTree>
    <p:extLst>
      <p:ext uri="{BB962C8B-B14F-4D97-AF65-F5344CB8AC3E}">
        <p14:creationId xmlns:p14="http://schemas.microsoft.com/office/powerpoint/2010/main" val="1385808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Function One:  Energy Production</a:t>
            </a:r>
            <a:endParaRPr lang="en-US" b="1" dirty="0"/>
          </a:p>
        </p:txBody>
      </p:sp>
      <p:sp>
        <p:nvSpPr>
          <p:cNvPr id="3" name="Content Placeholder 2"/>
          <p:cNvSpPr>
            <a:spLocks noGrp="1"/>
          </p:cNvSpPr>
          <p:nvPr>
            <p:ph idx="1"/>
          </p:nvPr>
        </p:nvSpPr>
        <p:spPr/>
        <p:txBody>
          <a:bodyPr>
            <a:normAutofit lnSpcReduction="10000"/>
          </a:bodyPr>
          <a:lstStyle/>
          <a:p>
            <a:r>
              <a:rPr lang="en-US" dirty="0"/>
              <a:t>The primary role of carbohydrates is to supply energy to all cells in the body. </a:t>
            </a:r>
            <a:endParaRPr lang="en-US" dirty="0" smtClean="0"/>
          </a:p>
          <a:p>
            <a:r>
              <a:rPr lang="en-US" dirty="0" smtClean="0"/>
              <a:t>Many </a:t>
            </a:r>
            <a:r>
              <a:rPr lang="en-US" dirty="0"/>
              <a:t>cells prefer glucose as a source of energy versus other compounds like fatty acids. Some cells, such as red blood cells, are only able to produce cellular energy from glucose. </a:t>
            </a:r>
            <a:endParaRPr lang="en-US" dirty="0" smtClean="0"/>
          </a:p>
          <a:p>
            <a:r>
              <a:rPr lang="en-US" dirty="0" smtClean="0"/>
              <a:t>The </a:t>
            </a:r>
            <a:r>
              <a:rPr lang="en-US" dirty="0"/>
              <a:t>brain is also highly sensitive to low blood-glucose levels because it uses </a:t>
            </a:r>
            <a:r>
              <a:rPr lang="en-US" i="1" dirty="0"/>
              <a:t>only</a:t>
            </a:r>
            <a:r>
              <a:rPr lang="en-US" dirty="0"/>
              <a:t> glucose to produce energy and </a:t>
            </a:r>
            <a:r>
              <a:rPr lang="en-US" dirty="0" smtClean="0"/>
              <a:t>function.</a:t>
            </a:r>
          </a:p>
          <a:p>
            <a:r>
              <a:rPr lang="en-US" dirty="0"/>
              <a:t>About 70 percent of the glucose entering the body from digestion is redistributed (by the liver) back into the blood for use by other tissues. </a:t>
            </a:r>
          </a:p>
        </p:txBody>
      </p:sp>
    </p:spTree>
    <p:extLst>
      <p:ext uri="{BB962C8B-B14F-4D97-AF65-F5344CB8AC3E}">
        <p14:creationId xmlns:p14="http://schemas.microsoft.com/office/powerpoint/2010/main" val="3478410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Energy Production</a:t>
            </a:r>
            <a:endParaRPr lang="en-US" b="1" dirty="0"/>
          </a:p>
        </p:txBody>
      </p:sp>
      <p:sp>
        <p:nvSpPr>
          <p:cNvPr id="3" name="Content Placeholder 2"/>
          <p:cNvSpPr>
            <a:spLocks noGrp="1"/>
          </p:cNvSpPr>
          <p:nvPr>
            <p:ph idx="1"/>
          </p:nvPr>
        </p:nvSpPr>
        <p:spPr>
          <a:xfrm>
            <a:off x="1218882" y="1600200"/>
            <a:ext cx="10514329" cy="4572000"/>
          </a:xfrm>
        </p:spPr>
        <p:txBody>
          <a:bodyPr>
            <a:normAutofit/>
          </a:bodyPr>
          <a:lstStyle/>
          <a:p>
            <a:r>
              <a:rPr lang="en-US" dirty="0"/>
              <a:t>Sunlight energy was required to produce </a:t>
            </a:r>
            <a:r>
              <a:rPr lang="en-US" dirty="0" smtClean="0"/>
              <a:t>the </a:t>
            </a:r>
            <a:r>
              <a:rPr lang="en-US" dirty="0"/>
              <a:t>high-energy bonds in the process of photosynthesis. </a:t>
            </a:r>
            <a:endParaRPr lang="en-US" dirty="0" smtClean="0"/>
          </a:p>
          <a:p>
            <a:r>
              <a:rPr lang="en-US" dirty="0" smtClean="0"/>
              <a:t>Cells </a:t>
            </a:r>
            <a:r>
              <a:rPr lang="en-US" dirty="0"/>
              <a:t>in our bodies break these bonds and capture the energy to perform cellular respiration. </a:t>
            </a:r>
            <a:endParaRPr lang="en-US" dirty="0" smtClean="0"/>
          </a:p>
          <a:p>
            <a:r>
              <a:rPr lang="en-US" dirty="0" smtClean="0"/>
              <a:t>Cellular </a:t>
            </a:r>
            <a:r>
              <a:rPr lang="en-US" dirty="0"/>
              <a:t>respiration is basically a controlled burning of </a:t>
            </a:r>
            <a:r>
              <a:rPr lang="en-US" dirty="0" smtClean="0"/>
              <a:t>glucose.</a:t>
            </a:r>
          </a:p>
          <a:p>
            <a:r>
              <a:rPr lang="en-US" dirty="0" smtClean="0"/>
              <a:t> </a:t>
            </a:r>
            <a:r>
              <a:rPr lang="en-US" dirty="0"/>
              <a:t>A cell uses many chemical reactions in multiple enzymatic steps to slow the release of energy (no explosion) and more efficiently capture the energy held within the chemical bonds in glucose.</a:t>
            </a:r>
          </a:p>
        </p:txBody>
      </p:sp>
    </p:spTree>
    <p:extLst>
      <p:ext uri="{BB962C8B-B14F-4D97-AF65-F5344CB8AC3E}">
        <p14:creationId xmlns:p14="http://schemas.microsoft.com/office/powerpoint/2010/main" val="37452465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Cellular Respiration</a:t>
            </a:r>
            <a:endParaRPr lang="en-US" b="1" dirty="0"/>
          </a:p>
        </p:txBody>
      </p:sp>
      <p:sp>
        <p:nvSpPr>
          <p:cNvPr id="3" name="Content Placeholder 2"/>
          <p:cNvSpPr>
            <a:spLocks noGrp="1"/>
          </p:cNvSpPr>
          <p:nvPr>
            <p:ph idx="1"/>
          </p:nvPr>
        </p:nvSpPr>
        <p:spPr>
          <a:xfrm>
            <a:off x="1218882" y="1600200"/>
            <a:ext cx="10361929" cy="4876800"/>
          </a:xfrm>
        </p:spPr>
        <p:txBody>
          <a:bodyPr>
            <a:normAutofit/>
          </a:bodyPr>
          <a:lstStyle/>
          <a:p>
            <a:r>
              <a:rPr lang="en-US" dirty="0"/>
              <a:t>The first stage in the breakdown of glucose is called glycolysis. </a:t>
            </a:r>
            <a:endParaRPr lang="en-US" dirty="0" smtClean="0"/>
          </a:p>
          <a:p>
            <a:r>
              <a:rPr lang="en-US" b="1" dirty="0" smtClean="0"/>
              <a:t>Glycolysis</a:t>
            </a:r>
            <a:r>
              <a:rPr lang="en-US" dirty="0"/>
              <a:t>, or the splitting of glucose, occurs in an intricate series of ten enzymatic-reaction steps. </a:t>
            </a:r>
            <a:endParaRPr lang="en-US" dirty="0" smtClean="0"/>
          </a:p>
          <a:p>
            <a:r>
              <a:rPr lang="en-US" dirty="0" smtClean="0"/>
              <a:t>The </a:t>
            </a:r>
            <a:r>
              <a:rPr lang="en-US" dirty="0"/>
              <a:t>second stage of glucose breakdown occurs in the energy factory organelles, called </a:t>
            </a:r>
            <a:r>
              <a:rPr lang="en-US" b="1" dirty="0"/>
              <a:t>mitochondria</a:t>
            </a:r>
            <a:r>
              <a:rPr lang="en-US" dirty="0"/>
              <a:t>. </a:t>
            </a:r>
            <a:endParaRPr lang="en-US" dirty="0" smtClean="0"/>
          </a:p>
          <a:p>
            <a:r>
              <a:rPr lang="en-US" dirty="0" smtClean="0"/>
              <a:t>One </a:t>
            </a:r>
            <a:r>
              <a:rPr lang="en-US" dirty="0"/>
              <a:t>carbon atom and two oxygen atoms are removed, yielding more energy. </a:t>
            </a:r>
            <a:endParaRPr lang="en-US" dirty="0" smtClean="0"/>
          </a:p>
          <a:p>
            <a:r>
              <a:rPr lang="en-US" dirty="0" smtClean="0"/>
              <a:t>The </a:t>
            </a:r>
            <a:r>
              <a:rPr lang="en-US" dirty="0"/>
              <a:t>energy from these carbon bonds is carried to another area of the mitochondria, making the cellular energy available in a form cells can use.</a:t>
            </a:r>
          </a:p>
        </p:txBody>
      </p:sp>
    </p:spTree>
    <p:extLst>
      <p:ext uri="{BB962C8B-B14F-4D97-AF65-F5344CB8AC3E}">
        <p14:creationId xmlns:p14="http://schemas.microsoft.com/office/powerpoint/2010/main" val="23094157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Cellular Respiration</a:t>
            </a:r>
            <a:endParaRPr lang="en-US" b="1" dirty="0"/>
          </a:p>
        </p:txBody>
      </p:sp>
      <p:pic>
        <p:nvPicPr>
          <p:cNvPr id="4" name="Content Placeholder 3" descr="Cellular respiration is the process by which energy is captured from glucose." title="Cellular Respiration"/>
          <p:cNvPicPr>
            <a:picLocks noGrp="1" noChangeAspect="1"/>
          </p:cNvPicPr>
          <p:nvPr>
            <p:ph idx="1"/>
          </p:nvPr>
        </p:nvPicPr>
        <p:blipFill>
          <a:blip r:embed="rId2"/>
          <a:stretch>
            <a:fillRect/>
          </a:stretch>
        </p:blipFill>
        <p:spPr>
          <a:xfrm>
            <a:off x="2360612" y="1449888"/>
            <a:ext cx="7239000" cy="5231546"/>
          </a:xfrm>
          <a:prstGeom prst="rect">
            <a:avLst/>
          </a:prstGeom>
        </p:spPr>
      </p:pic>
    </p:spTree>
    <p:extLst>
      <p:ext uri="{BB962C8B-B14F-4D97-AF65-F5344CB8AC3E}">
        <p14:creationId xmlns:p14="http://schemas.microsoft.com/office/powerpoint/2010/main" val="1623526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Function Two:  Energy Storage</a:t>
            </a:r>
            <a:endParaRPr lang="en-US" b="1" dirty="0"/>
          </a:p>
        </p:txBody>
      </p:sp>
      <p:sp>
        <p:nvSpPr>
          <p:cNvPr id="5" name="Content Placeholder 4"/>
          <p:cNvSpPr>
            <a:spLocks noGrp="1"/>
          </p:cNvSpPr>
          <p:nvPr>
            <p:ph sz="half" idx="1"/>
          </p:nvPr>
        </p:nvSpPr>
        <p:spPr>
          <a:xfrm>
            <a:off x="684212" y="1600200"/>
            <a:ext cx="5332730" cy="4876800"/>
          </a:xfrm>
        </p:spPr>
        <p:txBody>
          <a:bodyPr>
            <a:normAutofit fontScale="92500"/>
          </a:bodyPr>
          <a:lstStyle/>
          <a:p>
            <a:r>
              <a:rPr lang="en-US" dirty="0"/>
              <a:t>If the body already has enough energy to support its functions, the excess glucose is stored as </a:t>
            </a:r>
            <a:r>
              <a:rPr lang="en-US" b="1" dirty="0"/>
              <a:t>glycogen</a:t>
            </a:r>
            <a:r>
              <a:rPr lang="en-US" dirty="0"/>
              <a:t> (the majority of which is stored in the muscle and liver). </a:t>
            </a:r>
            <a:endParaRPr lang="en-US" dirty="0" smtClean="0"/>
          </a:p>
          <a:p>
            <a:r>
              <a:rPr lang="en-US" dirty="0" smtClean="0"/>
              <a:t>A </a:t>
            </a:r>
            <a:r>
              <a:rPr lang="en-US" dirty="0"/>
              <a:t>molecule of glycogen may contain in excess of fifty thousand single glucose units and is highly branched, allowing for the rapid dissemination of glucose when it is needed to make cellular </a:t>
            </a:r>
            <a:r>
              <a:rPr lang="en-US" dirty="0" smtClean="0"/>
              <a:t>energy.</a:t>
            </a:r>
            <a:endParaRPr lang="en-US" dirty="0"/>
          </a:p>
        </p:txBody>
      </p:sp>
      <p:pic>
        <p:nvPicPr>
          <p:cNvPr id="7" name="Content Placeholder 6" title="Glycogen Molecule"/>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551612" y="1447800"/>
            <a:ext cx="4979998" cy="4923559"/>
          </a:xfrm>
        </p:spPr>
      </p:pic>
    </p:spTree>
    <p:extLst>
      <p:ext uri="{BB962C8B-B14F-4D97-AF65-F5344CB8AC3E}">
        <p14:creationId xmlns:p14="http://schemas.microsoft.com/office/powerpoint/2010/main" val="3484845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Energy Storage</a:t>
            </a:r>
            <a:endParaRPr lang="en-US" b="1" dirty="0"/>
          </a:p>
        </p:txBody>
      </p:sp>
      <p:sp>
        <p:nvSpPr>
          <p:cNvPr id="3" name="Content Placeholder 2"/>
          <p:cNvSpPr>
            <a:spLocks noGrp="1"/>
          </p:cNvSpPr>
          <p:nvPr>
            <p:ph idx="1"/>
          </p:nvPr>
        </p:nvSpPr>
        <p:spPr>
          <a:xfrm>
            <a:off x="1218883" y="1600200"/>
            <a:ext cx="9751060" cy="4800600"/>
          </a:xfrm>
        </p:spPr>
        <p:txBody>
          <a:bodyPr>
            <a:normAutofit/>
          </a:bodyPr>
          <a:lstStyle/>
          <a:p>
            <a:r>
              <a:rPr lang="en-US" dirty="0"/>
              <a:t>The amount of glycogen in the body at any one time is equivalent to about 4,000 kilocalories—3,000 in muscle tissue and 1,000 in the liver. </a:t>
            </a:r>
            <a:endParaRPr lang="en-US" dirty="0" smtClean="0"/>
          </a:p>
          <a:p>
            <a:r>
              <a:rPr lang="en-US" dirty="0" smtClean="0"/>
              <a:t>Prolonged </a:t>
            </a:r>
            <a:r>
              <a:rPr lang="en-US" dirty="0"/>
              <a:t>muscle use (such as exercise for longer than a few hours) can deplete the glycogen energy reserve. </a:t>
            </a:r>
            <a:endParaRPr lang="en-US" dirty="0" smtClean="0"/>
          </a:p>
          <a:p>
            <a:r>
              <a:rPr lang="en-US" dirty="0"/>
              <a:t>The weakening of muscles sets in because it takes longer to transform the chemical energy in fatty acids and proteins to usable energy than glucose. </a:t>
            </a:r>
            <a:endParaRPr lang="en-US" dirty="0" smtClean="0"/>
          </a:p>
          <a:p>
            <a:r>
              <a:rPr lang="en-US" dirty="0" smtClean="0"/>
              <a:t>After </a:t>
            </a:r>
            <a:r>
              <a:rPr lang="en-US" dirty="0"/>
              <a:t>prolonged exercise, glycogen is gone and muscles must rely more on lipids and proteins as an energy source</a:t>
            </a:r>
            <a:r>
              <a:rPr lang="en-US" dirty="0" smtClean="0"/>
              <a:t>.</a:t>
            </a:r>
            <a:endParaRPr lang="en-US" dirty="0"/>
          </a:p>
        </p:txBody>
      </p:sp>
    </p:spTree>
    <p:extLst>
      <p:ext uri="{BB962C8B-B14F-4D97-AF65-F5344CB8AC3E}">
        <p14:creationId xmlns:p14="http://schemas.microsoft.com/office/powerpoint/2010/main" val="39626746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Energy Storage</a:t>
            </a:r>
            <a:endParaRPr lang="en-US" b="1" dirty="0"/>
          </a:p>
        </p:txBody>
      </p:sp>
      <p:sp>
        <p:nvSpPr>
          <p:cNvPr id="3" name="Content Placeholder 2"/>
          <p:cNvSpPr>
            <a:spLocks noGrp="1"/>
          </p:cNvSpPr>
          <p:nvPr>
            <p:ph idx="1"/>
          </p:nvPr>
        </p:nvSpPr>
        <p:spPr>
          <a:xfrm>
            <a:off x="1218882" y="1600200"/>
            <a:ext cx="10514329" cy="5029200"/>
          </a:xfrm>
        </p:spPr>
        <p:txBody>
          <a:bodyPr>
            <a:normAutofit lnSpcReduction="10000"/>
          </a:bodyPr>
          <a:lstStyle/>
          <a:p>
            <a:r>
              <a:rPr lang="en-US" dirty="0"/>
              <a:t>The liver, like muscle, can store glucose energy as a glycogen, but in contrast to muscle tissue it will sacrifice its stored glucose energy to other tissues in the body when blood glucose is low. </a:t>
            </a:r>
            <a:endParaRPr lang="en-US" dirty="0" smtClean="0"/>
          </a:p>
          <a:p>
            <a:r>
              <a:rPr lang="en-US" dirty="0" smtClean="0"/>
              <a:t>Approximately </a:t>
            </a:r>
            <a:r>
              <a:rPr lang="en-US" dirty="0"/>
              <a:t>one-quarter of total body glycogen content is in the liver (which is equivalent to about a four-hour supply of glucose) but this is highly dependent on activity level. </a:t>
            </a:r>
            <a:endParaRPr lang="en-US" dirty="0" smtClean="0"/>
          </a:p>
          <a:p>
            <a:r>
              <a:rPr lang="en-US" dirty="0" smtClean="0"/>
              <a:t>The </a:t>
            </a:r>
            <a:r>
              <a:rPr lang="en-US" dirty="0"/>
              <a:t>liver uses this glycogen reserve as a way to keep blood-glucose levels within a narrow range between meal times. </a:t>
            </a:r>
            <a:endParaRPr lang="en-US" dirty="0" smtClean="0"/>
          </a:p>
          <a:p>
            <a:r>
              <a:rPr lang="en-US" dirty="0" smtClean="0"/>
              <a:t>When </a:t>
            </a:r>
            <a:r>
              <a:rPr lang="en-US" dirty="0"/>
              <a:t>the liver’s glycogen supply is exhausted, glucose is made from amino acids obtained from the destruction of proteins in order to maintain metabolic homeostasis.</a:t>
            </a:r>
          </a:p>
        </p:txBody>
      </p:sp>
    </p:spTree>
    <p:extLst>
      <p:ext uri="{BB962C8B-B14F-4D97-AF65-F5344CB8AC3E}">
        <p14:creationId xmlns:p14="http://schemas.microsoft.com/office/powerpoint/2010/main" val="388620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pic>
        <p:nvPicPr>
          <p:cNvPr id="4" name="Content Placeholder 3" descr="The 2010 Dietary Guidelines recommend that half of all grains in your diet come from whole grains. What percentage of your diet is whole grain?" title="Bread"/>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4412" y="1371600"/>
            <a:ext cx="7015540" cy="5257800"/>
          </a:xfrm>
        </p:spPr>
      </p:pic>
    </p:spTree>
    <p:extLst>
      <p:ext uri="{BB962C8B-B14F-4D97-AF65-F5344CB8AC3E}">
        <p14:creationId xmlns:p14="http://schemas.microsoft.com/office/powerpoint/2010/main" val="25128777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Function Three: Building Macromolecules</a:t>
            </a:r>
            <a:endParaRPr lang="en-US" b="1" dirty="0"/>
          </a:p>
        </p:txBody>
      </p:sp>
      <p:sp>
        <p:nvSpPr>
          <p:cNvPr id="3" name="Content Placeholder 2"/>
          <p:cNvSpPr>
            <a:spLocks noGrp="1"/>
          </p:cNvSpPr>
          <p:nvPr>
            <p:ph idx="1"/>
          </p:nvPr>
        </p:nvSpPr>
        <p:spPr>
          <a:xfrm>
            <a:off x="1218882" y="1600200"/>
            <a:ext cx="10514329" cy="4953000"/>
          </a:xfrm>
        </p:spPr>
        <p:txBody>
          <a:bodyPr>
            <a:normAutofit/>
          </a:bodyPr>
          <a:lstStyle/>
          <a:p>
            <a:r>
              <a:rPr lang="en-US" dirty="0"/>
              <a:t>Although most absorbed glucose is used to make energy, some glucose is converted to ribose and deoxyribose, which are essential building blocks of important macromolecules, such as RNA, DNA, and </a:t>
            </a:r>
            <a:r>
              <a:rPr lang="en-US" dirty="0" smtClean="0"/>
              <a:t>ATP.</a:t>
            </a:r>
          </a:p>
          <a:p>
            <a:r>
              <a:rPr lang="en-US" dirty="0"/>
              <a:t>Glucose is additionally utilized to make the molecule NADPH, which is important for protection against oxidative stress and is used in many other chemical reactions in the body. </a:t>
            </a:r>
            <a:endParaRPr lang="en-US" dirty="0" smtClean="0"/>
          </a:p>
          <a:p>
            <a:r>
              <a:rPr lang="en-US" dirty="0" smtClean="0"/>
              <a:t>If </a:t>
            </a:r>
            <a:r>
              <a:rPr lang="en-US" dirty="0"/>
              <a:t>all of the energy, glycogen-storing capacity, and building needs of the body are met, excess glucose can be used to make fat</a:t>
            </a:r>
            <a:r>
              <a:rPr lang="en-US" dirty="0" smtClean="0"/>
              <a:t>.</a:t>
            </a:r>
          </a:p>
        </p:txBody>
      </p:sp>
    </p:spTree>
    <p:extLst>
      <p:ext uri="{BB962C8B-B14F-4D97-AF65-F5344CB8AC3E}">
        <p14:creationId xmlns:p14="http://schemas.microsoft.com/office/powerpoint/2010/main" val="35966191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Deoxyribose Sugar</a:t>
            </a:r>
            <a:endParaRPr lang="en-US" b="1" dirty="0"/>
          </a:p>
        </p:txBody>
      </p:sp>
      <p:pic>
        <p:nvPicPr>
          <p:cNvPr id="4" name="Content Placeholder 3" descr="The sugar molecule deoxyribose is used to build the backbone of DNA." title="Deoxyribose Suga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1463" y="1600200"/>
            <a:ext cx="9105900" cy="4735068"/>
          </a:xfrm>
        </p:spPr>
      </p:pic>
    </p:spTree>
    <p:extLst>
      <p:ext uri="{BB962C8B-B14F-4D97-AF65-F5344CB8AC3E}">
        <p14:creationId xmlns:p14="http://schemas.microsoft.com/office/powerpoint/2010/main" val="3500731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Function Four: Sparing Protein</a:t>
            </a:r>
            <a:endParaRPr lang="en-US" b="1" dirty="0"/>
          </a:p>
        </p:txBody>
      </p:sp>
      <p:sp>
        <p:nvSpPr>
          <p:cNvPr id="3" name="Content Placeholder 2"/>
          <p:cNvSpPr>
            <a:spLocks noGrp="1"/>
          </p:cNvSpPr>
          <p:nvPr>
            <p:ph idx="1"/>
          </p:nvPr>
        </p:nvSpPr>
        <p:spPr>
          <a:xfrm>
            <a:off x="1218882" y="1600200"/>
            <a:ext cx="10438129" cy="4572000"/>
          </a:xfrm>
        </p:spPr>
        <p:txBody>
          <a:bodyPr/>
          <a:lstStyle/>
          <a:p>
            <a:r>
              <a:rPr lang="en-US" dirty="0"/>
              <a:t>In a situation where there is not enough glucose to meet the body’s needs, glucose is synthesized from amino acids. </a:t>
            </a:r>
            <a:endParaRPr lang="en-US" dirty="0" smtClean="0"/>
          </a:p>
          <a:p>
            <a:r>
              <a:rPr lang="en-US" dirty="0" smtClean="0"/>
              <a:t>Because </a:t>
            </a:r>
            <a:r>
              <a:rPr lang="en-US" dirty="0"/>
              <a:t>there is no storage molecule of amino acids, this process requires the destruction of proteins, primarily from muscle tissue. </a:t>
            </a:r>
            <a:endParaRPr lang="en-US" dirty="0" smtClean="0"/>
          </a:p>
          <a:p>
            <a:r>
              <a:rPr lang="en-US" dirty="0" smtClean="0"/>
              <a:t>The </a:t>
            </a:r>
            <a:r>
              <a:rPr lang="en-US" dirty="0"/>
              <a:t>presence of adequate glucose basically spares the breakdown of proteins from being used to make glucose needed by the body.</a:t>
            </a:r>
          </a:p>
        </p:txBody>
      </p:sp>
    </p:spTree>
    <p:extLst>
      <p:ext uri="{BB962C8B-B14F-4D97-AF65-F5344CB8AC3E}">
        <p14:creationId xmlns:p14="http://schemas.microsoft.com/office/powerpoint/2010/main" val="3705313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Function Five: Lipid Metabolism</a:t>
            </a:r>
            <a:endParaRPr lang="en-US" b="1" dirty="0"/>
          </a:p>
        </p:txBody>
      </p:sp>
      <p:sp>
        <p:nvSpPr>
          <p:cNvPr id="3" name="Content Placeholder 2"/>
          <p:cNvSpPr>
            <a:spLocks noGrp="1"/>
          </p:cNvSpPr>
          <p:nvPr>
            <p:ph idx="1"/>
          </p:nvPr>
        </p:nvSpPr>
        <p:spPr>
          <a:xfrm>
            <a:off x="1218882" y="1600200"/>
            <a:ext cx="10742929" cy="4876800"/>
          </a:xfrm>
        </p:spPr>
        <p:txBody>
          <a:bodyPr>
            <a:normAutofit/>
          </a:bodyPr>
          <a:lstStyle/>
          <a:p>
            <a:r>
              <a:rPr lang="en-US" dirty="0"/>
              <a:t>As blood-glucose levels rise, the use of lipids as an energy source is inhibited. </a:t>
            </a:r>
            <a:endParaRPr lang="en-US" dirty="0" smtClean="0"/>
          </a:p>
          <a:p>
            <a:r>
              <a:rPr lang="en-US" dirty="0" smtClean="0"/>
              <a:t>Thus</a:t>
            </a:r>
            <a:r>
              <a:rPr lang="en-US" dirty="0"/>
              <a:t>, glucose additionally has a “</a:t>
            </a:r>
            <a:r>
              <a:rPr lang="en-US" b="1" dirty="0"/>
              <a:t>fat-sparing</a:t>
            </a:r>
            <a:r>
              <a:rPr lang="en-US" dirty="0"/>
              <a:t>” effect. </a:t>
            </a:r>
            <a:endParaRPr lang="en-US" dirty="0" smtClean="0"/>
          </a:p>
          <a:p>
            <a:r>
              <a:rPr lang="en-US" dirty="0" smtClean="0"/>
              <a:t>This </a:t>
            </a:r>
            <a:r>
              <a:rPr lang="en-US" dirty="0"/>
              <a:t>is because an increase in blood glucose stimulates release of the hormone </a:t>
            </a:r>
            <a:r>
              <a:rPr lang="en-US" b="1" dirty="0" smtClean="0"/>
              <a:t>insulin</a:t>
            </a:r>
            <a:r>
              <a:rPr lang="en-US" dirty="0" smtClean="0"/>
              <a:t>, </a:t>
            </a:r>
            <a:r>
              <a:rPr lang="en-US" dirty="0"/>
              <a:t>which tells cells to use glucose (instead of lipids) to make energy. </a:t>
            </a:r>
            <a:endParaRPr lang="en-US" dirty="0" smtClean="0"/>
          </a:p>
          <a:p>
            <a:r>
              <a:rPr lang="en-US" dirty="0" smtClean="0"/>
              <a:t>Adequate </a:t>
            </a:r>
            <a:r>
              <a:rPr lang="en-US" dirty="0"/>
              <a:t>glucose levels in the blood also prevent the development of ketosis. </a:t>
            </a:r>
            <a:endParaRPr lang="en-US" dirty="0" smtClean="0"/>
          </a:p>
          <a:p>
            <a:r>
              <a:rPr lang="en-US" b="1" dirty="0"/>
              <a:t>Ketosis</a:t>
            </a:r>
            <a:r>
              <a:rPr lang="en-US" dirty="0"/>
              <a:t> is a metabolic condition resulting from an elevation of ketone bodies in the blood. </a:t>
            </a:r>
          </a:p>
          <a:p>
            <a:endParaRPr lang="en-US" dirty="0"/>
          </a:p>
        </p:txBody>
      </p:sp>
    </p:spTree>
    <p:extLst>
      <p:ext uri="{BB962C8B-B14F-4D97-AF65-F5344CB8AC3E}">
        <p14:creationId xmlns:p14="http://schemas.microsoft.com/office/powerpoint/2010/main" val="909731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Function Five: Lipid Metabolism</a:t>
            </a:r>
            <a:endParaRPr lang="en-US" b="1" dirty="0"/>
          </a:p>
        </p:txBody>
      </p:sp>
      <p:sp>
        <p:nvSpPr>
          <p:cNvPr id="3" name="Content Placeholder 2"/>
          <p:cNvSpPr>
            <a:spLocks noGrp="1"/>
          </p:cNvSpPr>
          <p:nvPr>
            <p:ph idx="1"/>
          </p:nvPr>
        </p:nvSpPr>
        <p:spPr>
          <a:xfrm>
            <a:off x="1218882" y="1600200"/>
            <a:ext cx="10742929" cy="4876800"/>
          </a:xfrm>
        </p:spPr>
        <p:txBody>
          <a:bodyPr>
            <a:normAutofit/>
          </a:bodyPr>
          <a:lstStyle/>
          <a:p>
            <a:r>
              <a:rPr lang="en-US" dirty="0" smtClean="0"/>
              <a:t>Ketone </a:t>
            </a:r>
            <a:r>
              <a:rPr lang="en-US" dirty="0"/>
              <a:t>bodies are an alternative energy source that cells can use when glucose supply is insufficient, such as during fasting. </a:t>
            </a:r>
            <a:endParaRPr lang="en-US" dirty="0" smtClean="0"/>
          </a:p>
          <a:p>
            <a:r>
              <a:rPr lang="en-US" dirty="0" smtClean="0"/>
              <a:t>Ketone </a:t>
            </a:r>
            <a:r>
              <a:rPr lang="en-US" dirty="0"/>
              <a:t>bodies are acidic and high elevations in the blood can cause it to become too acidic. </a:t>
            </a:r>
            <a:endParaRPr lang="en-US" dirty="0" smtClean="0"/>
          </a:p>
          <a:p>
            <a:r>
              <a:rPr lang="en-US" dirty="0" smtClean="0"/>
              <a:t>This </a:t>
            </a:r>
            <a:r>
              <a:rPr lang="en-US" dirty="0"/>
              <a:t>is rare in healthy adults, but can occur in alcoholics, people who are malnourished, and in individuals who have Type 1 diabetes. </a:t>
            </a:r>
            <a:endParaRPr lang="en-US" dirty="0" smtClean="0"/>
          </a:p>
          <a:p>
            <a:r>
              <a:rPr lang="en-US" dirty="0" smtClean="0"/>
              <a:t>The </a:t>
            </a:r>
            <a:r>
              <a:rPr lang="en-US" dirty="0"/>
              <a:t>minimum amount of carbohydrate in the diet required to inhibit ketosis in adults is 50 grams per day.</a:t>
            </a:r>
          </a:p>
        </p:txBody>
      </p:sp>
    </p:spTree>
    <p:extLst>
      <p:ext uri="{BB962C8B-B14F-4D97-AF65-F5344CB8AC3E}">
        <p14:creationId xmlns:p14="http://schemas.microsoft.com/office/powerpoint/2010/main" val="39019195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4.4 Looking Closely at </a:t>
            </a:r>
            <a:r>
              <a:rPr lang="en-US" b="1" dirty="0" smtClean="0"/>
              <a:t>Diabetes</a:t>
            </a:r>
            <a:endParaRPr lang="en-US" b="1" dirty="0"/>
          </a:p>
        </p:txBody>
      </p:sp>
      <p:sp>
        <p:nvSpPr>
          <p:cNvPr id="3" name="Content Placeholder 2"/>
          <p:cNvSpPr>
            <a:spLocks noGrp="1"/>
          </p:cNvSpPr>
          <p:nvPr>
            <p:ph idx="1"/>
          </p:nvPr>
        </p:nvSpPr>
        <p:spPr>
          <a:xfrm>
            <a:off x="1218882" y="1600200"/>
            <a:ext cx="10361929" cy="4953000"/>
          </a:xfrm>
        </p:spPr>
        <p:txBody>
          <a:bodyPr>
            <a:normAutofit/>
          </a:bodyPr>
          <a:lstStyle/>
          <a:p>
            <a:r>
              <a:rPr lang="en-US" dirty="0"/>
              <a:t>Diabetes is one of the top three diseases in America. It affects millions of people and causes tens of thousands of deaths each year. </a:t>
            </a:r>
            <a:endParaRPr lang="en-US" dirty="0" smtClean="0"/>
          </a:p>
          <a:p>
            <a:r>
              <a:rPr lang="en-US" dirty="0" smtClean="0"/>
              <a:t>Diabetes </a:t>
            </a:r>
            <a:r>
              <a:rPr lang="en-US" dirty="0"/>
              <a:t>is a metabolic disease of insulin deficiency and glucose over-sufficiency. </a:t>
            </a:r>
            <a:endParaRPr lang="en-US" dirty="0" smtClean="0"/>
          </a:p>
          <a:p>
            <a:r>
              <a:rPr lang="en-US" dirty="0" smtClean="0"/>
              <a:t>Like </a:t>
            </a:r>
            <a:r>
              <a:rPr lang="en-US" dirty="0"/>
              <a:t>other diseases, genetics, nutrition, environment, and lifestyle are all involved in determining a person’s risk for developing diabetes. </a:t>
            </a:r>
            <a:endParaRPr lang="en-US" dirty="0" smtClean="0"/>
          </a:p>
          <a:p>
            <a:r>
              <a:rPr lang="en-US" dirty="0" smtClean="0"/>
              <a:t>There </a:t>
            </a:r>
            <a:r>
              <a:rPr lang="en-US" dirty="0"/>
              <a:t>are three different types of diabetes: Type 1 diabetes, Type 2 diabetes, and gestational diabetes.</a:t>
            </a:r>
          </a:p>
        </p:txBody>
      </p:sp>
    </p:spTree>
    <p:extLst>
      <p:ext uri="{BB962C8B-B14F-4D97-AF65-F5344CB8AC3E}">
        <p14:creationId xmlns:p14="http://schemas.microsoft.com/office/powerpoint/2010/main" val="3297607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1 Diabetes</a:t>
            </a:r>
            <a:endParaRPr lang="en-US" b="1" dirty="0"/>
          </a:p>
        </p:txBody>
      </p:sp>
      <p:sp>
        <p:nvSpPr>
          <p:cNvPr id="3" name="Content Placeholder 2"/>
          <p:cNvSpPr>
            <a:spLocks noGrp="1"/>
          </p:cNvSpPr>
          <p:nvPr>
            <p:ph idx="1"/>
          </p:nvPr>
        </p:nvSpPr>
        <p:spPr>
          <a:xfrm>
            <a:off x="1218882" y="1600200"/>
            <a:ext cx="10209529" cy="4953000"/>
          </a:xfrm>
        </p:spPr>
        <p:txBody>
          <a:bodyPr>
            <a:normAutofit lnSpcReduction="10000"/>
          </a:bodyPr>
          <a:lstStyle/>
          <a:p>
            <a:r>
              <a:rPr lang="en-US" dirty="0"/>
              <a:t>Type 1 diabetes is a metabolic disease in which insulin-secreting cells in the pancreas are killed by an abnormal response of the immune system, causing a lack of insulin in the body. </a:t>
            </a:r>
            <a:endParaRPr lang="en-US" dirty="0" smtClean="0"/>
          </a:p>
          <a:p>
            <a:r>
              <a:rPr lang="en-US" dirty="0" smtClean="0"/>
              <a:t>Its </a:t>
            </a:r>
            <a:r>
              <a:rPr lang="en-US" dirty="0"/>
              <a:t>onset typically occurs before the age of thirty. </a:t>
            </a:r>
            <a:endParaRPr lang="en-US" dirty="0" smtClean="0"/>
          </a:p>
          <a:p>
            <a:r>
              <a:rPr lang="en-US" dirty="0" smtClean="0"/>
              <a:t>The </a:t>
            </a:r>
            <a:r>
              <a:rPr lang="en-US" dirty="0"/>
              <a:t>only way to prevent the deadly symptoms of this disease is to inject insulin under the skin. </a:t>
            </a:r>
            <a:endParaRPr lang="en-US" dirty="0" smtClean="0"/>
          </a:p>
          <a:p>
            <a:r>
              <a:rPr lang="en-US" dirty="0" smtClean="0"/>
              <a:t>Before </a:t>
            </a:r>
            <a:r>
              <a:rPr lang="en-US" dirty="0"/>
              <a:t>this treatment was discovered, people with Type 1 diabetes died rapidly after disease onset. </a:t>
            </a:r>
            <a:endParaRPr lang="en-US" dirty="0" smtClean="0"/>
          </a:p>
          <a:p>
            <a:r>
              <a:rPr lang="en-US" dirty="0" smtClean="0"/>
              <a:t>Death </a:t>
            </a:r>
            <a:r>
              <a:rPr lang="en-US" dirty="0"/>
              <a:t>was the result of extremely high blood-glucose levels affecting brain function and leading to coma and death.</a:t>
            </a:r>
          </a:p>
        </p:txBody>
      </p:sp>
    </p:spTree>
    <p:extLst>
      <p:ext uri="{BB962C8B-B14F-4D97-AF65-F5344CB8AC3E}">
        <p14:creationId xmlns:p14="http://schemas.microsoft.com/office/powerpoint/2010/main" val="753794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1 Diabetes</a:t>
            </a:r>
            <a:endParaRPr lang="en-US" b="1" dirty="0"/>
          </a:p>
        </p:txBody>
      </p:sp>
      <p:sp>
        <p:nvSpPr>
          <p:cNvPr id="3" name="Content Placeholder 2"/>
          <p:cNvSpPr>
            <a:spLocks noGrp="1"/>
          </p:cNvSpPr>
          <p:nvPr>
            <p:ph idx="1"/>
          </p:nvPr>
        </p:nvSpPr>
        <p:spPr>
          <a:xfrm>
            <a:off x="1218882" y="1600200"/>
            <a:ext cx="10361929" cy="4953000"/>
          </a:xfrm>
        </p:spPr>
        <p:txBody>
          <a:bodyPr>
            <a:normAutofit/>
          </a:bodyPr>
          <a:lstStyle/>
          <a:p>
            <a:r>
              <a:rPr lang="en-US" dirty="0"/>
              <a:t>A person with Type 1 diabetes usually has a rapid onset of symptoms that include hunger, excessive thirst and urination, and rapid weight loss. </a:t>
            </a:r>
            <a:endParaRPr lang="en-US" dirty="0" smtClean="0"/>
          </a:p>
          <a:p>
            <a:r>
              <a:rPr lang="en-US" dirty="0" smtClean="0"/>
              <a:t>Because </a:t>
            </a:r>
            <a:r>
              <a:rPr lang="en-US" dirty="0"/>
              <a:t>the main function of glucose is to provide energy for the body, when insulin is no longer present there is no message sent to cells to take up glucose from the blood. </a:t>
            </a:r>
            <a:endParaRPr lang="en-US" dirty="0" smtClean="0"/>
          </a:p>
          <a:p>
            <a:r>
              <a:rPr lang="en-US" dirty="0" smtClean="0"/>
              <a:t>Instead</a:t>
            </a:r>
            <a:r>
              <a:rPr lang="en-US" dirty="0"/>
              <a:t>, cells use fat and proteins to make energy, resulting in weight loss. </a:t>
            </a:r>
            <a:endParaRPr lang="en-US" dirty="0" smtClean="0"/>
          </a:p>
          <a:p>
            <a:r>
              <a:rPr lang="en-US" dirty="0" smtClean="0"/>
              <a:t>If </a:t>
            </a:r>
            <a:r>
              <a:rPr lang="en-US" dirty="0"/>
              <a:t>Type 1 diabetes goes untreated individuals with the disease will develop a life-threatening condition called </a:t>
            </a:r>
            <a:r>
              <a:rPr lang="en-US" b="1" dirty="0"/>
              <a:t>ketoacidosis</a:t>
            </a:r>
            <a:r>
              <a:rPr lang="en-US" dirty="0"/>
              <a:t>. </a:t>
            </a:r>
            <a:endParaRPr lang="en-US" b="1" dirty="0"/>
          </a:p>
        </p:txBody>
      </p:sp>
    </p:spTree>
    <p:extLst>
      <p:ext uri="{BB962C8B-B14F-4D97-AF65-F5344CB8AC3E}">
        <p14:creationId xmlns:p14="http://schemas.microsoft.com/office/powerpoint/2010/main" val="1585058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1 Diabetes</a:t>
            </a:r>
            <a:endParaRPr lang="en-US" b="1" dirty="0"/>
          </a:p>
        </p:txBody>
      </p:sp>
      <p:sp>
        <p:nvSpPr>
          <p:cNvPr id="3" name="Content Placeholder 2"/>
          <p:cNvSpPr>
            <a:spLocks noGrp="1"/>
          </p:cNvSpPr>
          <p:nvPr>
            <p:ph idx="1"/>
          </p:nvPr>
        </p:nvSpPr>
        <p:spPr>
          <a:xfrm>
            <a:off x="1218882" y="1600200"/>
            <a:ext cx="10514329" cy="5257800"/>
          </a:xfrm>
        </p:spPr>
        <p:txBody>
          <a:bodyPr>
            <a:normAutofit/>
          </a:bodyPr>
          <a:lstStyle/>
          <a:p>
            <a:r>
              <a:rPr lang="en-US" sz="2900" dirty="0"/>
              <a:t>People who have this disease must adhere to a strict diet to prevent the development of serious complications. </a:t>
            </a:r>
            <a:endParaRPr lang="en-US" sz="2900" dirty="0" smtClean="0"/>
          </a:p>
          <a:p>
            <a:r>
              <a:rPr lang="en-US" sz="2900" dirty="0" smtClean="0"/>
              <a:t>Type </a:t>
            </a:r>
            <a:r>
              <a:rPr lang="en-US" sz="2900" dirty="0"/>
              <a:t>1 diabetics are advised to consume a diet low in the types of carbohydrates that rapidly spike glucose levels (high-GI foods), </a:t>
            </a:r>
            <a:r>
              <a:rPr lang="en-US" sz="2900" dirty="0" smtClean="0"/>
              <a:t>to </a:t>
            </a:r>
            <a:r>
              <a:rPr lang="en-US" sz="2900" dirty="0"/>
              <a:t>consume healthy-carbohydrate foods, and to eat small meals frequently. </a:t>
            </a:r>
            <a:endParaRPr lang="en-US" sz="2900" dirty="0" smtClean="0"/>
          </a:p>
          <a:p>
            <a:r>
              <a:rPr lang="en-US" sz="2900" dirty="0" smtClean="0"/>
              <a:t>Frequent </a:t>
            </a:r>
            <a:r>
              <a:rPr lang="en-US" sz="2900" dirty="0"/>
              <a:t>exercise also helps manage blood-glucose levels. </a:t>
            </a:r>
            <a:endParaRPr lang="en-US" sz="2900" dirty="0" smtClean="0"/>
          </a:p>
          <a:p>
            <a:r>
              <a:rPr lang="en-US" sz="2900" dirty="0" smtClean="0"/>
              <a:t>Type </a:t>
            </a:r>
            <a:r>
              <a:rPr lang="en-US" sz="2900" dirty="0"/>
              <a:t>1 diabetes accounts for between 5 and 10 percent of diabetes cases.</a:t>
            </a:r>
            <a:endParaRPr lang="en-US" sz="2900" b="1" dirty="0"/>
          </a:p>
        </p:txBody>
      </p:sp>
    </p:spTree>
    <p:extLst>
      <p:ext uri="{BB962C8B-B14F-4D97-AF65-F5344CB8AC3E}">
        <p14:creationId xmlns:p14="http://schemas.microsoft.com/office/powerpoint/2010/main" val="2067364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2 Diabetes</a:t>
            </a:r>
            <a:endParaRPr lang="en-US" b="1" dirty="0"/>
          </a:p>
        </p:txBody>
      </p:sp>
      <p:sp>
        <p:nvSpPr>
          <p:cNvPr id="3" name="Content Placeholder 2"/>
          <p:cNvSpPr>
            <a:spLocks noGrp="1"/>
          </p:cNvSpPr>
          <p:nvPr>
            <p:ph idx="1"/>
          </p:nvPr>
        </p:nvSpPr>
        <p:spPr>
          <a:xfrm>
            <a:off x="1218882" y="1600200"/>
            <a:ext cx="10438129" cy="4724400"/>
          </a:xfrm>
        </p:spPr>
        <p:txBody>
          <a:bodyPr>
            <a:normAutofit/>
          </a:bodyPr>
          <a:lstStyle/>
          <a:p>
            <a:r>
              <a:rPr lang="en-US" dirty="0"/>
              <a:t>The other 90 to 95 percent of diabetes cases are Type 2 diabetes. </a:t>
            </a:r>
            <a:endParaRPr lang="en-US" dirty="0" smtClean="0"/>
          </a:p>
          <a:p>
            <a:r>
              <a:rPr lang="en-US" dirty="0" smtClean="0"/>
              <a:t>Type </a:t>
            </a:r>
            <a:r>
              <a:rPr lang="en-US" dirty="0"/>
              <a:t>2 diabetes is defined as a metabolic disease of insulin insufficiency, but it is also caused by muscle, liver, and fat cells no longer responding to the insulin in the </a:t>
            </a:r>
            <a:r>
              <a:rPr lang="en-US" dirty="0" smtClean="0"/>
              <a:t>body.</a:t>
            </a:r>
          </a:p>
          <a:p>
            <a:r>
              <a:rPr lang="en-US" dirty="0"/>
              <a:t>In brief, cells in the body have become resistant to insulin and no longer receive the full physiological message of insulin to take up glucose from the blood. </a:t>
            </a:r>
            <a:endParaRPr lang="en-US" dirty="0" smtClean="0"/>
          </a:p>
          <a:p>
            <a:r>
              <a:rPr lang="en-US" dirty="0" smtClean="0"/>
              <a:t>Thus</a:t>
            </a:r>
            <a:r>
              <a:rPr lang="en-US" dirty="0"/>
              <a:t>, similar to patients with Type 1 diabetes, those with Type 2 diabetes also have high blood-glucose levels.</a:t>
            </a:r>
          </a:p>
        </p:txBody>
      </p:sp>
    </p:spTree>
    <p:extLst>
      <p:ext uri="{BB962C8B-B14F-4D97-AF65-F5344CB8AC3E}">
        <p14:creationId xmlns:p14="http://schemas.microsoft.com/office/powerpoint/2010/main" val="9574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sp>
        <p:nvSpPr>
          <p:cNvPr id="3" name="Content Placeholder 2"/>
          <p:cNvSpPr>
            <a:spLocks noGrp="1"/>
          </p:cNvSpPr>
          <p:nvPr>
            <p:ph idx="1"/>
          </p:nvPr>
        </p:nvSpPr>
        <p:spPr>
          <a:xfrm>
            <a:off x="1218883" y="1600200"/>
            <a:ext cx="9751060" cy="4876800"/>
          </a:xfrm>
        </p:spPr>
        <p:txBody>
          <a:bodyPr>
            <a:normAutofit/>
          </a:bodyPr>
          <a:lstStyle/>
          <a:p>
            <a:r>
              <a:rPr lang="en-US" dirty="0"/>
              <a:t>In the earliest days, the whitest flour was chosen to make bread for the wealthy, and the coarsest was given to the poor. </a:t>
            </a:r>
            <a:endParaRPr lang="en-US" dirty="0" smtClean="0"/>
          </a:p>
          <a:p>
            <a:r>
              <a:rPr lang="en-US" dirty="0" smtClean="0"/>
              <a:t>One’s </a:t>
            </a:r>
            <a:r>
              <a:rPr lang="en-US" dirty="0"/>
              <a:t>economic status was depicted by the color of bread they ate. </a:t>
            </a:r>
            <a:endParaRPr lang="en-US" dirty="0" smtClean="0"/>
          </a:p>
          <a:p>
            <a:r>
              <a:rPr lang="en-US" dirty="0" smtClean="0"/>
              <a:t>Wheat </a:t>
            </a:r>
            <a:r>
              <a:rPr lang="en-US" dirty="0"/>
              <a:t>was the grain of choice for many cultures, as it not only produced white flour but also contained gluten which gives </a:t>
            </a:r>
            <a:r>
              <a:rPr lang="en-US" dirty="0" smtClean="0"/>
              <a:t>wheat </a:t>
            </a:r>
            <a:r>
              <a:rPr lang="en-US" dirty="0"/>
              <a:t>bread its elasticity and lightness in texture. </a:t>
            </a:r>
            <a:endParaRPr lang="en-US" dirty="0" smtClean="0"/>
          </a:p>
          <a:p>
            <a:r>
              <a:rPr lang="en-US" dirty="0"/>
              <a:t>The word “flour” comes from a French word meaning “blossom” and is metaphoric for the finest part of the meal.</a:t>
            </a:r>
          </a:p>
        </p:txBody>
      </p:sp>
    </p:spTree>
    <p:extLst>
      <p:ext uri="{BB962C8B-B14F-4D97-AF65-F5344CB8AC3E}">
        <p14:creationId xmlns:p14="http://schemas.microsoft.com/office/powerpoint/2010/main" val="588227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2 Diabetes</a:t>
            </a:r>
            <a:endParaRPr lang="en-US" b="1" dirty="0"/>
          </a:p>
        </p:txBody>
      </p:sp>
      <p:sp>
        <p:nvSpPr>
          <p:cNvPr id="3" name="Content Placeholder 2"/>
          <p:cNvSpPr>
            <a:spLocks noGrp="1"/>
          </p:cNvSpPr>
          <p:nvPr>
            <p:ph idx="1"/>
          </p:nvPr>
        </p:nvSpPr>
        <p:spPr>
          <a:xfrm>
            <a:off x="1218882" y="1600200"/>
            <a:ext cx="10361929" cy="4876800"/>
          </a:xfrm>
        </p:spPr>
        <p:txBody>
          <a:bodyPr>
            <a:normAutofit lnSpcReduction="10000"/>
          </a:bodyPr>
          <a:lstStyle/>
          <a:p>
            <a:r>
              <a:rPr lang="en-US" dirty="0"/>
              <a:t>For Type 2 diabetics, the onset of symptoms is more gradual and less noticeable than for Type 1 diabetics. </a:t>
            </a:r>
            <a:endParaRPr lang="en-US" dirty="0" smtClean="0"/>
          </a:p>
          <a:p>
            <a:r>
              <a:rPr lang="en-US" dirty="0" smtClean="0"/>
              <a:t>The </a:t>
            </a:r>
            <a:r>
              <a:rPr lang="en-US" dirty="0"/>
              <a:t>symptoms are increased thirst and urination, unexplained weight loss, and hunger. </a:t>
            </a:r>
            <a:endParaRPr lang="en-US" dirty="0" smtClean="0"/>
          </a:p>
          <a:p>
            <a:r>
              <a:rPr lang="en-US" dirty="0" smtClean="0"/>
              <a:t>The </a:t>
            </a:r>
            <a:r>
              <a:rPr lang="en-US" dirty="0"/>
              <a:t>first stage of Type 2 diabetes is characterized by high glucose and insulin levels. </a:t>
            </a:r>
            <a:endParaRPr lang="en-US" dirty="0" smtClean="0"/>
          </a:p>
          <a:p>
            <a:r>
              <a:rPr lang="en-US" dirty="0" smtClean="0"/>
              <a:t>This </a:t>
            </a:r>
            <a:r>
              <a:rPr lang="en-US" dirty="0"/>
              <a:t>is because the insulin-secreting cells in the pancreas attempt to compensate for insulin resistance by making more insulin. </a:t>
            </a:r>
            <a:endParaRPr lang="en-US" dirty="0" smtClean="0"/>
          </a:p>
          <a:p>
            <a:r>
              <a:rPr lang="en-US" dirty="0" smtClean="0"/>
              <a:t>In </a:t>
            </a:r>
            <a:r>
              <a:rPr lang="en-US" dirty="0"/>
              <a:t>the second stage of Type 2 diabetes, the insulin-secreting cells in the pancreas become exhausted and die. </a:t>
            </a:r>
          </a:p>
        </p:txBody>
      </p:sp>
    </p:spTree>
    <p:extLst>
      <p:ext uri="{BB962C8B-B14F-4D97-AF65-F5344CB8AC3E}">
        <p14:creationId xmlns:p14="http://schemas.microsoft.com/office/powerpoint/2010/main" val="17656198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2 Diabetes</a:t>
            </a:r>
            <a:endParaRPr lang="en-US" b="1" dirty="0"/>
          </a:p>
        </p:txBody>
      </p:sp>
      <p:sp>
        <p:nvSpPr>
          <p:cNvPr id="3" name="Content Placeholder 2"/>
          <p:cNvSpPr>
            <a:spLocks noGrp="1"/>
          </p:cNvSpPr>
          <p:nvPr>
            <p:ph idx="1"/>
          </p:nvPr>
        </p:nvSpPr>
        <p:spPr>
          <a:xfrm>
            <a:off x="1218882" y="1600200"/>
            <a:ext cx="10514329" cy="4876800"/>
          </a:xfrm>
        </p:spPr>
        <p:txBody>
          <a:bodyPr>
            <a:normAutofit/>
          </a:bodyPr>
          <a:lstStyle/>
          <a:p>
            <a:r>
              <a:rPr lang="en-US" dirty="0"/>
              <a:t>At this point, Type 2 diabetics also have to be treated with insulin injections. </a:t>
            </a:r>
            <a:endParaRPr lang="en-US" dirty="0" smtClean="0"/>
          </a:p>
          <a:p>
            <a:r>
              <a:rPr lang="en-US" dirty="0" smtClean="0"/>
              <a:t>Healthcare </a:t>
            </a:r>
            <a:r>
              <a:rPr lang="en-US" dirty="0"/>
              <a:t>providers is to prevent the second stage from happening. </a:t>
            </a:r>
            <a:endParaRPr lang="en-US" dirty="0" smtClean="0"/>
          </a:p>
          <a:p>
            <a:r>
              <a:rPr lang="en-US" dirty="0" smtClean="0"/>
              <a:t>As </a:t>
            </a:r>
            <a:r>
              <a:rPr lang="en-US" dirty="0"/>
              <a:t>with Type 1 diabetes, chronically high-glucose levels cause big detriments to health over time, so another goal for patients with Type 2 diabetes is to properly manage their blood-glucose levels. </a:t>
            </a:r>
            <a:endParaRPr lang="en-US" dirty="0" smtClean="0"/>
          </a:p>
          <a:p>
            <a:r>
              <a:rPr lang="en-US" dirty="0" smtClean="0"/>
              <a:t>The </a:t>
            </a:r>
            <a:r>
              <a:rPr lang="en-US" dirty="0"/>
              <a:t>front-line approach for treating Type 2 diabetes includes eating a healthy diet and increasing physical activity.</a:t>
            </a:r>
          </a:p>
        </p:txBody>
      </p:sp>
    </p:spTree>
    <p:extLst>
      <p:ext uri="{BB962C8B-B14F-4D97-AF65-F5344CB8AC3E}">
        <p14:creationId xmlns:p14="http://schemas.microsoft.com/office/powerpoint/2010/main" val="17904642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2 Diabetes</a:t>
            </a:r>
            <a:endParaRPr lang="en-US" b="1" dirty="0"/>
          </a:p>
        </p:txBody>
      </p:sp>
      <p:sp>
        <p:nvSpPr>
          <p:cNvPr id="3" name="Content Placeholder 2"/>
          <p:cNvSpPr>
            <a:spLocks noGrp="1"/>
          </p:cNvSpPr>
          <p:nvPr>
            <p:ph idx="1"/>
          </p:nvPr>
        </p:nvSpPr>
        <p:spPr>
          <a:xfrm>
            <a:off x="1218882" y="1600200"/>
            <a:ext cx="10285730" cy="5029200"/>
          </a:xfrm>
        </p:spPr>
        <p:txBody>
          <a:bodyPr>
            <a:normAutofit lnSpcReduction="10000"/>
          </a:bodyPr>
          <a:lstStyle/>
          <a:p>
            <a:r>
              <a:rPr lang="en-US" dirty="0"/>
              <a:t>At this point, Type 2 diabetics also have to be treated with insulin injections. </a:t>
            </a:r>
            <a:endParaRPr lang="en-US" dirty="0" smtClean="0"/>
          </a:p>
          <a:p>
            <a:r>
              <a:rPr lang="en-US" dirty="0" smtClean="0"/>
              <a:t>As </a:t>
            </a:r>
            <a:r>
              <a:rPr lang="en-US" dirty="0"/>
              <a:t>with Type 1 diabetes, chronically high-glucose levels cause big detriments to health over time, so another goal for patients with Type 2 diabetes is to properly manage their blood-glucose levels. </a:t>
            </a:r>
            <a:endParaRPr lang="en-US" dirty="0" smtClean="0"/>
          </a:p>
          <a:p>
            <a:r>
              <a:rPr lang="en-US" dirty="0" smtClean="0"/>
              <a:t>The </a:t>
            </a:r>
            <a:r>
              <a:rPr lang="en-US" dirty="0"/>
              <a:t>front-line approach for treating Type 2 diabetes includes eating a healthy diet and increasing physical activity</a:t>
            </a:r>
            <a:r>
              <a:rPr lang="en-US" dirty="0" smtClean="0"/>
              <a:t>.</a:t>
            </a:r>
          </a:p>
          <a:p>
            <a:r>
              <a:rPr lang="en-US" dirty="0"/>
              <a:t>The Centers for Disease Control Prevention (CDC) estimates that as of </a:t>
            </a:r>
            <a:r>
              <a:rPr lang="en-US" dirty="0" smtClean="0"/>
              <a:t>2018, 34.2 </a:t>
            </a:r>
            <a:r>
              <a:rPr lang="en-US" dirty="0"/>
              <a:t>million Americans have diabetes, which is </a:t>
            </a:r>
            <a:r>
              <a:rPr lang="en-US" dirty="0" smtClean="0"/>
              <a:t>10.5</a:t>
            </a:r>
            <a:r>
              <a:rPr lang="en-US" dirty="0" smtClean="0"/>
              <a:t> </a:t>
            </a:r>
            <a:r>
              <a:rPr lang="en-US" dirty="0"/>
              <a:t>percent of the </a:t>
            </a:r>
            <a:r>
              <a:rPr lang="en-US" dirty="0" smtClean="0"/>
              <a:t>population.</a:t>
            </a:r>
            <a:endParaRPr lang="en-US" dirty="0"/>
          </a:p>
        </p:txBody>
      </p:sp>
    </p:spTree>
    <p:extLst>
      <p:ext uri="{BB962C8B-B14F-4D97-AF65-F5344CB8AC3E}">
        <p14:creationId xmlns:p14="http://schemas.microsoft.com/office/powerpoint/2010/main" val="872951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2 Diabetes</a:t>
            </a:r>
            <a:endParaRPr lang="en-US" b="1" dirty="0"/>
          </a:p>
        </p:txBody>
      </p:sp>
      <p:pic>
        <p:nvPicPr>
          <p:cNvPr id="5" name="Content Placeholder 4"/>
          <p:cNvPicPr>
            <a:picLocks noGrp="1" noChangeAspect="1"/>
          </p:cNvPicPr>
          <p:nvPr>
            <p:ph idx="1"/>
          </p:nvPr>
        </p:nvPicPr>
        <p:blipFill>
          <a:blip r:embed="rId2"/>
          <a:stretch>
            <a:fillRect/>
          </a:stretch>
        </p:blipFill>
        <p:spPr>
          <a:xfrm>
            <a:off x="3732212" y="1447800"/>
            <a:ext cx="4191000" cy="5238750"/>
          </a:xfrm>
          <a:prstGeom prst="rect">
            <a:avLst/>
          </a:prstGeom>
        </p:spPr>
      </p:pic>
    </p:spTree>
    <p:extLst>
      <p:ext uri="{BB962C8B-B14F-4D97-AF65-F5344CB8AC3E}">
        <p14:creationId xmlns:p14="http://schemas.microsoft.com/office/powerpoint/2010/main" val="2977913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 You Have High Blood Sugar?</a:t>
            </a:r>
            <a:endParaRPr lang="en-US" b="1" dirty="0"/>
          </a:p>
        </p:txBody>
      </p:sp>
      <p:sp>
        <p:nvSpPr>
          <p:cNvPr id="5" name="TextBox 4"/>
          <p:cNvSpPr txBox="1"/>
          <p:nvPr/>
        </p:nvSpPr>
        <p:spPr>
          <a:xfrm>
            <a:off x="4378386" y="6096000"/>
            <a:ext cx="3849625" cy="461665"/>
          </a:xfrm>
          <a:prstGeom prst="rect">
            <a:avLst/>
          </a:prstGeom>
          <a:noFill/>
        </p:spPr>
        <p:txBody>
          <a:bodyPr wrap="square" rtlCol="0">
            <a:spAutoFit/>
          </a:bodyPr>
          <a:lstStyle/>
          <a:p>
            <a:r>
              <a:rPr lang="en-US" sz="1200" dirty="0"/>
              <a:t>Video </a:t>
            </a:r>
            <a:r>
              <a:rPr lang="en-US" sz="1200" dirty="0" smtClean="0"/>
              <a:t>Source</a:t>
            </a:r>
            <a:r>
              <a:rPr lang="en-US" sz="1200" dirty="0" smtClean="0"/>
              <a:t>: </a:t>
            </a:r>
            <a:r>
              <a:rPr lang="en-US" sz="1200" dirty="0" smtClean="0">
                <a:hlinkClick r:id="rId3"/>
              </a:rPr>
              <a:t>http</a:t>
            </a:r>
            <a:r>
              <a:rPr lang="en-US" sz="1200" dirty="0">
                <a:hlinkClick r:id="rId3"/>
              </a:rPr>
              <a:t>://</a:t>
            </a:r>
            <a:r>
              <a:rPr lang="en-US" sz="1200" dirty="0" smtClean="0">
                <a:hlinkClick r:id="rId3"/>
              </a:rPr>
              <a:t>www.youtube.com/v/gJPuZofaAx8</a:t>
            </a:r>
            <a:endParaRPr lang="en-US" sz="1200" dirty="0" smtClean="0"/>
          </a:p>
          <a:p>
            <a:endParaRPr lang="en-US" sz="1200" dirty="0"/>
          </a:p>
        </p:txBody>
      </p:sp>
      <p:pic>
        <p:nvPicPr>
          <p:cNvPr id="7" name="gJPuZofaAx8"/>
          <p:cNvPicPr>
            <a:picLocks noGrp="1" noRot="1" noChangeAspect="1"/>
          </p:cNvPicPr>
          <p:nvPr>
            <p:ph idx="1"/>
            <a:videoFile r:link="rId1"/>
          </p:nvPr>
        </p:nvPicPr>
        <p:blipFill>
          <a:blip r:embed="rId4"/>
          <a:stretch>
            <a:fillRect/>
          </a:stretch>
        </p:blipFill>
        <p:spPr>
          <a:xfrm>
            <a:off x="2817812" y="1752600"/>
            <a:ext cx="7239000" cy="4071937"/>
          </a:xfrm>
          <a:prstGeom prst="rect">
            <a:avLst/>
          </a:prstGeom>
        </p:spPr>
      </p:pic>
    </p:spTree>
    <p:extLst>
      <p:ext uri="{BB962C8B-B14F-4D97-AF65-F5344CB8AC3E}">
        <p14:creationId xmlns:p14="http://schemas.microsoft.com/office/powerpoint/2010/main" val="472832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Metabolic Syndrome</a:t>
            </a:r>
            <a:endParaRPr lang="en-US" b="1" dirty="0"/>
          </a:p>
        </p:txBody>
      </p:sp>
      <p:sp>
        <p:nvSpPr>
          <p:cNvPr id="3" name="Content Placeholder 2"/>
          <p:cNvSpPr>
            <a:spLocks noGrp="1"/>
          </p:cNvSpPr>
          <p:nvPr>
            <p:ph sz="half" idx="1"/>
          </p:nvPr>
        </p:nvSpPr>
        <p:spPr>
          <a:xfrm>
            <a:off x="684212" y="1600200"/>
            <a:ext cx="5332730" cy="4572000"/>
          </a:xfrm>
        </p:spPr>
        <p:txBody>
          <a:bodyPr/>
          <a:lstStyle/>
          <a:p>
            <a:r>
              <a:rPr lang="en-US" dirty="0"/>
              <a:t>Having more than one risk factor for Type 2 diabetes substantially increases a person’s chances for developing the disease. </a:t>
            </a:r>
            <a:endParaRPr lang="en-US" dirty="0" smtClean="0"/>
          </a:p>
          <a:p>
            <a:r>
              <a:rPr lang="en-US" dirty="0" smtClean="0"/>
              <a:t>Metabolic </a:t>
            </a:r>
            <a:r>
              <a:rPr lang="en-US" dirty="0"/>
              <a:t>syndrome refers to a medical condition in which people have three or more risk factors for Type 2 diabetes and cardiovascular </a:t>
            </a:r>
            <a:r>
              <a:rPr lang="en-US" dirty="0" smtClean="0"/>
              <a:t>disease. </a:t>
            </a:r>
            <a:endParaRPr lang="en-US" dirty="0"/>
          </a:p>
        </p:txBody>
      </p:sp>
      <p:pic>
        <p:nvPicPr>
          <p:cNvPr id="5" name="Content Placeholder 4" descr="Metabolic Syndrome is a Combination of Risk Factors Increasing the Chances for Chronic Disease" title="Metabolic Syndrome"/>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99212" y="1447800"/>
            <a:ext cx="4875212" cy="4343400"/>
          </a:xfrm>
        </p:spPr>
      </p:pic>
    </p:spTree>
    <p:extLst>
      <p:ext uri="{BB962C8B-B14F-4D97-AF65-F5344CB8AC3E}">
        <p14:creationId xmlns:p14="http://schemas.microsoft.com/office/powerpoint/2010/main" val="1444692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Gestational Diabetes</a:t>
            </a:r>
            <a:endParaRPr lang="en-US" b="1" dirty="0"/>
          </a:p>
        </p:txBody>
      </p:sp>
      <p:sp>
        <p:nvSpPr>
          <p:cNvPr id="3" name="Content Placeholder 2"/>
          <p:cNvSpPr>
            <a:spLocks noGrp="1"/>
          </p:cNvSpPr>
          <p:nvPr>
            <p:ph idx="1"/>
          </p:nvPr>
        </p:nvSpPr>
        <p:spPr>
          <a:xfrm>
            <a:off x="1218882" y="1600200"/>
            <a:ext cx="10514329" cy="5029200"/>
          </a:xfrm>
        </p:spPr>
        <p:txBody>
          <a:bodyPr>
            <a:normAutofit fontScale="92500"/>
          </a:bodyPr>
          <a:lstStyle/>
          <a:p>
            <a:r>
              <a:rPr lang="en-US" dirty="0"/>
              <a:t>During pregnancy some women develop gestational diabetes. </a:t>
            </a:r>
            <a:endParaRPr lang="en-US" dirty="0" smtClean="0"/>
          </a:p>
          <a:p>
            <a:r>
              <a:rPr lang="en-US" dirty="0" smtClean="0"/>
              <a:t>Gestational </a:t>
            </a:r>
            <a:r>
              <a:rPr lang="en-US" dirty="0"/>
              <a:t>diabetes is characterized by high blood-glucose levels and insulin resistance. </a:t>
            </a:r>
            <a:endParaRPr lang="en-US" dirty="0" smtClean="0"/>
          </a:p>
          <a:p>
            <a:r>
              <a:rPr lang="en-US" dirty="0" smtClean="0"/>
              <a:t>The </a:t>
            </a:r>
            <a:r>
              <a:rPr lang="en-US" dirty="0"/>
              <a:t>exact cause is not known but does involve the effects of pregnancy hormones on how cells respond to insulin. </a:t>
            </a:r>
            <a:endParaRPr lang="en-US" dirty="0" smtClean="0"/>
          </a:p>
          <a:p>
            <a:r>
              <a:rPr lang="en-US" dirty="0" smtClean="0"/>
              <a:t>Gestational </a:t>
            </a:r>
            <a:r>
              <a:rPr lang="en-US" dirty="0"/>
              <a:t>diabetes can cause pregnancy complications and it is common practice for healthcare practitioners to screen pregnant women for this metabolic disorder. </a:t>
            </a:r>
            <a:endParaRPr lang="en-US" dirty="0" smtClean="0"/>
          </a:p>
          <a:p>
            <a:r>
              <a:rPr lang="en-US" dirty="0" smtClean="0"/>
              <a:t>The </a:t>
            </a:r>
            <a:r>
              <a:rPr lang="en-US" dirty="0"/>
              <a:t>disorder normally ceases when the pregnancy is </a:t>
            </a:r>
            <a:r>
              <a:rPr lang="en-US" dirty="0" smtClean="0"/>
              <a:t>over, but women </a:t>
            </a:r>
            <a:r>
              <a:rPr lang="en-US" dirty="0"/>
              <a:t>who had gestational diabetes have between a 40 and 60 percent likelihood of developing Type 2 diabetes within the next ten years.</a:t>
            </a:r>
          </a:p>
        </p:txBody>
      </p:sp>
    </p:spTree>
    <p:extLst>
      <p:ext uri="{BB962C8B-B14F-4D97-AF65-F5344CB8AC3E}">
        <p14:creationId xmlns:p14="http://schemas.microsoft.com/office/powerpoint/2010/main" val="2254673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Prediabetes</a:t>
            </a:r>
            <a:endParaRPr lang="en-US" b="1" dirty="0"/>
          </a:p>
        </p:txBody>
      </p:sp>
      <p:sp>
        <p:nvSpPr>
          <p:cNvPr id="3" name="Content Placeholder 2"/>
          <p:cNvSpPr>
            <a:spLocks noGrp="1"/>
          </p:cNvSpPr>
          <p:nvPr>
            <p:ph idx="1"/>
          </p:nvPr>
        </p:nvSpPr>
        <p:spPr>
          <a:xfrm>
            <a:off x="1218882" y="1600200"/>
            <a:ext cx="10209529" cy="4572000"/>
          </a:xfrm>
        </p:spPr>
        <p:txBody>
          <a:bodyPr/>
          <a:lstStyle/>
          <a:p>
            <a:r>
              <a:rPr lang="en-US" dirty="0"/>
              <a:t>As the term infers, </a:t>
            </a:r>
            <a:r>
              <a:rPr lang="en-US" b="1" dirty="0"/>
              <a:t>prediabetes</a:t>
            </a:r>
            <a:r>
              <a:rPr lang="en-US" dirty="0"/>
              <a:t> is a metabolic condition in which people have moderately high glucose levels, but do not meet the criteria for diagnosis as a diabetic. </a:t>
            </a:r>
            <a:endParaRPr lang="en-US" dirty="0" smtClean="0"/>
          </a:p>
          <a:p>
            <a:r>
              <a:rPr lang="en-US" dirty="0" smtClean="0"/>
              <a:t>Over </a:t>
            </a:r>
            <a:r>
              <a:rPr lang="en-US" dirty="0"/>
              <a:t>seventy-nine million Americans are </a:t>
            </a:r>
            <a:r>
              <a:rPr lang="en-US" dirty="0" smtClean="0"/>
              <a:t>pre-diabetic </a:t>
            </a:r>
            <a:r>
              <a:rPr lang="en-US" dirty="0"/>
              <a:t>and at increased risk for Type 2 diabetes and cardiovascular disease</a:t>
            </a:r>
            <a:r>
              <a:rPr lang="en-US" dirty="0" smtClean="0"/>
              <a:t>.</a:t>
            </a:r>
          </a:p>
          <a:p>
            <a:r>
              <a:rPr lang="en-US" dirty="0"/>
              <a:t>35 percent of adults aged twenty and older, and 50 percent of those over the age of sixty-five have prediabetes.</a:t>
            </a:r>
          </a:p>
        </p:txBody>
      </p:sp>
    </p:spTree>
    <p:extLst>
      <p:ext uri="{BB962C8B-B14F-4D97-AF65-F5344CB8AC3E}">
        <p14:creationId xmlns:p14="http://schemas.microsoft.com/office/powerpoint/2010/main" val="3759719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Long-term Consequences of Diabetes</a:t>
            </a:r>
            <a:endParaRPr lang="en-US" b="1" dirty="0"/>
          </a:p>
        </p:txBody>
      </p:sp>
      <p:sp>
        <p:nvSpPr>
          <p:cNvPr id="3" name="Content Placeholder 2"/>
          <p:cNvSpPr>
            <a:spLocks noGrp="1"/>
          </p:cNvSpPr>
          <p:nvPr>
            <p:ph idx="1"/>
          </p:nvPr>
        </p:nvSpPr>
        <p:spPr>
          <a:xfrm>
            <a:off x="1218882" y="1600200"/>
            <a:ext cx="10361929" cy="4800600"/>
          </a:xfrm>
        </p:spPr>
        <p:txBody>
          <a:bodyPr>
            <a:normAutofit lnSpcReduction="10000"/>
          </a:bodyPr>
          <a:lstStyle/>
          <a:p>
            <a:r>
              <a:rPr lang="en-US" dirty="0"/>
              <a:t>The long-term health consequences of diabetes are severe. </a:t>
            </a:r>
            <a:endParaRPr lang="en-US" dirty="0" smtClean="0"/>
          </a:p>
          <a:p>
            <a:r>
              <a:rPr lang="en-US" dirty="0" smtClean="0"/>
              <a:t>People </a:t>
            </a:r>
            <a:r>
              <a:rPr lang="en-US" dirty="0"/>
              <a:t>with diabetes are between two and four times more likely to die from cardiovascular disease. </a:t>
            </a:r>
            <a:endParaRPr lang="en-US" dirty="0" smtClean="0"/>
          </a:p>
          <a:p>
            <a:r>
              <a:rPr lang="en-US" dirty="0" smtClean="0"/>
              <a:t>Diabetes </a:t>
            </a:r>
            <a:r>
              <a:rPr lang="en-US" dirty="0"/>
              <a:t>is the number one cause of new cases of blindness, lower-limb amputations, and kidney failure. </a:t>
            </a:r>
            <a:endParaRPr lang="en-US" dirty="0" smtClean="0"/>
          </a:p>
          <a:p>
            <a:r>
              <a:rPr lang="en-US" dirty="0" smtClean="0"/>
              <a:t>Many </a:t>
            </a:r>
            <a:r>
              <a:rPr lang="en-US" dirty="0"/>
              <a:t>people with diabetes develop peripheral neuropathy, characterized by muscle weakness, loss of feeling and pain in the lower extremities. </a:t>
            </a:r>
            <a:endParaRPr lang="en-US" dirty="0" smtClean="0"/>
          </a:p>
          <a:p>
            <a:r>
              <a:rPr lang="en-US" dirty="0" smtClean="0"/>
              <a:t>More </a:t>
            </a:r>
            <a:r>
              <a:rPr lang="en-US" dirty="0"/>
              <a:t>recently, there is scientific evidence to suggest people with diabetes are also at increased risk for Alzheimer’s disease.</a:t>
            </a:r>
          </a:p>
        </p:txBody>
      </p:sp>
    </p:spTree>
    <p:extLst>
      <p:ext uri="{BB962C8B-B14F-4D97-AF65-F5344CB8AC3E}">
        <p14:creationId xmlns:p14="http://schemas.microsoft.com/office/powerpoint/2010/main" val="32668418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Diabetes and Associated Complications</a:t>
            </a:r>
            <a:endParaRPr lang="en-US" b="1" dirty="0"/>
          </a:p>
        </p:txBody>
      </p:sp>
      <p:sp>
        <p:nvSpPr>
          <p:cNvPr id="5" name="TextBox 4"/>
          <p:cNvSpPr txBox="1"/>
          <p:nvPr/>
        </p:nvSpPr>
        <p:spPr>
          <a:xfrm>
            <a:off x="4037012" y="5866356"/>
            <a:ext cx="4648200" cy="307777"/>
          </a:xfrm>
          <a:prstGeom prst="rect">
            <a:avLst/>
          </a:prstGeom>
          <a:noFill/>
        </p:spPr>
        <p:txBody>
          <a:bodyPr wrap="square" rtlCol="0">
            <a:spAutoFit/>
          </a:bodyPr>
          <a:lstStyle/>
          <a:p>
            <a:r>
              <a:rPr lang="en-US" sz="1400" dirty="0"/>
              <a:t>Video Source: </a:t>
            </a:r>
            <a:r>
              <a:rPr lang="en-US" sz="1400" dirty="0"/>
              <a:t>http://www.youtube.com/v/DpdlJ79ACCo</a:t>
            </a:r>
            <a:endParaRPr lang="en-US" sz="1400" dirty="0"/>
          </a:p>
        </p:txBody>
      </p:sp>
      <p:pic>
        <p:nvPicPr>
          <p:cNvPr id="6" name="DpdlJ79ACCo"/>
          <p:cNvPicPr>
            <a:picLocks noGrp="1" noRot="1" noChangeAspect="1"/>
          </p:cNvPicPr>
          <p:nvPr>
            <p:ph idx="1"/>
            <a:videoFile r:link="rId1"/>
          </p:nvPr>
        </p:nvPicPr>
        <p:blipFill>
          <a:blip r:embed="rId3"/>
          <a:stretch>
            <a:fillRect/>
          </a:stretch>
        </p:blipFill>
        <p:spPr>
          <a:xfrm>
            <a:off x="2513012" y="1600200"/>
            <a:ext cx="7315200" cy="4114800"/>
          </a:xfrm>
          <a:prstGeom prst="rect">
            <a:avLst/>
          </a:prstGeom>
        </p:spPr>
      </p:pic>
    </p:spTree>
    <p:extLst>
      <p:ext uri="{BB962C8B-B14F-4D97-AF65-F5344CB8AC3E}">
        <p14:creationId xmlns:p14="http://schemas.microsoft.com/office/powerpoint/2010/main" val="27756036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sp>
        <p:nvSpPr>
          <p:cNvPr id="5" name="TextBox 4"/>
          <p:cNvSpPr txBox="1"/>
          <p:nvPr/>
        </p:nvSpPr>
        <p:spPr>
          <a:xfrm>
            <a:off x="3579812" y="6056376"/>
            <a:ext cx="4876800" cy="738664"/>
          </a:xfrm>
          <a:prstGeom prst="rect">
            <a:avLst/>
          </a:prstGeom>
          <a:noFill/>
        </p:spPr>
        <p:txBody>
          <a:bodyPr wrap="square" rtlCol="0">
            <a:spAutoFit/>
          </a:bodyPr>
          <a:lstStyle/>
          <a:p>
            <a:r>
              <a:rPr lang="en-US" sz="1400" dirty="0"/>
              <a:t>Video </a:t>
            </a:r>
            <a:r>
              <a:rPr lang="en-US" sz="1400" dirty="0" smtClean="0"/>
              <a:t>Source:  </a:t>
            </a:r>
            <a:r>
              <a:rPr lang="en-US" sz="1400" dirty="0" smtClean="0">
                <a:hlinkClick r:id="rId3"/>
              </a:rPr>
              <a:t>https</a:t>
            </a:r>
            <a:r>
              <a:rPr lang="en-US" sz="1400" dirty="0">
                <a:hlinkClick r:id="rId3"/>
              </a:rPr>
              <a:t>://</a:t>
            </a:r>
            <a:r>
              <a:rPr lang="en-US" sz="1400" dirty="0" smtClean="0">
                <a:hlinkClick r:id="rId3"/>
              </a:rPr>
              <a:t>youtu.be/qylxpwNhFYI</a:t>
            </a:r>
            <a:endParaRPr lang="en-US" sz="1400" dirty="0" smtClean="0"/>
          </a:p>
          <a:p>
            <a:endParaRPr lang="en-US" sz="1400" dirty="0" smtClean="0"/>
          </a:p>
          <a:p>
            <a:endParaRPr lang="en-US" sz="1400" dirty="0"/>
          </a:p>
        </p:txBody>
      </p:sp>
      <p:pic>
        <p:nvPicPr>
          <p:cNvPr id="4" name="qylxpwNhFYI"/>
          <p:cNvPicPr>
            <a:picLocks noGrp="1" noRot="1" noChangeAspect="1"/>
          </p:cNvPicPr>
          <p:nvPr>
            <p:ph idx="1"/>
            <a:videoFile r:link="rId1"/>
          </p:nvPr>
        </p:nvPicPr>
        <p:blipFill>
          <a:blip r:embed="rId4"/>
          <a:stretch>
            <a:fillRect/>
          </a:stretch>
        </p:blipFill>
        <p:spPr>
          <a:xfrm>
            <a:off x="2589212" y="1752600"/>
            <a:ext cx="7332134" cy="4124326"/>
          </a:xfrm>
          <a:prstGeom prst="rect">
            <a:avLst/>
          </a:prstGeom>
        </p:spPr>
      </p:pic>
    </p:spTree>
    <p:extLst>
      <p:ext uri="{BB962C8B-B14F-4D97-AF65-F5344CB8AC3E}">
        <p14:creationId xmlns:p14="http://schemas.microsoft.com/office/powerpoint/2010/main" val="137905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4.5 </a:t>
            </a:r>
            <a:r>
              <a:rPr lang="en-US" b="1" dirty="0" smtClean="0"/>
              <a:t>High-Carbohydrate Diets</a:t>
            </a:r>
            <a:endParaRPr lang="en-US" b="1" dirty="0"/>
          </a:p>
        </p:txBody>
      </p:sp>
      <p:sp>
        <p:nvSpPr>
          <p:cNvPr id="3" name="Content Placeholder 2"/>
          <p:cNvSpPr>
            <a:spLocks noGrp="1"/>
          </p:cNvSpPr>
          <p:nvPr>
            <p:ph idx="1"/>
          </p:nvPr>
        </p:nvSpPr>
        <p:spPr>
          <a:xfrm>
            <a:off x="1218882" y="1600200"/>
            <a:ext cx="10361930" cy="4953000"/>
          </a:xfrm>
        </p:spPr>
        <p:txBody>
          <a:bodyPr>
            <a:normAutofit fontScale="92500" lnSpcReduction="10000"/>
          </a:bodyPr>
          <a:lstStyle/>
          <a:p>
            <a:r>
              <a:rPr lang="en-US" dirty="0"/>
              <a:t>The Food and Nutrition Board of the Institute of Medicine (IOM) defines added sugars as “sugars and syrups that are added to foods during processing or preparation.” </a:t>
            </a:r>
            <a:endParaRPr lang="en-US" dirty="0" smtClean="0"/>
          </a:p>
          <a:p>
            <a:r>
              <a:rPr lang="en-US" dirty="0" smtClean="0"/>
              <a:t>The </a:t>
            </a:r>
            <a:r>
              <a:rPr lang="en-US" dirty="0"/>
              <a:t>IOM goes on to state, “Major sources of added sugars include soft drinks, sports drinks, cakes, cookies, pies, </a:t>
            </a:r>
            <a:r>
              <a:rPr lang="en-US" dirty="0" err="1"/>
              <a:t>fruitades</a:t>
            </a:r>
            <a:r>
              <a:rPr lang="en-US" dirty="0"/>
              <a:t>, fruit punch, dairy desserts, and candy.” </a:t>
            </a:r>
            <a:endParaRPr lang="en-US" dirty="0" smtClean="0"/>
          </a:p>
          <a:p>
            <a:r>
              <a:rPr lang="en-US" dirty="0" smtClean="0"/>
              <a:t>Processed </a:t>
            </a:r>
            <a:r>
              <a:rPr lang="en-US" dirty="0"/>
              <a:t>foods, even microwaveable dinners, also contain added sugars. </a:t>
            </a:r>
            <a:endParaRPr lang="en-US" dirty="0" smtClean="0"/>
          </a:p>
          <a:p>
            <a:r>
              <a:rPr lang="en-US" dirty="0" smtClean="0"/>
              <a:t>Added </a:t>
            </a:r>
            <a:r>
              <a:rPr lang="en-US" dirty="0"/>
              <a:t>sugars do not include sugars that occur naturally in whole </a:t>
            </a:r>
            <a:r>
              <a:rPr lang="en-US" dirty="0" smtClean="0"/>
              <a:t>foods, but </a:t>
            </a:r>
            <a:r>
              <a:rPr lang="en-US" dirty="0"/>
              <a:t>do include natural sugars such as brown sugar, corn syrup, dextrose, fructose, fruit juice concentrates, maple syrup, sucrose, and raw sugar that are then added to create other </a:t>
            </a:r>
            <a:r>
              <a:rPr lang="en-US" dirty="0" smtClean="0"/>
              <a:t>foods.</a:t>
            </a:r>
            <a:endParaRPr lang="en-US" dirty="0"/>
          </a:p>
        </p:txBody>
      </p:sp>
    </p:spTree>
    <p:extLst>
      <p:ext uri="{BB962C8B-B14F-4D97-AF65-F5344CB8AC3E}">
        <p14:creationId xmlns:p14="http://schemas.microsoft.com/office/powerpoint/2010/main" val="1717023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Added Sugars</a:t>
            </a:r>
            <a:endParaRPr lang="en-US" b="1" dirty="0"/>
          </a:p>
        </p:txBody>
      </p:sp>
      <p:sp>
        <p:nvSpPr>
          <p:cNvPr id="3" name="Content Placeholder 2"/>
          <p:cNvSpPr>
            <a:spLocks noGrp="1"/>
          </p:cNvSpPr>
          <p:nvPr>
            <p:ph idx="1"/>
          </p:nvPr>
        </p:nvSpPr>
        <p:spPr>
          <a:xfrm>
            <a:off x="1218882" y="1600200"/>
            <a:ext cx="9980929" cy="4953000"/>
          </a:xfrm>
        </p:spPr>
        <p:txBody>
          <a:bodyPr>
            <a:normAutofit fontScale="92500" lnSpcReduction="10000"/>
          </a:bodyPr>
          <a:lstStyle/>
          <a:p>
            <a:r>
              <a:rPr lang="en-US" dirty="0"/>
              <a:t>Currently, nutrition labels do not distinguish between added and naturally occurring sugars and give only the total sugar content, making it difficult for consumers to determine their consumption of added sugars. </a:t>
            </a:r>
            <a:endParaRPr lang="en-US" dirty="0" smtClean="0"/>
          </a:p>
          <a:p>
            <a:r>
              <a:rPr lang="en-US" dirty="0" smtClean="0"/>
              <a:t>Results </a:t>
            </a:r>
            <a:r>
              <a:rPr lang="en-US" dirty="0"/>
              <a:t>from a survey of forty-two thousand Americans reports that in 2008 the average intake of added sugars is 15 percent of total calories, a drop from 18 percent of total calories in 2000</a:t>
            </a:r>
            <a:r>
              <a:rPr lang="en-US" dirty="0" smtClean="0"/>
              <a:t>.</a:t>
            </a:r>
          </a:p>
          <a:p>
            <a:r>
              <a:rPr lang="en-US" dirty="0"/>
              <a:t>This is still above the recommended intake of less than 10 percent of total calories. </a:t>
            </a:r>
            <a:endParaRPr lang="en-US" dirty="0" smtClean="0"/>
          </a:p>
          <a:p>
            <a:r>
              <a:rPr lang="en-US" dirty="0" smtClean="0"/>
              <a:t>The </a:t>
            </a:r>
            <a:r>
              <a:rPr lang="en-US" dirty="0"/>
              <a:t>US Department of Agriculture (USDA) reports that sugar consumption in the American diet in 2008 was, on average, 28 teaspoons per </a:t>
            </a:r>
            <a:r>
              <a:rPr lang="en-US" dirty="0" smtClean="0"/>
              <a:t>day.</a:t>
            </a:r>
          </a:p>
        </p:txBody>
      </p:sp>
    </p:spTree>
    <p:extLst>
      <p:ext uri="{BB962C8B-B14F-4D97-AF65-F5344CB8AC3E}">
        <p14:creationId xmlns:p14="http://schemas.microsoft.com/office/powerpoint/2010/main" val="1723018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Added Sugars</a:t>
            </a:r>
            <a:endParaRPr lang="en-US" b="1" dirty="0"/>
          </a:p>
        </p:txBody>
      </p:sp>
      <p:pic>
        <p:nvPicPr>
          <p:cNvPr id="5" name="Content Placeholder 4" descr="Sugar composition (in teaspoons) from various sources." title="Added Sugar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6812" y="1447800"/>
            <a:ext cx="7479362" cy="4953000"/>
          </a:xfrm>
        </p:spPr>
      </p:pic>
    </p:spTree>
    <p:extLst>
      <p:ext uri="{BB962C8B-B14F-4D97-AF65-F5344CB8AC3E}">
        <p14:creationId xmlns:p14="http://schemas.microsoft.com/office/powerpoint/2010/main" val="3815719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Added Sugars</a:t>
            </a:r>
            <a:endParaRPr lang="en-US" b="1" dirty="0"/>
          </a:p>
        </p:txBody>
      </p:sp>
      <p:sp>
        <p:nvSpPr>
          <p:cNvPr id="3" name="Content Placeholder 2"/>
          <p:cNvSpPr>
            <a:spLocks noGrp="1"/>
          </p:cNvSpPr>
          <p:nvPr>
            <p:ph idx="1"/>
          </p:nvPr>
        </p:nvSpPr>
        <p:spPr>
          <a:xfrm>
            <a:off x="1218882" y="1600200"/>
            <a:ext cx="10285729" cy="4572000"/>
          </a:xfrm>
        </p:spPr>
        <p:txBody>
          <a:bodyPr>
            <a:normAutofit/>
          </a:bodyPr>
          <a:lstStyle/>
          <a:p>
            <a:r>
              <a:rPr lang="en-US" dirty="0"/>
              <a:t>To understand the magnitude of the health problem in the United States consider this—in the United States approximately 130 million adults are overweight, and 30 percent of them are considered obese. </a:t>
            </a:r>
            <a:endParaRPr lang="en-US" dirty="0" smtClean="0"/>
          </a:p>
          <a:p>
            <a:r>
              <a:rPr lang="en-US" dirty="0" smtClean="0"/>
              <a:t>The </a:t>
            </a:r>
            <a:r>
              <a:rPr lang="en-US" dirty="0"/>
              <a:t>obesity epidemic has reached young adults and children and will markedly affect the prevalence of serious health consequences in adulthood. </a:t>
            </a:r>
            <a:endParaRPr lang="en-US" dirty="0" smtClean="0"/>
          </a:p>
          <a:p>
            <a:r>
              <a:rPr lang="en-US" dirty="0" smtClean="0"/>
              <a:t>Health </a:t>
            </a:r>
            <a:r>
              <a:rPr lang="en-US" dirty="0"/>
              <a:t>consequences linked to being overweight or obese include Type 2 diabetes, cardiovascular disease, arthritis, depression, and some cancers. </a:t>
            </a:r>
          </a:p>
        </p:txBody>
      </p:sp>
    </p:spTree>
    <p:extLst>
      <p:ext uri="{BB962C8B-B14F-4D97-AF65-F5344CB8AC3E}">
        <p14:creationId xmlns:p14="http://schemas.microsoft.com/office/powerpoint/2010/main" val="2662587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Added Sugars</a:t>
            </a:r>
            <a:endParaRPr lang="en-US" b="1" dirty="0"/>
          </a:p>
        </p:txBody>
      </p:sp>
      <p:sp>
        <p:nvSpPr>
          <p:cNvPr id="3" name="Content Placeholder 2"/>
          <p:cNvSpPr>
            <a:spLocks noGrp="1"/>
          </p:cNvSpPr>
          <p:nvPr>
            <p:ph idx="1"/>
          </p:nvPr>
        </p:nvSpPr>
        <p:spPr>
          <a:xfrm>
            <a:off x="1218882" y="1600200"/>
            <a:ext cx="10285729" cy="4800600"/>
          </a:xfrm>
        </p:spPr>
        <p:txBody>
          <a:bodyPr>
            <a:normAutofit/>
          </a:bodyPr>
          <a:lstStyle/>
          <a:p>
            <a:r>
              <a:rPr lang="en-US" dirty="0"/>
              <a:t>A major source of added sugars in the American diet is soft drinks. </a:t>
            </a:r>
            <a:endParaRPr lang="en-US" dirty="0" smtClean="0"/>
          </a:p>
          <a:p>
            <a:r>
              <a:rPr lang="en-US" dirty="0" smtClean="0"/>
              <a:t>There </a:t>
            </a:r>
            <a:r>
              <a:rPr lang="en-US" dirty="0"/>
              <a:t>is consistent scientific evidence that consuming sugary soft drinks increases weight gain and disease risk</a:t>
            </a:r>
            <a:r>
              <a:rPr lang="en-US" dirty="0" smtClean="0"/>
              <a:t>.</a:t>
            </a:r>
          </a:p>
          <a:p>
            <a:r>
              <a:rPr lang="en-US" dirty="0"/>
              <a:t>While the sugar and refined grains and weight debate rages on, the results of all of these studies has led some public health organizations like the American Heart Association (AHA) to recommend even a lower intake of sugar per day (fewer than 9 teaspoons per day for men and fewer than 6 teaspoons for women) than what used to be deemed acceptable. </a:t>
            </a:r>
          </a:p>
        </p:txBody>
      </p:sp>
    </p:spTree>
    <p:extLst>
      <p:ext uri="{BB962C8B-B14F-4D97-AF65-F5344CB8AC3E}">
        <p14:creationId xmlns:p14="http://schemas.microsoft.com/office/powerpoint/2010/main" val="26202805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Most Notorious </a:t>
            </a:r>
            <a:r>
              <a:rPr lang="en-US" b="1" dirty="0" smtClean="0"/>
              <a:t>Sugar</a:t>
            </a:r>
            <a:endParaRPr lang="en-US" b="1" dirty="0"/>
          </a:p>
        </p:txBody>
      </p:sp>
      <p:sp>
        <p:nvSpPr>
          <p:cNvPr id="3" name="Content Placeholder 2"/>
          <p:cNvSpPr>
            <a:spLocks noGrp="1"/>
          </p:cNvSpPr>
          <p:nvPr>
            <p:ph idx="1"/>
          </p:nvPr>
        </p:nvSpPr>
        <p:spPr>
          <a:xfrm>
            <a:off x="1218882" y="1600200"/>
            <a:ext cx="10361929" cy="4876800"/>
          </a:xfrm>
        </p:spPr>
        <p:txBody>
          <a:bodyPr>
            <a:normAutofit/>
          </a:bodyPr>
          <a:lstStyle/>
          <a:p>
            <a:r>
              <a:rPr lang="en-US" dirty="0"/>
              <a:t>Before </a:t>
            </a:r>
            <a:r>
              <a:rPr lang="en-US" b="1" dirty="0"/>
              <a:t>high-fructose corn syrup </a:t>
            </a:r>
            <a:r>
              <a:rPr lang="en-US" dirty="0"/>
              <a:t>(HCFS) was marketed as the best food and beverage sweetener, sucrose (table sugar) was the number-one sweetener in America. </a:t>
            </a:r>
            <a:endParaRPr lang="en-US" dirty="0" smtClean="0"/>
          </a:p>
          <a:p>
            <a:r>
              <a:rPr lang="en-US" dirty="0" smtClean="0"/>
              <a:t>HFCS </a:t>
            </a:r>
            <a:r>
              <a:rPr lang="en-US" dirty="0"/>
              <a:t>also contains the simple sugars fructose and glucose, but with fructose at a slightly higher concentration. </a:t>
            </a:r>
            <a:endParaRPr lang="en-US" dirty="0" smtClean="0"/>
          </a:p>
          <a:p>
            <a:r>
              <a:rPr lang="en-US" dirty="0" smtClean="0"/>
              <a:t>In </a:t>
            </a:r>
            <a:r>
              <a:rPr lang="en-US" dirty="0"/>
              <a:t>the production of HFCS, corn starch is broken down to glucose and fructose, and some of the glucose is then converted to fructose. </a:t>
            </a:r>
            <a:endParaRPr lang="en-US" dirty="0" smtClean="0"/>
          </a:p>
          <a:p>
            <a:r>
              <a:rPr lang="en-US" dirty="0" smtClean="0"/>
              <a:t>Fructose </a:t>
            </a:r>
            <a:r>
              <a:rPr lang="en-US" dirty="0"/>
              <a:t>is sweeter than glucose; hence many food manufacturers choose to sweeten foods with HFCS.</a:t>
            </a:r>
          </a:p>
        </p:txBody>
      </p:sp>
    </p:spTree>
    <p:extLst>
      <p:ext uri="{BB962C8B-B14F-4D97-AF65-F5344CB8AC3E}">
        <p14:creationId xmlns:p14="http://schemas.microsoft.com/office/powerpoint/2010/main" val="20630059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Most Notorious </a:t>
            </a:r>
            <a:r>
              <a:rPr lang="en-US" b="1" dirty="0" smtClean="0"/>
              <a:t>Sugar</a:t>
            </a:r>
            <a:endParaRPr lang="en-US" b="1" dirty="0"/>
          </a:p>
        </p:txBody>
      </p:sp>
      <p:sp>
        <p:nvSpPr>
          <p:cNvPr id="3" name="Content Placeholder 2"/>
          <p:cNvSpPr>
            <a:spLocks noGrp="1"/>
          </p:cNvSpPr>
          <p:nvPr>
            <p:ph idx="1"/>
          </p:nvPr>
        </p:nvSpPr>
        <p:spPr>
          <a:xfrm>
            <a:off x="1218882" y="1600200"/>
            <a:ext cx="10438129" cy="4876800"/>
          </a:xfrm>
        </p:spPr>
        <p:txBody>
          <a:bodyPr>
            <a:normAutofit lnSpcReduction="10000"/>
          </a:bodyPr>
          <a:lstStyle/>
          <a:p>
            <a:r>
              <a:rPr lang="en-US" dirty="0"/>
              <a:t>Some scientists, public health personnel, and healthcare providers believe that fructose is the cause of the obesity epidemic and its associated health consequences. </a:t>
            </a:r>
            <a:endParaRPr lang="en-US" dirty="0" smtClean="0"/>
          </a:p>
          <a:p>
            <a:r>
              <a:rPr lang="en-US" dirty="0" smtClean="0"/>
              <a:t>The </a:t>
            </a:r>
            <a:r>
              <a:rPr lang="en-US" dirty="0"/>
              <a:t>majority of their evidence stems from the observation that since the early 1970s the number of overweight or obese Americans has dramatically increased and so has the consumption of foods containing HFCS</a:t>
            </a:r>
            <a:r>
              <a:rPr lang="en-US" dirty="0" smtClean="0"/>
              <a:t>.</a:t>
            </a:r>
          </a:p>
          <a:p>
            <a:r>
              <a:rPr lang="en-US" dirty="0"/>
              <a:t>In human studies, excessive fructose intake has sometimes been associated with weight gain, but results are inconsistent. </a:t>
            </a:r>
            <a:endParaRPr lang="en-US" dirty="0" smtClean="0"/>
          </a:p>
          <a:p>
            <a:r>
              <a:rPr lang="en-US" dirty="0" smtClean="0"/>
              <a:t>Moderate </a:t>
            </a:r>
            <a:r>
              <a:rPr lang="en-US" dirty="0"/>
              <a:t>fructose intake is not associated with weight gain at all. </a:t>
            </a:r>
          </a:p>
        </p:txBody>
      </p:sp>
    </p:spTree>
    <p:extLst>
      <p:ext uri="{BB962C8B-B14F-4D97-AF65-F5344CB8AC3E}">
        <p14:creationId xmlns:p14="http://schemas.microsoft.com/office/powerpoint/2010/main" val="3242851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Most Notorious </a:t>
            </a:r>
            <a:r>
              <a:rPr lang="en-US" b="1" dirty="0" smtClean="0"/>
              <a:t>Sugar</a:t>
            </a:r>
            <a:endParaRPr lang="en-US" b="1" dirty="0"/>
          </a:p>
        </p:txBody>
      </p:sp>
      <p:sp>
        <p:nvSpPr>
          <p:cNvPr id="3" name="Content Placeholder 2"/>
          <p:cNvSpPr>
            <a:spLocks noGrp="1"/>
          </p:cNvSpPr>
          <p:nvPr>
            <p:ph idx="1"/>
          </p:nvPr>
        </p:nvSpPr>
        <p:spPr>
          <a:xfrm>
            <a:off x="1218882" y="1600200"/>
            <a:ext cx="10361930" cy="4876800"/>
          </a:xfrm>
        </p:spPr>
        <p:txBody>
          <a:bodyPr>
            <a:normAutofit/>
          </a:bodyPr>
          <a:lstStyle/>
          <a:p>
            <a:r>
              <a:rPr lang="en-US" dirty="0"/>
              <a:t>Moreover, other studies show that some fructose in the diet actually improves glucose metabolism especially in people with Type </a:t>
            </a:r>
            <a:r>
              <a:rPr lang="en-US" dirty="0" smtClean="0"/>
              <a:t>2 diabetes. </a:t>
            </a:r>
          </a:p>
          <a:p>
            <a:r>
              <a:rPr lang="en-US" dirty="0" smtClean="0"/>
              <a:t>In </a:t>
            </a:r>
            <a:r>
              <a:rPr lang="en-US" dirty="0"/>
              <a:t>fact, people with diabetes were once advised to use fructose as an alternative sweetener to table sugar. </a:t>
            </a:r>
            <a:endParaRPr lang="en-US" dirty="0" smtClean="0"/>
          </a:p>
          <a:p>
            <a:r>
              <a:rPr lang="en-US" dirty="0" smtClean="0"/>
              <a:t>Overall</a:t>
            </a:r>
            <a:r>
              <a:rPr lang="en-US" dirty="0"/>
              <a:t>, there is no good evidence that moderate fructose consumption contributes to weight gain and chronic disease. </a:t>
            </a:r>
            <a:endParaRPr lang="en-US" dirty="0" smtClean="0"/>
          </a:p>
          <a:p>
            <a:r>
              <a:rPr lang="en-US" dirty="0" smtClean="0"/>
              <a:t>At </a:t>
            </a:r>
            <a:r>
              <a:rPr lang="en-US" dirty="0"/>
              <a:t>this time conclusive evidence is not available on whether fructose is any worse than any other added sugar in increasing the risk for obesity, Type 2 diabetes, and cardiovascular disease.</a:t>
            </a:r>
          </a:p>
        </p:txBody>
      </p:sp>
    </p:spTree>
    <p:extLst>
      <p:ext uri="{BB962C8B-B14F-4D97-AF65-F5344CB8AC3E}">
        <p14:creationId xmlns:p14="http://schemas.microsoft.com/office/powerpoint/2010/main" val="478172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Oral </a:t>
            </a:r>
            <a:r>
              <a:rPr lang="en-US" b="1" dirty="0" smtClean="0"/>
              <a:t>Disease</a:t>
            </a:r>
            <a:endParaRPr lang="en-US" b="1" dirty="0"/>
          </a:p>
        </p:txBody>
      </p:sp>
      <p:sp>
        <p:nvSpPr>
          <p:cNvPr id="3" name="Content Placeholder 2"/>
          <p:cNvSpPr>
            <a:spLocks noGrp="1"/>
          </p:cNvSpPr>
          <p:nvPr>
            <p:ph idx="1"/>
          </p:nvPr>
        </p:nvSpPr>
        <p:spPr>
          <a:xfrm>
            <a:off x="1218882" y="1600200"/>
            <a:ext cx="10133329" cy="4876800"/>
          </a:xfrm>
        </p:spPr>
        <p:txBody>
          <a:bodyPr>
            <a:normAutofit lnSpcReduction="10000"/>
          </a:bodyPr>
          <a:lstStyle/>
          <a:p>
            <a:r>
              <a:rPr lang="en-US" dirty="0"/>
              <a:t>Oral health refers not only to healthy teeth and gums, but also to the health of all the supporting tissues in the mouth such as ligaments, nerves, jawbone, chewing muscles, and salivary glands. </a:t>
            </a:r>
            <a:endParaRPr lang="en-US" dirty="0" smtClean="0"/>
          </a:p>
          <a:p>
            <a:r>
              <a:rPr lang="en-US" dirty="0" smtClean="0"/>
              <a:t>Over </a:t>
            </a:r>
            <a:r>
              <a:rPr lang="en-US" dirty="0"/>
              <a:t>ten years ago the Surgeon General produced its first report dedicated to oral health, stating that oral health and health in general are not separate entities</a:t>
            </a:r>
            <a:r>
              <a:rPr lang="en-US" dirty="0" smtClean="0"/>
              <a:t>.</a:t>
            </a:r>
          </a:p>
          <a:p>
            <a:r>
              <a:rPr lang="en-US" dirty="0"/>
              <a:t>Instead, oral health is an integral part of overall health and well-being. </a:t>
            </a:r>
            <a:endParaRPr lang="en-US" dirty="0" smtClean="0"/>
          </a:p>
          <a:p>
            <a:r>
              <a:rPr lang="en-US" dirty="0" smtClean="0"/>
              <a:t>Soft </a:t>
            </a:r>
            <a:r>
              <a:rPr lang="en-US" dirty="0"/>
              <a:t>drinks, sports drinks, candies, desserts, and fruit juices are the main sources of “fermentable sugars” in the American diet.</a:t>
            </a:r>
          </a:p>
        </p:txBody>
      </p:sp>
    </p:spTree>
    <p:extLst>
      <p:ext uri="{BB962C8B-B14F-4D97-AF65-F5344CB8AC3E}">
        <p14:creationId xmlns:p14="http://schemas.microsoft.com/office/powerpoint/2010/main" val="36630958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Oral </a:t>
            </a:r>
            <a:r>
              <a:rPr lang="en-US" b="1" dirty="0" smtClean="0"/>
              <a:t>Disease</a:t>
            </a:r>
            <a:endParaRPr lang="en-US" b="1" dirty="0"/>
          </a:p>
        </p:txBody>
      </p:sp>
      <p:sp>
        <p:nvSpPr>
          <p:cNvPr id="3" name="Content Placeholder 2"/>
          <p:cNvSpPr>
            <a:spLocks noGrp="1"/>
          </p:cNvSpPr>
          <p:nvPr>
            <p:ph idx="1"/>
          </p:nvPr>
        </p:nvSpPr>
        <p:spPr>
          <a:xfrm>
            <a:off x="1218882" y="1600200"/>
            <a:ext cx="10285730" cy="4876800"/>
          </a:xfrm>
        </p:spPr>
        <p:txBody>
          <a:bodyPr>
            <a:normAutofit/>
          </a:bodyPr>
          <a:lstStyle/>
          <a:p>
            <a:r>
              <a:rPr lang="en-US" dirty="0"/>
              <a:t>Bacteria that inhabit the mouth metabolize fermentable sugars and starches in refined grains to acids that erode tooth enamel and deeper bone tissues. </a:t>
            </a:r>
            <a:endParaRPr lang="en-US" dirty="0" smtClean="0"/>
          </a:p>
          <a:p>
            <a:r>
              <a:rPr lang="en-US" dirty="0" smtClean="0"/>
              <a:t>The </a:t>
            </a:r>
            <a:r>
              <a:rPr lang="en-US" dirty="0"/>
              <a:t>acid creates holes (cavities) in the teeth that can be extremely </a:t>
            </a:r>
            <a:r>
              <a:rPr lang="en-US" dirty="0" smtClean="0"/>
              <a:t>painful. </a:t>
            </a:r>
            <a:endParaRPr lang="en-US" dirty="0"/>
          </a:p>
          <a:p>
            <a:r>
              <a:rPr lang="en-US" dirty="0" smtClean="0"/>
              <a:t>Gums </a:t>
            </a:r>
            <a:r>
              <a:rPr lang="en-US" dirty="0"/>
              <a:t>are also damaged by bacteria produced by acids, leading to </a:t>
            </a:r>
            <a:r>
              <a:rPr lang="en-US" dirty="0" smtClean="0"/>
              <a:t>gingivitis.</a:t>
            </a:r>
          </a:p>
          <a:p>
            <a:r>
              <a:rPr lang="en-US" dirty="0"/>
              <a:t>Saliva is actually a natural mouthwash that neutralizes the acids and aids in building up teeth that have been damaged.</a:t>
            </a:r>
          </a:p>
        </p:txBody>
      </p:sp>
    </p:spTree>
    <p:extLst>
      <p:ext uri="{BB962C8B-B14F-4D97-AF65-F5344CB8AC3E}">
        <p14:creationId xmlns:p14="http://schemas.microsoft.com/office/powerpoint/2010/main" val="4080496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History of Bread</a:t>
            </a:r>
            <a:endParaRPr lang="en-US" b="1" dirty="0"/>
          </a:p>
        </p:txBody>
      </p:sp>
      <p:sp>
        <p:nvSpPr>
          <p:cNvPr id="3" name="Content Placeholder 2"/>
          <p:cNvSpPr>
            <a:spLocks noGrp="1"/>
          </p:cNvSpPr>
          <p:nvPr>
            <p:ph idx="1"/>
          </p:nvPr>
        </p:nvSpPr>
        <p:spPr>
          <a:xfrm>
            <a:off x="1218883" y="1600200"/>
            <a:ext cx="9751060" cy="4953000"/>
          </a:xfrm>
        </p:spPr>
        <p:txBody>
          <a:bodyPr>
            <a:normAutofit/>
          </a:bodyPr>
          <a:lstStyle/>
          <a:p>
            <a:r>
              <a:rPr lang="en-US" dirty="0"/>
              <a:t>In America, Oliver Evans built the first flour mill, which was powered by a watermill. </a:t>
            </a:r>
            <a:endParaRPr lang="en-US" dirty="0" smtClean="0"/>
          </a:p>
          <a:p>
            <a:r>
              <a:rPr lang="en-US" dirty="0" smtClean="0"/>
              <a:t>It </a:t>
            </a:r>
            <a:r>
              <a:rPr lang="en-US" dirty="0"/>
              <a:t>used a series of elevators that moved grain through the mill, cleaning it first, then grinding and sifting it. </a:t>
            </a:r>
            <a:endParaRPr lang="en-US" dirty="0" smtClean="0"/>
          </a:p>
          <a:p>
            <a:r>
              <a:rPr lang="en-US" dirty="0" smtClean="0"/>
              <a:t>Today</a:t>
            </a:r>
            <a:r>
              <a:rPr lang="en-US" dirty="0"/>
              <a:t>, modern milling produces three types of </a:t>
            </a:r>
            <a:r>
              <a:rPr lang="en-US" dirty="0" smtClean="0"/>
              <a:t>flour:</a:t>
            </a:r>
          </a:p>
          <a:p>
            <a:pPr lvl="1"/>
            <a:r>
              <a:rPr lang="en-US" dirty="0" smtClean="0"/>
              <a:t> </a:t>
            </a:r>
            <a:r>
              <a:rPr lang="en-US" dirty="0"/>
              <a:t>whole meal containing 100 percent of the grain, with nothing added or removed; </a:t>
            </a:r>
            <a:endParaRPr lang="en-US" dirty="0" smtClean="0"/>
          </a:p>
          <a:p>
            <a:pPr lvl="1"/>
            <a:r>
              <a:rPr lang="en-US" dirty="0" smtClean="0"/>
              <a:t>brown </a:t>
            </a:r>
            <a:r>
              <a:rPr lang="en-US" dirty="0"/>
              <a:t>flour, containing 85 percent of the original grain with some bran and germ and </a:t>
            </a:r>
            <a:endParaRPr lang="en-US" dirty="0" smtClean="0"/>
          </a:p>
          <a:p>
            <a:pPr lvl="1"/>
            <a:r>
              <a:rPr lang="en-US" dirty="0" smtClean="0"/>
              <a:t>white </a:t>
            </a:r>
            <a:r>
              <a:rPr lang="en-US" dirty="0"/>
              <a:t>flour, containing 75 percent of the wheat grain with the most bran and germ removed. </a:t>
            </a:r>
            <a:endParaRPr lang="en-US" dirty="0" smtClean="0"/>
          </a:p>
        </p:txBody>
      </p:sp>
    </p:spTree>
    <p:extLst>
      <p:ext uri="{BB962C8B-B14F-4D97-AF65-F5344CB8AC3E}">
        <p14:creationId xmlns:p14="http://schemas.microsoft.com/office/powerpoint/2010/main" val="2288137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Cavities</a:t>
            </a:r>
            <a:endParaRPr lang="en-US" b="1" dirty="0"/>
          </a:p>
        </p:txBody>
      </p:sp>
      <p:sp>
        <p:nvSpPr>
          <p:cNvPr id="3" name="Content Placeholder 2"/>
          <p:cNvSpPr>
            <a:spLocks noGrp="1"/>
          </p:cNvSpPr>
          <p:nvPr>
            <p:ph sz="half" idx="1"/>
          </p:nvPr>
        </p:nvSpPr>
        <p:spPr>
          <a:xfrm>
            <a:off x="1065212" y="1752600"/>
            <a:ext cx="5791200" cy="4572000"/>
          </a:xfrm>
        </p:spPr>
        <p:txBody>
          <a:bodyPr>
            <a:normAutofit fontScale="92500" lnSpcReduction="10000"/>
          </a:bodyPr>
          <a:lstStyle/>
          <a:p>
            <a:r>
              <a:rPr lang="en-US" dirty="0"/>
              <a:t>According to Healthy People </a:t>
            </a:r>
            <a:r>
              <a:rPr lang="en-US" dirty="0" smtClean="0"/>
              <a:t>2030</a:t>
            </a:r>
            <a:r>
              <a:rPr lang="en-US" dirty="0"/>
              <a:t>, </a:t>
            </a:r>
            <a:r>
              <a:rPr lang="en-US" dirty="0"/>
              <a:t>48.4 percent of children and adolescents aged 3 to 19 years had lifetime tooth decay experience in their primary or permanent teeth in 2013-16</a:t>
            </a:r>
            <a:r>
              <a:rPr lang="en-US" dirty="0" smtClean="0"/>
              <a:t>.</a:t>
            </a:r>
            <a:endParaRPr lang="en-US" dirty="0" smtClean="0"/>
          </a:p>
          <a:p>
            <a:r>
              <a:rPr lang="en-US" dirty="0"/>
              <a:t>Cavities are an epidemic health problem in the United States and are associated with poor diet, but other contributors include poor dental hygiene and the inaccessibility to regular oral health care.</a:t>
            </a:r>
          </a:p>
        </p:txBody>
      </p:sp>
      <p:pic>
        <p:nvPicPr>
          <p:cNvPr id="5" name="Content Placeholder 4" descr="One way to prevent gingivitis and subsequent tooth decay is to lower consumption of sugary drinks." title="Gingivitis"/>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75226" y="2590800"/>
            <a:ext cx="4303998" cy="2870766"/>
          </a:xfrm>
        </p:spPr>
      </p:pic>
    </p:spTree>
    <p:extLst>
      <p:ext uri="{BB962C8B-B14F-4D97-AF65-F5344CB8AC3E}">
        <p14:creationId xmlns:p14="http://schemas.microsoft.com/office/powerpoint/2010/main" val="23551475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 Low-Carbohydrate Diets Affect Health</a:t>
            </a:r>
            <a:r>
              <a:rPr lang="en-US" b="1" dirty="0" smtClean="0"/>
              <a:t>?</a:t>
            </a:r>
            <a:endParaRPr lang="en-US" b="1" dirty="0"/>
          </a:p>
        </p:txBody>
      </p:sp>
      <p:sp>
        <p:nvSpPr>
          <p:cNvPr id="3" name="Content Placeholder 2"/>
          <p:cNvSpPr>
            <a:spLocks noGrp="1"/>
          </p:cNvSpPr>
          <p:nvPr>
            <p:ph idx="1"/>
          </p:nvPr>
        </p:nvSpPr>
        <p:spPr>
          <a:xfrm>
            <a:off x="1218882" y="1600200"/>
            <a:ext cx="10209529" cy="4572000"/>
          </a:xfrm>
        </p:spPr>
        <p:txBody>
          <a:bodyPr>
            <a:normAutofit lnSpcReduction="10000"/>
          </a:bodyPr>
          <a:lstStyle/>
          <a:p>
            <a:r>
              <a:rPr lang="en-US" dirty="0"/>
              <a:t>The most famous of these low-carbohydrate diets is the Atkin’s diet. Others include the “South Beach” diet, the “Zone” diet, and the “Earth” diet</a:t>
            </a:r>
            <a:r>
              <a:rPr lang="en-US" dirty="0" smtClean="0"/>
              <a:t>.</a:t>
            </a:r>
          </a:p>
          <a:p>
            <a:r>
              <a:rPr lang="en-US" dirty="0"/>
              <a:t>Despite the claims these diets make, there is little scientific evidence to support that low-carbohydrate diets are significantly better than other diets in promoting long-term weight loss. </a:t>
            </a:r>
            <a:endParaRPr lang="en-US" dirty="0" smtClean="0"/>
          </a:p>
          <a:p>
            <a:r>
              <a:rPr lang="en-US" dirty="0" smtClean="0"/>
              <a:t>A </a:t>
            </a:r>
            <a:r>
              <a:rPr lang="en-US" dirty="0"/>
              <a:t>study in </a:t>
            </a:r>
            <a:r>
              <a:rPr lang="en-US" i="1" dirty="0"/>
              <a:t>The Nutritional Journal</a:t>
            </a:r>
            <a:r>
              <a:rPr lang="en-US" dirty="0"/>
              <a:t> concluded that all diets, (independent of carbohydrate, fat, and protein content) that incorporated an exercise regimen significantly decreased weight and waist circumference in obese women.</a:t>
            </a:r>
          </a:p>
        </p:txBody>
      </p:sp>
    </p:spTree>
    <p:extLst>
      <p:ext uri="{BB962C8B-B14F-4D97-AF65-F5344CB8AC3E}">
        <p14:creationId xmlns:p14="http://schemas.microsoft.com/office/powerpoint/2010/main" val="6204866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 Low-Carbohydrate Diets Affect Health</a:t>
            </a:r>
            <a:r>
              <a:rPr lang="en-US" b="1" dirty="0" smtClean="0"/>
              <a:t>?</a:t>
            </a:r>
            <a:endParaRPr lang="en-US" b="1" dirty="0"/>
          </a:p>
        </p:txBody>
      </p:sp>
      <p:sp>
        <p:nvSpPr>
          <p:cNvPr id="3" name="Content Placeholder 2"/>
          <p:cNvSpPr>
            <a:spLocks noGrp="1"/>
          </p:cNvSpPr>
          <p:nvPr>
            <p:ph idx="1"/>
          </p:nvPr>
        </p:nvSpPr>
        <p:spPr>
          <a:xfrm>
            <a:off x="1218882" y="1600200"/>
            <a:ext cx="10514329" cy="4572000"/>
          </a:xfrm>
        </p:spPr>
        <p:txBody>
          <a:bodyPr>
            <a:normAutofit/>
          </a:bodyPr>
          <a:lstStyle/>
          <a:p>
            <a:r>
              <a:rPr lang="en-US" dirty="0"/>
              <a:t>Some studies do provide evidence that in comparison to other diets, low-carbohydrate diets improve insulin levels and other risk factors for Type 2 diabetes and cardiovascular disease</a:t>
            </a:r>
            <a:r>
              <a:rPr lang="en-US" dirty="0" smtClean="0"/>
              <a:t>.</a:t>
            </a:r>
          </a:p>
          <a:p>
            <a:r>
              <a:rPr lang="en-US" dirty="0"/>
              <a:t>The overall scientific consensus is that consuming fewer calories in a balanced diet will promote health and stimulate weight loss, with significantly better results achieved when combined with regular exercise.</a:t>
            </a:r>
          </a:p>
        </p:txBody>
      </p:sp>
    </p:spTree>
    <p:extLst>
      <p:ext uri="{BB962C8B-B14F-4D97-AF65-F5344CB8AC3E}">
        <p14:creationId xmlns:p14="http://schemas.microsoft.com/office/powerpoint/2010/main" val="19258658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Benefits of Whole Grains in the </a:t>
            </a:r>
            <a:r>
              <a:rPr lang="en-US" b="1" dirty="0" smtClean="0"/>
              <a:t>Diet</a:t>
            </a:r>
            <a:endParaRPr lang="en-US" b="1" dirty="0"/>
          </a:p>
        </p:txBody>
      </p:sp>
      <p:sp>
        <p:nvSpPr>
          <p:cNvPr id="3" name="Content Placeholder 2"/>
          <p:cNvSpPr>
            <a:spLocks noGrp="1"/>
          </p:cNvSpPr>
          <p:nvPr>
            <p:ph idx="1"/>
          </p:nvPr>
        </p:nvSpPr>
        <p:spPr>
          <a:xfrm>
            <a:off x="1218882" y="1600200"/>
            <a:ext cx="10361929" cy="4953000"/>
          </a:xfrm>
        </p:spPr>
        <p:txBody>
          <a:bodyPr>
            <a:normAutofit fontScale="92500" lnSpcReduction="10000"/>
          </a:bodyPr>
          <a:lstStyle/>
          <a:p>
            <a:r>
              <a:rPr lang="en-US" dirty="0"/>
              <a:t>While excessive consumption of fast-releasing carbohydrates is potentially bad for your health, consuming more slow-releasing carbohydrates is extremely beneficial to health. </a:t>
            </a:r>
            <a:endParaRPr lang="en-US" dirty="0" smtClean="0"/>
          </a:p>
          <a:p>
            <a:r>
              <a:rPr lang="en-US" dirty="0" smtClean="0"/>
              <a:t>There </a:t>
            </a:r>
            <a:r>
              <a:rPr lang="en-US" dirty="0"/>
              <a:t>is a wealth of scientific evidence supporting that replacing refined grains with whole grains decreases the risk for obesity, Type 2 diabetes, and cardiovascular disease. </a:t>
            </a:r>
            <a:endParaRPr lang="en-US" dirty="0" smtClean="0"/>
          </a:p>
          <a:p>
            <a:r>
              <a:rPr lang="en-US" dirty="0" smtClean="0"/>
              <a:t>Whole </a:t>
            </a:r>
            <a:r>
              <a:rPr lang="en-US" dirty="0"/>
              <a:t>grains are great dietary sources of fiber, vitamins, minerals, healthy fats, and a vast amount of beneficial plant chemicals, all of which contribute to the effects of whole grains on health. </a:t>
            </a:r>
            <a:endParaRPr lang="en-US" dirty="0" smtClean="0"/>
          </a:p>
          <a:p>
            <a:r>
              <a:rPr lang="en-US" dirty="0" smtClean="0"/>
              <a:t>Americans </a:t>
            </a:r>
            <a:r>
              <a:rPr lang="en-US" dirty="0"/>
              <a:t>typically do not consume the recommended amount of whole grains, which is 50 percent or more of grains from whole </a:t>
            </a:r>
            <a:r>
              <a:rPr lang="en-US" dirty="0" smtClean="0"/>
              <a:t>grains.</a:t>
            </a:r>
            <a:endParaRPr lang="en-US" dirty="0"/>
          </a:p>
        </p:txBody>
      </p:sp>
    </p:spTree>
    <p:extLst>
      <p:ext uri="{BB962C8B-B14F-4D97-AF65-F5344CB8AC3E}">
        <p14:creationId xmlns:p14="http://schemas.microsoft.com/office/powerpoint/2010/main" val="2570951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Benefits of Whole Grains in the </a:t>
            </a:r>
            <a:r>
              <a:rPr lang="en-US" b="1" dirty="0" smtClean="0"/>
              <a:t>Diet</a:t>
            </a:r>
            <a:endParaRPr lang="en-US" b="1" dirty="0"/>
          </a:p>
        </p:txBody>
      </p:sp>
      <p:pic>
        <p:nvPicPr>
          <p:cNvPr id="4" name="Content Placeholder 3" descr="Infographic depicting the proportion of foods that contribute to the consumption of whole grains in the American diet." title="How Do You Get Your Whole Grains?"/>
          <p:cNvPicPr>
            <a:picLocks noGrp="1" noChangeAspect="1"/>
          </p:cNvPicPr>
          <p:nvPr>
            <p:ph idx="1"/>
          </p:nvPr>
        </p:nvPicPr>
        <p:blipFill>
          <a:blip r:embed="rId2"/>
          <a:stretch>
            <a:fillRect/>
          </a:stretch>
        </p:blipFill>
        <p:spPr>
          <a:xfrm>
            <a:off x="2989263" y="1478071"/>
            <a:ext cx="5772149" cy="4574397"/>
          </a:xfrm>
          <a:prstGeom prst="rect">
            <a:avLst/>
          </a:prstGeom>
        </p:spPr>
      </p:pic>
      <p:sp>
        <p:nvSpPr>
          <p:cNvPr id="5" name="TextBox 4"/>
          <p:cNvSpPr txBox="1"/>
          <p:nvPr/>
        </p:nvSpPr>
        <p:spPr>
          <a:xfrm>
            <a:off x="3884612" y="6082739"/>
            <a:ext cx="3886200" cy="338554"/>
          </a:xfrm>
          <a:prstGeom prst="rect">
            <a:avLst/>
          </a:prstGeom>
          <a:noFill/>
        </p:spPr>
        <p:txBody>
          <a:bodyPr wrap="square" rtlCol="0">
            <a:spAutoFit/>
          </a:bodyPr>
          <a:lstStyle/>
          <a:p>
            <a:r>
              <a:rPr lang="en-US" sz="1600" dirty="0"/>
              <a:t>Grain Consumption Statistics in America</a:t>
            </a:r>
          </a:p>
        </p:txBody>
      </p:sp>
    </p:spTree>
    <p:extLst>
      <p:ext uri="{BB962C8B-B14F-4D97-AF65-F5344CB8AC3E}">
        <p14:creationId xmlns:p14="http://schemas.microsoft.com/office/powerpoint/2010/main" val="16704731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Colon Health</a:t>
            </a:r>
            <a:endParaRPr lang="en-US" b="1" dirty="0"/>
          </a:p>
        </p:txBody>
      </p:sp>
      <p:sp>
        <p:nvSpPr>
          <p:cNvPr id="3" name="Content Placeholder 2"/>
          <p:cNvSpPr>
            <a:spLocks noGrp="1"/>
          </p:cNvSpPr>
          <p:nvPr>
            <p:ph idx="1"/>
          </p:nvPr>
        </p:nvSpPr>
        <p:spPr>
          <a:xfrm>
            <a:off x="1218882" y="1600200"/>
            <a:ext cx="10361929" cy="4572000"/>
          </a:xfrm>
        </p:spPr>
        <p:txBody>
          <a:bodyPr>
            <a:normAutofit/>
          </a:bodyPr>
          <a:lstStyle/>
          <a:p>
            <a:r>
              <a:rPr lang="en-US" dirty="0"/>
              <a:t>A substantial health benefit of whole grain foods is that fiber actively supports digestion and optimizes colon health. </a:t>
            </a:r>
            <a:endParaRPr lang="en-US" dirty="0" smtClean="0"/>
          </a:p>
          <a:p>
            <a:r>
              <a:rPr lang="en-US" dirty="0" smtClean="0"/>
              <a:t>There </a:t>
            </a:r>
            <a:r>
              <a:rPr lang="en-US" dirty="0"/>
              <a:t>is good evidence supporting that insoluble fiber prevents the irritating problem of constipation and the development of diverticulosis and diverticulitis</a:t>
            </a:r>
            <a:r>
              <a:rPr lang="en-US" dirty="0" smtClean="0"/>
              <a:t>.</a:t>
            </a:r>
          </a:p>
          <a:p>
            <a:r>
              <a:rPr lang="en-US" b="1" dirty="0"/>
              <a:t>Diverticulosis</a:t>
            </a:r>
            <a:r>
              <a:rPr lang="en-US" dirty="0"/>
              <a:t> is a benign condition characterized by out-</a:t>
            </a:r>
            <a:r>
              <a:rPr lang="en-US" dirty="0" err="1"/>
              <a:t>pocketings</a:t>
            </a:r>
            <a:r>
              <a:rPr lang="en-US" dirty="0"/>
              <a:t> of the colon. </a:t>
            </a:r>
            <a:endParaRPr lang="en-US" dirty="0" smtClean="0"/>
          </a:p>
          <a:p>
            <a:r>
              <a:rPr lang="en-US" b="1" dirty="0" smtClean="0"/>
              <a:t>Diverticulitis</a:t>
            </a:r>
            <a:r>
              <a:rPr lang="en-US" dirty="0" smtClean="0"/>
              <a:t> </a:t>
            </a:r>
            <a:r>
              <a:rPr lang="en-US" dirty="0"/>
              <a:t>occurs when the out-</a:t>
            </a:r>
            <a:r>
              <a:rPr lang="en-US" dirty="0" err="1"/>
              <a:t>pocketings</a:t>
            </a:r>
            <a:r>
              <a:rPr lang="en-US" dirty="0"/>
              <a:t> in the lining of the colon become inflamed</a:t>
            </a:r>
            <a:r>
              <a:rPr lang="en-US" dirty="0" smtClean="0"/>
              <a:t>.</a:t>
            </a:r>
          </a:p>
          <a:p>
            <a:endParaRPr lang="en-US" dirty="0"/>
          </a:p>
        </p:txBody>
      </p:sp>
    </p:spTree>
    <p:extLst>
      <p:ext uri="{BB962C8B-B14F-4D97-AF65-F5344CB8AC3E}">
        <p14:creationId xmlns:p14="http://schemas.microsoft.com/office/powerpoint/2010/main" val="3029640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Diverticulitis</a:t>
            </a:r>
            <a:endParaRPr lang="en-US" b="1" dirty="0"/>
          </a:p>
        </p:txBody>
      </p:sp>
      <p:sp>
        <p:nvSpPr>
          <p:cNvPr id="3" name="Content Placeholder 2"/>
          <p:cNvSpPr>
            <a:spLocks noGrp="1"/>
          </p:cNvSpPr>
          <p:nvPr>
            <p:ph idx="1"/>
          </p:nvPr>
        </p:nvSpPr>
        <p:spPr>
          <a:xfrm>
            <a:off x="1218882" y="1600200"/>
            <a:ext cx="10209529" cy="4572000"/>
          </a:xfrm>
        </p:spPr>
        <p:txBody>
          <a:bodyPr>
            <a:normAutofit lnSpcReduction="10000"/>
          </a:bodyPr>
          <a:lstStyle/>
          <a:p>
            <a:r>
              <a:rPr lang="en-US" dirty="0"/>
              <a:t>Interestingly, diverticulitis did not make its medical debut until the early 1900s, and in 1971 was defined as a deficiency of whole-grain fiber. </a:t>
            </a:r>
            <a:endParaRPr lang="en-US" dirty="0" smtClean="0"/>
          </a:p>
          <a:p>
            <a:r>
              <a:rPr lang="en-US" dirty="0" smtClean="0"/>
              <a:t>According </a:t>
            </a:r>
            <a:r>
              <a:rPr lang="en-US" dirty="0"/>
              <a:t>to the National Digestive Diseases Information Clearinghouse, 10 percent of Americans over the age of forty have diverticulosis, and 50 percent of people over the age of sixty have the disorder</a:t>
            </a:r>
            <a:r>
              <a:rPr lang="en-US" dirty="0" smtClean="0"/>
              <a:t>.</a:t>
            </a:r>
          </a:p>
          <a:p>
            <a:r>
              <a:rPr lang="en-US" dirty="0"/>
              <a:t>Ten to 25 percent of people who have diverticulosis go on to develop diverticulitis</a:t>
            </a:r>
            <a:r>
              <a:rPr lang="en-US" dirty="0" smtClean="0"/>
              <a:t>.</a:t>
            </a:r>
          </a:p>
          <a:p>
            <a:r>
              <a:rPr lang="en-US" dirty="0"/>
              <a:t>Symptoms include lower abdominal pain, nausea, and alternating between constipation and diarrhea.</a:t>
            </a:r>
          </a:p>
        </p:txBody>
      </p:sp>
    </p:spTree>
    <p:extLst>
      <p:ext uri="{BB962C8B-B14F-4D97-AF65-F5344CB8AC3E}">
        <p14:creationId xmlns:p14="http://schemas.microsoft.com/office/powerpoint/2010/main" val="1622527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Diverticulitis</a:t>
            </a:r>
            <a:r>
              <a:rPr lang="en-US" b="1" dirty="0"/>
              <a:t>: A Disease of Fiber Deficiency</a:t>
            </a:r>
          </a:p>
        </p:txBody>
      </p:sp>
      <p:pic>
        <p:nvPicPr>
          <p:cNvPr id="4" name="Content Placeholder 3" descr=".Diverticulitis is a disease caused by lack of fiber in the diet." title="Deficiency of Dietary Fiber"/>
          <p:cNvPicPr>
            <a:picLocks noGrp="1" noChangeAspect="1"/>
          </p:cNvPicPr>
          <p:nvPr>
            <p:ph sz="half" idx="1"/>
          </p:nvPr>
        </p:nvPicPr>
        <p:blipFill>
          <a:blip r:embed="rId2"/>
          <a:stretch>
            <a:fillRect/>
          </a:stretch>
        </p:blipFill>
        <p:spPr>
          <a:xfrm>
            <a:off x="912812" y="1600200"/>
            <a:ext cx="4386786" cy="4876800"/>
          </a:xfrm>
          <a:prstGeom prst="rect">
            <a:avLst/>
          </a:prstGeom>
        </p:spPr>
      </p:pic>
      <p:sp>
        <p:nvSpPr>
          <p:cNvPr id="5" name="Content Placeholder 4"/>
          <p:cNvSpPr>
            <a:spLocks noGrp="1"/>
          </p:cNvSpPr>
          <p:nvPr>
            <p:ph sz="half" idx="2"/>
          </p:nvPr>
        </p:nvSpPr>
        <p:spPr>
          <a:xfrm>
            <a:off x="5789612" y="1600200"/>
            <a:ext cx="5943600" cy="5029200"/>
          </a:xfrm>
        </p:spPr>
        <p:txBody>
          <a:bodyPr>
            <a:normAutofit lnSpcReduction="10000"/>
          </a:bodyPr>
          <a:lstStyle/>
          <a:p>
            <a:r>
              <a:rPr lang="en-US" dirty="0"/>
              <a:t>The chances of developing diverticulosis can be reduced with fiber intake because of what the breakdown products of the fiber do for the colon. </a:t>
            </a:r>
            <a:endParaRPr lang="en-US" dirty="0" smtClean="0"/>
          </a:p>
          <a:p>
            <a:r>
              <a:rPr lang="en-US" dirty="0" smtClean="0"/>
              <a:t>The </a:t>
            </a:r>
            <a:r>
              <a:rPr lang="en-US" dirty="0"/>
              <a:t>bacterial breakdown of fiber in the large intestine releases short-chain fatty acids. </a:t>
            </a:r>
            <a:endParaRPr lang="en-US" dirty="0" smtClean="0"/>
          </a:p>
          <a:p>
            <a:r>
              <a:rPr lang="en-US" dirty="0" smtClean="0"/>
              <a:t>These </a:t>
            </a:r>
            <a:r>
              <a:rPr lang="en-US" dirty="0"/>
              <a:t>molecules have been found to nourish colonic cells, inhibit colonic inflammation, and stimulate the immune </a:t>
            </a:r>
            <a:r>
              <a:rPr lang="en-US" dirty="0" smtClean="0"/>
              <a:t>system.</a:t>
            </a:r>
            <a:endParaRPr lang="en-US" dirty="0"/>
          </a:p>
        </p:txBody>
      </p:sp>
    </p:spTree>
    <p:extLst>
      <p:ext uri="{BB962C8B-B14F-4D97-AF65-F5344CB8AC3E}">
        <p14:creationId xmlns:p14="http://schemas.microsoft.com/office/powerpoint/2010/main" val="1190431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4.6 </a:t>
            </a:r>
            <a:r>
              <a:rPr lang="en-US" b="1" dirty="0" smtClean="0"/>
              <a:t>Carbs </a:t>
            </a:r>
            <a:r>
              <a:rPr lang="en-US" b="1" dirty="0"/>
              <a:t>and Personal Diet </a:t>
            </a:r>
            <a:r>
              <a:rPr lang="en-US" b="1" dirty="0" smtClean="0"/>
              <a:t>Choices</a:t>
            </a:r>
            <a:endParaRPr lang="en-US" dirty="0"/>
          </a:p>
        </p:txBody>
      </p:sp>
      <p:sp>
        <p:nvSpPr>
          <p:cNvPr id="3" name="Content Placeholder 2"/>
          <p:cNvSpPr>
            <a:spLocks noGrp="1"/>
          </p:cNvSpPr>
          <p:nvPr>
            <p:ph idx="1"/>
          </p:nvPr>
        </p:nvSpPr>
        <p:spPr>
          <a:xfrm>
            <a:off x="1218882" y="1600200"/>
            <a:ext cx="10057129" cy="4572000"/>
          </a:xfrm>
        </p:spPr>
        <p:txBody>
          <a:bodyPr>
            <a:normAutofit lnSpcReduction="10000"/>
          </a:bodyPr>
          <a:lstStyle/>
          <a:p>
            <a:r>
              <a:rPr lang="en-US" dirty="0"/>
              <a:t>The Food and Nutrition Board of IOM has set the Recommended Dietary Allowance (RDA) of carbohydrates for children and adults at 130 grams per day. </a:t>
            </a:r>
            <a:endParaRPr lang="en-US" dirty="0" smtClean="0"/>
          </a:p>
          <a:p>
            <a:r>
              <a:rPr lang="en-US" dirty="0" smtClean="0"/>
              <a:t>This </a:t>
            </a:r>
            <a:r>
              <a:rPr lang="en-US" dirty="0"/>
              <a:t>is the average minimum amount the brain requires to function properly. </a:t>
            </a:r>
            <a:endParaRPr lang="en-US" dirty="0" smtClean="0"/>
          </a:p>
          <a:p>
            <a:r>
              <a:rPr lang="en-US" dirty="0" smtClean="0"/>
              <a:t>The </a:t>
            </a:r>
            <a:r>
              <a:rPr lang="en-US" dirty="0"/>
              <a:t>Acceptable Macronutrient Distribution Range (AMDR) for carbohydrates is between 45 and 65 percent. </a:t>
            </a:r>
            <a:endParaRPr lang="en-US" dirty="0" smtClean="0"/>
          </a:p>
          <a:p>
            <a:r>
              <a:rPr lang="en-US" dirty="0" smtClean="0"/>
              <a:t>This </a:t>
            </a:r>
            <a:r>
              <a:rPr lang="en-US" dirty="0"/>
              <a:t>means that on a 2,000 kilocalorie diet, a person should consume between 225 and 325 grams of carbohydrate each day.</a:t>
            </a:r>
          </a:p>
        </p:txBody>
      </p:sp>
    </p:spTree>
    <p:extLst>
      <p:ext uri="{BB962C8B-B14F-4D97-AF65-F5344CB8AC3E}">
        <p14:creationId xmlns:p14="http://schemas.microsoft.com/office/powerpoint/2010/main" val="2648578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Carbs </a:t>
            </a:r>
            <a:r>
              <a:rPr lang="en-US" b="1" dirty="0"/>
              <a:t>and Personal Diet </a:t>
            </a:r>
            <a:r>
              <a:rPr lang="en-US" b="1" dirty="0" smtClean="0"/>
              <a:t>Choices</a:t>
            </a:r>
            <a:endParaRPr lang="en-US" dirty="0"/>
          </a:p>
        </p:txBody>
      </p:sp>
      <p:sp>
        <p:nvSpPr>
          <p:cNvPr id="3" name="Content Placeholder 2"/>
          <p:cNvSpPr>
            <a:spLocks noGrp="1"/>
          </p:cNvSpPr>
          <p:nvPr>
            <p:ph idx="1"/>
          </p:nvPr>
        </p:nvSpPr>
        <p:spPr>
          <a:xfrm>
            <a:off x="1218882" y="1600200"/>
            <a:ext cx="10209529" cy="4572000"/>
          </a:xfrm>
        </p:spPr>
        <p:txBody>
          <a:bodyPr>
            <a:normAutofit/>
          </a:bodyPr>
          <a:lstStyle/>
          <a:p>
            <a:r>
              <a:rPr lang="en-US" dirty="0"/>
              <a:t>According to the IOM not more than 25 percent of total calories consumed should come from added sugars. </a:t>
            </a:r>
            <a:endParaRPr lang="en-US" dirty="0" smtClean="0"/>
          </a:p>
          <a:p>
            <a:r>
              <a:rPr lang="en-US" dirty="0" smtClean="0"/>
              <a:t>The </a:t>
            </a:r>
            <a:r>
              <a:rPr lang="en-US" dirty="0"/>
              <a:t>World Health Organization and the AHA recommend much lower intakes of added sugars—10 percent or less of total calories consumed. </a:t>
            </a:r>
            <a:endParaRPr lang="en-US" dirty="0" smtClean="0"/>
          </a:p>
          <a:p>
            <a:r>
              <a:rPr lang="en-US" dirty="0" smtClean="0"/>
              <a:t>The </a:t>
            </a:r>
            <a:r>
              <a:rPr lang="en-US" dirty="0"/>
              <a:t>IOM has also set Adequate Intakes for dietary fiber, which are 38 and 25 grams for men and women, respectively. </a:t>
            </a:r>
            <a:endParaRPr lang="en-US" dirty="0" smtClean="0"/>
          </a:p>
          <a:p>
            <a:r>
              <a:rPr lang="en-US" dirty="0" smtClean="0"/>
              <a:t>The </a:t>
            </a:r>
            <a:r>
              <a:rPr lang="en-US" dirty="0"/>
              <a:t>recommendations for dietary fiber are based upon the intake levels known to prevent against heart disease.</a:t>
            </a:r>
          </a:p>
        </p:txBody>
      </p:sp>
    </p:spTree>
    <p:extLst>
      <p:ext uri="{BB962C8B-B14F-4D97-AF65-F5344CB8AC3E}">
        <p14:creationId xmlns:p14="http://schemas.microsoft.com/office/powerpoint/2010/main" val="3423236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101A6E8-6240-4AAC-98BE-2C9467BDF859}"/>
</file>

<file path=customXml/itemProps2.xml><?xml version="1.0" encoding="utf-8"?>
<ds:datastoreItem xmlns:ds="http://schemas.openxmlformats.org/officeDocument/2006/customXml" ds:itemID="{308942AA-0721-4324-BC2C-A3CB43F24E71}">
  <ds:schemaRefs>
    <ds:schemaRef ds:uri="http://schemas.microsoft.com/sharepoint/v3/contenttype/forms"/>
  </ds:schemaRefs>
</ds:datastoreItem>
</file>

<file path=customXml/itemProps3.xml><?xml version="1.0" encoding="utf-8"?>
<ds:datastoreItem xmlns:ds="http://schemas.openxmlformats.org/officeDocument/2006/customXml" ds:itemID="{5E700CCB-20BA-4760-AB9F-AC3B63ED32E0}">
  <ds:schemaRefs>
    <ds:schemaRef ds:uri="http://www.w3.org/XML/1998/namespace"/>
    <ds:schemaRef ds:uri="http://purl.org/dc/terms/"/>
    <ds:schemaRef ds:uri="http://schemas.microsoft.com/office/2006/documentManagement/types"/>
    <ds:schemaRef ds:uri="a4f35948-e619-41b3-aa29-22878b09cfd2"/>
    <ds:schemaRef ds:uri="http://purl.org/dc/elements/1.1/"/>
    <ds:schemaRef ds:uri="http://schemas.microsoft.com/office/2006/metadata/properties"/>
    <ds:schemaRef ds:uri="http://purl.org/dc/dcmitype/"/>
    <ds:schemaRef ds:uri="http://schemas.microsoft.com/office/infopath/2007/PartnerControls"/>
    <ds:schemaRef ds:uri="http://schemas.openxmlformats.org/package/2006/metadata/core-properties"/>
    <ds:schemaRef ds:uri="40262f94-9f35-4ac3-9a90-690165a166b7"/>
  </ds:schemaRefs>
</ds:datastoreItem>
</file>

<file path=docProps/app.xml><?xml version="1.0" encoding="utf-8"?>
<Properties xmlns="http://schemas.openxmlformats.org/officeDocument/2006/extended-properties" xmlns:vt="http://schemas.openxmlformats.org/officeDocument/2006/docPropsVTypes">
  <Template>Fresh food presentation (widescreen)</Template>
  <TotalTime>2511</TotalTime>
  <Words>9470</Words>
  <Application>Microsoft Office PowerPoint</Application>
  <PresentationFormat>Custom</PresentationFormat>
  <Paragraphs>620</Paragraphs>
  <Slides>118</Slides>
  <Notes>0</Notes>
  <HiddenSlides>0</HiddenSlides>
  <MMClips>4</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118</vt:i4>
      </vt:variant>
    </vt:vector>
  </HeadingPairs>
  <TitlesOfParts>
    <vt:vector size="121" baseType="lpstr">
      <vt:lpstr>Arial</vt:lpstr>
      <vt:lpstr>Constantia</vt:lpstr>
      <vt:lpstr>Cooking 16x9</vt:lpstr>
      <vt:lpstr>Carbohydrates</vt:lpstr>
      <vt:lpstr>Chapter Objectives</vt:lpstr>
      <vt:lpstr>Chapter Objectives</vt:lpstr>
      <vt:lpstr>Introduction:  The History of Bread</vt:lpstr>
      <vt:lpstr>The History of Bread</vt:lpstr>
      <vt:lpstr>The History of Bread</vt:lpstr>
      <vt:lpstr>The History of Bread</vt:lpstr>
      <vt:lpstr>The History of Bread</vt:lpstr>
      <vt:lpstr>The History of Bread</vt:lpstr>
      <vt:lpstr>The History of Bread</vt:lpstr>
      <vt:lpstr>A Wheat Kernel</vt:lpstr>
      <vt:lpstr>The History of Bread</vt:lpstr>
      <vt:lpstr>4.1 A Closer Look at Carbohydrates</vt:lpstr>
      <vt:lpstr>What are Carbohydrates?</vt:lpstr>
      <vt:lpstr>Carbohydrate Classification</vt:lpstr>
      <vt:lpstr>Carbohydrate Classification</vt:lpstr>
      <vt:lpstr>Carbohydrate Classification</vt:lpstr>
      <vt:lpstr>Fast-Releasing Carbohydrates</vt:lpstr>
      <vt:lpstr>Most Common Monosaccharides</vt:lpstr>
      <vt:lpstr>Monosaccharides</vt:lpstr>
      <vt:lpstr>Monosaccharides</vt:lpstr>
      <vt:lpstr>Monosaccharides</vt:lpstr>
      <vt:lpstr>Disaccharides</vt:lpstr>
      <vt:lpstr>Slow-Releasing Carbohydrates</vt:lpstr>
      <vt:lpstr>Starches</vt:lpstr>
      <vt:lpstr>Starches</vt:lpstr>
      <vt:lpstr>Starches</vt:lpstr>
      <vt:lpstr>Dietary Fibers</vt:lpstr>
      <vt:lpstr>Dietary Fibers</vt:lpstr>
      <vt:lpstr>Dietary Fibers</vt:lpstr>
      <vt:lpstr>4.2 Digestion and Absorption of Carbohydrates</vt:lpstr>
      <vt:lpstr>Sweetness Comparison of Carbohydrates</vt:lpstr>
      <vt:lpstr>Digestion from Mouth to Stomach</vt:lpstr>
      <vt:lpstr>Digestion from Mouth to Stomach</vt:lpstr>
      <vt:lpstr>Digestion from Mouth to Stomach</vt:lpstr>
      <vt:lpstr>From the Stomach to the Small Instestine</vt:lpstr>
      <vt:lpstr>Lactose Intolerance</vt:lpstr>
      <vt:lpstr>Absorption: From Small Intestines to the Blood</vt:lpstr>
      <vt:lpstr>Absorption: From Small Intestines to the Blood</vt:lpstr>
      <vt:lpstr>The Pancreas and Liver</vt:lpstr>
      <vt:lpstr>The Pancreas and Liver</vt:lpstr>
      <vt:lpstr>The Pancreas and Liver</vt:lpstr>
      <vt:lpstr>Leftover Carbohydrates: The Large Intestine</vt:lpstr>
      <vt:lpstr>Leftover Carbohydrates: The Large Intestine</vt:lpstr>
      <vt:lpstr>A Carbohydrate Feast</vt:lpstr>
      <vt:lpstr>A Carbohydrate Feast</vt:lpstr>
      <vt:lpstr>A Carbohydrate Feast</vt:lpstr>
      <vt:lpstr>Glycemic Index</vt:lpstr>
      <vt:lpstr>Glycemic Index</vt:lpstr>
      <vt:lpstr>Glycemic Index</vt:lpstr>
      <vt:lpstr>Balancing the Thanksgiving Feast</vt:lpstr>
      <vt:lpstr>4.3 The Functions of Carbohydrates</vt:lpstr>
      <vt:lpstr>Function One:  Energy Production</vt:lpstr>
      <vt:lpstr>Energy Production</vt:lpstr>
      <vt:lpstr>Cellular Respiration</vt:lpstr>
      <vt:lpstr>Cellular Respiration</vt:lpstr>
      <vt:lpstr>Function Two:  Energy Storage</vt:lpstr>
      <vt:lpstr>Energy Storage</vt:lpstr>
      <vt:lpstr>Energy Storage</vt:lpstr>
      <vt:lpstr>Function Three: Building Macromolecules</vt:lpstr>
      <vt:lpstr>Deoxyribose Sugar</vt:lpstr>
      <vt:lpstr>Function Four: Sparing Protein</vt:lpstr>
      <vt:lpstr>Function Five: Lipid Metabolism</vt:lpstr>
      <vt:lpstr>Function Five: Lipid Metabolism</vt:lpstr>
      <vt:lpstr>4.4 Looking Closely at Diabetes</vt:lpstr>
      <vt:lpstr>Type 1 Diabetes</vt:lpstr>
      <vt:lpstr>Type 1 Diabetes</vt:lpstr>
      <vt:lpstr>Type 1 Diabetes</vt:lpstr>
      <vt:lpstr>Type 2 Diabetes</vt:lpstr>
      <vt:lpstr>Type 2 Diabetes</vt:lpstr>
      <vt:lpstr>Type 2 Diabetes</vt:lpstr>
      <vt:lpstr>Type 2 Diabetes</vt:lpstr>
      <vt:lpstr>Type 2 Diabetes</vt:lpstr>
      <vt:lpstr>Do You Have High Blood Sugar?</vt:lpstr>
      <vt:lpstr>Metabolic Syndrome</vt:lpstr>
      <vt:lpstr>Gestational Diabetes</vt:lpstr>
      <vt:lpstr>Prediabetes</vt:lpstr>
      <vt:lpstr>Long-term Consequences of Diabetes</vt:lpstr>
      <vt:lpstr>Diabetes and Associated Complications</vt:lpstr>
      <vt:lpstr>4.5 High-Carbohydrate Diets</vt:lpstr>
      <vt:lpstr>Added Sugars</vt:lpstr>
      <vt:lpstr>Added Sugars</vt:lpstr>
      <vt:lpstr>Added Sugars</vt:lpstr>
      <vt:lpstr>Added Sugars</vt:lpstr>
      <vt:lpstr>The Most Notorious Sugar</vt:lpstr>
      <vt:lpstr>The Most Notorious Sugar</vt:lpstr>
      <vt:lpstr>The Most Notorious Sugar</vt:lpstr>
      <vt:lpstr>Oral Disease</vt:lpstr>
      <vt:lpstr>Oral Disease</vt:lpstr>
      <vt:lpstr>Cavities</vt:lpstr>
      <vt:lpstr>Do Low-Carbohydrate Diets Affect Health?</vt:lpstr>
      <vt:lpstr>Do Low-Carbohydrate Diets Affect Health?</vt:lpstr>
      <vt:lpstr>Health Benefits of Whole Grains in the Diet</vt:lpstr>
      <vt:lpstr>Health Benefits of Whole Grains in the Diet</vt:lpstr>
      <vt:lpstr>Colon Health</vt:lpstr>
      <vt:lpstr>Diverticulitis</vt:lpstr>
      <vt:lpstr>Diverticulitis: A Disease of Fiber Deficiency</vt:lpstr>
      <vt:lpstr>4.6 Carbs and Personal Diet Choices</vt:lpstr>
      <vt:lpstr>Carbs and Personal Diet Choices</vt:lpstr>
      <vt:lpstr>DRIs for Carbohydrates and Fiber</vt:lpstr>
      <vt:lpstr>Dietary Sources of Carbohydrates</vt:lpstr>
      <vt:lpstr>It’s the Whole Nutrient Package</vt:lpstr>
      <vt:lpstr>Understanding Carbs from Product Information</vt:lpstr>
      <vt:lpstr>Food Labels Pertaining to Carbohydrates</vt:lpstr>
      <vt:lpstr>Personal Choices</vt:lpstr>
      <vt:lpstr>Personal Choices</vt:lpstr>
      <vt:lpstr>4.7 Functional Attributes of Carbohydrates</vt:lpstr>
      <vt:lpstr>Functional Attributes of Carbohydrates</vt:lpstr>
      <vt:lpstr>Sugar Substitutes</vt:lpstr>
      <vt:lpstr>Sugar Substitutes</vt:lpstr>
      <vt:lpstr>Sugar Substitutes</vt:lpstr>
      <vt:lpstr>Sweetness Comparison of Sugar Substitutes</vt:lpstr>
      <vt:lpstr>Benefits of Sugar Substitutes</vt:lpstr>
      <vt:lpstr>Health Concerns of Sugar Substitutes</vt:lpstr>
      <vt:lpstr>Health Concerns of Sugar Substitutes</vt:lpstr>
      <vt:lpstr>Health Benefits of Sugar Substitutes</vt:lpstr>
      <vt:lpstr>Regulation of Sugar Substitutes</vt:lpstr>
      <vt:lpstr>Regulation of Sugar Substitutes</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Sharryse Henderson</cp:lastModifiedBy>
  <cp:revision>144</cp:revision>
  <dcterms:created xsi:type="dcterms:W3CDTF">2018-01-08T00:02:35Z</dcterms:created>
  <dcterms:modified xsi:type="dcterms:W3CDTF">2021-12-11T14:23:44Z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