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8"/>
  </p:notesMasterIdLst>
  <p:handoutMasterIdLst>
    <p:handoutMasterId r:id="rId99"/>
  </p:handoutMasterIdLst>
  <p:sldIdLst>
    <p:sldId id="256" r:id="rId5"/>
    <p:sldId id="257" r:id="rId6"/>
    <p:sldId id="347" r:id="rId7"/>
    <p:sldId id="348" r:id="rId8"/>
    <p:sldId id="346"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5" r:id="rId66"/>
    <p:sldId id="314" r:id="rId67"/>
    <p:sldId id="316" r:id="rId68"/>
    <p:sldId id="317" r:id="rId69"/>
    <p:sldId id="318" r:id="rId70"/>
    <p:sldId id="319" r:id="rId71"/>
    <p:sldId id="320" r:id="rId72"/>
    <p:sldId id="345"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 id="334" r:id="rId87"/>
    <p:sldId id="335" r:id="rId88"/>
    <p:sldId id="336" r:id="rId89"/>
    <p:sldId id="337" r:id="rId90"/>
    <p:sldId id="338" r:id="rId91"/>
    <p:sldId id="339" r:id="rId92"/>
    <p:sldId id="344" r:id="rId93"/>
    <p:sldId id="340" r:id="rId94"/>
    <p:sldId id="341" r:id="rId95"/>
    <p:sldId id="342" r:id="rId96"/>
    <p:sldId id="343" r:id="rId97"/>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492" autoAdjust="0"/>
  </p:normalViewPr>
  <p:slideViewPr>
    <p:cSldViewPr>
      <p:cViewPr varScale="1">
        <p:scale>
          <a:sx n="55" d="100"/>
          <a:sy n="55" d="100"/>
        </p:scale>
        <p:origin x="17" y="353"/>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12/11/2021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12/11/2021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smtClean="0"/>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smtClean="0"/>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12/11/2021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12/11/2021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12/11/2021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12/11/2021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hjv5OnbcjE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08ZYEGQmiLc"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9676288" cy="1676400"/>
          </a:xfrm>
        </p:spPr>
        <p:txBody>
          <a:bodyPr/>
          <a:lstStyle/>
          <a:p>
            <a:r>
              <a:rPr lang="en-US" sz="5400" dirty="0" smtClean="0"/>
              <a:t>Lipids</a:t>
            </a:r>
            <a:endParaRPr lang="en-US" sz="5400" dirty="0"/>
          </a:p>
        </p:txBody>
      </p:sp>
      <p:sp>
        <p:nvSpPr>
          <p:cNvPr id="3" name="Subtitle 2"/>
          <p:cNvSpPr>
            <a:spLocks noGrp="1"/>
          </p:cNvSpPr>
          <p:nvPr>
            <p:ph type="subTitle" idx="1"/>
          </p:nvPr>
        </p:nvSpPr>
        <p:spPr/>
        <p:txBody>
          <a:bodyPr/>
          <a:lstStyle/>
          <a:p>
            <a:r>
              <a:rPr lang="en-US" dirty="0" smtClean="0"/>
              <a:t>Chapter Five</a:t>
            </a:r>
            <a:endParaRPr lang="en-US" dirty="0"/>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a:t>
            </a:r>
            <a:r>
              <a:rPr lang="en-US" b="1" dirty="0"/>
              <a:t>Are Lipids</a:t>
            </a:r>
            <a:r>
              <a:rPr lang="en-US" b="1" dirty="0" smtClean="0"/>
              <a:t>?</a:t>
            </a:r>
            <a:endParaRPr lang="en-US" b="1" dirty="0"/>
          </a:p>
        </p:txBody>
      </p:sp>
      <p:sp>
        <p:nvSpPr>
          <p:cNvPr id="3" name="Content Placeholder 2"/>
          <p:cNvSpPr>
            <a:spLocks noGrp="1"/>
          </p:cNvSpPr>
          <p:nvPr>
            <p:ph idx="1"/>
          </p:nvPr>
        </p:nvSpPr>
        <p:spPr>
          <a:xfrm>
            <a:off x="1218882" y="1600200"/>
            <a:ext cx="10057129" cy="4953000"/>
          </a:xfrm>
        </p:spPr>
        <p:txBody>
          <a:bodyPr>
            <a:normAutofit/>
          </a:bodyPr>
          <a:lstStyle/>
          <a:p>
            <a:r>
              <a:rPr lang="en-US" dirty="0"/>
              <a:t>Lipids perform three primary biological functions within the body: </a:t>
            </a:r>
            <a:endParaRPr lang="en-US" dirty="0" smtClean="0"/>
          </a:p>
          <a:p>
            <a:pPr lvl="1"/>
            <a:r>
              <a:rPr lang="en-US" dirty="0" smtClean="0"/>
              <a:t>they </a:t>
            </a:r>
            <a:r>
              <a:rPr lang="en-US" dirty="0"/>
              <a:t>serve as structural components of cell </a:t>
            </a:r>
            <a:r>
              <a:rPr lang="en-US" dirty="0" smtClean="0"/>
              <a:t>membranes </a:t>
            </a:r>
            <a:endParaRPr lang="en-US" dirty="0"/>
          </a:p>
          <a:p>
            <a:pPr lvl="1"/>
            <a:r>
              <a:rPr lang="en-US" dirty="0" smtClean="0"/>
              <a:t>function </a:t>
            </a:r>
            <a:r>
              <a:rPr lang="en-US" dirty="0"/>
              <a:t>as energy storehouses, and </a:t>
            </a:r>
            <a:endParaRPr lang="en-US" dirty="0" smtClean="0"/>
          </a:p>
          <a:p>
            <a:pPr lvl="1"/>
            <a:r>
              <a:rPr lang="en-US" dirty="0" smtClean="0"/>
              <a:t>function </a:t>
            </a:r>
            <a:r>
              <a:rPr lang="en-US" dirty="0"/>
              <a:t>as important signaling </a:t>
            </a:r>
            <a:r>
              <a:rPr lang="en-US" dirty="0" smtClean="0"/>
              <a:t>molecules</a:t>
            </a:r>
          </a:p>
          <a:p>
            <a:r>
              <a:rPr lang="en-US" dirty="0"/>
              <a:t>The three main types of lipids </a:t>
            </a:r>
            <a:r>
              <a:rPr lang="en-US" dirty="0" smtClean="0"/>
              <a:t>are:</a:t>
            </a:r>
          </a:p>
          <a:p>
            <a:pPr lvl="1"/>
            <a:r>
              <a:rPr lang="en-US" dirty="0" err="1" smtClean="0"/>
              <a:t>Triacylglycerols</a:t>
            </a:r>
            <a:r>
              <a:rPr lang="en-US" dirty="0" smtClean="0"/>
              <a:t> (aka triglycerides)</a:t>
            </a:r>
          </a:p>
          <a:p>
            <a:pPr lvl="1"/>
            <a:r>
              <a:rPr lang="en-US" dirty="0" smtClean="0"/>
              <a:t>phospholipids </a:t>
            </a:r>
            <a:r>
              <a:rPr lang="en-US" dirty="0"/>
              <a:t>and </a:t>
            </a:r>
            <a:endParaRPr lang="en-US" dirty="0" smtClean="0"/>
          </a:p>
          <a:p>
            <a:pPr lvl="1"/>
            <a:r>
              <a:rPr lang="en-US" dirty="0" smtClean="0"/>
              <a:t>sterols</a:t>
            </a:r>
          </a:p>
        </p:txBody>
      </p:sp>
    </p:spTree>
    <p:extLst>
      <p:ext uri="{BB962C8B-B14F-4D97-AF65-F5344CB8AC3E}">
        <p14:creationId xmlns:p14="http://schemas.microsoft.com/office/powerpoint/2010/main" val="387322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Triacylglycerols</a:t>
            </a:r>
            <a:endParaRPr lang="en-US" b="1" dirty="0"/>
          </a:p>
        </p:txBody>
      </p:sp>
      <p:sp>
        <p:nvSpPr>
          <p:cNvPr id="3" name="Content Placeholder 2"/>
          <p:cNvSpPr>
            <a:spLocks noGrp="1"/>
          </p:cNvSpPr>
          <p:nvPr>
            <p:ph idx="1"/>
          </p:nvPr>
        </p:nvSpPr>
        <p:spPr>
          <a:xfrm>
            <a:off x="1218882" y="1600200"/>
            <a:ext cx="10057129" cy="4953000"/>
          </a:xfrm>
        </p:spPr>
        <p:txBody>
          <a:bodyPr>
            <a:normAutofit lnSpcReduction="10000"/>
          </a:bodyPr>
          <a:lstStyle/>
          <a:p>
            <a:r>
              <a:rPr lang="en-US" dirty="0" err="1"/>
              <a:t>Triacylglycerols</a:t>
            </a:r>
            <a:r>
              <a:rPr lang="en-US" dirty="0"/>
              <a:t> (also known as </a:t>
            </a:r>
            <a:r>
              <a:rPr lang="en-US" b="1" dirty="0"/>
              <a:t>triglycerides</a:t>
            </a:r>
            <a:r>
              <a:rPr lang="en-US" dirty="0"/>
              <a:t>) make up more than 95 percent of lipids in the diet and are commonly found in fried foods, vegetable oil, butter, whole milk, cheese, cream cheese, and some meats</a:t>
            </a:r>
            <a:r>
              <a:rPr lang="en-US" dirty="0" smtClean="0"/>
              <a:t>.</a:t>
            </a:r>
          </a:p>
          <a:p>
            <a:r>
              <a:rPr lang="en-US" dirty="0"/>
              <a:t>Naturally occurring </a:t>
            </a:r>
            <a:r>
              <a:rPr lang="en-US" dirty="0" err="1"/>
              <a:t>triacylglycerols</a:t>
            </a:r>
            <a:r>
              <a:rPr lang="en-US" dirty="0"/>
              <a:t> are found in many foods, including avocados, olives, corn, and nuts. </a:t>
            </a:r>
            <a:endParaRPr lang="en-US" dirty="0" smtClean="0"/>
          </a:p>
          <a:p>
            <a:r>
              <a:rPr lang="en-US" dirty="0" smtClean="0"/>
              <a:t>We commonly </a:t>
            </a:r>
            <a:r>
              <a:rPr lang="en-US" dirty="0"/>
              <a:t>call the </a:t>
            </a:r>
            <a:r>
              <a:rPr lang="en-US" dirty="0" err="1"/>
              <a:t>triacylglycerols</a:t>
            </a:r>
            <a:r>
              <a:rPr lang="en-US" dirty="0"/>
              <a:t> in our food “fats” and “oils.” </a:t>
            </a:r>
            <a:endParaRPr lang="en-US" dirty="0" smtClean="0"/>
          </a:p>
          <a:p>
            <a:r>
              <a:rPr lang="en-US" dirty="0" smtClean="0"/>
              <a:t>Fats </a:t>
            </a:r>
            <a:r>
              <a:rPr lang="en-US" dirty="0"/>
              <a:t>are lipids that are solid at room temperature, whereas oils are liquid. </a:t>
            </a:r>
            <a:endParaRPr lang="en-US" dirty="0" smtClean="0"/>
          </a:p>
          <a:p>
            <a:r>
              <a:rPr lang="en-US" dirty="0" smtClean="0"/>
              <a:t>As </a:t>
            </a:r>
            <a:r>
              <a:rPr lang="en-US" dirty="0"/>
              <a:t>with most fats, </a:t>
            </a:r>
            <a:r>
              <a:rPr lang="en-US" dirty="0" err="1"/>
              <a:t>triacylglycerols</a:t>
            </a:r>
            <a:r>
              <a:rPr lang="en-US" dirty="0"/>
              <a:t> do not dissolve in water. </a:t>
            </a:r>
            <a:endParaRPr lang="en-US" dirty="0" smtClean="0"/>
          </a:p>
        </p:txBody>
      </p:sp>
    </p:spTree>
    <p:extLst>
      <p:ext uri="{BB962C8B-B14F-4D97-AF65-F5344CB8AC3E}">
        <p14:creationId xmlns:p14="http://schemas.microsoft.com/office/powerpoint/2010/main" val="2765403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Phospholipids</a:t>
            </a:r>
            <a:endParaRPr lang="en-US" b="1" dirty="0"/>
          </a:p>
        </p:txBody>
      </p:sp>
      <p:sp>
        <p:nvSpPr>
          <p:cNvPr id="3" name="Content Placeholder 2"/>
          <p:cNvSpPr>
            <a:spLocks noGrp="1"/>
          </p:cNvSpPr>
          <p:nvPr>
            <p:ph idx="1"/>
          </p:nvPr>
        </p:nvSpPr>
        <p:spPr>
          <a:xfrm>
            <a:off x="1218882" y="1600200"/>
            <a:ext cx="10133329" cy="4953000"/>
          </a:xfrm>
        </p:spPr>
        <p:txBody>
          <a:bodyPr>
            <a:normAutofit/>
          </a:bodyPr>
          <a:lstStyle/>
          <a:p>
            <a:r>
              <a:rPr lang="en-US" dirty="0"/>
              <a:t>Phospholipids make up only about 2 percent of dietary lipids. </a:t>
            </a:r>
            <a:endParaRPr lang="en-US" dirty="0" smtClean="0"/>
          </a:p>
          <a:p>
            <a:r>
              <a:rPr lang="en-US" dirty="0" smtClean="0"/>
              <a:t>They </a:t>
            </a:r>
            <a:r>
              <a:rPr lang="en-US" dirty="0"/>
              <a:t>are water-soluble and are found in both plants and animals. </a:t>
            </a:r>
            <a:endParaRPr lang="en-US" dirty="0" smtClean="0"/>
          </a:p>
          <a:p>
            <a:r>
              <a:rPr lang="en-US" dirty="0" smtClean="0"/>
              <a:t>Phospholipids </a:t>
            </a:r>
            <a:r>
              <a:rPr lang="en-US" dirty="0"/>
              <a:t>are crucial for building the protective barrier, or membrane, around your body’s cells. </a:t>
            </a:r>
            <a:endParaRPr lang="en-US" dirty="0" smtClean="0"/>
          </a:p>
          <a:p>
            <a:r>
              <a:rPr lang="en-US" dirty="0" smtClean="0"/>
              <a:t>In </a:t>
            </a:r>
            <a:r>
              <a:rPr lang="en-US" dirty="0"/>
              <a:t>fact, phospholipids are synthesized in the body to form cell and organelle membranes. </a:t>
            </a:r>
            <a:endParaRPr lang="en-US" dirty="0" smtClean="0"/>
          </a:p>
          <a:p>
            <a:r>
              <a:rPr lang="en-US" dirty="0" smtClean="0"/>
              <a:t>In </a:t>
            </a:r>
            <a:r>
              <a:rPr lang="en-US" dirty="0"/>
              <a:t>blood and body fluids, phospholipids form structures in which fat is enclosed and transported throughout the bloodstream.</a:t>
            </a:r>
            <a:endParaRPr lang="en-US" dirty="0" smtClean="0"/>
          </a:p>
        </p:txBody>
      </p:sp>
    </p:spTree>
    <p:extLst>
      <p:ext uri="{BB962C8B-B14F-4D97-AF65-F5344CB8AC3E}">
        <p14:creationId xmlns:p14="http://schemas.microsoft.com/office/powerpoint/2010/main" val="20779526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Sterols</a:t>
            </a:r>
            <a:endParaRPr lang="en-US" b="1" dirty="0"/>
          </a:p>
        </p:txBody>
      </p:sp>
      <p:sp>
        <p:nvSpPr>
          <p:cNvPr id="3" name="Content Placeholder 2"/>
          <p:cNvSpPr>
            <a:spLocks noGrp="1"/>
          </p:cNvSpPr>
          <p:nvPr>
            <p:ph idx="1"/>
          </p:nvPr>
        </p:nvSpPr>
        <p:spPr>
          <a:xfrm>
            <a:off x="1218882" y="1600200"/>
            <a:ext cx="10133329" cy="4953000"/>
          </a:xfrm>
        </p:spPr>
        <p:txBody>
          <a:bodyPr>
            <a:normAutofit/>
          </a:bodyPr>
          <a:lstStyle/>
          <a:p>
            <a:r>
              <a:rPr lang="en-US" dirty="0"/>
              <a:t>Sterols are the least common type of lipid. Cholesterol is perhaps the best well-known sterol. </a:t>
            </a:r>
            <a:endParaRPr lang="en-US" dirty="0" smtClean="0"/>
          </a:p>
          <a:p>
            <a:r>
              <a:rPr lang="en-US" dirty="0" smtClean="0"/>
              <a:t>Though </a:t>
            </a:r>
            <a:r>
              <a:rPr lang="en-US" dirty="0"/>
              <a:t>cholesterol has a notorious reputation, the body gets only a small amount of its cholesterol through food—the body produces most of it. </a:t>
            </a:r>
            <a:endParaRPr lang="en-US" dirty="0" smtClean="0"/>
          </a:p>
          <a:p>
            <a:r>
              <a:rPr lang="en-US" dirty="0" smtClean="0"/>
              <a:t>Cholesterol </a:t>
            </a:r>
            <a:r>
              <a:rPr lang="en-US" dirty="0"/>
              <a:t>is an important component of the cell membrane and is required for the synthesis of sex hormones, vitamin D, and bile salts.</a:t>
            </a:r>
            <a:endParaRPr lang="en-US" dirty="0" smtClean="0"/>
          </a:p>
        </p:txBody>
      </p:sp>
    </p:spTree>
    <p:extLst>
      <p:ext uri="{BB962C8B-B14F-4D97-AF65-F5344CB8AC3E}">
        <p14:creationId xmlns:p14="http://schemas.microsoft.com/office/powerpoint/2010/main" val="3599087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Lipids</a:t>
            </a:r>
            <a:endParaRPr lang="en-US" b="1" dirty="0"/>
          </a:p>
        </p:txBody>
      </p:sp>
      <p:pic>
        <p:nvPicPr>
          <p:cNvPr id="4" name="Content Placeholder 3" descr="Image depicting sources of lipids including milk, cheese, walnuts, avacados, meat, olives, vegetables." title="Types of Lipid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6412" y="1447800"/>
            <a:ext cx="5756476" cy="5148245"/>
          </a:xfrm>
        </p:spPr>
      </p:pic>
    </p:spTree>
    <p:extLst>
      <p:ext uri="{BB962C8B-B14F-4D97-AF65-F5344CB8AC3E}">
        <p14:creationId xmlns:p14="http://schemas.microsoft.com/office/powerpoint/2010/main" val="40853344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Functions of Lipids in the </a:t>
            </a:r>
            <a:r>
              <a:rPr lang="en-US" b="1" dirty="0" smtClean="0"/>
              <a:t>Body</a:t>
            </a:r>
            <a:endParaRPr lang="en-US" b="1" dirty="0"/>
          </a:p>
        </p:txBody>
      </p:sp>
      <p:sp>
        <p:nvSpPr>
          <p:cNvPr id="3" name="Content Placeholder 2"/>
          <p:cNvSpPr>
            <a:spLocks noGrp="1"/>
          </p:cNvSpPr>
          <p:nvPr>
            <p:ph sz="half" idx="1"/>
          </p:nvPr>
        </p:nvSpPr>
        <p:spPr>
          <a:xfrm>
            <a:off x="1141412" y="2209800"/>
            <a:ext cx="4875530" cy="3962400"/>
          </a:xfrm>
        </p:spPr>
        <p:txBody>
          <a:bodyPr/>
          <a:lstStyle/>
          <a:p>
            <a:r>
              <a:rPr lang="en-US" dirty="0"/>
              <a:t>Storing Energy</a:t>
            </a:r>
          </a:p>
          <a:p>
            <a:r>
              <a:rPr lang="en-US" dirty="0" smtClean="0"/>
              <a:t>Regulating and signaling</a:t>
            </a:r>
          </a:p>
          <a:p>
            <a:r>
              <a:rPr lang="en-US" dirty="0" smtClean="0"/>
              <a:t>Insulating and protecting</a:t>
            </a:r>
          </a:p>
          <a:p>
            <a:r>
              <a:rPr lang="en-US" dirty="0" smtClean="0"/>
              <a:t>Aiding digestion and </a:t>
            </a:r>
            <a:r>
              <a:rPr lang="en-US" dirty="0"/>
              <a:t>i</a:t>
            </a:r>
            <a:r>
              <a:rPr lang="en-US" dirty="0" smtClean="0"/>
              <a:t>ncreasing </a:t>
            </a:r>
            <a:r>
              <a:rPr lang="en-US" dirty="0"/>
              <a:t>b</a:t>
            </a:r>
            <a:r>
              <a:rPr lang="en-US" dirty="0" smtClean="0"/>
              <a:t>ioavailability</a:t>
            </a:r>
            <a:endParaRPr lang="en-US" dirty="0"/>
          </a:p>
        </p:txBody>
      </p:sp>
      <p:pic>
        <p:nvPicPr>
          <p:cNvPr id="6" name="image2.jpeg" descr="Lipids serve as signaling molecules; they are catalysts of electrical impulse activity within the brain." title="Functions of Lipids"/>
          <p:cNvPicPr>
            <a:picLocks noGrp="1"/>
          </p:cNvPicPr>
          <p:nvPr>
            <p:ph sz="half" idx="2"/>
          </p:nvPr>
        </p:nvPicPr>
        <p:blipFill>
          <a:blip r:embed="rId2" cstate="print"/>
          <a:stretch>
            <a:fillRect/>
          </a:stretch>
        </p:blipFill>
        <p:spPr>
          <a:xfrm>
            <a:off x="6399212" y="1981200"/>
            <a:ext cx="4875212" cy="3656409"/>
          </a:xfrm>
          <a:prstGeom prst="rect">
            <a:avLst/>
          </a:prstGeom>
        </p:spPr>
      </p:pic>
      <p:sp>
        <p:nvSpPr>
          <p:cNvPr id="7" name="TextBox 6"/>
          <p:cNvSpPr txBox="1"/>
          <p:nvPr/>
        </p:nvSpPr>
        <p:spPr>
          <a:xfrm>
            <a:off x="8532812" y="5791200"/>
            <a:ext cx="2819400" cy="630942"/>
          </a:xfrm>
          <a:prstGeom prst="rect">
            <a:avLst/>
          </a:prstGeom>
          <a:noFill/>
        </p:spPr>
        <p:txBody>
          <a:bodyPr wrap="square" rtlCol="0">
            <a:spAutoFit/>
          </a:bodyPr>
          <a:lstStyle/>
          <a:p>
            <a:r>
              <a:rPr lang="en-US" sz="1100" dirty="0"/>
              <a:t>© Thinkstock</a:t>
            </a:r>
          </a:p>
          <a:p>
            <a:endParaRPr lang="en-US" dirty="0"/>
          </a:p>
        </p:txBody>
      </p:sp>
    </p:spTree>
    <p:extLst>
      <p:ext uri="{BB962C8B-B14F-4D97-AF65-F5344CB8AC3E}">
        <p14:creationId xmlns:p14="http://schemas.microsoft.com/office/powerpoint/2010/main" val="3803802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Storing Energy</a:t>
            </a:r>
            <a:endParaRPr lang="en-US" b="1" dirty="0"/>
          </a:p>
        </p:txBody>
      </p:sp>
      <p:sp>
        <p:nvSpPr>
          <p:cNvPr id="3" name="Content Placeholder 2"/>
          <p:cNvSpPr>
            <a:spLocks noGrp="1"/>
          </p:cNvSpPr>
          <p:nvPr>
            <p:ph idx="1"/>
          </p:nvPr>
        </p:nvSpPr>
        <p:spPr>
          <a:xfrm>
            <a:off x="1218882" y="1600200"/>
            <a:ext cx="10361929" cy="4876800"/>
          </a:xfrm>
        </p:spPr>
        <p:txBody>
          <a:bodyPr/>
          <a:lstStyle/>
          <a:p>
            <a:r>
              <a:rPr lang="en-US" dirty="0"/>
              <a:t>The excess energy from the food we eat is digested and incorporated into </a:t>
            </a:r>
            <a:r>
              <a:rPr lang="en-US" b="1" dirty="0"/>
              <a:t>adipose tissue</a:t>
            </a:r>
            <a:r>
              <a:rPr lang="en-US" dirty="0"/>
              <a:t>, or fatty tissue. </a:t>
            </a:r>
            <a:endParaRPr lang="en-US" dirty="0" smtClean="0"/>
          </a:p>
          <a:p>
            <a:r>
              <a:rPr lang="en-US" dirty="0" smtClean="0"/>
              <a:t>Most </a:t>
            </a:r>
            <a:r>
              <a:rPr lang="en-US" dirty="0"/>
              <a:t>of the energy required by the human body is provided by carbohydrates and lipids. </a:t>
            </a:r>
            <a:endParaRPr lang="en-US" dirty="0" smtClean="0"/>
          </a:p>
          <a:p>
            <a:r>
              <a:rPr lang="en-US" dirty="0" smtClean="0"/>
              <a:t>While </a:t>
            </a:r>
            <a:r>
              <a:rPr lang="en-US" dirty="0"/>
              <a:t>glycogen provides a ready source of energy, lipids primarily function as an energy reserve. </a:t>
            </a:r>
            <a:endParaRPr lang="en-US" dirty="0" smtClean="0"/>
          </a:p>
          <a:p>
            <a:r>
              <a:rPr lang="en-US" dirty="0" smtClean="0"/>
              <a:t>As </a:t>
            </a:r>
            <a:r>
              <a:rPr lang="en-US" dirty="0"/>
              <a:t>you may recall, glycogen is quite bulky with heavy water content, thus the body cannot store too much for long. </a:t>
            </a:r>
            <a:endParaRPr lang="en-US" dirty="0" smtClean="0"/>
          </a:p>
          <a:p>
            <a:r>
              <a:rPr lang="en-US" dirty="0"/>
              <a:t>Alternatively, fats are packed together tightly without water and store far greater amounts of energy in a reduced space.</a:t>
            </a:r>
          </a:p>
        </p:txBody>
      </p:sp>
    </p:spTree>
    <p:extLst>
      <p:ext uri="{BB962C8B-B14F-4D97-AF65-F5344CB8AC3E}">
        <p14:creationId xmlns:p14="http://schemas.microsoft.com/office/powerpoint/2010/main" val="1995010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Storing Energy</a:t>
            </a:r>
            <a:endParaRPr lang="en-US" b="1" dirty="0"/>
          </a:p>
        </p:txBody>
      </p:sp>
      <p:sp>
        <p:nvSpPr>
          <p:cNvPr id="3" name="Content Placeholder 2"/>
          <p:cNvSpPr>
            <a:spLocks noGrp="1"/>
          </p:cNvSpPr>
          <p:nvPr>
            <p:ph idx="1"/>
          </p:nvPr>
        </p:nvSpPr>
        <p:spPr>
          <a:xfrm>
            <a:off x="1218883" y="1600200"/>
            <a:ext cx="10438130" cy="4876800"/>
          </a:xfrm>
        </p:spPr>
        <p:txBody>
          <a:bodyPr/>
          <a:lstStyle/>
          <a:p>
            <a:r>
              <a:rPr lang="en-US" dirty="0"/>
              <a:t>A fat gram is densely concentrated with energy—it contains more than double the amount of energy than a gram of </a:t>
            </a:r>
            <a:r>
              <a:rPr lang="en-US" dirty="0" smtClean="0"/>
              <a:t>carbohydrate (9 kilo/gram as compared to 4 kilo/gram). </a:t>
            </a:r>
          </a:p>
          <a:p>
            <a:r>
              <a:rPr lang="en-US" dirty="0" smtClean="0"/>
              <a:t>Energy </a:t>
            </a:r>
            <a:r>
              <a:rPr lang="en-US" dirty="0"/>
              <a:t>is needed to power the muscles for all the physical work and play an average person or child engages in. </a:t>
            </a:r>
            <a:endParaRPr lang="en-US" dirty="0" smtClean="0"/>
          </a:p>
          <a:p>
            <a:r>
              <a:rPr lang="en-US" dirty="0" smtClean="0"/>
              <a:t>For </a:t>
            </a:r>
            <a:r>
              <a:rPr lang="en-US" dirty="0"/>
              <a:t>instance, the stored energy in muscles propels an athlete down the track, spurs a dancer’s legs to showcase the latest fancy steps, and keeps all the moving parts of the body functioning smoothly.</a:t>
            </a:r>
          </a:p>
        </p:txBody>
      </p:sp>
    </p:spTree>
    <p:extLst>
      <p:ext uri="{BB962C8B-B14F-4D97-AF65-F5344CB8AC3E}">
        <p14:creationId xmlns:p14="http://schemas.microsoft.com/office/powerpoint/2010/main" val="2102953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Storing Energy</a:t>
            </a:r>
            <a:endParaRPr lang="en-US" b="1" dirty="0"/>
          </a:p>
        </p:txBody>
      </p:sp>
      <p:sp>
        <p:nvSpPr>
          <p:cNvPr id="3" name="Content Placeholder 2"/>
          <p:cNvSpPr>
            <a:spLocks noGrp="1"/>
          </p:cNvSpPr>
          <p:nvPr>
            <p:ph idx="1"/>
          </p:nvPr>
        </p:nvSpPr>
        <p:spPr>
          <a:xfrm>
            <a:off x="1218882" y="1600200"/>
            <a:ext cx="10438129" cy="4876800"/>
          </a:xfrm>
        </p:spPr>
        <p:txBody>
          <a:bodyPr>
            <a:normAutofit lnSpcReduction="10000"/>
          </a:bodyPr>
          <a:lstStyle/>
          <a:p>
            <a:r>
              <a:rPr lang="en-US" dirty="0"/>
              <a:t>Unlike other body cells that can store fat in limited supplies, fat cells are specialized for fat storage and are able to expand almost indefinitely in size. </a:t>
            </a:r>
            <a:endParaRPr lang="en-US" dirty="0" smtClean="0"/>
          </a:p>
          <a:p>
            <a:r>
              <a:rPr lang="en-US" dirty="0" smtClean="0"/>
              <a:t>An </a:t>
            </a:r>
            <a:r>
              <a:rPr lang="en-US" dirty="0"/>
              <a:t>overabundance of adipose tissue can result in undue stress on the body and can be detrimental to your health. </a:t>
            </a:r>
            <a:endParaRPr lang="en-US" dirty="0" smtClean="0"/>
          </a:p>
          <a:p>
            <a:r>
              <a:rPr lang="en-US" dirty="0" smtClean="0"/>
              <a:t>A </a:t>
            </a:r>
            <a:r>
              <a:rPr lang="en-US" dirty="0"/>
              <a:t>serious impact of excess fat is the accumulation of too much </a:t>
            </a:r>
            <a:r>
              <a:rPr lang="en-US" b="1" dirty="0"/>
              <a:t>cholesterol</a:t>
            </a:r>
            <a:r>
              <a:rPr lang="en-US" dirty="0"/>
              <a:t> in the arterial wall, which can thicken the walls of arteries and lead to </a:t>
            </a:r>
            <a:r>
              <a:rPr lang="en-US" b="1" dirty="0"/>
              <a:t>cardiovascular disease</a:t>
            </a:r>
            <a:r>
              <a:rPr lang="en-US" dirty="0"/>
              <a:t>. </a:t>
            </a:r>
            <a:endParaRPr lang="en-US" dirty="0" smtClean="0"/>
          </a:p>
          <a:p>
            <a:r>
              <a:rPr lang="en-US" dirty="0" smtClean="0"/>
              <a:t>Thus</a:t>
            </a:r>
            <a:r>
              <a:rPr lang="en-US" dirty="0"/>
              <a:t>, while some body fat is critical to our survival and good health, in large quantities it can be a deterrent to maintaining good health.</a:t>
            </a:r>
          </a:p>
        </p:txBody>
      </p:sp>
    </p:spTree>
    <p:extLst>
      <p:ext uri="{BB962C8B-B14F-4D97-AF65-F5344CB8AC3E}">
        <p14:creationId xmlns:p14="http://schemas.microsoft.com/office/powerpoint/2010/main" val="12894466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Regulating and Signaling</a:t>
            </a:r>
            <a:endParaRPr lang="en-US" b="1" dirty="0"/>
          </a:p>
        </p:txBody>
      </p:sp>
      <p:sp>
        <p:nvSpPr>
          <p:cNvPr id="3" name="Content Placeholder 2"/>
          <p:cNvSpPr>
            <a:spLocks noGrp="1"/>
          </p:cNvSpPr>
          <p:nvPr>
            <p:ph idx="1"/>
          </p:nvPr>
        </p:nvSpPr>
        <p:spPr>
          <a:xfrm>
            <a:off x="1218882" y="1600200"/>
            <a:ext cx="10666729" cy="4572000"/>
          </a:xfrm>
        </p:spPr>
        <p:txBody>
          <a:bodyPr>
            <a:normAutofit/>
          </a:bodyPr>
          <a:lstStyle/>
          <a:p>
            <a:r>
              <a:rPr lang="en-US" dirty="0" err="1"/>
              <a:t>Triacylglycerols</a:t>
            </a:r>
            <a:r>
              <a:rPr lang="en-US" dirty="0"/>
              <a:t> control the body’s internal </a:t>
            </a:r>
            <a:r>
              <a:rPr lang="en-US" dirty="0" smtClean="0"/>
              <a:t>climate by </a:t>
            </a:r>
            <a:r>
              <a:rPr lang="en-US" dirty="0"/>
              <a:t>maintaining constant temperature. </a:t>
            </a:r>
            <a:endParaRPr lang="en-US" dirty="0" smtClean="0"/>
          </a:p>
          <a:p>
            <a:r>
              <a:rPr lang="en-US" dirty="0" err="1" smtClean="0"/>
              <a:t>Triacylglycerols</a:t>
            </a:r>
            <a:r>
              <a:rPr lang="en-US" dirty="0" smtClean="0"/>
              <a:t> </a:t>
            </a:r>
            <a:r>
              <a:rPr lang="en-US" dirty="0"/>
              <a:t>also help the body produce and regulate hormones. </a:t>
            </a:r>
            <a:endParaRPr lang="en-US" dirty="0" smtClean="0"/>
          </a:p>
          <a:p>
            <a:r>
              <a:rPr lang="en-US" dirty="0" smtClean="0"/>
              <a:t>For </a:t>
            </a:r>
            <a:r>
              <a:rPr lang="en-US" dirty="0"/>
              <a:t>example, adipose tissue secretes the hormone </a:t>
            </a:r>
            <a:r>
              <a:rPr lang="en-US" b="1" dirty="0"/>
              <a:t>leptin</a:t>
            </a:r>
            <a:r>
              <a:rPr lang="en-US" dirty="0"/>
              <a:t>, which regulates appetite. </a:t>
            </a:r>
            <a:endParaRPr lang="en-US" dirty="0" smtClean="0"/>
          </a:p>
          <a:p>
            <a:r>
              <a:rPr lang="en-US" dirty="0" smtClean="0"/>
              <a:t>In </a:t>
            </a:r>
            <a:r>
              <a:rPr lang="en-US" dirty="0"/>
              <a:t>the reproductive system, fatty acids are required for proper reproductive health; women who lack proper amounts may stop menstruating and become infertile. </a:t>
            </a:r>
          </a:p>
        </p:txBody>
      </p:sp>
    </p:spTree>
    <p:extLst>
      <p:ext uri="{BB962C8B-B14F-4D97-AF65-F5344CB8AC3E}">
        <p14:creationId xmlns:p14="http://schemas.microsoft.com/office/powerpoint/2010/main" val="2495457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760412" y="1676400"/>
            <a:ext cx="10744200" cy="4800600"/>
          </a:xfrm>
        </p:spPr>
        <p:txBody>
          <a:bodyPr>
            <a:normAutofit fontScale="92500" lnSpcReduction="10000"/>
          </a:bodyPr>
          <a:lstStyle/>
          <a:p>
            <a:pPr marL="0" indent="0">
              <a:buNone/>
            </a:pPr>
            <a:r>
              <a:rPr lang="en-US" dirty="0"/>
              <a:t>After reading and studying this chapter, students should be able to:</a:t>
            </a:r>
          </a:p>
          <a:p>
            <a:pPr marL="514350" lvl="0" indent="-514350">
              <a:buFont typeface="+mj-lt"/>
              <a:buAutoNum type="arabicPeriod"/>
            </a:pPr>
            <a:r>
              <a:rPr lang="en-US" dirty="0"/>
              <a:t>Explain the role of lipids in overall health</a:t>
            </a:r>
            <a:r>
              <a:rPr lang="en-US" dirty="0" smtClean="0"/>
              <a:t>.</a:t>
            </a:r>
            <a:endParaRPr lang="en-US" dirty="0"/>
          </a:p>
          <a:p>
            <a:pPr marL="514350" lvl="0" indent="-514350">
              <a:buFont typeface="+mj-lt"/>
              <a:buAutoNum type="arabicPeriod"/>
            </a:pPr>
            <a:r>
              <a:rPr lang="en-US" dirty="0"/>
              <a:t>Explain how the structure of each lipid impacts its function as it relates to health and disease</a:t>
            </a:r>
            <a:r>
              <a:rPr lang="en-US" dirty="0" smtClean="0"/>
              <a:t>.</a:t>
            </a:r>
            <a:endParaRPr lang="en-US" dirty="0"/>
          </a:p>
          <a:p>
            <a:pPr marL="514350" lvl="0" indent="-514350">
              <a:buFont typeface="+mj-lt"/>
              <a:buAutoNum type="arabicPeriod"/>
            </a:pPr>
            <a:r>
              <a:rPr lang="en-US" dirty="0"/>
              <a:t>Compare and contrast the structure of the following types of fats: </a:t>
            </a:r>
            <a:r>
              <a:rPr lang="en-US" dirty="0" err="1"/>
              <a:t>triacylglycerols</a:t>
            </a:r>
            <a:r>
              <a:rPr lang="en-US" dirty="0"/>
              <a:t> (monounsaturated, polyunsaturated, omega-3, and omega-6), phospholipids, and sterols</a:t>
            </a:r>
            <a:r>
              <a:rPr lang="en-US" dirty="0" smtClean="0"/>
              <a:t>.</a:t>
            </a:r>
            <a:endParaRPr lang="en-US" dirty="0"/>
          </a:p>
          <a:p>
            <a:pPr marL="514350" lvl="0" indent="-514350">
              <a:buFont typeface="+mj-lt"/>
              <a:buAutoNum type="arabicPeriod"/>
            </a:pPr>
            <a:r>
              <a:rPr lang="en-US" dirty="0"/>
              <a:t>Explain how the fatty acids you consume relate to the fatty-acid composition of your body fat</a:t>
            </a:r>
            <a:r>
              <a:rPr lang="en-US" dirty="0" smtClean="0"/>
              <a:t>.</a:t>
            </a:r>
            <a:endParaRPr lang="en-US" dirty="0"/>
          </a:p>
          <a:p>
            <a:pPr marL="514350" lvl="0" indent="-514350">
              <a:buFont typeface="+mj-lt"/>
              <a:buAutoNum type="arabicPeriod"/>
            </a:pPr>
            <a:r>
              <a:rPr lang="en-US" dirty="0"/>
              <a:t>Summarize the steps in lipid digestion and absorption.</a:t>
            </a:r>
          </a:p>
          <a:p>
            <a:pPr marL="0" indent="0">
              <a:buNone/>
            </a:pPr>
            <a:endParaRPr lang="en-US" dirty="0"/>
          </a:p>
        </p:txBody>
      </p:sp>
    </p:spTree>
    <p:extLst>
      <p:ext uri="{BB962C8B-B14F-4D97-AF65-F5344CB8AC3E}">
        <p14:creationId xmlns:p14="http://schemas.microsoft.com/office/powerpoint/2010/main" val="3178437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Regulating and Signaling</a:t>
            </a:r>
            <a:endParaRPr lang="en-US" b="1" dirty="0"/>
          </a:p>
        </p:txBody>
      </p:sp>
      <p:sp>
        <p:nvSpPr>
          <p:cNvPr id="3" name="Content Placeholder 2"/>
          <p:cNvSpPr>
            <a:spLocks noGrp="1"/>
          </p:cNvSpPr>
          <p:nvPr>
            <p:ph idx="1"/>
          </p:nvPr>
        </p:nvSpPr>
        <p:spPr>
          <a:xfrm>
            <a:off x="1218882" y="1600200"/>
            <a:ext cx="10285729" cy="4572000"/>
          </a:xfrm>
        </p:spPr>
        <p:txBody>
          <a:bodyPr>
            <a:normAutofit lnSpcReduction="10000"/>
          </a:bodyPr>
          <a:lstStyle/>
          <a:p>
            <a:r>
              <a:rPr lang="en-US" dirty="0" smtClean="0"/>
              <a:t>Omega-3 </a:t>
            </a:r>
            <a:r>
              <a:rPr lang="en-US" dirty="0"/>
              <a:t>and omega-6 essential fatty acids help regulate cholesterol and blood clotting and control inflammation in the joints, tissues, and bloodstream. </a:t>
            </a:r>
            <a:endParaRPr lang="en-US" dirty="0" smtClean="0"/>
          </a:p>
          <a:p>
            <a:r>
              <a:rPr lang="en-US" dirty="0" smtClean="0"/>
              <a:t>Fats </a:t>
            </a:r>
            <a:r>
              <a:rPr lang="en-US" dirty="0"/>
              <a:t>also play important functional roles in sustaining nerve impulse transmission, memory storage, and tissue structure. </a:t>
            </a:r>
            <a:endParaRPr lang="en-US" dirty="0" smtClean="0"/>
          </a:p>
          <a:p>
            <a:r>
              <a:rPr lang="en-US" dirty="0" smtClean="0"/>
              <a:t>More </a:t>
            </a:r>
            <a:r>
              <a:rPr lang="en-US" dirty="0"/>
              <a:t>specifically in the brain, lipids are focal to brain activity in structure and in function. </a:t>
            </a:r>
            <a:endParaRPr lang="en-US" dirty="0" smtClean="0"/>
          </a:p>
          <a:p>
            <a:r>
              <a:rPr lang="en-US" dirty="0" smtClean="0"/>
              <a:t>They </a:t>
            </a:r>
            <a:r>
              <a:rPr lang="en-US" dirty="0"/>
              <a:t>help form nerve cell membranes, insulate neurons, and facilitate the signaling of electrical impulses throughout the brain.</a:t>
            </a:r>
          </a:p>
        </p:txBody>
      </p:sp>
    </p:spTree>
    <p:extLst>
      <p:ext uri="{BB962C8B-B14F-4D97-AF65-F5344CB8AC3E}">
        <p14:creationId xmlns:p14="http://schemas.microsoft.com/office/powerpoint/2010/main" val="378299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Insulating and Protecting</a:t>
            </a:r>
            <a:endParaRPr lang="en-US" b="1" dirty="0"/>
          </a:p>
        </p:txBody>
      </p:sp>
      <p:sp>
        <p:nvSpPr>
          <p:cNvPr id="3" name="Content Placeholder 2"/>
          <p:cNvSpPr>
            <a:spLocks noGrp="1"/>
          </p:cNvSpPr>
          <p:nvPr>
            <p:ph sz="half" idx="1"/>
          </p:nvPr>
        </p:nvSpPr>
        <p:spPr>
          <a:xfrm>
            <a:off x="1141412" y="1600200"/>
            <a:ext cx="4875530" cy="4800600"/>
          </a:xfrm>
        </p:spPr>
        <p:txBody>
          <a:bodyPr>
            <a:normAutofit fontScale="92500" lnSpcReduction="20000"/>
          </a:bodyPr>
          <a:lstStyle/>
          <a:p>
            <a:r>
              <a:rPr lang="en-US" dirty="0"/>
              <a:t>30 percent of body weight is comprised of fat </a:t>
            </a:r>
            <a:r>
              <a:rPr lang="en-US" dirty="0" smtClean="0"/>
              <a:t>tissue. </a:t>
            </a:r>
          </a:p>
          <a:p>
            <a:r>
              <a:rPr lang="en-US" dirty="0" smtClean="0"/>
              <a:t>Some </a:t>
            </a:r>
            <a:r>
              <a:rPr lang="en-US" dirty="0"/>
              <a:t>of this is made up of visceral fat or adipose tissue surrounding delicate organs. </a:t>
            </a:r>
            <a:endParaRPr lang="en-US" dirty="0" smtClean="0"/>
          </a:p>
          <a:p>
            <a:r>
              <a:rPr lang="en-US" dirty="0" smtClean="0"/>
              <a:t>Vital </a:t>
            </a:r>
            <a:r>
              <a:rPr lang="en-US" dirty="0"/>
              <a:t>organs such as the heart, kidneys, and liver are protected by visceral fat. </a:t>
            </a:r>
            <a:endParaRPr lang="en-US" dirty="0" smtClean="0"/>
          </a:p>
          <a:p>
            <a:r>
              <a:rPr lang="en-US" dirty="0" smtClean="0"/>
              <a:t>The </a:t>
            </a:r>
            <a:r>
              <a:rPr lang="en-US" dirty="0"/>
              <a:t>composition of the brain is outstandingly 60 percent fat, demonstrating the major structural role that fat serves within the body.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99212" y="1828800"/>
            <a:ext cx="4875212" cy="3656409"/>
          </a:xfrm>
        </p:spPr>
      </p:pic>
      <p:sp>
        <p:nvSpPr>
          <p:cNvPr id="6" name="TextBox 5"/>
          <p:cNvSpPr txBox="1"/>
          <p:nvPr/>
        </p:nvSpPr>
        <p:spPr>
          <a:xfrm>
            <a:off x="6704012" y="5562600"/>
            <a:ext cx="4343400" cy="276999"/>
          </a:xfrm>
          <a:prstGeom prst="rect">
            <a:avLst/>
          </a:prstGeom>
          <a:noFill/>
        </p:spPr>
        <p:txBody>
          <a:bodyPr wrap="square" rtlCol="0">
            <a:spAutoFit/>
          </a:bodyPr>
          <a:lstStyle/>
          <a:p>
            <a:pPr algn="ctr"/>
            <a:r>
              <a:rPr lang="en-US" sz="1200" dirty="0"/>
              <a:t>© Thinkstock</a:t>
            </a:r>
          </a:p>
        </p:txBody>
      </p:sp>
    </p:spTree>
    <p:extLst>
      <p:ext uri="{BB962C8B-B14F-4D97-AF65-F5344CB8AC3E}">
        <p14:creationId xmlns:p14="http://schemas.microsoft.com/office/powerpoint/2010/main" val="2999249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Insulating and Protecting</a:t>
            </a:r>
            <a:endParaRPr lang="en-US" b="1" dirty="0"/>
          </a:p>
        </p:txBody>
      </p:sp>
      <p:sp>
        <p:nvSpPr>
          <p:cNvPr id="3" name="Content Placeholder 2"/>
          <p:cNvSpPr>
            <a:spLocks noGrp="1"/>
          </p:cNvSpPr>
          <p:nvPr>
            <p:ph idx="1"/>
          </p:nvPr>
        </p:nvSpPr>
        <p:spPr>
          <a:xfrm>
            <a:off x="1218882" y="1600200"/>
            <a:ext cx="10438129" cy="4953000"/>
          </a:xfrm>
        </p:spPr>
        <p:txBody>
          <a:bodyPr>
            <a:normAutofit/>
          </a:bodyPr>
          <a:lstStyle/>
          <a:p>
            <a:r>
              <a:rPr lang="en-US" dirty="0" smtClean="0"/>
              <a:t>You </a:t>
            </a:r>
            <a:r>
              <a:rPr lang="en-US" dirty="0"/>
              <a:t>may be most familiar with subcutaneous fat, or fat underneath the skin. </a:t>
            </a:r>
            <a:endParaRPr lang="en-US" dirty="0" smtClean="0"/>
          </a:p>
          <a:p>
            <a:r>
              <a:rPr lang="en-US" dirty="0" smtClean="0"/>
              <a:t>This </a:t>
            </a:r>
            <a:r>
              <a:rPr lang="en-US" dirty="0"/>
              <a:t>blanket layer of tissue insulates the body from extreme temperatures and helps keep the internal climate under control. </a:t>
            </a:r>
            <a:endParaRPr lang="en-US" dirty="0" smtClean="0"/>
          </a:p>
          <a:p>
            <a:r>
              <a:rPr lang="en-US" dirty="0" smtClean="0"/>
              <a:t>It </a:t>
            </a:r>
            <a:r>
              <a:rPr lang="en-US" dirty="0"/>
              <a:t>pads our hands and buttocks and prevents friction, as these areas frequently come in contact with hard surfaces. </a:t>
            </a:r>
            <a:endParaRPr lang="en-US" dirty="0" smtClean="0"/>
          </a:p>
          <a:p>
            <a:r>
              <a:rPr lang="en-US" dirty="0" smtClean="0"/>
              <a:t>It </a:t>
            </a:r>
            <a:r>
              <a:rPr lang="en-US" dirty="0"/>
              <a:t>also gives the body the extra padding required when engaging in physically demanding activities such as ice- or roller skating, horseback riding, or snowboarding.</a:t>
            </a:r>
          </a:p>
        </p:txBody>
      </p:sp>
    </p:spTree>
    <p:extLst>
      <p:ext uri="{BB962C8B-B14F-4D97-AF65-F5344CB8AC3E}">
        <p14:creationId xmlns:p14="http://schemas.microsoft.com/office/powerpoint/2010/main" val="23479679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Aiding Digestion and Increases Bioavailability</a:t>
            </a:r>
            <a:endParaRPr lang="en-US" b="1" dirty="0"/>
          </a:p>
        </p:txBody>
      </p:sp>
      <p:sp>
        <p:nvSpPr>
          <p:cNvPr id="3" name="Content Placeholder 2"/>
          <p:cNvSpPr>
            <a:spLocks noGrp="1"/>
          </p:cNvSpPr>
          <p:nvPr>
            <p:ph idx="1"/>
          </p:nvPr>
        </p:nvSpPr>
        <p:spPr>
          <a:xfrm>
            <a:off x="1218882" y="1600200"/>
            <a:ext cx="10285729" cy="4953000"/>
          </a:xfrm>
        </p:spPr>
        <p:txBody>
          <a:bodyPr>
            <a:normAutofit fontScale="92500" lnSpcReduction="10000"/>
          </a:bodyPr>
          <a:lstStyle/>
          <a:p>
            <a:r>
              <a:rPr lang="en-US" dirty="0" smtClean="0"/>
              <a:t>The </a:t>
            </a:r>
            <a:r>
              <a:rPr lang="en-US" dirty="0"/>
              <a:t>dietary fats in the foods we eat break down in our digestive systems and begin the transport of precious micronutrients. </a:t>
            </a:r>
            <a:endParaRPr lang="en-US" dirty="0" smtClean="0"/>
          </a:p>
          <a:p>
            <a:r>
              <a:rPr lang="en-US" dirty="0" smtClean="0"/>
              <a:t>By </a:t>
            </a:r>
            <a:r>
              <a:rPr lang="en-US" dirty="0"/>
              <a:t>carrying fat-soluble nutrients through the digestive process, intestinal absorption is improved. </a:t>
            </a:r>
            <a:endParaRPr lang="en-US" dirty="0" smtClean="0"/>
          </a:p>
          <a:p>
            <a:r>
              <a:rPr lang="en-US" dirty="0" smtClean="0"/>
              <a:t>This </a:t>
            </a:r>
            <a:r>
              <a:rPr lang="en-US" dirty="0"/>
              <a:t>improved absorption is also known as increased </a:t>
            </a:r>
            <a:r>
              <a:rPr lang="en-US" b="1" dirty="0"/>
              <a:t>bioavailability</a:t>
            </a:r>
            <a:r>
              <a:rPr lang="en-US" dirty="0"/>
              <a:t>. </a:t>
            </a:r>
            <a:endParaRPr lang="en-US" dirty="0" smtClean="0"/>
          </a:p>
          <a:p>
            <a:r>
              <a:rPr lang="en-US" dirty="0" smtClean="0"/>
              <a:t>Vitamins </a:t>
            </a:r>
            <a:r>
              <a:rPr lang="en-US" dirty="0"/>
              <a:t>A, D, E, and K—the fat-soluble vitamins—are mainly found in foods containing fat. </a:t>
            </a:r>
          </a:p>
          <a:p>
            <a:r>
              <a:rPr lang="en-US" dirty="0" smtClean="0"/>
              <a:t>Some </a:t>
            </a:r>
            <a:r>
              <a:rPr lang="en-US" dirty="0"/>
              <a:t>fat-soluble vitamins (such as vitamin A) are also found in naturally fat-free foods such as green leafy vegetables, carrots, and broccoli. </a:t>
            </a:r>
          </a:p>
        </p:txBody>
      </p:sp>
    </p:spTree>
    <p:extLst>
      <p:ext uri="{BB962C8B-B14F-4D97-AF65-F5344CB8AC3E}">
        <p14:creationId xmlns:p14="http://schemas.microsoft.com/office/powerpoint/2010/main" val="4000414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Aiding Digestion and Increases Bioavailability</a:t>
            </a:r>
            <a:endParaRPr lang="en-US" b="1" dirty="0"/>
          </a:p>
        </p:txBody>
      </p:sp>
      <p:sp>
        <p:nvSpPr>
          <p:cNvPr id="3" name="Content Placeholder 2"/>
          <p:cNvSpPr>
            <a:spLocks noGrp="1"/>
          </p:cNvSpPr>
          <p:nvPr>
            <p:ph idx="1"/>
          </p:nvPr>
        </p:nvSpPr>
        <p:spPr>
          <a:xfrm>
            <a:off x="1218882" y="1600200"/>
            <a:ext cx="10361929" cy="4953000"/>
          </a:xfrm>
        </p:spPr>
        <p:txBody>
          <a:bodyPr>
            <a:normAutofit/>
          </a:bodyPr>
          <a:lstStyle/>
          <a:p>
            <a:r>
              <a:rPr lang="en-US" dirty="0" smtClean="0"/>
              <a:t>Fats </a:t>
            </a:r>
            <a:r>
              <a:rPr lang="en-US" dirty="0"/>
              <a:t>also increase the bioavailability of compounds known as phytochemicals, which are plant constituents such as lycopene (found in tomatoes) and beta-carotene (found in carrots). </a:t>
            </a:r>
            <a:endParaRPr lang="en-US" dirty="0" smtClean="0"/>
          </a:p>
          <a:p>
            <a:r>
              <a:rPr lang="en-US" b="1" dirty="0" smtClean="0"/>
              <a:t>Phytochemicals</a:t>
            </a:r>
            <a:r>
              <a:rPr lang="en-US" dirty="0" smtClean="0"/>
              <a:t> </a:t>
            </a:r>
            <a:r>
              <a:rPr lang="en-US" dirty="0"/>
              <a:t>are believed to promote health and well-being. </a:t>
            </a:r>
            <a:endParaRPr lang="en-US" dirty="0" smtClean="0"/>
          </a:p>
          <a:p>
            <a:r>
              <a:rPr lang="en-US" dirty="0" smtClean="0"/>
              <a:t>As </a:t>
            </a:r>
            <a:r>
              <a:rPr lang="en-US" dirty="0"/>
              <a:t>a result, eating tomatoes with olive oil or salad dressing will facilitate lycopene absorption. </a:t>
            </a:r>
            <a:endParaRPr lang="en-US" dirty="0" smtClean="0"/>
          </a:p>
          <a:p>
            <a:r>
              <a:rPr lang="en-US" dirty="0" smtClean="0"/>
              <a:t>Other </a:t>
            </a:r>
            <a:r>
              <a:rPr lang="en-US" dirty="0"/>
              <a:t>essential nutrients, such as essential fatty acids, are constituents of the fats themselves and serve as building blocks of a cell.</a:t>
            </a:r>
          </a:p>
        </p:txBody>
      </p:sp>
    </p:spTree>
    <p:extLst>
      <p:ext uri="{BB962C8B-B14F-4D97-AF65-F5344CB8AC3E}">
        <p14:creationId xmlns:p14="http://schemas.microsoft.com/office/powerpoint/2010/main" val="828980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Food Sources for Fat Soluble Vitamins</a:t>
            </a:r>
          </a:p>
        </p:txBody>
      </p:sp>
      <p:pic>
        <p:nvPicPr>
          <p:cNvPr id="4" name="Content Placeholder 3" descr="Table depicting good, better, and best sources of omega-3 fatty acids." title="Food Sources for Fat Soluble Vitamin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8612" y="1524000"/>
            <a:ext cx="8305800" cy="4973448"/>
          </a:xfrm>
        </p:spPr>
      </p:pic>
    </p:spTree>
    <p:extLst>
      <p:ext uri="{BB962C8B-B14F-4D97-AF65-F5344CB8AC3E}">
        <p14:creationId xmlns:p14="http://schemas.microsoft.com/office/powerpoint/2010/main" val="1794425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Role of Lipids in Food</a:t>
            </a:r>
          </a:p>
        </p:txBody>
      </p:sp>
      <p:sp>
        <p:nvSpPr>
          <p:cNvPr id="3" name="Content Placeholder 2"/>
          <p:cNvSpPr>
            <a:spLocks noGrp="1"/>
          </p:cNvSpPr>
          <p:nvPr>
            <p:ph sz="half" idx="1"/>
          </p:nvPr>
        </p:nvSpPr>
        <p:spPr>
          <a:xfrm>
            <a:off x="1141412" y="2514600"/>
            <a:ext cx="4875530" cy="3657600"/>
          </a:xfrm>
        </p:spPr>
        <p:txBody>
          <a:bodyPr/>
          <a:lstStyle/>
          <a:p>
            <a:r>
              <a:rPr lang="en-US" dirty="0"/>
              <a:t>High Energy Source</a:t>
            </a:r>
          </a:p>
          <a:p>
            <a:r>
              <a:rPr lang="en-US" dirty="0"/>
              <a:t>Smell and Taste</a:t>
            </a:r>
          </a:p>
          <a:p>
            <a:r>
              <a:rPr lang="en-US" dirty="0" smtClean="0"/>
              <a:t>Satiation</a:t>
            </a:r>
            <a:endParaRPr lang="en-US" dirty="0"/>
          </a:p>
        </p:txBody>
      </p:sp>
      <p:pic>
        <p:nvPicPr>
          <p:cNvPr id="7" name="image4.jpeg" descr="Athletes have high-energy requirements." title="High Energy Source"/>
          <p:cNvPicPr>
            <a:picLocks noGrp="1"/>
          </p:cNvPicPr>
          <p:nvPr>
            <p:ph sz="half" idx="2"/>
          </p:nvPr>
        </p:nvPicPr>
        <p:blipFill>
          <a:blip r:embed="rId2" cstate="print"/>
          <a:stretch>
            <a:fillRect/>
          </a:stretch>
        </p:blipFill>
        <p:spPr>
          <a:xfrm>
            <a:off x="5865812" y="2057400"/>
            <a:ext cx="5408613" cy="3615199"/>
          </a:xfrm>
          <a:prstGeom prst="rect">
            <a:avLst/>
          </a:prstGeom>
        </p:spPr>
      </p:pic>
    </p:spTree>
    <p:extLst>
      <p:ext uri="{BB962C8B-B14F-4D97-AF65-F5344CB8AC3E}">
        <p14:creationId xmlns:p14="http://schemas.microsoft.com/office/powerpoint/2010/main" val="1271403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High Energy Source</a:t>
            </a:r>
            <a:endParaRPr lang="en-US" b="1" dirty="0"/>
          </a:p>
        </p:txBody>
      </p:sp>
      <p:sp>
        <p:nvSpPr>
          <p:cNvPr id="5" name="Content Placeholder 4"/>
          <p:cNvSpPr>
            <a:spLocks noGrp="1"/>
          </p:cNvSpPr>
          <p:nvPr>
            <p:ph idx="1"/>
          </p:nvPr>
        </p:nvSpPr>
        <p:spPr>
          <a:xfrm>
            <a:off x="1218882" y="1600200"/>
            <a:ext cx="10438129" cy="4572000"/>
          </a:xfrm>
        </p:spPr>
        <p:txBody>
          <a:bodyPr>
            <a:normAutofit/>
          </a:bodyPr>
          <a:lstStyle/>
          <a:p>
            <a:r>
              <a:rPr lang="en-US" dirty="0"/>
              <a:t>Fat-rich foods naturally have a high caloric density. </a:t>
            </a:r>
            <a:endParaRPr lang="en-US" dirty="0" smtClean="0"/>
          </a:p>
          <a:p>
            <a:r>
              <a:rPr lang="en-US" dirty="0" smtClean="0"/>
              <a:t>Foods </a:t>
            </a:r>
            <a:r>
              <a:rPr lang="en-US" dirty="0"/>
              <a:t>that are high in fat contain more calories than foods high in protein or carbohydrates. </a:t>
            </a:r>
            <a:endParaRPr lang="en-US" dirty="0" smtClean="0"/>
          </a:p>
          <a:p>
            <a:r>
              <a:rPr lang="en-US" dirty="0"/>
              <a:t>H</a:t>
            </a:r>
            <a:r>
              <a:rPr lang="en-US" dirty="0" smtClean="0"/>
              <a:t>igh-fat </a:t>
            </a:r>
            <a:r>
              <a:rPr lang="en-US" dirty="0"/>
              <a:t>foods are a convenient source of energy. For example, 1 gram of fat or oil provides 9 kilocalories of energy, compared with 4 kilocalories found in 1 gram of carbohydrate or protein. </a:t>
            </a:r>
            <a:endParaRPr lang="en-US" dirty="0" smtClean="0"/>
          </a:p>
          <a:p>
            <a:r>
              <a:rPr lang="en-US" dirty="0" smtClean="0"/>
              <a:t>Depending </a:t>
            </a:r>
            <a:r>
              <a:rPr lang="en-US" dirty="0"/>
              <a:t>on the level of physical activity and on nutritional needs, fat requirements vary greatly from person to person. </a:t>
            </a:r>
            <a:endParaRPr lang="en-US" dirty="0" smtClean="0"/>
          </a:p>
        </p:txBody>
      </p:sp>
    </p:spTree>
    <p:extLst>
      <p:ext uri="{BB962C8B-B14F-4D97-AF65-F5344CB8AC3E}">
        <p14:creationId xmlns:p14="http://schemas.microsoft.com/office/powerpoint/2010/main" val="2518952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Smell and Taste</a:t>
            </a:r>
            <a:endParaRPr lang="en-US" b="1" dirty="0"/>
          </a:p>
        </p:txBody>
      </p:sp>
      <p:sp>
        <p:nvSpPr>
          <p:cNvPr id="5" name="Content Placeholder 4"/>
          <p:cNvSpPr>
            <a:spLocks noGrp="1"/>
          </p:cNvSpPr>
          <p:nvPr>
            <p:ph idx="1"/>
          </p:nvPr>
        </p:nvSpPr>
        <p:spPr>
          <a:xfrm>
            <a:off x="1218882" y="1600200"/>
            <a:ext cx="10514329" cy="4572000"/>
          </a:xfrm>
        </p:spPr>
        <p:txBody>
          <a:bodyPr>
            <a:normAutofit/>
          </a:bodyPr>
          <a:lstStyle/>
          <a:p>
            <a:r>
              <a:rPr lang="en-US" dirty="0"/>
              <a:t>Fat contains dissolved compounds that contribute to mouth-watering aromas and flavors. </a:t>
            </a:r>
            <a:endParaRPr lang="en-US" dirty="0" smtClean="0"/>
          </a:p>
          <a:p>
            <a:r>
              <a:rPr lang="en-US" dirty="0" smtClean="0"/>
              <a:t>Fat </a:t>
            </a:r>
            <a:r>
              <a:rPr lang="en-US" dirty="0"/>
              <a:t>also adds texture to food. Baked foods are supple and moist. </a:t>
            </a:r>
            <a:endParaRPr lang="en-US" dirty="0" smtClean="0"/>
          </a:p>
          <a:p>
            <a:r>
              <a:rPr lang="en-US" dirty="0" smtClean="0"/>
              <a:t>Frying </a:t>
            </a:r>
            <a:r>
              <a:rPr lang="en-US" dirty="0"/>
              <a:t>foods locks in flavor and lessens cooking time. </a:t>
            </a:r>
            <a:endParaRPr lang="en-US" dirty="0" smtClean="0"/>
          </a:p>
          <a:p>
            <a:r>
              <a:rPr lang="en-US" dirty="0" smtClean="0"/>
              <a:t>How </a:t>
            </a:r>
            <a:r>
              <a:rPr lang="en-US" dirty="0"/>
              <a:t>long does it take you to recall the smell of your favorite food cooking? </a:t>
            </a:r>
            <a:endParaRPr lang="en-US" dirty="0" smtClean="0"/>
          </a:p>
          <a:p>
            <a:r>
              <a:rPr lang="en-US" dirty="0" smtClean="0"/>
              <a:t>What </a:t>
            </a:r>
            <a:r>
              <a:rPr lang="en-US" dirty="0"/>
              <a:t>would a meal be without that savory aroma to delight your senses and heighten your preparedness for eating a meal?</a:t>
            </a:r>
            <a:endParaRPr lang="en-US" dirty="0" smtClean="0"/>
          </a:p>
        </p:txBody>
      </p:sp>
    </p:spTree>
    <p:extLst>
      <p:ext uri="{BB962C8B-B14F-4D97-AF65-F5344CB8AC3E}">
        <p14:creationId xmlns:p14="http://schemas.microsoft.com/office/powerpoint/2010/main" val="23109893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Satiation</a:t>
            </a:r>
            <a:endParaRPr lang="en-US" b="1" dirty="0"/>
          </a:p>
        </p:txBody>
      </p:sp>
      <p:sp>
        <p:nvSpPr>
          <p:cNvPr id="5" name="Content Placeholder 4"/>
          <p:cNvSpPr>
            <a:spLocks noGrp="1"/>
          </p:cNvSpPr>
          <p:nvPr>
            <p:ph idx="1"/>
          </p:nvPr>
        </p:nvSpPr>
        <p:spPr>
          <a:xfrm>
            <a:off x="1218882" y="1600200"/>
            <a:ext cx="10514329" cy="4953000"/>
          </a:xfrm>
        </p:spPr>
        <p:txBody>
          <a:bodyPr>
            <a:normAutofit/>
          </a:bodyPr>
          <a:lstStyle/>
          <a:p>
            <a:r>
              <a:rPr lang="en-US" dirty="0" smtClean="0"/>
              <a:t>Fat </a:t>
            </a:r>
            <a:r>
              <a:rPr lang="en-US" dirty="0"/>
              <a:t>contributes to </a:t>
            </a:r>
            <a:r>
              <a:rPr lang="en-US" b="1" dirty="0"/>
              <a:t>satiety</a:t>
            </a:r>
            <a:r>
              <a:rPr lang="en-US" dirty="0"/>
              <a:t>, or the sensation of fullness. </a:t>
            </a:r>
            <a:endParaRPr lang="en-US" dirty="0" smtClean="0"/>
          </a:p>
          <a:p>
            <a:r>
              <a:rPr lang="en-US" dirty="0" smtClean="0"/>
              <a:t>When </a:t>
            </a:r>
            <a:r>
              <a:rPr lang="en-US" dirty="0"/>
              <a:t>fatty foods are swallowed the body responds by enabling the processes controlling digestion to retard the movement of food along the digestive tract, thus promoting an overall sense of fullness. </a:t>
            </a:r>
            <a:endParaRPr lang="en-US" dirty="0" smtClean="0"/>
          </a:p>
          <a:p>
            <a:r>
              <a:rPr lang="en-US" dirty="0" smtClean="0"/>
              <a:t>Oftentimes </a:t>
            </a:r>
            <a:r>
              <a:rPr lang="en-US" dirty="0"/>
              <a:t>before the feeling of fullness arrives, people overindulge in fat-rich foods, finding the delectable taste irresistible. </a:t>
            </a:r>
            <a:endParaRPr lang="en-US" dirty="0" smtClean="0"/>
          </a:p>
          <a:p>
            <a:r>
              <a:rPr lang="en-US" dirty="0" smtClean="0"/>
              <a:t>Indeed</a:t>
            </a:r>
            <a:r>
              <a:rPr lang="en-US" dirty="0"/>
              <a:t>, the very things that make fat-rich foods attractive also make them a hindrance to maintaining a healthful diet.</a:t>
            </a:r>
            <a:endParaRPr lang="en-US" dirty="0" smtClean="0"/>
          </a:p>
        </p:txBody>
      </p:sp>
    </p:spTree>
    <p:extLst>
      <p:ext uri="{BB962C8B-B14F-4D97-AF65-F5344CB8AC3E}">
        <p14:creationId xmlns:p14="http://schemas.microsoft.com/office/powerpoint/2010/main" val="3180124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836612" y="1676400"/>
            <a:ext cx="10591800" cy="4800600"/>
          </a:xfrm>
        </p:spPr>
        <p:txBody>
          <a:bodyPr>
            <a:normAutofit/>
          </a:bodyPr>
          <a:lstStyle/>
          <a:p>
            <a:pPr marL="514350" lvl="0" indent="-514350">
              <a:buFont typeface="+mj-lt"/>
              <a:buAutoNum type="arabicPeriod" startAt="6"/>
            </a:pPr>
            <a:r>
              <a:rPr lang="en-US" dirty="0"/>
              <a:t>Explain how lipids are used for energy and stored in the body</a:t>
            </a:r>
            <a:r>
              <a:rPr lang="en-US" dirty="0" smtClean="0"/>
              <a:t>.</a:t>
            </a:r>
            <a:endParaRPr lang="en-US" dirty="0"/>
          </a:p>
          <a:p>
            <a:pPr marL="514350" lvl="0" indent="-514350">
              <a:buFont typeface="+mj-lt"/>
              <a:buAutoNum type="arabicPeriod" startAt="6"/>
            </a:pPr>
            <a:r>
              <a:rPr lang="en-US" dirty="0"/>
              <a:t>Compare and contrast the roles of LDLs and HDLs in your body</a:t>
            </a:r>
            <a:r>
              <a:rPr lang="en-US" dirty="0" smtClean="0"/>
              <a:t>.</a:t>
            </a:r>
            <a:endParaRPr lang="en-US" dirty="0"/>
          </a:p>
          <a:p>
            <a:pPr marL="514350" lvl="0" indent="-514350">
              <a:buFont typeface="+mj-lt"/>
              <a:buAutoNum type="arabicPeriod" startAt="6"/>
            </a:pPr>
            <a:r>
              <a:rPr lang="en-US" dirty="0"/>
              <a:t>Explain the purpose of a blood lipid profile and identify healthy ranges</a:t>
            </a:r>
            <a:r>
              <a:rPr lang="en-US" dirty="0" smtClean="0"/>
              <a:t>.</a:t>
            </a:r>
            <a:endParaRPr lang="en-US" dirty="0"/>
          </a:p>
          <a:p>
            <a:pPr marL="514350" lvl="0" indent="-514350">
              <a:buFont typeface="+mj-lt"/>
              <a:buAutoNum type="arabicPeriod" startAt="6"/>
            </a:pPr>
            <a:r>
              <a:rPr lang="en-US" dirty="0"/>
              <a:t>Describe the current recommended intake levels for lipids</a:t>
            </a:r>
            <a:r>
              <a:rPr lang="en-US" dirty="0" smtClean="0"/>
              <a:t>.</a:t>
            </a:r>
            <a:endParaRPr lang="en-US" dirty="0"/>
          </a:p>
          <a:p>
            <a:pPr marL="514350" lvl="0" indent="-514350">
              <a:buFont typeface="+mj-lt"/>
              <a:buAutoNum type="arabicPeriod" startAt="6"/>
            </a:pPr>
            <a:r>
              <a:rPr lang="en-US" dirty="0"/>
              <a:t>Recognize sources of saturated and unsaturated fats, essential fatty acids, and trans fats.</a:t>
            </a:r>
          </a:p>
          <a:p>
            <a:pPr marL="0" indent="0">
              <a:buNone/>
            </a:pPr>
            <a:endParaRPr lang="en-US" dirty="0"/>
          </a:p>
        </p:txBody>
      </p:sp>
    </p:spTree>
    <p:extLst>
      <p:ext uri="{BB962C8B-B14F-4D97-AF65-F5344CB8AC3E}">
        <p14:creationId xmlns:p14="http://schemas.microsoft.com/office/powerpoint/2010/main" val="2027981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Tools for Change</a:t>
            </a:r>
            <a:endParaRPr lang="en-US" b="1" dirty="0"/>
          </a:p>
        </p:txBody>
      </p:sp>
      <p:sp>
        <p:nvSpPr>
          <p:cNvPr id="3" name="Content Placeholder 2"/>
          <p:cNvSpPr>
            <a:spLocks noGrp="1"/>
          </p:cNvSpPr>
          <p:nvPr>
            <p:ph idx="1"/>
          </p:nvPr>
        </p:nvSpPr>
        <p:spPr>
          <a:xfrm>
            <a:off x="1218882" y="1600200"/>
            <a:ext cx="10438129" cy="4876800"/>
          </a:xfrm>
        </p:spPr>
        <p:txBody>
          <a:bodyPr>
            <a:normAutofit/>
          </a:bodyPr>
          <a:lstStyle/>
          <a:p>
            <a:r>
              <a:rPr lang="en-US" dirty="0"/>
              <a:t>While fats provide delicious smells, tastes, and textures to our foods, they also provide numerous calories. </a:t>
            </a:r>
            <a:endParaRPr lang="en-US" dirty="0" smtClean="0"/>
          </a:p>
          <a:p>
            <a:r>
              <a:rPr lang="en-US" dirty="0" smtClean="0"/>
              <a:t>To </a:t>
            </a:r>
            <a:r>
              <a:rPr lang="en-US" dirty="0"/>
              <a:t>allow your body to experience the satiety effect of the fat before you overindulge, try savoring rich foods. </a:t>
            </a:r>
            <a:endParaRPr lang="en-US" dirty="0" smtClean="0"/>
          </a:p>
          <a:p>
            <a:r>
              <a:rPr lang="en-US" dirty="0" smtClean="0"/>
              <a:t>Eating </a:t>
            </a:r>
            <a:r>
              <a:rPr lang="en-US" dirty="0"/>
              <a:t>slowly will allow you to both fully enjoy the experience and be sated with a smaller portion. Remember to take your time. </a:t>
            </a:r>
            <a:endParaRPr lang="en-US" dirty="0" smtClean="0"/>
          </a:p>
          <a:p>
            <a:r>
              <a:rPr lang="en-US" dirty="0" smtClean="0"/>
              <a:t>Drink </a:t>
            </a:r>
            <a:r>
              <a:rPr lang="en-US" dirty="0"/>
              <a:t>water in between bites or eat a lower fat food before and after a higher fat food. </a:t>
            </a:r>
            <a:endParaRPr lang="en-US" dirty="0" smtClean="0"/>
          </a:p>
          <a:p>
            <a:r>
              <a:rPr lang="en-US" dirty="0" smtClean="0"/>
              <a:t>The </a:t>
            </a:r>
            <a:r>
              <a:rPr lang="en-US" dirty="0"/>
              <a:t>lower-fat foods will provide bulk, but fewer calories.</a:t>
            </a:r>
          </a:p>
        </p:txBody>
      </p:sp>
    </p:spTree>
    <p:extLst>
      <p:ext uri="{BB962C8B-B14F-4D97-AF65-F5344CB8AC3E}">
        <p14:creationId xmlns:p14="http://schemas.microsoft.com/office/powerpoint/2010/main" val="2216752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5.2 How Lipids Work</a:t>
            </a:r>
          </a:p>
        </p:txBody>
      </p:sp>
      <p:sp>
        <p:nvSpPr>
          <p:cNvPr id="3" name="Content Placeholder 2"/>
          <p:cNvSpPr>
            <a:spLocks noGrp="1"/>
          </p:cNvSpPr>
          <p:nvPr>
            <p:ph idx="1"/>
          </p:nvPr>
        </p:nvSpPr>
        <p:spPr>
          <a:xfrm>
            <a:off x="1218882" y="1600200"/>
            <a:ext cx="10514329" cy="4876800"/>
          </a:xfrm>
        </p:spPr>
        <p:txBody>
          <a:bodyPr>
            <a:normAutofit/>
          </a:bodyPr>
          <a:lstStyle/>
          <a:p>
            <a:r>
              <a:rPr lang="en-US" dirty="0"/>
              <a:t>Lipids are unique organic compounds, each serving key roles and performing specific functions within the body. </a:t>
            </a:r>
            <a:endParaRPr lang="en-US" dirty="0" smtClean="0"/>
          </a:p>
          <a:p>
            <a:r>
              <a:rPr lang="en-US" dirty="0" err="1"/>
              <a:t>Triacylglycerols</a:t>
            </a:r>
            <a:r>
              <a:rPr lang="en-US" dirty="0"/>
              <a:t> are the main form of lipid found in the body and in the diet. </a:t>
            </a:r>
            <a:endParaRPr lang="en-US" dirty="0" smtClean="0"/>
          </a:p>
          <a:p>
            <a:r>
              <a:rPr lang="en-US" dirty="0" smtClean="0"/>
              <a:t>Fatty </a:t>
            </a:r>
            <a:r>
              <a:rPr lang="en-US" dirty="0"/>
              <a:t>acids and glycerol are the building blocks of </a:t>
            </a:r>
            <a:r>
              <a:rPr lang="en-US" dirty="0" err="1"/>
              <a:t>triacylglycerols</a:t>
            </a:r>
            <a:r>
              <a:rPr lang="en-US" dirty="0"/>
              <a:t>. </a:t>
            </a:r>
            <a:endParaRPr lang="en-US" dirty="0" smtClean="0"/>
          </a:p>
          <a:p>
            <a:r>
              <a:rPr lang="en-US" dirty="0" smtClean="0"/>
              <a:t>Glycerol </a:t>
            </a:r>
            <a:r>
              <a:rPr lang="en-US" dirty="0"/>
              <a:t>is a thick, smooth, syrupy compound that is often used in the food industry. </a:t>
            </a:r>
            <a:endParaRPr lang="en-US" dirty="0" smtClean="0"/>
          </a:p>
          <a:p>
            <a:r>
              <a:rPr lang="en-US" dirty="0" smtClean="0"/>
              <a:t>To </a:t>
            </a:r>
            <a:r>
              <a:rPr lang="en-US" dirty="0"/>
              <a:t>form a triacylglycerol, a glycerol molecule is joined by three fatty acid chains. </a:t>
            </a:r>
            <a:endParaRPr lang="en-US" dirty="0" smtClean="0"/>
          </a:p>
        </p:txBody>
      </p:sp>
    </p:spTree>
    <p:extLst>
      <p:ext uri="{BB962C8B-B14F-4D97-AF65-F5344CB8AC3E}">
        <p14:creationId xmlns:p14="http://schemas.microsoft.com/office/powerpoint/2010/main" val="1771531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Fatty Acid Chains</a:t>
            </a:r>
            <a:endParaRPr lang="en-US" b="1" dirty="0"/>
          </a:p>
        </p:txBody>
      </p:sp>
      <p:sp>
        <p:nvSpPr>
          <p:cNvPr id="3" name="Content Placeholder 2"/>
          <p:cNvSpPr>
            <a:spLocks noGrp="1"/>
          </p:cNvSpPr>
          <p:nvPr>
            <p:ph idx="1"/>
          </p:nvPr>
        </p:nvSpPr>
        <p:spPr>
          <a:xfrm>
            <a:off x="1218882" y="1600200"/>
            <a:ext cx="10209529" cy="4876800"/>
          </a:xfrm>
        </p:spPr>
        <p:txBody>
          <a:bodyPr>
            <a:normAutofit fontScale="92500" lnSpcReduction="10000"/>
          </a:bodyPr>
          <a:lstStyle/>
          <a:p>
            <a:r>
              <a:rPr lang="en-US" dirty="0"/>
              <a:t>Fatty acids determine if the compound is solid or liquid at room temperature. </a:t>
            </a:r>
            <a:endParaRPr lang="en-US" dirty="0" smtClean="0"/>
          </a:p>
          <a:p>
            <a:r>
              <a:rPr lang="en-US" dirty="0" smtClean="0"/>
              <a:t>Fatty </a:t>
            </a:r>
            <a:r>
              <a:rPr lang="en-US" dirty="0"/>
              <a:t>acids consist of a carboxylic acid (−OOH) group on one end of a carbon chain and a methyl group (−CH</a:t>
            </a:r>
            <a:r>
              <a:rPr lang="en-US" baseline="-25000" dirty="0"/>
              <a:t>3</a:t>
            </a:r>
            <a:r>
              <a:rPr lang="en-US" dirty="0"/>
              <a:t>) on the other end. </a:t>
            </a:r>
            <a:endParaRPr lang="en-US" dirty="0" smtClean="0"/>
          </a:p>
          <a:p>
            <a:r>
              <a:rPr lang="en-US" dirty="0" smtClean="0"/>
              <a:t>Fatty </a:t>
            </a:r>
            <a:r>
              <a:rPr lang="en-US" dirty="0"/>
              <a:t>acids can differ from one another in two important ways—carbon chain length and degree of saturation</a:t>
            </a:r>
            <a:r>
              <a:rPr lang="en-US" dirty="0" smtClean="0"/>
              <a:t>.</a:t>
            </a:r>
          </a:p>
          <a:p>
            <a:r>
              <a:rPr lang="en-US" dirty="0" smtClean="0"/>
              <a:t>Foods </a:t>
            </a:r>
            <a:r>
              <a:rPr lang="en-US" dirty="0"/>
              <a:t>have fatty acids with chain lengths between four and twenty-four carbons and most of them contain an even number of carbon atoms. </a:t>
            </a:r>
            <a:endParaRPr lang="en-US" dirty="0" smtClean="0"/>
          </a:p>
          <a:p>
            <a:r>
              <a:rPr lang="en-US" dirty="0" smtClean="0"/>
              <a:t>When </a:t>
            </a:r>
            <a:r>
              <a:rPr lang="en-US" dirty="0"/>
              <a:t>the carbon chain length is shorter, the melting point of the fatty acid becomes lower—and the fatty acid becomes more liquid.</a:t>
            </a:r>
            <a:endParaRPr lang="en-US" dirty="0" smtClean="0"/>
          </a:p>
        </p:txBody>
      </p:sp>
    </p:spTree>
    <p:extLst>
      <p:ext uri="{BB962C8B-B14F-4D97-AF65-F5344CB8AC3E}">
        <p14:creationId xmlns:p14="http://schemas.microsoft.com/office/powerpoint/2010/main" val="468185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Amino Acid Structure</a:t>
            </a:r>
            <a:endParaRPr lang="en-US" b="1" dirty="0"/>
          </a:p>
        </p:txBody>
      </p:sp>
      <p:pic>
        <p:nvPicPr>
          <p:cNvPr id="4" name="Content Placeholder 3" descr="Diagram of the basic structure of amino acids." title="Amino Acid Structur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3412" y="1828800"/>
            <a:ext cx="8665237" cy="3733801"/>
          </a:xfrm>
        </p:spPr>
      </p:pic>
    </p:spTree>
    <p:extLst>
      <p:ext uri="{BB962C8B-B14F-4D97-AF65-F5344CB8AC3E}">
        <p14:creationId xmlns:p14="http://schemas.microsoft.com/office/powerpoint/2010/main" val="1769475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Degree of Saturation</a:t>
            </a:r>
            <a:endParaRPr lang="en-US" b="1" dirty="0"/>
          </a:p>
        </p:txBody>
      </p:sp>
      <p:sp>
        <p:nvSpPr>
          <p:cNvPr id="6" name="Content Placeholder 5"/>
          <p:cNvSpPr>
            <a:spLocks noGrp="1"/>
          </p:cNvSpPr>
          <p:nvPr>
            <p:ph idx="1"/>
          </p:nvPr>
        </p:nvSpPr>
        <p:spPr>
          <a:xfrm>
            <a:off x="1218882" y="1600200"/>
            <a:ext cx="10133329" cy="4800600"/>
          </a:xfrm>
        </p:spPr>
        <p:txBody>
          <a:bodyPr>
            <a:normAutofit lnSpcReduction="10000"/>
          </a:bodyPr>
          <a:lstStyle/>
          <a:p>
            <a:r>
              <a:rPr lang="en-US" dirty="0"/>
              <a:t>Fatty acid chains are held together by carbon atoms that attach to each other and to hydrogen atoms. </a:t>
            </a:r>
            <a:endParaRPr lang="en-US" dirty="0" smtClean="0"/>
          </a:p>
          <a:p>
            <a:r>
              <a:rPr lang="en-US" dirty="0" smtClean="0"/>
              <a:t>The </a:t>
            </a:r>
            <a:r>
              <a:rPr lang="en-US" dirty="0"/>
              <a:t>term </a:t>
            </a:r>
            <a:r>
              <a:rPr lang="en-US" i="1" dirty="0"/>
              <a:t>saturation</a:t>
            </a:r>
            <a:r>
              <a:rPr lang="en-US" dirty="0"/>
              <a:t> refers to whether or not a fatty acid chain is filled (or “saturated”) to capacity with hydrogen atoms. </a:t>
            </a:r>
            <a:endParaRPr lang="en-US" dirty="0" smtClean="0"/>
          </a:p>
          <a:p>
            <a:r>
              <a:rPr lang="en-US" dirty="0" smtClean="0"/>
              <a:t>If </a:t>
            </a:r>
            <a:r>
              <a:rPr lang="en-US" dirty="0"/>
              <a:t>each available carbon bond holds a hydrogen atom we call this a saturated fatty acid chain. </a:t>
            </a:r>
            <a:endParaRPr lang="en-US" dirty="0" smtClean="0"/>
          </a:p>
          <a:p>
            <a:r>
              <a:rPr lang="en-US" dirty="0" smtClean="0"/>
              <a:t>All </a:t>
            </a:r>
            <a:r>
              <a:rPr lang="en-US" dirty="0"/>
              <a:t>carbon atoms in such a fatty acid chain are bonded with single bonds. </a:t>
            </a:r>
            <a:endParaRPr lang="en-US" dirty="0" smtClean="0"/>
          </a:p>
          <a:p>
            <a:r>
              <a:rPr lang="en-US" dirty="0" smtClean="0"/>
              <a:t>Sometimes </a:t>
            </a:r>
            <a:r>
              <a:rPr lang="en-US" dirty="0"/>
              <a:t>the chain has a place where hydrogen atoms are missing. This is referred to as the </a:t>
            </a:r>
            <a:r>
              <a:rPr lang="en-US" b="1" dirty="0"/>
              <a:t>point of unsaturation</a:t>
            </a:r>
            <a:r>
              <a:rPr lang="en-US" dirty="0"/>
              <a:t>.</a:t>
            </a:r>
          </a:p>
        </p:txBody>
      </p:sp>
    </p:spTree>
    <p:extLst>
      <p:ext uri="{BB962C8B-B14F-4D97-AF65-F5344CB8AC3E}">
        <p14:creationId xmlns:p14="http://schemas.microsoft.com/office/powerpoint/2010/main" val="1152800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Degree of Saturation</a:t>
            </a:r>
            <a:endParaRPr lang="en-US" b="1" dirty="0"/>
          </a:p>
        </p:txBody>
      </p:sp>
      <p:sp>
        <p:nvSpPr>
          <p:cNvPr id="3" name="Content Placeholder 2"/>
          <p:cNvSpPr>
            <a:spLocks noGrp="1"/>
          </p:cNvSpPr>
          <p:nvPr>
            <p:ph idx="1"/>
          </p:nvPr>
        </p:nvSpPr>
        <p:spPr>
          <a:xfrm>
            <a:off x="1218882" y="1600200"/>
            <a:ext cx="10285729" cy="4724400"/>
          </a:xfrm>
        </p:spPr>
        <p:txBody>
          <a:bodyPr>
            <a:normAutofit/>
          </a:bodyPr>
          <a:lstStyle/>
          <a:p>
            <a:r>
              <a:rPr lang="en-US" dirty="0"/>
              <a:t>When one or more bonds between carbon atoms are a double bond (C=C), that fatty acid is called an </a:t>
            </a:r>
            <a:r>
              <a:rPr lang="en-US" b="1" dirty="0"/>
              <a:t>unsaturated fatty acid</a:t>
            </a:r>
            <a:r>
              <a:rPr lang="en-US" dirty="0"/>
              <a:t>, as it has one or more points of unsaturation. </a:t>
            </a:r>
            <a:endParaRPr lang="en-US" dirty="0" smtClean="0"/>
          </a:p>
          <a:p>
            <a:r>
              <a:rPr lang="en-US" dirty="0" smtClean="0"/>
              <a:t>Any </a:t>
            </a:r>
            <a:r>
              <a:rPr lang="en-US" dirty="0"/>
              <a:t>fatty acid that has only one double bond is a </a:t>
            </a:r>
            <a:r>
              <a:rPr lang="en-US" b="1" dirty="0"/>
              <a:t>monounsaturated fatty acid</a:t>
            </a:r>
            <a:r>
              <a:rPr lang="en-US" dirty="0"/>
              <a:t>, an example of which is olive oil (75 percent of its fat is monounsaturated</a:t>
            </a:r>
            <a:r>
              <a:rPr lang="en-US" dirty="0" smtClean="0"/>
              <a:t>).</a:t>
            </a:r>
          </a:p>
          <a:p>
            <a:r>
              <a:rPr lang="en-US" dirty="0" smtClean="0"/>
              <a:t>A </a:t>
            </a:r>
            <a:r>
              <a:rPr lang="en-US" b="1" dirty="0"/>
              <a:t>polyunsaturated fatty acid</a:t>
            </a:r>
            <a:r>
              <a:rPr lang="en-US" dirty="0"/>
              <a:t> is a fatty acid with two or more double bonds or two or more points of unsaturation. </a:t>
            </a:r>
            <a:endParaRPr lang="en-US" dirty="0" smtClean="0"/>
          </a:p>
          <a:p>
            <a:r>
              <a:rPr lang="en-US" dirty="0" smtClean="0"/>
              <a:t>Soybean </a:t>
            </a:r>
            <a:r>
              <a:rPr lang="en-US" dirty="0"/>
              <a:t>oil contains high amounts of polyunsaturated fatty acids. </a:t>
            </a:r>
          </a:p>
        </p:txBody>
      </p:sp>
    </p:spTree>
    <p:extLst>
      <p:ext uri="{BB962C8B-B14F-4D97-AF65-F5344CB8AC3E}">
        <p14:creationId xmlns:p14="http://schemas.microsoft.com/office/powerpoint/2010/main" val="545931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Degree of Saturation</a:t>
            </a:r>
            <a:endParaRPr lang="en-US" b="1" dirty="0"/>
          </a:p>
        </p:txBody>
      </p:sp>
      <p:pic>
        <p:nvPicPr>
          <p:cNvPr id="5" name="Content Placeholder 4" descr="Structures of a Saturated, Monounsaturated, and Polyunsaturated Fat" title="Degree of Saturatio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4812" y="1447800"/>
            <a:ext cx="8458200" cy="4838250"/>
          </a:xfrm>
        </p:spPr>
      </p:pic>
    </p:spTree>
    <p:extLst>
      <p:ext uri="{BB962C8B-B14F-4D97-AF65-F5344CB8AC3E}">
        <p14:creationId xmlns:p14="http://schemas.microsoft.com/office/powerpoint/2010/main" val="470289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Degree of Saturation</a:t>
            </a:r>
            <a:endParaRPr lang="en-US" b="1" dirty="0"/>
          </a:p>
        </p:txBody>
      </p:sp>
      <p:sp>
        <p:nvSpPr>
          <p:cNvPr id="3" name="Content Placeholder 2"/>
          <p:cNvSpPr>
            <a:spLocks noGrp="1"/>
          </p:cNvSpPr>
          <p:nvPr>
            <p:ph idx="1"/>
          </p:nvPr>
        </p:nvSpPr>
        <p:spPr>
          <a:xfrm>
            <a:off x="1218882" y="1600200"/>
            <a:ext cx="10590529" cy="4572000"/>
          </a:xfrm>
        </p:spPr>
        <p:txBody>
          <a:bodyPr>
            <a:normAutofit lnSpcReduction="10000"/>
          </a:bodyPr>
          <a:lstStyle/>
          <a:p>
            <a:r>
              <a:rPr lang="en-US" dirty="0"/>
              <a:t>Foods that have a high percentage of saturated fatty acids tend to be solid at room temperature. </a:t>
            </a:r>
            <a:endParaRPr lang="en-US" dirty="0" smtClean="0"/>
          </a:p>
          <a:p>
            <a:r>
              <a:rPr lang="en-US" dirty="0" smtClean="0"/>
              <a:t>Examples </a:t>
            </a:r>
            <a:r>
              <a:rPr lang="en-US" dirty="0"/>
              <a:t>of these are fats found in chocolate (stearic acid, an eighteen-carbon saturated fatty acid is a primary component) and meat. </a:t>
            </a:r>
            <a:endParaRPr lang="en-US" dirty="0" smtClean="0"/>
          </a:p>
          <a:p>
            <a:r>
              <a:rPr lang="en-US" dirty="0" smtClean="0"/>
              <a:t>Foods </a:t>
            </a:r>
            <a:r>
              <a:rPr lang="en-US" dirty="0"/>
              <a:t>rich in unsaturated fatty acids, such as olive oil (oleic acid, an eighteen-carbon unsaturated fatty acid, is a major component) tend to be liquid at room temperature. </a:t>
            </a:r>
            <a:endParaRPr lang="en-US" dirty="0" smtClean="0"/>
          </a:p>
          <a:p>
            <a:r>
              <a:rPr lang="en-US" dirty="0" smtClean="0"/>
              <a:t>Flaxseed </a:t>
            </a:r>
            <a:r>
              <a:rPr lang="en-US" dirty="0"/>
              <a:t>oil is rich in alpha-</a:t>
            </a:r>
            <a:r>
              <a:rPr lang="en-US" dirty="0" err="1"/>
              <a:t>linolenic</a:t>
            </a:r>
            <a:r>
              <a:rPr lang="en-US" dirty="0"/>
              <a:t> acid, which is an unsaturated fatty acid and becomes a thin liquid at room temperature.</a:t>
            </a:r>
          </a:p>
        </p:txBody>
      </p:sp>
    </p:spTree>
    <p:extLst>
      <p:ext uri="{BB962C8B-B14F-4D97-AF65-F5344CB8AC3E}">
        <p14:creationId xmlns:p14="http://schemas.microsoft.com/office/powerpoint/2010/main" val="1787733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Cis</a:t>
            </a:r>
            <a:r>
              <a:rPr lang="en-US" b="1" dirty="0" smtClean="0"/>
              <a:t> versus </a:t>
            </a:r>
            <a:r>
              <a:rPr lang="en-US" b="1" i="1" dirty="0" smtClean="0"/>
              <a:t>Trans</a:t>
            </a:r>
            <a:r>
              <a:rPr lang="en-US" b="1" dirty="0" smtClean="0"/>
              <a:t> Fats</a:t>
            </a:r>
            <a:endParaRPr lang="en-US" b="1" dirty="0"/>
          </a:p>
        </p:txBody>
      </p:sp>
      <p:sp>
        <p:nvSpPr>
          <p:cNvPr id="3" name="Content Placeholder 2"/>
          <p:cNvSpPr>
            <a:spLocks noGrp="1"/>
          </p:cNvSpPr>
          <p:nvPr>
            <p:ph idx="1"/>
          </p:nvPr>
        </p:nvSpPr>
        <p:spPr>
          <a:xfrm>
            <a:off x="1218882" y="1600200"/>
            <a:ext cx="10514329" cy="4572000"/>
          </a:xfrm>
        </p:spPr>
        <p:txBody>
          <a:bodyPr/>
          <a:lstStyle/>
          <a:p>
            <a:r>
              <a:rPr lang="en-US" dirty="0"/>
              <a:t>The introduction of a carbon double bond in a carbon chain, as in an unsaturated fatty acid, can result in different structures for the same fatty acid composition. </a:t>
            </a:r>
            <a:endParaRPr lang="en-US" dirty="0" smtClean="0"/>
          </a:p>
          <a:p>
            <a:r>
              <a:rPr lang="en-US" dirty="0" smtClean="0"/>
              <a:t>When </a:t>
            </a:r>
            <a:r>
              <a:rPr lang="en-US" dirty="0"/>
              <a:t>the hydrogen atoms are bonded to the same side of the carbon chain, it is called a </a:t>
            </a:r>
            <a:r>
              <a:rPr lang="en-US" b="1" i="1" dirty="0"/>
              <a:t>cis</a:t>
            </a:r>
            <a:r>
              <a:rPr lang="en-US" dirty="0"/>
              <a:t> </a:t>
            </a:r>
            <a:r>
              <a:rPr lang="en-US" b="1" dirty="0"/>
              <a:t>fatty acid</a:t>
            </a:r>
            <a:r>
              <a:rPr lang="en-US" dirty="0"/>
              <a:t>. </a:t>
            </a:r>
            <a:endParaRPr lang="en-US" dirty="0" smtClean="0"/>
          </a:p>
          <a:p>
            <a:r>
              <a:rPr lang="en-US" dirty="0" smtClean="0"/>
              <a:t>Because </a:t>
            </a:r>
            <a:r>
              <a:rPr lang="en-US" dirty="0"/>
              <a:t>the hydrogen atoms are on the same side, the carbon chain has a bent structure. </a:t>
            </a:r>
            <a:endParaRPr lang="en-US" dirty="0" smtClean="0"/>
          </a:p>
          <a:p>
            <a:r>
              <a:rPr lang="en-US" dirty="0" smtClean="0"/>
              <a:t>Naturally </a:t>
            </a:r>
            <a:r>
              <a:rPr lang="en-US" dirty="0"/>
              <a:t>occurring fatty acids usually have a </a:t>
            </a:r>
            <a:r>
              <a:rPr lang="en-US" i="1" dirty="0"/>
              <a:t>cis</a:t>
            </a:r>
            <a:r>
              <a:rPr lang="en-US" dirty="0"/>
              <a:t> configuration.</a:t>
            </a:r>
          </a:p>
        </p:txBody>
      </p:sp>
    </p:spTree>
    <p:extLst>
      <p:ext uri="{BB962C8B-B14F-4D97-AF65-F5344CB8AC3E}">
        <p14:creationId xmlns:p14="http://schemas.microsoft.com/office/powerpoint/2010/main" val="2883858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Cis</a:t>
            </a:r>
            <a:r>
              <a:rPr lang="en-US" b="1" dirty="0" smtClean="0"/>
              <a:t> versus </a:t>
            </a:r>
            <a:r>
              <a:rPr lang="en-US" b="1" i="1" dirty="0" smtClean="0"/>
              <a:t>Trans</a:t>
            </a:r>
            <a:r>
              <a:rPr lang="en-US" b="1" dirty="0" smtClean="0"/>
              <a:t> Fats</a:t>
            </a:r>
            <a:endParaRPr lang="en-US" b="1" dirty="0"/>
          </a:p>
        </p:txBody>
      </p:sp>
      <p:sp>
        <p:nvSpPr>
          <p:cNvPr id="3" name="Content Placeholder 2"/>
          <p:cNvSpPr>
            <a:spLocks noGrp="1"/>
          </p:cNvSpPr>
          <p:nvPr>
            <p:ph idx="1"/>
          </p:nvPr>
        </p:nvSpPr>
        <p:spPr>
          <a:xfrm>
            <a:off x="1218882" y="1600200"/>
            <a:ext cx="10666729" cy="4953000"/>
          </a:xfrm>
        </p:spPr>
        <p:txBody>
          <a:bodyPr>
            <a:normAutofit/>
          </a:bodyPr>
          <a:lstStyle/>
          <a:p>
            <a:r>
              <a:rPr lang="en-US" dirty="0"/>
              <a:t>In a </a:t>
            </a:r>
            <a:r>
              <a:rPr lang="en-US" b="1" i="1" dirty="0"/>
              <a:t>trans</a:t>
            </a:r>
            <a:r>
              <a:rPr lang="en-US" b="1" dirty="0"/>
              <a:t> fatty acid</a:t>
            </a:r>
            <a:r>
              <a:rPr lang="en-US" dirty="0"/>
              <a:t>, the hydrogen atoms are attached on opposite sides of the carbon chain. </a:t>
            </a:r>
            <a:endParaRPr lang="en-US" dirty="0" smtClean="0"/>
          </a:p>
          <a:p>
            <a:r>
              <a:rPr lang="en-US" dirty="0" smtClean="0"/>
              <a:t>Unlike </a:t>
            </a:r>
            <a:r>
              <a:rPr lang="en-US" dirty="0"/>
              <a:t>cis fatty acids, most trans fatty acids are not found naturally in foods, but are a result of a process called </a:t>
            </a:r>
            <a:r>
              <a:rPr lang="en-US" b="1" dirty="0"/>
              <a:t>hydrogenation</a:t>
            </a:r>
            <a:r>
              <a:rPr lang="en-US" dirty="0"/>
              <a:t>. </a:t>
            </a:r>
            <a:endParaRPr lang="en-US" dirty="0" smtClean="0"/>
          </a:p>
          <a:p>
            <a:r>
              <a:rPr lang="en-US" dirty="0" smtClean="0"/>
              <a:t>Hydrogenation </a:t>
            </a:r>
            <a:r>
              <a:rPr lang="en-US" dirty="0"/>
              <a:t>is the process of adding hydrogen to the carbon double bonds, thus making the fatty acid saturated (or less unsaturated, in the case of partial hydrogenation). </a:t>
            </a:r>
            <a:endParaRPr lang="en-US" dirty="0" smtClean="0"/>
          </a:p>
          <a:p>
            <a:r>
              <a:rPr lang="en-US" dirty="0" smtClean="0"/>
              <a:t>This </a:t>
            </a:r>
            <a:r>
              <a:rPr lang="en-US" dirty="0"/>
              <a:t>is how vegetable oils are converted into semisolid fats for use in the manufacturing process.</a:t>
            </a:r>
          </a:p>
        </p:txBody>
      </p:sp>
    </p:spTree>
    <p:extLst>
      <p:ext uri="{BB962C8B-B14F-4D97-AF65-F5344CB8AC3E}">
        <p14:creationId xmlns:p14="http://schemas.microsoft.com/office/powerpoint/2010/main" val="652614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836612" y="1676400"/>
            <a:ext cx="10744200" cy="4800600"/>
          </a:xfrm>
        </p:spPr>
        <p:txBody>
          <a:bodyPr>
            <a:normAutofit/>
          </a:bodyPr>
          <a:lstStyle/>
          <a:p>
            <a:pPr marL="514350" lvl="0" indent="-514350">
              <a:buFont typeface="+mj-lt"/>
              <a:buAutoNum type="arabicPeriod" startAt="11"/>
            </a:pPr>
            <a:r>
              <a:rPr lang="en-US" dirty="0"/>
              <a:t>Discuss the functions of essential fatty acids, such as omega-3, and where to find them in foods</a:t>
            </a:r>
            <a:r>
              <a:rPr lang="en-US" dirty="0" smtClean="0"/>
              <a:t>.</a:t>
            </a:r>
            <a:endParaRPr lang="en-US" dirty="0"/>
          </a:p>
          <a:p>
            <a:pPr marL="514350" lvl="0" indent="-514350">
              <a:buFont typeface="+mj-lt"/>
              <a:buAutoNum type="arabicPeriod" startAt="11"/>
            </a:pPr>
            <a:r>
              <a:rPr lang="en-US" dirty="0"/>
              <a:t>Discuss reasons oils are hydrogenated and describe this </a:t>
            </a:r>
            <a:r>
              <a:rPr lang="en-US" dirty="0" smtClean="0"/>
              <a:t>process</a:t>
            </a:r>
            <a:r>
              <a:rPr lang="en-US" dirty="0"/>
              <a:t>. </a:t>
            </a:r>
          </a:p>
          <a:p>
            <a:pPr marL="514350" lvl="0" indent="-514350">
              <a:buFont typeface="+mj-lt"/>
              <a:buAutoNum type="arabicPeriod" startAt="11"/>
            </a:pPr>
            <a:r>
              <a:rPr lang="en-US" dirty="0"/>
              <a:t>Describe the health effects of trans fats</a:t>
            </a:r>
            <a:r>
              <a:rPr lang="en-US" dirty="0" smtClean="0"/>
              <a:t>.</a:t>
            </a:r>
            <a:endParaRPr lang="en-US" dirty="0"/>
          </a:p>
          <a:p>
            <a:pPr marL="514350" lvl="0" indent="-514350">
              <a:buFont typeface="+mj-lt"/>
              <a:buAutoNum type="arabicPeriod" startAt="11"/>
            </a:pPr>
            <a:r>
              <a:rPr lang="en-US" dirty="0"/>
              <a:t>Describe how saturated fat and cholesterol intake can impact health</a:t>
            </a:r>
            <a:r>
              <a:rPr lang="en-US" dirty="0" smtClean="0"/>
              <a:t>.</a:t>
            </a:r>
            <a:endParaRPr lang="en-US" dirty="0"/>
          </a:p>
          <a:p>
            <a:pPr marL="514350" indent="-514350">
              <a:buFont typeface="+mj-lt"/>
              <a:buAutoNum type="arabicPeriod" startAt="11"/>
            </a:pPr>
            <a:r>
              <a:rPr lang="en-US" dirty="0"/>
              <a:t>Discuss ways to decrease saturated fat and cholesterol intake and increase unsaturated fat intake in your diet.</a:t>
            </a:r>
          </a:p>
        </p:txBody>
      </p:sp>
    </p:spTree>
    <p:extLst>
      <p:ext uri="{BB962C8B-B14F-4D97-AF65-F5344CB8AC3E}">
        <p14:creationId xmlns:p14="http://schemas.microsoft.com/office/powerpoint/2010/main" val="36228947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Cis</a:t>
            </a:r>
            <a:r>
              <a:rPr lang="en-US" b="1" dirty="0" smtClean="0"/>
              <a:t> versus </a:t>
            </a:r>
            <a:r>
              <a:rPr lang="en-US" b="1" i="1" dirty="0" smtClean="0"/>
              <a:t>Trans</a:t>
            </a:r>
            <a:r>
              <a:rPr lang="en-US" b="1" dirty="0" smtClean="0"/>
              <a:t> Fats</a:t>
            </a:r>
            <a:endParaRPr lang="en-US" b="1" dirty="0"/>
          </a:p>
        </p:txBody>
      </p:sp>
      <p:pic>
        <p:nvPicPr>
          <p:cNvPr id="4" name="Content Placeholder 3" descr="Reports from the US Department of Agriculture (USDA) indicate that these trans fats comprise 15 to 20 percent of the total trans-fat intake in our diet." title="Cis Versus Trans Fatty Acid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9212" y="1475984"/>
            <a:ext cx="7315200" cy="4882963"/>
          </a:xfrm>
        </p:spPr>
      </p:pic>
    </p:spTree>
    <p:extLst>
      <p:ext uri="{BB962C8B-B14F-4D97-AF65-F5344CB8AC3E}">
        <p14:creationId xmlns:p14="http://schemas.microsoft.com/office/powerpoint/2010/main" val="2799573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Nonessential and Essential Fatty </a:t>
            </a:r>
            <a:r>
              <a:rPr lang="en-US" b="1" dirty="0" smtClean="0"/>
              <a:t>Acids</a:t>
            </a:r>
            <a:endParaRPr lang="en-US" b="1" dirty="0"/>
          </a:p>
        </p:txBody>
      </p:sp>
      <p:sp>
        <p:nvSpPr>
          <p:cNvPr id="3" name="Content Placeholder 2"/>
          <p:cNvSpPr>
            <a:spLocks noGrp="1"/>
          </p:cNvSpPr>
          <p:nvPr>
            <p:ph idx="1"/>
          </p:nvPr>
        </p:nvSpPr>
        <p:spPr>
          <a:xfrm>
            <a:off x="1218882" y="1600200"/>
            <a:ext cx="10361929" cy="4800600"/>
          </a:xfrm>
        </p:spPr>
        <p:txBody>
          <a:bodyPr>
            <a:normAutofit/>
          </a:bodyPr>
          <a:lstStyle/>
          <a:p>
            <a:r>
              <a:rPr lang="en-US" dirty="0"/>
              <a:t>Fatty acids are vital for the normal operation of all body systems. </a:t>
            </a:r>
            <a:endParaRPr lang="en-US" dirty="0" smtClean="0"/>
          </a:p>
          <a:p>
            <a:r>
              <a:rPr lang="en-US" dirty="0" smtClean="0"/>
              <a:t>The </a:t>
            </a:r>
            <a:r>
              <a:rPr lang="en-US" dirty="0"/>
              <a:t>body is capable of synthesizing most of the fatty acids it needs from food. </a:t>
            </a:r>
            <a:r>
              <a:rPr lang="en-US" dirty="0" smtClean="0"/>
              <a:t>These </a:t>
            </a:r>
            <a:r>
              <a:rPr lang="en-US" dirty="0"/>
              <a:t>fatty acids are known as </a:t>
            </a:r>
            <a:r>
              <a:rPr lang="en-US" b="1" dirty="0"/>
              <a:t>nonessential fatty acids</a:t>
            </a:r>
            <a:r>
              <a:rPr lang="en-US" dirty="0"/>
              <a:t>. </a:t>
            </a:r>
            <a:endParaRPr lang="en-US" dirty="0" smtClean="0"/>
          </a:p>
          <a:p>
            <a:r>
              <a:rPr lang="en-US" dirty="0" smtClean="0"/>
              <a:t>However</a:t>
            </a:r>
            <a:r>
              <a:rPr lang="en-US" dirty="0"/>
              <a:t>, there are some fatty acids that the body cannot synthesize and these are called </a:t>
            </a:r>
            <a:r>
              <a:rPr lang="en-US" b="1" dirty="0"/>
              <a:t>essential fatty acids</a:t>
            </a:r>
            <a:r>
              <a:rPr lang="en-US" dirty="0"/>
              <a:t>. </a:t>
            </a:r>
            <a:endParaRPr lang="en-US" dirty="0" smtClean="0"/>
          </a:p>
          <a:p>
            <a:r>
              <a:rPr lang="en-US" dirty="0" smtClean="0"/>
              <a:t>It </a:t>
            </a:r>
            <a:r>
              <a:rPr lang="en-US" dirty="0"/>
              <a:t>is important to note that nonessential fatty acids doesn’t mean unimportant; the classification is based solely on the ability of the body to synthesize the fatty acid.</a:t>
            </a:r>
          </a:p>
        </p:txBody>
      </p:sp>
    </p:spTree>
    <p:extLst>
      <p:ext uri="{BB962C8B-B14F-4D97-AF65-F5344CB8AC3E}">
        <p14:creationId xmlns:p14="http://schemas.microsoft.com/office/powerpoint/2010/main" val="1137443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Nonessential and Essential Fatty </a:t>
            </a:r>
            <a:r>
              <a:rPr lang="en-US" b="1" dirty="0" smtClean="0"/>
              <a:t>Acids</a:t>
            </a:r>
            <a:endParaRPr lang="en-US" b="1" dirty="0"/>
          </a:p>
        </p:txBody>
      </p:sp>
      <p:sp>
        <p:nvSpPr>
          <p:cNvPr id="3" name="Content Placeholder 2"/>
          <p:cNvSpPr>
            <a:spLocks noGrp="1"/>
          </p:cNvSpPr>
          <p:nvPr>
            <p:ph idx="1"/>
          </p:nvPr>
        </p:nvSpPr>
        <p:spPr>
          <a:xfrm>
            <a:off x="1218882" y="1600200"/>
            <a:ext cx="10514329" cy="4800600"/>
          </a:xfrm>
        </p:spPr>
        <p:txBody>
          <a:bodyPr>
            <a:normAutofit/>
          </a:bodyPr>
          <a:lstStyle/>
          <a:p>
            <a:r>
              <a:rPr lang="en-US" dirty="0"/>
              <a:t>Essential fatty acids must be obtained from food. They fall into two categories—</a:t>
            </a:r>
            <a:r>
              <a:rPr lang="en-US" b="1" dirty="0"/>
              <a:t>omega-3</a:t>
            </a:r>
            <a:r>
              <a:rPr lang="en-US" dirty="0"/>
              <a:t> and </a:t>
            </a:r>
            <a:r>
              <a:rPr lang="en-US" b="1" dirty="0"/>
              <a:t>omega-6</a:t>
            </a:r>
            <a:r>
              <a:rPr lang="en-US" dirty="0"/>
              <a:t>. </a:t>
            </a:r>
            <a:endParaRPr lang="en-US" dirty="0" smtClean="0"/>
          </a:p>
          <a:p>
            <a:r>
              <a:rPr lang="en-US" dirty="0" smtClean="0"/>
              <a:t>The </a:t>
            </a:r>
            <a:r>
              <a:rPr lang="en-US" dirty="0"/>
              <a:t>3 and 6 refer to the position of the first carbon double bond and the omega refers to the methyl end of the chain. </a:t>
            </a:r>
            <a:endParaRPr lang="en-US" dirty="0" smtClean="0"/>
          </a:p>
          <a:p>
            <a:r>
              <a:rPr lang="en-US" dirty="0" smtClean="0"/>
              <a:t>Omega-3 </a:t>
            </a:r>
            <a:r>
              <a:rPr lang="en-US" dirty="0"/>
              <a:t>and omega-6 fatty acids are precursors to important compounds called </a:t>
            </a:r>
            <a:r>
              <a:rPr lang="en-US" b="1" dirty="0"/>
              <a:t>eicosanoids</a:t>
            </a:r>
            <a:r>
              <a:rPr lang="en-US" dirty="0"/>
              <a:t>. </a:t>
            </a:r>
            <a:endParaRPr lang="en-US" dirty="0" smtClean="0"/>
          </a:p>
          <a:p>
            <a:r>
              <a:rPr lang="en-US" dirty="0" smtClean="0"/>
              <a:t>Eicosanoids </a:t>
            </a:r>
            <a:r>
              <a:rPr lang="en-US" dirty="0"/>
              <a:t>are powerful hormones that control many other hormones and important body functions, such as the central nervous system and the immune system</a:t>
            </a:r>
            <a:r>
              <a:rPr lang="en-US" dirty="0" smtClean="0"/>
              <a:t>.</a:t>
            </a:r>
            <a:endParaRPr lang="en-US" dirty="0"/>
          </a:p>
        </p:txBody>
      </p:sp>
    </p:spTree>
    <p:extLst>
      <p:ext uri="{BB962C8B-B14F-4D97-AF65-F5344CB8AC3E}">
        <p14:creationId xmlns:p14="http://schemas.microsoft.com/office/powerpoint/2010/main" val="2417690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Nonessential and Essential Fatty </a:t>
            </a:r>
            <a:r>
              <a:rPr lang="en-US" b="1" dirty="0" smtClean="0"/>
              <a:t>Acids</a:t>
            </a:r>
            <a:endParaRPr lang="en-US" b="1" dirty="0"/>
          </a:p>
        </p:txBody>
      </p:sp>
      <p:sp>
        <p:nvSpPr>
          <p:cNvPr id="3" name="Content Placeholder 2"/>
          <p:cNvSpPr>
            <a:spLocks noGrp="1"/>
          </p:cNvSpPr>
          <p:nvPr>
            <p:ph idx="1"/>
          </p:nvPr>
        </p:nvSpPr>
        <p:spPr>
          <a:xfrm>
            <a:off x="1218882" y="1600200"/>
            <a:ext cx="10285729" cy="4800600"/>
          </a:xfrm>
        </p:spPr>
        <p:txBody>
          <a:bodyPr>
            <a:normAutofit/>
          </a:bodyPr>
          <a:lstStyle/>
          <a:p>
            <a:r>
              <a:rPr lang="en-US" dirty="0"/>
              <a:t>Eicosanoids derived from omega-6 fatty acids are known to increase blood pressure, immune response, and inflammation. </a:t>
            </a:r>
            <a:endParaRPr lang="en-US" dirty="0" smtClean="0"/>
          </a:p>
          <a:p>
            <a:r>
              <a:rPr lang="en-US" dirty="0" smtClean="0"/>
              <a:t>In </a:t>
            </a:r>
            <a:r>
              <a:rPr lang="en-US" dirty="0"/>
              <a:t>contrast, eicosanoids derived from omega-3 fatty acids are known to have heart-healthy effects. </a:t>
            </a:r>
            <a:endParaRPr lang="en-US" dirty="0" smtClean="0"/>
          </a:p>
          <a:p>
            <a:r>
              <a:rPr lang="en-US" b="1" dirty="0" smtClean="0"/>
              <a:t>Docosahexaenoic </a:t>
            </a:r>
            <a:r>
              <a:rPr lang="en-US" b="1" dirty="0"/>
              <a:t>acid </a:t>
            </a:r>
            <a:r>
              <a:rPr lang="en-US" dirty="0"/>
              <a:t>(DHA) is an omega-3 essential fatty acid shown to play important roles in synaptic transmission in the brain during fetal development</a:t>
            </a:r>
            <a:r>
              <a:rPr lang="en-US" dirty="0" smtClean="0"/>
              <a:t>.</a:t>
            </a:r>
          </a:p>
          <a:p>
            <a:r>
              <a:rPr lang="en-US" dirty="0"/>
              <a:t>Some excellent sources of omega-3 and omega-6 essential fatty acids are fish, flaxseed oil, hemp, walnuts, and leafy vegetables. </a:t>
            </a:r>
          </a:p>
          <a:p>
            <a:endParaRPr lang="en-US" dirty="0"/>
          </a:p>
        </p:txBody>
      </p:sp>
    </p:spTree>
    <p:extLst>
      <p:ext uri="{BB962C8B-B14F-4D97-AF65-F5344CB8AC3E}">
        <p14:creationId xmlns:p14="http://schemas.microsoft.com/office/powerpoint/2010/main" val="3656262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Phospholipids</a:t>
            </a:r>
            <a:endParaRPr lang="en-US" b="1" dirty="0"/>
          </a:p>
        </p:txBody>
      </p:sp>
      <p:sp>
        <p:nvSpPr>
          <p:cNvPr id="3" name="Content Placeholder 2"/>
          <p:cNvSpPr>
            <a:spLocks noGrp="1"/>
          </p:cNvSpPr>
          <p:nvPr>
            <p:ph idx="1"/>
          </p:nvPr>
        </p:nvSpPr>
        <p:spPr>
          <a:xfrm>
            <a:off x="1218882" y="1600200"/>
            <a:ext cx="10514329" cy="4800600"/>
          </a:xfrm>
        </p:spPr>
        <p:txBody>
          <a:bodyPr>
            <a:normAutofit/>
          </a:bodyPr>
          <a:lstStyle/>
          <a:p>
            <a:r>
              <a:rPr lang="en-US" dirty="0"/>
              <a:t>Like </a:t>
            </a:r>
            <a:r>
              <a:rPr lang="en-US" dirty="0" err="1"/>
              <a:t>triacylglycerols</a:t>
            </a:r>
            <a:r>
              <a:rPr lang="en-US" dirty="0"/>
              <a:t>, phospholipids have a glycerol backbone. </a:t>
            </a:r>
            <a:endParaRPr lang="en-US" dirty="0" smtClean="0"/>
          </a:p>
          <a:p>
            <a:r>
              <a:rPr lang="en-US" dirty="0" smtClean="0"/>
              <a:t>But </a:t>
            </a:r>
            <a:r>
              <a:rPr lang="en-US" dirty="0"/>
              <a:t>unlike </a:t>
            </a:r>
            <a:r>
              <a:rPr lang="en-US" dirty="0" err="1"/>
              <a:t>triacylglycerols</a:t>
            </a:r>
            <a:r>
              <a:rPr lang="en-US" dirty="0"/>
              <a:t>, phospholipids are </a:t>
            </a:r>
            <a:r>
              <a:rPr lang="en-US" dirty="0" err="1"/>
              <a:t>diglycerides</a:t>
            </a:r>
            <a:r>
              <a:rPr lang="en-US" dirty="0"/>
              <a:t> (two fatty-acid molecules attached to the glycerol backbone) while their third fatty-acid chain has a phosphate group coupled with a nitrogen-containing group. </a:t>
            </a:r>
            <a:endParaRPr lang="en-US" dirty="0" smtClean="0"/>
          </a:p>
          <a:p>
            <a:r>
              <a:rPr lang="en-US" dirty="0" smtClean="0"/>
              <a:t>This </a:t>
            </a:r>
            <a:r>
              <a:rPr lang="en-US" dirty="0"/>
              <a:t>unique structure makes phospholipids water soluble. </a:t>
            </a:r>
            <a:endParaRPr lang="en-US" dirty="0" smtClean="0"/>
          </a:p>
          <a:p>
            <a:r>
              <a:rPr lang="en-US" dirty="0" smtClean="0"/>
              <a:t>Phospholipids </a:t>
            </a:r>
            <a:r>
              <a:rPr lang="en-US" dirty="0"/>
              <a:t>are what we call </a:t>
            </a:r>
            <a:r>
              <a:rPr lang="en-US" b="1" dirty="0"/>
              <a:t>amphiphilic</a:t>
            </a:r>
            <a:r>
              <a:rPr lang="en-US" dirty="0"/>
              <a:t>—the fatty-acid sides are </a:t>
            </a:r>
            <a:r>
              <a:rPr lang="en-US" b="1" dirty="0"/>
              <a:t>hydrophobic</a:t>
            </a:r>
            <a:r>
              <a:rPr lang="en-US" dirty="0"/>
              <a:t> (dislike </a:t>
            </a:r>
            <a:r>
              <a:rPr lang="en-US" dirty="0" smtClean="0"/>
              <a:t>water because they are </a:t>
            </a:r>
            <a:r>
              <a:rPr lang="en-US" b="1" dirty="0" smtClean="0"/>
              <a:t>non-polar</a:t>
            </a:r>
            <a:r>
              <a:rPr lang="en-US" dirty="0" smtClean="0"/>
              <a:t>) </a:t>
            </a:r>
            <a:r>
              <a:rPr lang="en-US" dirty="0"/>
              <a:t>and the phosphate group is </a:t>
            </a:r>
            <a:r>
              <a:rPr lang="en-US" b="1" dirty="0"/>
              <a:t>hydrophilic</a:t>
            </a:r>
            <a:r>
              <a:rPr lang="en-US" dirty="0"/>
              <a:t> (likes </a:t>
            </a:r>
            <a:r>
              <a:rPr lang="en-US" dirty="0" smtClean="0"/>
              <a:t>water because it is </a:t>
            </a:r>
            <a:r>
              <a:rPr lang="en-US" b="1" dirty="0" smtClean="0"/>
              <a:t>polar</a:t>
            </a:r>
            <a:r>
              <a:rPr lang="en-US" dirty="0" smtClean="0"/>
              <a:t>).</a:t>
            </a:r>
            <a:endParaRPr lang="en-US" dirty="0"/>
          </a:p>
        </p:txBody>
      </p:sp>
    </p:spTree>
    <p:extLst>
      <p:ext uri="{BB962C8B-B14F-4D97-AF65-F5344CB8AC3E}">
        <p14:creationId xmlns:p14="http://schemas.microsoft.com/office/powerpoint/2010/main" val="67643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Phospholipids</a:t>
            </a:r>
            <a:endParaRPr lang="en-US" b="1" dirty="0"/>
          </a:p>
        </p:txBody>
      </p:sp>
      <p:sp>
        <p:nvSpPr>
          <p:cNvPr id="3" name="Content Placeholder 2"/>
          <p:cNvSpPr>
            <a:spLocks noGrp="1"/>
          </p:cNvSpPr>
          <p:nvPr>
            <p:ph idx="1"/>
          </p:nvPr>
        </p:nvSpPr>
        <p:spPr>
          <a:xfrm>
            <a:off x="1218882" y="1600200"/>
            <a:ext cx="10285729" cy="4800600"/>
          </a:xfrm>
        </p:spPr>
        <p:txBody>
          <a:bodyPr>
            <a:normAutofit/>
          </a:bodyPr>
          <a:lstStyle/>
          <a:p>
            <a:r>
              <a:rPr lang="en-US" dirty="0"/>
              <a:t>In the body </a:t>
            </a:r>
            <a:r>
              <a:rPr lang="en-US" dirty="0" smtClean="0"/>
              <a:t>phospholipids </a:t>
            </a:r>
            <a:r>
              <a:rPr lang="en-US" dirty="0"/>
              <a:t>form a double layer in cell membranes, thus effectively protecting the inside of the cell from the outside environment while at the same time allowing for transport of fat and water through the membrane.</a:t>
            </a:r>
          </a:p>
          <a:p>
            <a:r>
              <a:rPr lang="en-US" dirty="0"/>
              <a:t>Phospholipids are </a:t>
            </a:r>
            <a:r>
              <a:rPr lang="en-US" dirty="0" smtClean="0"/>
              <a:t>also ideal </a:t>
            </a:r>
            <a:r>
              <a:rPr lang="en-US" b="1" dirty="0"/>
              <a:t>emulsifiers</a:t>
            </a:r>
            <a:r>
              <a:rPr lang="en-US" dirty="0"/>
              <a:t> that can keep oil and water mixed. </a:t>
            </a:r>
            <a:endParaRPr lang="en-US" dirty="0" smtClean="0"/>
          </a:p>
          <a:p>
            <a:r>
              <a:rPr lang="en-US" b="1" dirty="0" smtClean="0"/>
              <a:t>Emulsions</a:t>
            </a:r>
            <a:r>
              <a:rPr lang="en-US" dirty="0" smtClean="0"/>
              <a:t> </a:t>
            </a:r>
            <a:r>
              <a:rPr lang="en-US" dirty="0"/>
              <a:t>are mixtures of two liquids that do not mix. </a:t>
            </a:r>
            <a:endParaRPr lang="en-US" dirty="0" smtClean="0"/>
          </a:p>
          <a:p>
            <a:r>
              <a:rPr lang="en-US" dirty="0" smtClean="0"/>
              <a:t>Lecithin </a:t>
            </a:r>
            <a:r>
              <a:rPr lang="en-US" dirty="0"/>
              <a:t>(phosphatidylcholine), found in egg yolk, honey, and mustard, is a popular food emulsifier. </a:t>
            </a:r>
          </a:p>
        </p:txBody>
      </p:sp>
    </p:spTree>
    <p:extLst>
      <p:ext uri="{BB962C8B-B14F-4D97-AF65-F5344CB8AC3E}">
        <p14:creationId xmlns:p14="http://schemas.microsoft.com/office/powerpoint/2010/main" val="9737882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Sterols</a:t>
            </a:r>
            <a:endParaRPr lang="en-US" b="1" dirty="0"/>
          </a:p>
        </p:txBody>
      </p:sp>
      <p:sp>
        <p:nvSpPr>
          <p:cNvPr id="3" name="Content Placeholder 2"/>
          <p:cNvSpPr>
            <a:spLocks noGrp="1"/>
          </p:cNvSpPr>
          <p:nvPr>
            <p:ph idx="1"/>
          </p:nvPr>
        </p:nvSpPr>
        <p:spPr>
          <a:xfrm>
            <a:off x="1218882" y="1600200"/>
            <a:ext cx="10285729" cy="4572000"/>
          </a:xfrm>
        </p:spPr>
        <p:txBody>
          <a:bodyPr>
            <a:normAutofit fontScale="92500" lnSpcReduction="20000"/>
          </a:bodyPr>
          <a:lstStyle/>
          <a:p>
            <a:r>
              <a:rPr lang="en-US" dirty="0"/>
              <a:t>Sterols have a very different structure from </a:t>
            </a:r>
            <a:r>
              <a:rPr lang="en-US" dirty="0" err="1"/>
              <a:t>triacylglycerols</a:t>
            </a:r>
            <a:r>
              <a:rPr lang="en-US" dirty="0"/>
              <a:t> and phospholipids. </a:t>
            </a:r>
            <a:endParaRPr lang="en-US" dirty="0" smtClean="0"/>
          </a:p>
          <a:p>
            <a:r>
              <a:rPr lang="en-US" dirty="0" smtClean="0"/>
              <a:t>Most </a:t>
            </a:r>
            <a:r>
              <a:rPr lang="en-US" dirty="0"/>
              <a:t>sterols do not contain any fatty acids but rather </a:t>
            </a:r>
            <a:r>
              <a:rPr lang="en-US" dirty="0" smtClean="0"/>
              <a:t>multi-ring </a:t>
            </a:r>
            <a:r>
              <a:rPr lang="en-US" dirty="0"/>
              <a:t>structures. </a:t>
            </a:r>
            <a:endParaRPr lang="en-US" dirty="0" smtClean="0"/>
          </a:p>
          <a:p>
            <a:r>
              <a:rPr lang="en-US" dirty="0" smtClean="0"/>
              <a:t>They </a:t>
            </a:r>
            <a:r>
              <a:rPr lang="en-US" dirty="0"/>
              <a:t>are complex molecules that contain interlinking rings of carbon atoms, with side chains of carbon, hydrogen, and oxygen attached. </a:t>
            </a:r>
            <a:endParaRPr lang="en-US" dirty="0" smtClean="0"/>
          </a:p>
          <a:p>
            <a:r>
              <a:rPr lang="en-US" dirty="0" smtClean="0"/>
              <a:t>Cholesterol </a:t>
            </a:r>
            <a:r>
              <a:rPr lang="en-US" dirty="0"/>
              <a:t>is the best-known sterol because of its role in heart disease. It forms a large part of the plaque that narrows the arteries in atherosclerosis. </a:t>
            </a:r>
            <a:endParaRPr lang="en-US" dirty="0" smtClean="0"/>
          </a:p>
          <a:p>
            <a:r>
              <a:rPr lang="en-US" dirty="0" smtClean="0"/>
              <a:t>In </a:t>
            </a:r>
            <a:r>
              <a:rPr lang="en-US" dirty="0"/>
              <a:t>stark contrast, cholesterol does have specific beneficial functions to perform in the body. </a:t>
            </a:r>
            <a:endParaRPr lang="en-US" dirty="0" smtClean="0"/>
          </a:p>
          <a:p>
            <a:endParaRPr lang="en-US" dirty="0"/>
          </a:p>
        </p:txBody>
      </p:sp>
    </p:spTree>
    <p:extLst>
      <p:ext uri="{BB962C8B-B14F-4D97-AF65-F5344CB8AC3E}">
        <p14:creationId xmlns:p14="http://schemas.microsoft.com/office/powerpoint/2010/main" val="1889703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Sterols</a:t>
            </a:r>
            <a:endParaRPr lang="en-US" b="1" dirty="0"/>
          </a:p>
        </p:txBody>
      </p:sp>
      <p:sp>
        <p:nvSpPr>
          <p:cNvPr id="3" name="Content Placeholder 2"/>
          <p:cNvSpPr>
            <a:spLocks noGrp="1"/>
          </p:cNvSpPr>
          <p:nvPr>
            <p:ph idx="1"/>
          </p:nvPr>
        </p:nvSpPr>
        <p:spPr>
          <a:xfrm>
            <a:off x="1218882" y="1600200"/>
            <a:ext cx="10209529" cy="4572000"/>
          </a:xfrm>
        </p:spPr>
        <p:txBody>
          <a:bodyPr>
            <a:normAutofit fontScale="92500" lnSpcReduction="10000"/>
          </a:bodyPr>
          <a:lstStyle/>
          <a:p>
            <a:r>
              <a:rPr lang="en-US" dirty="0" smtClean="0"/>
              <a:t>Like </a:t>
            </a:r>
            <a:r>
              <a:rPr lang="en-US" dirty="0"/>
              <a:t>phospholipids, cholesterol is present in all body cells as it is an important substance in cell membrane structure. </a:t>
            </a:r>
            <a:endParaRPr lang="en-US" dirty="0" smtClean="0"/>
          </a:p>
          <a:p>
            <a:r>
              <a:rPr lang="en-US" dirty="0" smtClean="0"/>
              <a:t>Approximately </a:t>
            </a:r>
            <a:r>
              <a:rPr lang="en-US" dirty="0"/>
              <a:t>25 percent of cholesterol in the body is localized in brain tissue. </a:t>
            </a:r>
            <a:endParaRPr lang="en-US" dirty="0" smtClean="0"/>
          </a:p>
          <a:p>
            <a:r>
              <a:rPr lang="en-US" dirty="0" smtClean="0"/>
              <a:t>Cholesterol </a:t>
            </a:r>
            <a:r>
              <a:rPr lang="en-US" dirty="0"/>
              <a:t>is used in the body to make a number of important things, including vitamin D, glucocorticoids, and the sex hormones, progesterone, testosterone, and estrogens. </a:t>
            </a:r>
            <a:endParaRPr lang="en-US" dirty="0" smtClean="0"/>
          </a:p>
          <a:p>
            <a:r>
              <a:rPr lang="en-US" dirty="0" smtClean="0"/>
              <a:t>Notably</a:t>
            </a:r>
            <a:r>
              <a:rPr lang="en-US" dirty="0"/>
              <a:t>, the sterols found in plants resemble cholesterol in structure. </a:t>
            </a:r>
            <a:endParaRPr lang="en-US" dirty="0" smtClean="0"/>
          </a:p>
          <a:p>
            <a:r>
              <a:rPr lang="en-US" dirty="0" smtClean="0"/>
              <a:t>However</a:t>
            </a:r>
            <a:r>
              <a:rPr lang="en-US" dirty="0"/>
              <a:t>, plant sterols inhibit cholesterol absorption in the human body, which can contribute to lower cholesterol levels.</a:t>
            </a:r>
          </a:p>
        </p:txBody>
      </p:sp>
    </p:spTree>
    <p:extLst>
      <p:ext uri="{BB962C8B-B14F-4D97-AF65-F5344CB8AC3E}">
        <p14:creationId xmlns:p14="http://schemas.microsoft.com/office/powerpoint/2010/main" val="2547046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5.3 Digestion and Absorption of </a:t>
            </a:r>
            <a:r>
              <a:rPr lang="en-US" b="1" dirty="0" smtClean="0"/>
              <a:t>Lipids</a:t>
            </a:r>
            <a:endParaRPr lang="en-US" b="1" dirty="0"/>
          </a:p>
        </p:txBody>
      </p:sp>
      <p:sp>
        <p:nvSpPr>
          <p:cNvPr id="3" name="Content Placeholder 2"/>
          <p:cNvSpPr>
            <a:spLocks noGrp="1"/>
          </p:cNvSpPr>
          <p:nvPr>
            <p:ph idx="1"/>
          </p:nvPr>
        </p:nvSpPr>
        <p:spPr>
          <a:xfrm>
            <a:off x="1218882" y="1828800"/>
            <a:ext cx="10361929" cy="4343400"/>
          </a:xfrm>
        </p:spPr>
        <p:txBody>
          <a:bodyPr>
            <a:normAutofit/>
          </a:bodyPr>
          <a:lstStyle/>
          <a:p>
            <a:r>
              <a:rPr lang="en-US" dirty="0"/>
              <a:t>Lipids are large molecules and generally are not water-soluble. </a:t>
            </a:r>
            <a:endParaRPr lang="en-US" dirty="0" smtClean="0"/>
          </a:p>
          <a:p>
            <a:r>
              <a:rPr lang="en-US" dirty="0" smtClean="0"/>
              <a:t>Like </a:t>
            </a:r>
            <a:r>
              <a:rPr lang="en-US" dirty="0"/>
              <a:t>carbohydrates and protein, lipids are broken into small components for absorption</a:t>
            </a:r>
            <a:r>
              <a:rPr lang="en-US" dirty="0" smtClean="0"/>
              <a:t>.</a:t>
            </a:r>
          </a:p>
          <a:p>
            <a:r>
              <a:rPr lang="en-US" dirty="0"/>
              <a:t>The first step in the digestion of </a:t>
            </a:r>
            <a:r>
              <a:rPr lang="en-US" dirty="0" err="1"/>
              <a:t>triacylglycerols</a:t>
            </a:r>
            <a:r>
              <a:rPr lang="en-US" dirty="0"/>
              <a:t> and phospholipids begins in the mouth as lipids encounter saliva. </a:t>
            </a:r>
            <a:endParaRPr lang="en-US" dirty="0" smtClean="0"/>
          </a:p>
          <a:p>
            <a:r>
              <a:rPr lang="en-US" dirty="0" smtClean="0"/>
              <a:t>Next</a:t>
            </a:r>
            <a:r>
              <a:rPr lang="en-US" dirty="0"/>
              <a:t>, the physical action of chewing coupled with the action of emulsifiers enables the digestive enzymes to do their tasks.</a:t>
            </a:r>
          </a:p>
        </p:txBody>
      </p:sp>
    </p:spTree>
    <p:extLst>
      <p:ext uri="{BB962C8B-B14F-4D97-AF65-F5344CB8AC3E}">
        <p14:creationId xmlns:p14="http://schemas.microsoft.com/office/powerpoint/2010/main" val="3010846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From Mouth to Stomach</a:t>
            </a:r>
            <a:endParaRPr lang="en-US" b="1" dirty="0"/>
          </a:p>
        </p:txBody>
      </p:sp>
      <p:sp>
        <p:nvSpPr>
          <p:cNvPr id="3" name="Content Placeholder 2"/>
          <p:cNvSpPr>
            <a:spLocks noGrp="1"/>
          </p:cNvSpPr>
          <p:nvPr>
            <p:ph idx="1"/>
          </p:nvPr>
        </p:nvSpPr>
        <p:spPr>
          <a:xfrm>
            <a:off x="1218882" y="1600200"/>
            <a:ext cx="10438129" cy="4572000"/>
          </a:xfrm>
        </p:spPr>
        <p:txBody>
          <a:bodyPr>
            <a:normAutofit/>
          </a:bodyPr>
          <a:lstStyle/>
          <a:p>
            <a:r>
              <a:rPr lang="en-US" dirty="0"/>
              <a:t>The enzyme </a:t>
            </a:r>
            <a:r>
              <a:rPr lang="en-US" b="1" dirty="0"/>
              <a:t>lingual</a:t>
            </a:r>
            <a:r>
              <a:rPr lang="en-US" dirty="0"/>
              <a:t> </a:t>
            </a:r>
            <a:r>
              <a:rPr lang="en-US" b="1" dirty="0"/>
              <a:t>lipase</a:t>
            </a:r>
            <a:r>
              <a:rPr lang="en-US" dirty="0"/>
              <a:t>, along with a small amount of phospholipid as an emulsifier, initiates the process of digestion</a:t>
            </a:r>
            <a:r>
              <a:rPr lang="en-US" dirty="0" smtClean="0"/>
              <a:t>.</a:t>
            </a:r>
          </a:p>
          <a:p>
            <a:r>
              <a:rPr lang="en-US" dirty="0" smtClean="0"/>
              <a:t>These </a:t>
            </a:r>
            <a:r>
              <a:rPr lang="en-US" dirty="0"/>
              <a:t>actions cause the fats to become more accessible to the digestive enzymes. </a:t>
            </a:r>
            <a:endParaRPr lang="en-US" dirty="0" smtClean="0"/>
          </a:p>
          <a:p>
            <a:r>
              <a:rPr lang="en-US" dirty="0" smtClean="0"/>
              <a:t>As </a:t>
            </a:r>
            <a:r>
              <a:rPr lang="en-US" dirty="0"/>
              <a:t>a result, the fats become tiny droplets and separate from the watery components. </a:t>
            </a:r>
            <a:endParaRPr lang="en-US" dirty="0" smtClean="0"/>
          </a:p>
          <a:p>
            <a:r>
              <a:rPr lang="en-US" dirty="0" smtClean="0"/>
              <a:t>In </a:t>
            </a:r>
            <a:r>
              <a:rPr lang="en-US" dirty="0"/>
              <a:t>the stomach, </a:t>
            </a:r>
            <a:r>
              <a:rPr lang="en-US" b="1" dirty="0"/>
              <a:t>gastric lipase </a:t>
            </a:r>
            <a:r>
              <a:rPr lang="en-US" dirty="0"/>
              <a:t>starts to break down </a:t>
            </a:r>
            <a:r>
              <a:rPr lang="en-US" dirty="0" err="1"/>
              <a:t>triacylglycerols</a:t>
            </a:r>
            <a:r>
              <a:rPr lang="en-US" dirty="0"/>
              <a:t> into </a:t>
            </a:r>
            <a:r>
              <a:rPr lang="en-US" dirty="0" err="1"/>
              <a:t>diglycerides</a:t>
            </a:r>
            <a:r>
              <a:rPr lang="en-US" dirty="0"/>
              <a:t> and fatty acids. </a:t>
            </a:r>
            <a:endParaRPr lang="en-US" dirty="0" smtClean="0"/>
          </a:p>
        </p:txBody>
      </p:sp>
    </p:spTree>
    <p:extLst>
      <p:ext uri="{BB962C8B-B14F-4D97-AF65-F5344CB8AC3E}">
        <p14:creationId xmlns:p14="http://schemas.microsoft.com/office/powerpoint/2010/main" val="723965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a:xfrm>
            <a:off x="1218882" y="1600200"/>
            <a:ext cx="10361929" cy="4800600"/>
          </a:xfrm>
        </p:spPr>
        <p:txBody>
          <a:bodyPr/>
          <a:lstStyle/>
          <a:p>
            <a:r>
              <a:rPr lang="en-US" dirty="0"/>
              <a:t>In the 1920s, anthropologist </a:t>
            </a:r>
            <a:r>
              <a:rPr lang="en-US" dirty="0" err="1"/>
              <a:t>Vilhjalmur</a:t>
            </a:r>
            <a:r>
              <a:rPr lang="en-US" dirty="0"/>
              <a:t> Stefansson lived with and studied a group of Inuit. </a:t>
            </a:r>
            <a:endParaRPr lang="en-US" dirty="0" smtClean="0"/>
          </a:p>
          <a:p>
            <a:r>
              <a:rPr lang="en-US" dirty="0" smtClean="0"/>
              <a:t>The </a:t>
            </a:r>
            <a:r>
              <a:rPr lang="en-US" dirty="0"/>
              <a:t>Inuit were fishers and hunters, primarily of sea mammals such as whales, walruses, and seals. </a:t>
            </a:r>
            <a:endParaRPr lang="en-US" dirty="0" smtClean="0"/>
          </a:p>
          <a:p>
            <a:r>
              <a:rPr lang="en-US" dirty="0" smtClean="0"/>
              <a:t>They </a:t>
            </a:r>
            <a:r>
              <a:rPr lang="en-US" dirty="0"/>
              <a:t>consumed a high-protein, high-fat diet. </a:t>
            </a:r>
            <a:endParaRPr lang="en-US" dirty="0" smtClean="0"/>
          </a:p>
          <a:p>
            <a:r>
              <a:rPr lang="en-US" dirty="0" smtClean="0"/>
              <a:t>In </a:t>
            </a:r>
            <a:r>
              <a:rPr lang="en-US" dirty="0"/>
              <a:t>fact, the Inuit consumed an average of 75 percent of their daily energy intake from fat</a:t>
            </a:r>
            <a:r>
              <a:rPr lang="en-US" dirty="0" smtClean="0"/>
              <a:t>.</a:t>
            </a:r>
          </a:p>
          <a:p>
            <a:r>
              <a:rPr lang="en-US" dirty="0"/>
              <a:t>Stefansson’s research focused on the fact that the Inuit diet had no adverse effects on either their health or his own.</a:t>
            </a:r>
          </a:p>
        </p:txBody>
      </p:sp>
    </p:spTree>
    <p:extLst>
      <p:ext uri="{BB962C8B-B14F-4D97-AF65-F5344CB8AC3E}">
        <p14:creationId xmlns:p14="http://schemas.microsoft.com/office/powerpoint/2010/main" val="1936346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From Mouth to Stomach</a:t>
            </a:r>
            <a:endParaRPr lang="en-US" b="1" dirty="0"/>
          </a:p>
        </p:txBody>
      </p:sp>
      <p:sp>
        <p:nvSpPr>
          <p:cNvPr id="3" name="Content Placeholder 2"/>
          <p:cNvSpPr>
            <a:spLocks noGrp="1"/>
          </p:cNvSpPr>
          <p:nvPr>
            <p:ph idx="1"/>
          </p:nvPr>
        </p:nvSpPr>
        <p:spPr>
          <a:xfrm>
            <a:off x="1218882" y="1600200"/>
            <a:ext cx="10438129" cy="4572000"/>
          </a:xfrm>
        </p:spPr>
        <p:txBody>
          <a:bodyPr>
            <a:normAutofit/>
          </a:bodyPr>
          <a:lstStyle/>
          <a:p>
            <a:r>
              <a:rPr lang="en-US" dirty="0" smtClean="0"/>
              <a:t>Within </a:t>
            </a:r>
            <a:r>
              <a:rPr lang="en-US" dirty="0"/>
              <a:t>two to four hours after eating a meal, roughly 30 percent of the </a:t>
            </a:r>
            <a:r>
              <a:rPr lang="en-US" dirty="0" err="1"/>
              <a:t>triacylglycerols</a:t>
            </a:r>
            <a:r>
              <a:rPr lang="en-US" dirty="0"/>
              <a:t> are converted to </a:t>
            </a:r>
            <a:r>
              <a:rPr lang="en-US" dirty="0" err="1"/>
              <a:t>diglycerides</a:t>
            </a:r>
            <a:r>
              <a:rPr lang="en-US" dirty="0"/>
              <a:t> and fatty acids. </a:t>
            </a:r>
            <a:endParaRPr lang="en-US" dirty="0" smtClean="0"/>
          </a:p>
          <a:p>
            <a:r>
              <a:rPr lang="en-US" dirty="0" smtClean="0"/>
              <a:t>The </a:t>
            </a:r>
            <a:r>
              <a:rPr lang="en-US" dirty="0"/>
              <a:t>stomach’s churning and contractions help to disperse the fat molecules, while the </a:t>
            </a:r>
            <a:r>
              <a:rPr lang="en-US" dirty="0" err="1"/>
              <a:t>diglycerides</a:t>
            </a:r>
            <a:r>
              <a:rPr lang="en-US" dirty="0"/>
              <a:t> derived in this process act as further emulsifiers. </a:t>
            </a:r>
            <a:endParaRPr lang="en-US" dirty="0" smtClean="0"/>
          </a:p>
          <a:p>
            <a:r>
              <a:rPr lang="en-US" dirty="0" smtClean="0"/>
              <a:t>However</a:t>
            </a:r>
            <a:r>
              <a:rPr lang="en-US" dirty="0"/>
              <a:t>, even amid all of this activity, very little fat digestion occurs in the stomach.</a:t>
            </a:r>
          </a:p>
        </p:txBody>
      </p:sp>
    </p:spTree>
    <p:extLst>
      <p:ext uri="{BB962C8B-B14F-4D97-AF65-F5344CB8AC3E}">
        <p14:creationId xmlns:p14="http://schemas.microsoft.com/office/powerpoint/2010/main" val="13173290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Digestion of Lipids</a:t>
            </a:r>
            <a:endParaRPr lang="en-US" b="1" dirty="0"/>
          </a:p>
        </p:txBody>
      </p:sp>
      <p:pic>
        <p:nvPicPr>
          <p:cNvPr id="4" name="Content Placeholder 3" descr="Image depicting the location of lipid digestion in the human body." title="Lipid Digestio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3212" y="1600200"/>
            <a:ext cx="3886199" cy="5061186"/>
          </a:xfrm>
        </p:spPr>
      </p:pic>
    </p:spTree>
    <p:extLst>
      <p:ext uri="{BB962C8B-B14F-4D97-AF65-F5344CB8AC3E}">
        <p14:creationId xmlns:p14="http://schemas.microsoft.com/office/powerpoint/2010/main" val="2816208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Absorption into the Bloodstream</a:t>
            </a:r>
            <a:endParaRPr lang="en-US" b="1" dirty="0"/>
          </a:p>
        </p:txBody>
      </p:sp>
      <p:sp>
        <p:nvSpPr>
          <p:cNvPr id="3" name="Content Placeholder 2"/>
          <p:cNvSpPr>
            <a:spLocks noGrp="1"/>
          </p:cNvSpPr>
          <p:nvPr>
            <p:ph idx="1"/>
          </p:nvPr>
        </p:nvSpPr>
        <p:spPr>
          <a:xfrm>
            <a:off x="1218882" y="1600200"/>
            <a:ext cx="10361930" cy="4724400"/>
          </a:xfrm>
        </p:spPr>
        <p:txBody>
          <a:bodyPr>
            <a:normAutofit fontScale="92500"/>
          </a:bodyPr>
          <a:lstStyle/>
          <a:p>
            <a:r>
              <a:rPr lang="en-US" dirty="0"/>
              <a:t>As stomach contents enter the small intestine, the digestive system sets out to manage a small hurdle, namely, to combine the separated fats with its own watery fluids. </a:t>
            </a:r>
            <a:endParaRPr lang="en-US" dirty="0" smtClean="0"/>
          </a:p>
          <a:p>
            <a:r>
              <a:rPr lang="en-US" dirty="0" smtClean="0"/>
              <a:t>The </a:t>
            </a:r>
            <a:r>
              <a:rPr lang="en-US" dirty="0"/>
              <a:t>solution to this hurdle is </a:t>
            </a:r>
            <a:r>
              <a:rPr lang="en-US" b="1" dirty="0"/>
              <a:t>bile</a:t>
            </a:r>
            <a:r>
              <a:rPr lang="en-US" dirty="0"/>
              <a:t>. </a:t>
            </a:r>
            <a:endParaRPr lang="en-US" dirty="0" smtClean="0"/>
          </a:p>
          <a:p>
            <a:r>
              <a:rPr lang="en-US" dirty="0" smtClean="0"/>
              <a:t>Bile </a:t>
            </a:r>
            <a:r>
              <a:rPr lang="en-US" dirty="0"/>
              <a:t>contains bile salts, lecithin, and substances derived from cholesterol so it acts as an emulsifier. </a:t>
            </a:r>
            <a:endParaRPr lang="en-US" dirty="0" smtClean="0"/>
          </a:p>
          <a:p>
            <a:r>
              <a:rPr lang="en-US" dirty="0" smtClean="0"/>
              <a:t>It </a:t>
            </a:r>
            <a:r>
              <a:rPr lang="en-US" dirty="0"/>
              <a:t>attracts and holds on to fat while it is simultaneously attracted to and held on to by water. </a:t>
            </a:r>
            <a:endParaRPr lang="en-US" dirty="0" smtClean="0"/>
          </a:p>
          <a:p>
            <a:r>
              <a:rPr lang="en-US" dirty="0" smtClean="0"/>
              <a:t>Emulsification </a:t>
            </a:r>
            <a:r>
              <a:rPr lang="en-US" dirty="0"/>
              <a:t>increases the surface area of lipids over a thousand-fold, making them more accessible to the digestive enzymes.</a:t>
            </a:r>
          </a:p>
        </p:txBody>
      </p:sp>
    </p:spTree>
    <p:extLst>
      <p:ext uri="{BB962C8B-B14F-4D97-AF65-F5344CB8AC3E}">
        <p14:creationId xmlns:p14="http://schemas.microsoft.com/office/powerpoint/2010/main" val="3451037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Absorption into the Bloodstream</a:t>
            </a:r>
            <a:endParaRPr lang="en-US" b="1" dirty="0"/>
          </a:p>
        </p:txBody>
      </p:sp>
      <p:sp>
        <p:nvSpPr>
          <p:cNvPr id="3" name="Content Placeholder 2"/>
          <p:cNvSpPr>
            <a:spLocks noGrp="1"/>
          </p:cNvSpPr>
          <p:nvPr>
            <p:ph idx="1"/>
          </p:nvPr>
        </p:nvSpPr>
        <p:spPr>
          <a:xfrm>
            <a:off x="1218882" y="1600200"/>
            <a:ext cx="10361930" cy="4724400"/>
          </a:xfrm>
        </p:spPr>
        <p:txBody>
          <a:bodyPr>
            <a:normAutofit fontScale="92500" lnSpcReduction="10000"/>
          </a:bodyPr>
          <a:lstStyle/>
          <a:p>
            <a:r>
              <a:rPr lang="en-US" dirty="0" smtClean="0"/>
              <a:t>As </a:t>
            </a:r>
            <a:r>
              <a:rPr lang="en-US" b="1" dirty="0"/>
              <a:t>pancreatic lipase </a:t>
            </a:r>
            <a:r>
              <a:rPr lang="en-US" dirty="0"/>
              <a:t>enters the small intestine, it breaks down the fats into free fatty acids and </a:t>
            </a:r>
            <a:r>
              <a:rPr lang="en-US" dirty="0" err="1"/>
              <a:t>monoglycerides</a:t>
            </a:r>
            <a:r>
              <a:rPr lang="en-US" dirty="0"/>
              <a:t>. </a:t>
            </a:r>
            <a:endParaRPr lang="en-US" dirty="0" smtClean="0"/>
          </a:p>
          <a:p>
            <a:r>
              <a:rPr lang="en-US" dirty="0" smtClean="0"/>
              <a:t>Yet </a:t>
            </a:r>
            <a:r>
              <a:rPr lang="en-US" dirty="0"/>
              <a:t>again, another hurdle presents itself. How will the fats pass through the watery layer of mucous that coats the absorptive lining of the digestive tract? </a:t>
            </a:r>
            <a:endParaRPr lang="en-US" dirty="0" smtClean="0"/>
          </a:p>
          <a:p>
            <a:r>
              <a:rPr lang="en-US" dirty="0" smtClean="0"/>
              <a:t>As </a:t>
            </a:r>
            <a:r>
              <a:rPr lang="en-US" dirty="0"/>
              <a:t>before, the answer is bile. Bile salts envelop the fatty acids and </a:t>
            </a:r>
            <a:r>
              <a:rPr lang="en-US" dirty="0" err="1"/>
              <a:t>monoglycerides</a:t>
            </a:r>
            <a:r>
              <a:rPr lang="en-US" dirty="0"/>
              <a:t> to form </a:t>
            </a:r>
            <a:r>
              <a:rPr lang="en-US" b="1" dirty="0"/>
              <a:t>micelles</a:t>
            </a:r>
            <a:r>
              <a:rPr lang="en-US" dirty="0"/>
              <a:t>. </a:t>
            </a:r>
            <a:endParaRPr lang="en-US" dirty="0" smtClean="0"/>
          </a:p>
          <a:p>
            <a:r>
              <a:rPr lang="en-US" dirty="0" smtClean="0"/>
              <a:t>Micelles </a:t>
            </a:r>
            <a:r>
              <a:rPr lang="en-US" dirty="0"/>
              <a:t>have a fatty acid core with a water-soluble exterior. </a:t>
            </a:r>
            <a:endParaRPr lang="en-US" dirty="0" smtClean="0"/>
          </a:p>
          <a:p>
            <a:r>
              <a:rPr lang="en-US" dirty="0" smtClean="0"/>
              <a:t>This </a:t>
            </a:r>
            <a:r>
              <a:rPr lang="en-US" dirty="0"/>
              <a:t>allows efficient transportation to the </a:t>
            </a:r>
            <a:r>
              <a:rPr lang="en-US" b="1" dirty="0"/>
              <a:t>intestinal microvillus</a:t>
            </a:r>
            <a:r>
              <a:rPr lang="en-US" dirty="0"/>
              <a:t>. Here, the fat components are released and disseminated into the cells of the digestive tract lining.</a:t>
            </a:r>
          </a:p>
        </p:txBody>
      </p:sp>
    </p:spTree>
    <p:extLst>
      <p:ext uri="{BB962C8B-B14F-4D97-AF65-F5344CB8AC3E}">
        <p14:creationId xmlns:p14="http://schemas.microsoft.com/office/powerpoint/2010/main" val="1606298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Absorption into the Bloodstream</a:t>
            </a:r>
            <a:endParaRPr lang="en-US" b="1" dirty="0"/>
          </a:p>
        </p:txBody>
      </p:sp>
      <p:pic>
        <p:nvPicPr>
          <p:cNvPr id="4" name="Content Placeholder 3" descr="Fats can travel through the watery environment of the body due to the process of emulsion." title="Emulsifier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4970" y="1752600"/>
            <a:ext cx="8618885" cy="4437296"/>
          </a:xfrm>
        </p:spPr>
      </p:pic>
    </p:spTree>
    <p:extLst>
      <p:ext uri="{BB962C8B-B14F-4D97-AF65-F5344CB8AC3E}">
        <p14:creationId xmlns:p14="http://schemas.microsoft.com/office/powerpoint/2010/main" val="332381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Absorption into the Bloodstream</a:t>
            </a:r>
            <a:endParaRPr lang="en-US" b="1" dirty="0"/>
          </a:p>
        </p:txBody>
      </p:sp>
      <p:sp>
        <p:nvSpPr>
          <p:cNvPr id="3" name="Content Placeholder 2"/>
          <p:cNvSpPr>
            <a:spLocks noGrp="1"/>
          </p:cNvSpPr>
          <p:nvPr>
            <p:ph idx="1"/>
          </p:nvPr>
        </p:nvSpPr>
        <p:spPr/>
        <p:txBody>
          <a:bodyPr>
            <a:normAutofit lnSpcReduction="10000"/>
          </a:bodyPr>
          <a:lstStyle/>
          <a:p>
            <a:r>
              <a:rPr lang="en-US" dirty="0"/>
              <a:t>Just as lipids require special handling in the digestive tract to move within a water-based environment, they require similar handling to travel in the bloodstream. </a:t>
            </a:r>
            <a:endParaRPr lang="en-US" dirty="0" smtClean="0"/>
          </a:p>
          <a:p>
            <a:r>
              <a:rPr lang="en-US" dirty="0" smtClean="0"/>
              <a:t>Inside </a:t>
            </a:r>
            <a:r>
              <a:rPr lang="en-US" dirty="0"/>
              <a:t>the intestinal cells, the </a:t>
            </a:r>
            <a:r>
              <a:rPr lang="en-US" dirty="0" err="1"/>
              <a:t>monoglycerides</a:t>
            </a:r>
            <a:r>
              <a:rPr lang="en-US" dirty="0"/>
              <a:t> and fatty acids reassemble themselves into </a:t>
            </a:r>
            <a:r>
              <a:rPr lang="en-US" dirty="0" err="1"/>
              <a:t>triacylglycerols</a:t>
            </a:r>
            <a:r>
              <a:rPr lang="en-US" dirty="0"/>
              <a:t>. </a:t>
            </a:r>
            <a:endParaRPr lang="en-US" dirty="0" smtClean="0"/>
          </a:p>
          <a:p>
            <a:r>
              <a:rPr lang="en-US" dirty="0" err="1" smtClean="0"/>
              <a:t>Triacylglycerols</a:t>
            </a:r>
            <a:r>
              <a:rPr lang="en-US" dirty="0"/>
              <a:t>, cholesterol, and phospholipids form lipoproteins when joined with a protein carrier. </a:t>
            </a:r>
            <a:endParaRPr lang="en-US" dirty="0" smtClean="0"/>
          </a:p>
          <a:p>
            <a:r>
              <a:rPr lang="en-US" b="1" dirty="0" smtClean="0"/>
              <a:t>Lipoproteins</a:t>
            </a:r>
            <a:r>
              <a:rPr lang="en-US" dirty="0" smtClean="0"/>
              <a:t> </a:t>
            </a:r>
            <a:r>
              <a:rPr lang="en-US" dirty="0"/>
              <a:t>have an inner core that is primarily made up of </a:t>
            </a:r>
            <a:r>
              <a:rPr lang="en-US" dirty="0" err="1"/>
              <a:t>triacylglycerols</a:t>
            </a:r>
            <a:r>
              <a:rPr lang="en-US" dirty="0"/>
              <a:t> and cholesterol esters (a cholesterol ester is a cholesterol linked to a fatty acid). </a:t>
            </a:r>
            <a:endParaRPr lang="en-US" dirty="0" smtClean="0"/>
          </a:p>
        </p:txBody>
      </p:sp>
    </p:spTree>
    <p:extLst>
      <p:ext uri="{BB962C8B-B14F-4D97-AF65-F5344CB8AC3E}">
        <p14:creationId xmlns:p14="http://schemas.microsoft.com/office/powerpoint/2010/main" val="2214165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Absorption into the Bloodstream</a:t>
            </a:r>
            <a:endParaRPr lang="en-US" b="1" dirty="0"/>
          </a:p>
        </p:txBody>
      </p:sp>
      <p:sp>
        <p:nvSpPr>
          <p:cNvPr id="3" name="Content Placeholder 2"/>
          <p:cNvSpPr>
            <a:spLocks noGrp="1"/>
          </p:cNvSpPr>
          <p:nvPr>
            <p:ph idx="1"/>
          </p:nvPr>
        </p:nvSpPr>
        <p:spPr/>
        <p:txBody>
          <a:bodyPr>
            <a:normAutofit/>
          </a:bodyPr>
          <a:lstStyle/>
          <a:p>
            <a:r>
              <a:rPr lang="en-US" dirty="0"/>
              <a:t>The outer envelope is made of phospholipids interspersed with proteins and cholesterol. </a:t>
            </a:r>
            <a:endParaRPr lang="en-US" dirty="0" smtClean="0"/>
          </a:p>
          <a:p>
            <a:r>
              <a:rPr lang="en-US" dirty="0" smtClean="0"/>
              <a:t>Together </a:t>
            </a:r>
            <a:r>
              <a:rPr lang="en-US" dirty="0"/>
              <a:t>they form a </a:t>
            </a:r>
            <a:r>
              <a:rPr lang="en-US" b="1" dirty="0"/>
              <a:t>chylomicron</a:t>
            </a:r>
            <a:r>
              <a:rPr lang="en-US" dirty="0"/>
              <a:t>, which is a large lipoprotein that now enters the lymphatic system and will soon be released into the bloodstream via the jugular vein in the neck. </a:t>
            </a:r>
            <a:endParaRPr lang="en-US" dirty="0" smtClean="0"/>
          </a:p>
          <a:p>
            <a:r>
              <a:rPr lang="en-US" dirty="0" smtClean="0"/>
              <a:t>Chylomicrons </a:t>
            </a:r>
            <a:r>
              <a:rPr lang="en-US" dirty="0"/>
              <a:t>transport food fats perfectly through the body’s water-based environment to specific destinations such as the liver and other body tissues.</a:t>
            </a:r>
          </a:p>
        </p:txBody>
      </p:sp>
    </p:spTree>
    <p:extLst>
      <p:ext uri="{BB962C8B-B14F-4D97-AF65-F5344CB8AC3E}">
        <p14:creationId xmlns:p14="http://schemas.microsoft.com/office/powerpoint/2010/main" val="3020125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Lipid Absorption</a:t>
            </a:r>
            <a:endParaRPr lang="en-US" b="1" dirty="0"/>
          </a:p>
        </p:txBody>
      </p:sp>
      <p:sp>
        <p:nvSpPr>
          <p:cNvPr id="3" name="Content Placeholder 2"/>
          <p:cNvSpPr>
            <a:spLocks noGrp="1"/>
          </p:cNvSpPr>
          <p:nvPr>
            <p:ph idx="1"/>
          </p:nvPr>
        </p:nvSpPr>
        <p:spPr>
          <a:xfrm>
            <a:off x="1218882" y="1600200"/>
            <a:ext cx="10438129" cy="4800600"/>
          </a:xfrm>
        </p:spPr>
        <p:txBody>
          <a:bodyPr>
            <a:normAutofit lnSpcReduction="10000"/>
          </a:bodyPr>
          <a:lstStyle/>
          <a:p>
            <a:r>
              <a:rPr lang="en-US" dirty="0"/>
              <a:t>Cholesterols are poorly absorbed when compared to phospholipids and </a:t>
            </a:r>
            <a:r>
              <a:rPr lang="en-US" dirty="0" err="1"/>
              <a:t>triacylglycerols</a:t>
            </a:r>
            <a:r>
              <a:rPr lang="en-US" dirty="0"/>
              <a:t>. </a:t>
            </a:r>
            <a:endParaRPr lang="en-US" dirty="0" smtClean="0"/>
          </a:p>
          <a:p>
            <a:r>
              <a:rPr lang="en-US" dirty="0" smtClean="0"/>
              <a:t>Cholesterol </a:t>
            </a:r>
            <a:r>
              <a:rPr lang="en-US" dirty="0"/>
              <a:t>absorption is aided by an increase in dietary fat components and is hindered by high fiber content. </a:t>
            </a:r>
            <a:endParaRPr lang="en-US" dirty="0" smtClean="0"/>
          </a:p>
          <a:p>
            <a:r>
              <a:rPr lang="en-US" dirty="0"/>
              <a:t>If fats are not absorbed properly as is seen in some medical conditions, a person’s stool will contain high amounts of fat. </a:t>
            </a:r>
            <a:endParaRPr lang="en-US" dirty="0" smtClean="0"/>
          </a:p>
          <a:p>
            <a:r>
              <a:rPr lang="en-US" dirty="0" smtClean="0"/>
              <a:t>If </a:t>
            </a:r>
            <a:r>
              <a:rPr lang="en-US" dirty="0"/>
              <a:t>fat malabsorption persists the condition is known as steatorrhea. </a:t>
            </a:r>
            <a:endParaRPr lang="en-US" dirty="0" smtClean="0"/>
          </a:p>
          <a:p>
            <a:r>
              <a:rPr lang="en-US" dirty="0" smtClean="0"/>
              <a:t>Steatorrhea </a:t>
            </a:r>
            <a:r>
              <a:rPr lang="en-US" dirty="0"/>
              <a:t>can result from diseases that affect absorption, such as Crohn’s disease and cystic fibrosis.</a:t>
            </a:r>
          </a:p>
        </p:txBody>
      </p:sp>
    </p:spTree>
    <p:extLst>
      <p:ext uri="{BB962C8B-B14F-4D97-AF65-F5344CB8AC3E}">
        <p14:creationId xmlns:p14="http://schemas.microsoft.com/office/powerpoint/2010/main" val="1656321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Lipid Metabolism</a:t>
            </a:r>
            <a:endParaRPr lang="en-US" b="1" dirty="0"/>
          </a:p>
        </p:txBody>
      </p:sp>
      <p:sp>
        <p:nvSpPr>
          <p:cNvPr id="3" name="Content Placeholder 2"/>
          <p:cNvSpPr>
            <a:spLocks noGrp="1"/>
          </p:cNvSpPr>
          <p:nvPr>
            <p:ph idx="1"/>
          </p:nvPr>
        </p:nvSpPr>
        <p:spPr>
          <a:xfrm>
            <a:off x="1218882" y="1600200"/>
            <a:ext cx="10514329" cy="4876800"/>
          </a:xfrm>
        </p:spPr>
        <p:txBody>
          <a:bodyPr>
            <a:normAutofit fontScale="92500"/>
          </a:bodyPr>
          <a:lstStyle/>
          <a:p>
            <a:r>
              <a:rPr lang="en-US" dirty="0"/>
              <a:t>The body transforms carbohydrates into glycogen that is in turn stored in the muscles for energy. </a:t>
            </a:r>
            <a:endParaRPr lang="en-US" dirty="0" smtClean="0"/>
          </a:p>
          <a:p>
            <a:r>
              <a:rPr lang="en-US" dirty="0" smtClean="0"/>
              <a:t>When </a:t>
            </a:r>
            <a:r>
              <a:rPr lang="en-US" dirty="0"/>
              <a:t>the muscles reach their capacity for glycogen storage, the excess is returned to the liver, where it is converted into </a:t>
            </a:r>
            <a:r>
              <a:rPr lang="en-US" dirty="0" err="1"/>
              <a:t>triacylglycerols</a:t>
            </a:r>
            <a:r>
              <a:rPr lang="en-US" dirty="0"/>
              <a:t> and then stored as fat</a:t>
            </a:r>
            <a:r>
              <a:rPr lang="en-US" dirty="0" smtClean="0"/>
              <a:t>.</a:t>
            </a:r>
          </a:p>
          <a:p>
            <a:r>
              <a:rPr lang="en-US" dirty="0"/>
              <a:t>In a similar manner, much of the </a:t>
            </a:r>
            <a:r>
              <a:rPr lang="en-US" dirty="0" err="1"/>
              <a:t>triacylglycerols</a:t>
            </a:r>
            <a:r>
              <a:rPr lang="en-US" dirty="0"/>
              <a:t> the body receives from food is transported to fat storehouses within the body if not used for producing energy. </a:t>
            </a:r>
            <a:endParaRPr lang="en-US" dirty="0" smtClean="0"/>
          </a:p>
          <a:p>
            <a:r>
              <a:rPr lang="en-US" dirty="0" smtClean="0"/>
              <a:t>The </a:t>
            </a:r>
            <a:r>
              <a:rPr lang="en-US" dirty="0"/>
              <a:t>chylomicrons are responsible for shuttling the </a:t>
            </a:r>
            <a:r>
              <a:rPr lang="en-US" dirty="0" err="1"/>
              <a:t>triacylglycerols</a:t>
            </a:r>
            <a:r>
              <a:rPr lang="en-US" dirty="0"/>
              <a:t> to various locations such as the muscles, breasts, external layers under the skin, and internal fat layers of the abdomen, thighs, and </a:t>
            </a:r>
            <a:r>
              <a:rPr lang="en-US" dirty="0" smtClean="0"/>
              <a:t>buttocks.</a:t>
            </a:r>
            <a:endParaRPr lang="en-US" dirty="0"/>
          </a:p>
        </p:txBody>
      </p:sp>
    </p:spTree>
    <p:extLst>
      <p:ext uri="{BB962C8B-B14F-4D97-AF65-F5344CB8AC3E}">
        <p14:creationId xmlns:p14="http://schemas.microsoft.com/office/powerpoint/2010/main" val="1130065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Lipid Metabolism</a:t>
            </a:r>
            <a:endParaRPr lang="en-US" b="1" dirty="0"/>
          </a:p>
        </p:txBody>
      </p:sp>
      <p:sp>
        <p:nvSpPr>
          <p:cNvPr id="3" name="Content Placeholder 2"/>
          <p:cNvSpPr>
            <a:spLocks noGrp="1"/>
          </p:cNvSpPr>
          <p:nvPr>
            <p:ph idx="1"/>
          </p:nvPr>
        </p:nvSpPr>
        <p:spPr>
          <a:xfrm>
            <a:off x="1218882" y="1600200"/>
            <a:ext cx="10361929" cy="4876800"/>
          </a:xfrm>
        </p:spPr>
        <p:txBody>
          <a:bodyPr>
            <a:normAutofit fontScale="92500"/>
          </a:bodyPr>
          <a:lstStyle/>
          <a:p>
            <a:r>
              <a:rPr lang="en-US" dirty="0"/>
              <a:t>Capillary walls contain an enzyme called </a:t>
            </a:r>
            <a:r>
              <a:rPr lang="en-US" b="1" dirty="0"/>
              <a:t>lipoprotein-lipase</a:t>
            </a:r>
            <a:r>
              <a:rPr lang="en-US" dirty="0"/>
              <a:t> that dismantles the </a:t>
            </a:r>
            <a:r>
              <a:rPr lang="en-US" dirty="0" err="1"/>
              <a:t>triacylglycerols</a:t>
            </a:r>
            <a:r>
              <a:rPr lang="en-US" dirty="0"/>
              <a:t> in the lipoproteins into fatty acids and glycerol, thus enabling these to enter into the adipose cells. </a:t>
            </a:r>
            <a:endParaRPr lang="en-US" dirty="0" smtClean="0"/>
          </a:p>
          <a:p>
            <a:r>
              <a:rPr lang="en-US" dirty="0" smtClean="0"/>
              <a:t>Once </a:t>
            </a:r>
            <a:r>
              <a:rPr lang="en-US" dirty="0"/>
              <a:t>inside the adipose cells, the fatty acids and glycerol are reassembled into </a:t>
            </a:r>
            <a:r>
              <a:rPr lang="en-US" dirty="0" err="1"/>
              <a:t>triacylglycerols</a:t>
            </a:r>
            <a:r>
              <a:rPr lang="en-US" dirty="0"/>
              <a:t> and stored for later use. </a:t>
            </a:r>
            <a:endParaRPr lang="en-US" dirty="0" smtClean="0"/>
          </a:p>
          <a:p>
            <a:r>
              <a:rPr lang="en-US" dirty="0" smtClean="0"/>
              <a:t>Muscle </a:t>
            </a:r>
            <a:r>
              <a:rPr lang="en-US" dirty="0"/>
              <a:t>cells may also take up the fatty acids and use them for muscular work and generating energy. </a:t>
            </a:r>
            <a:endParaRPr lang="en-US" dirty="0" smtClean="0"/>
          </a:p>
          <a:p>
            <a:r>
              <a:rPr lang="en-US" dirty="0"/>
              <a:t>When a person’s energy requirements exceed the amount of available fuel presented from a recent meal or extended physical activity has exhausted glycogen energy reserves, fat reserves are retrieved for energy utilization.</a:t>
            </a:r>
          </a:p>
        </p:txBody>
      </p:sp>
    </p:spTree>
    <p:extLst>
      <p:ext uri="{BB962C8B-B14F-4D97-AF65-F5344CB8AC3E}">
        <p14:creationId xmlns:p14="http://schemas.microsoft.com/office/powerpoint/2010/main" val="12154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a:xfrm>
            <a:off x="1218882" y="1600200"/>
            <a:ext cx="10438129" cy="4800600"/>
          </a:xfrm>
        </p:spPr>
        <p:txBody>
          <a:bodyPr>
            <a:normAutofit fontScale="92500" lnSpcReduction="10000"/>
          </a:bodyPr>
          <a:lstStyle/>
          <a:p>
            <a:r>
              <a:rPr lang="en-US" dirty="0"/>
              <a:t>These findings were supported by a later study in 1972, when the Greenland Inuit first caught the attention of Dr. H. O. Bang from Aalborg University in Denmark. </a:t>
            </a:r>
            <a:endParaRPr lang="en-US" dirty="0" smtClean="0"/>
          </a:p>
          <a:p>
            <a:r>
              <a:rPr lang="en-US" dirty="0" smtClean="0"/>
              <a:t>He </a:t>
            </a:r>
            <a:r>
              <a:rPr lang="en-US" dirty="0"/>
              <a:t>noted that although the Inuit consumed massive amounts of fatty ocean fish, which are packed with omega-3s, none of the Inuit tested showed signs of heart disease. </a:t>
            </a:r>
            <a:endParaRPr lang="en-US" dirty="0" smtClean="0"/>
          </a:p>
          <a:p>
            <a:r>
              <a:rPr lang="en-US" dirty="0" smtClean="0"/>
              <a:t>In </a:t>
            </a:r>
            <a:r>
              <a:rPr lang="en-US" dirty="0"/>
              <a:t>addition, there was significantly less evidence of joint disease and skin disease than found in Western countries. </a:t>
            </a:r>
            <a:endParaRPr lang="en-US" dirty="0" smtClean="0"/>
          </a:p>
          <a:p>
            <a:r>
              <a:rPr lang="en-US" dirty="0" smtClean="0"/>
              <a:t>Further </a:t>
            </a:r>
            <a:r>
              <a:rPr lang="en-US" dirty="0"/>
              <a:t>research led Bang and his associate, </a:t>
            </a:r>
            <a:r>
              <a:rPr lang="en-US" dirty="0" err="1"/>
              <a:t>Dyerberg</a:t>
            </a:r>
            <a:r>
              <a:rPr lang="en-US" dirty="0"/>
              <a:t>, to conclude that the omega-3 fatty acids (docosahexaenoic acid, or DHA, and </a:t>
            </a:r>
            <a:r>
              <a:rPr lang="en-US" dirty="0" err="1"/>
              <a:t>eicosapentaenoic</a:t>
            </a:r>
            <a:r>
              <a:rPr lang="en-US" dirty="0"/>
              <a:t> acid, or EPA) present in the diet offer significant health </a:t>
            </a:r>
            <a:r>
              <a:rPr lang="en-US" dirty="0" smtClean="0"/>
              <a:t>benefits:</a:t>
            </a:r>
            <a:endParaRPr lang="en-US" dirty="0"/>
          </a:p>
        </p:txBody>
      </p:sp>
    </p:spTree>
    <p:extLst>
      <p:ext uri="{BB962C8B-B14F-4D97-AF65-F5344CB8AC3E}">
        <p14:creationId xmlns:p14="http://schemas.microsoft.com/office/powerpoint/2010/main" val="725031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5.4 Understanding Blood </a:t>
            </a:r>
            <a:r>
              <a:rPr lang="en-US" b="1" dirty="0" smtClean="0"/>
              <a:t>Cholesterol</a:t>
            </a:r>
            <a:endParaRPr lang="en-US" b="1" dirty="0"/>
          </a:p>
        </p:txBody>
      </p:sp>
      <p:sp>
        <p:nvSpPr>
          <p:cNvPr id="3" name="Content Placeholder 2"/>
          <p:cNvSpPr>
            <a:spLocks noGrp="1"/>
          </p:cNvSpPr>
          <p:nvPr>
            <p:ph idx="1"/>
          </p:nvPr>
        </p:nvSpPr>
        <p:spPr>
          <a:xfrm>
            <a:off x="1218882" y="1600200"/>
            <a:ext cx="10285729" cy="4572000"/>
          </a:xfrm>
        </p:spPr>
        <p:txBody>
          <a:bodyPr/>
          <a:lstStyle/>
          <a:p>
            <a:r>
              <a:rPr lang="en-US" dirty="0"/>
              <a:t>You may have heard of the abbreviations LDL and HDL with respect to heart health. </a:t>
            </a:r>
            <a:endParaRPr lang="en-US" dirty="0" smtClean="0"/>
          </a:p>
          <a:p>
            <a:r>
              <a:rPr lang="en-US" dirty="0" smtClean="0"/>
              <a:t>These </a:t>
            </a:r>
            <a:r>
              <a:rPr lang="en-US" dirty="0"/>
              <a:t>abbreviations refer to low-density lipoprotein (LDL) and high-density lipoprotein (HDL), respectively. </a:t>
            </a:r>
            <a:endParaRPr lang="en-US" dirty="0" smtClean="0"/>
          </a:p>
          <a:p>
            <a:r>
              <a:rPr lang="en-US" dirty="0" smtClean="0"/>
              <a:t>Lipoproteins </a:t>
            </a:r>
            <a:r>
              <a:rPr lang="en-US" dirty="0"/>
              <a:t>are characterized by size, density, and composition. </a:t>
            </a:r>
            <a:endParaRPr lang="en-US" dirty="0" smtClean="0"/>
          </a:p>
          <a:p>
            <a:r>
              <a:rPr lang="en-US" dirty="0" smtClean="0"/>
              <a:t>As </a:t>
            </a:r>
            <a:r>
              <a:rPr lang="en-US" dirty="0"/>
              <a:t>the size of the lipoprotein increases, the density decreases. </a:t>
            </a:r>
            <a:endParaRPr lang="en-US" dirty="0" smtClean="0"/>
          </a:p>
          <a:p>
            <a:r>
              <a:rPr lang="en-US" dirty="0" smtClean="0"/>
              <a:t>This </a:t>
            </a:r>
            <a:r>
              <a:rPr lang="en-US" dirty="0"/>
              <a:t>means that HDL is smaller than LDL. </a:t>
            </a:r>
          </a:p>
        </p:txBody>
      </p:sp>
    </p:spTree>
    <p:extLst>
      <p:ext uri="{BB962C8B-B14F-4D97-AF65-F5344CB8AC3E}">
        <p14:creationId xmlns:p14="http://schemas.microsoft.com/office/powerpoint/2010/main" val="438177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Major </a:t>
            </a:r>
            <a:r>
              <a:rPr lang="en-US" b="1" dirty="0" smtClean="0"/>
              <a:t>Lipoproteins</a:t>
            </a:r>
            <a:endParaRPr lang="en-US" b="1" dirty="0"/>
          </a:p>
        </p:txBody>
      </p:sp>
      <p:sp>
        <p:nvSpPr>
          <p:cNvPr id="3" name="Content Placeholder 2"/>
          <p:cNvSpPr>
            <a:spLocks noGrp="1"/>
          </p:cNvSpPr>
          <p:nvPr>
            <p:ph idx="1"/>
          </p:nvPr>
        </p:nvSpPr>
        <p:spPr>
          <a:xfrm>
            <a:off x="1218882" y="1600200"/>
            <a:ext cx="10209529" cy="4572000"/>
          </a:xfrm>
        </p:spPr>
        <p:txBody>
          <a:bodyPr>
            <a:normAutofit lnSpcReduction="10000"/>
          </a:bodyPr>
          <a:lstStyle/>
          <a:p>
            <a:r>
              <a:rPr lang="en-US" dirty="0"/>
              <a:t>After about ten hours of circulating throughout the body, chylomicrons gradually release their </a:t>
            </a:r>
            <a:r>
              <a:rPr lang="en-US" dirty="0" err="1"/>
              <a:t>triacylglycerols</a:t>
            </a:r>
            <a:r>
              <a:rPr lang="en-US" dirty="0"/>
              <a:t> until all that is left of their composition is cholesterol-rich remnants. </a:t>
            </a:r>
            <a:endParaRPr lang="en-US" dirty="0" smtClean="0"/>
          </a:p>
          <a:p>
            <a:r>
              <a:rPr lang="en-US" dirty="0" smtClean="0"/>
              <a:t>These </a:t>
            </a:r>
            <a:r>
              <a:rPr lang="en-US" dirty="0"/>
              <a:t>remnants are used as raw materials by the liver to formulate specific lipoproteins</a:t>
            </a:r>
            <a:r>
              <a:rPr lang="en-US" dirty="0" smtClean="0"/>
              <a:t>.</a:t>
            </a:r>
          </a:p>
          <a:p>
            <a:r>
              <a:rPr lang="en-US" b="1" dirty="0" smtClean="0"/>
              <a:t>VLDLs</a:t>
            </a:r>
            <a:r>
              <a:rPr lang="en-US" b="1" dirty="0"/>
              <a:t>.</a:t>
            </a:r>
            <a:r>
              <a:rPr lang="en-US" dirty="0"/>
              <a:t> Very low-density lipoproteins are made in the liver from remnants of chylomicrons and transport </a:t>
            </a:r>
            <a:r>
              <a:rPr lang="en-US" dirty="0" err="1"/>
              <a:t>triacylglycerols</a:t>
            </a:r>
            <a:r>
              <a:rPr lang="en-US" dirty="0"/>
              <a:t> from the liver to various tissues in the body. </a:t>
            </a:r>
            <a:endParaRPr lang="en-US" dirty="0" smtClean="0"/>
          </a:p>
          <a:p>
            <a:r>
              <a:rPr lang="en-US" b="1" dirty="0"/>
              <a:t>IDLs.</a:t>
            </a:r>
            <a:r>
              <a:rPr lang="en-US" dirty="0"/>
              <a:t> Intermediate-density lipoproteins transport a variety of fats and cholesterol in the bloodstream and are a little under half triacylglycerol in composition. </a:t>
            </a:r>
            <a:endParaRPr lang="en-US" dirty="0" smtClean="0"/>
          </a:p>
        </p:txBody>
      </p:sp>
    </p:spTree>
    <p:extLst>
      <p:ext uri="{BB962C8B-B14F-4D97-AF65-F5344CB8AC3E}">
        <p14:creationId xmlns:p14="http://schemas.microsoft.com/office/powerpoint/2010/main" val="610533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Major </a:t>
            </a:r>
            <a:r>
              <a:rPr lang="en-US" b="1" dirty="0" smtClean="0"/>
              <a:t>Lipoproteins</a:t>
            </a:r>
            <a:endParaRPr lang="en-US" b="1" dirty="0"/>
          </a:p>
        </p:txBody>
      </p:sp>
      <p:sp>
        <p:nvSpPr>
          <p:cNvPr id="3" name="Content Placeholder 2"/>
          <p:cNvSpPr>
            <a:spLocks noGrp="1"/>
          </p:cNvSpPr>
          <p:nvPr>
            <p:ph idx="1"/>
          </p:nvPr>
        </p:nvSpPr>
        <p:spPr>
          <a:xfrm>
            <a:off x="1218882" y="1600200"/>
            <a:ext cx="10438129" cy="4572000"/>
          </a:xfrm>
        </p:spPr>
        <p:txBody>
          <a:bodyPr>
            <a:normAutofit lnSpcReduction="10000"/>
          </a:bodyPr>
          <a:lstStyle/>
          <a:p>
            <a:r>
              <a:rPr lang="en-US" b="1" dirty="0"/>
              <a:t>LDLs.</a:t>
            </a:r>
            <a:r>
              <a:rPr lang="en-US" dirty="0"/>
              <a:t> As low-density lipoproteins are commonly known as the “bad cholesterol” it is imperative that we understand their function in the body so as to make healthy dietary and lifestyle choices. </a:t>
            </a:r>
            <a:endParaRPr lang="en-US" dirty="0" smtClean="0"/>
          </a:p>
          <a:p>
            <a:r>
              <a:rPr lang="en-US" dirty="0" smtClean="0"/>
              <a:t>LDLs </a:t>
            </a:r>
            <a:r>
              <a:rPr lang="en-US" dirty="0"/>
              <a:t>carry cholesterol and other lipids from the liver to tissue throughout the body. </a:t>
            </a:r>
            <a:endParaRPr lang="en-US" dirty="0" smtClean="0"/>
          </a:p>
          <a:p>
            <a:r>
              <a:rPr lang="en-US" dirty="0" smtClean="0"/>
              <a:t>LDLs </a:t>
            </a:r>
            <a:r>
              <a:rPr lang="en-US" dirty="0"/>
              <a:t>are comprised of very small amounts of </a:t>
            </a:r>
            <a:r>
              <a:rPr lang="en-US" dirty="0" err="1"/>
              <a:t>triacylglycerols</a:t>
            </a:r>
            <a:r>
              <a:rPr lang="en-US" dirty="0"/>
              <a:t>, and house over 50 percent cholesterol and cholesterol esters. </a:t>
            </a:r>
            <a:endParaRPr lang="en-US" dirty="0" smtClean="0"/>
          </a:p>
          <a:p>
            <a:r>
              <a:rPr lang="en-US" dirty="0" smtClean="0"/>
              <a:t>As </a:t>
            </a:r>
            <a:r>
              <a:rPr lang="en-US" dirty="0"/>
              <a:t>the LDLs deliver cholesterol and other lipids to the cells, each cell’s surface has receptor systems specifically designed to bind with LDLs. </a:t>
            </a:r>
            <a:endParaRPr lang="en-US" dirty="0" smtClean="0"/>
          </a:p>
        </p:txBody>
      </p:sp>
    </p:spTree>
    <p:extLst>
      <p:ext uri="{BB962C8B-B14F-4D97-AF65-F5344CB8AC3E}">
        <p14:creationId xmlns:p14="http://schemas.microsoft.com/office/powerpoint/2010/main" val="1708024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Major </a:t>
            </a:r>
            <a:r>
              <a:rPr lang="en-US" b="1" dirty="0" smtClean="0"/>
              <a:t>Lipoproteins</a:t>
            </a:r>
            <a:endParaRPr lang="en-US" b="1" dirty="0"/>
          </a:p>
        </p:txBody>
      </p:sp>
      <p:sp>
        <p:nvSpPr>
          <p:cNvPr id="3" name="Content Placeholder 2"/>
          <p:cNvSpPr>
            <a:spLocks noGrp="1"/>
          </p:cNvSpPr>
          <p:nvPr>
            <p:ph idx="1"/>
          </p:nvPr>
        </p:nvSpPr>
        <p:spPr>
          <a:xfrm>
            <a:off x="1218882" y="1600200"/>
            <a:ext cx="10438129" cy="4572000"/>
          </a:xfrm>
        </p:spPr>
        <p:txBody>
          <a:bodyPr/>
          <a:lstStyle/>
          <a:p>
            <a:r>
              <a:rPr lang="en-US" dirty="0"/>
              <a:t>HDLs</a:t>
            </a:r>
            <a:r>
              <a:rPr lang="en-US" b="1" dirty="0"/>
              <a:t>.</a:t>
            </a:r>
            <a:r>
              <a:rPr lang="en-US" dirty="0"/>
              <a:t> High-density lipoproteins are responsible for carrying cholesterol out of the bloodstream and into the liver, where it is either reused or removed from the body with bile. </a:t>
            </a:r>
            <a:endParaRPr lang="en-US" dirty="0" smtClean="0"/>
          </a:p>
          <a:p>
            <a:r>
              <a:rPr lang="en-US" dirty="0" smtClean="0"/>
              <a:t>HDLs </a:t>
            </a:r>
            <a:r>
              <a:rPr lang="en-US" dirty="0"/>
              <a:t>have a very large protein composition coupled with low cholesterol content (20 to 30 percent) compared to the other lipoproteins. </a:t>
            </a:r>
            <a:endParaRPr lang="en-US" dirty="0" smtClean="0"/>
          </a:p>
          <a:p>
            <a:r>
              <a:rPr lang="en-US" dirty="0" smtClean="0"/>
              <a:t>Hence</a:t>
            </a:r>
            <a:r>
              <a:rPr lang="en-US" dirty="0"/>
              <a:t>, these high-density lipoproteins are commonly called “good cholesterol.”</a:t>
            </a:r>
          </a:p>
        </p:txBody>
      </p:sp>
    </p:spTree>
    <p:extLst>
      <p:ext uri="{BB962C8B-B14F-4D97-AF65-F5344CB8AC3E}">
        <p14:creationId xmlns:p14="http://schemas.microsoft.com/office/powerpoint/2010/main" val="19308045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Contrasting LDL and </a:t>
            </a:r>
            <a:r>
              <a:rPr lang="en-US" b="1" dirty="0" smtClean="0"/>
              <a:t>HDL</a:t>
            </a:r>
            <a:endParaRPr lang="en-US" b="1" dirty="0"/>
          </a:p>
        </p:txBody>
      </p:sp>
      <p:sp>
        <p:nvSpPr>
          <p:cNvPr id="3" name="Content Placeholder 2"/>
          <p:cNvSpPr>
            <a:spLocks noGrp="1"/>
          </p:cNvSpPr>
          <p:nvPr>
            <p:ph idx="1"/>
          </p:nvPr>
        </p:nvSpPr>
        <p:spPr>
          <a:xfrm>
            <a:off x="1218882" y="1600200"/>
            <a:ext cx="10438129" cy="4876800"/>
          </a:xfrm>
        </p:spPr>
        <p:txBody>
          <a:bodyPr>
            <a:normAutofit/>
          </a:bodyPr>
          <a:lstStyle/>
          <a:p>
            <a:r>
              <a:rPr lang="en-US" b="1" dirty="0"/>
              <a:t>LDL/HDL composition.</a:t>
            </a:r>
            <a:r>
              <a:rPr lang="en-US" dirty="0"/>
              <a:t> LDL is approximately 25 percent protein and 75 percent cholesterol and other fats. LDL is bigger (yet lighter) and richer in cholesterol than HDL. HDL is 50 percent protein and 50 percent cholesterol and other fats. HDL is smaller, more dense, and richer in protein</a:t>
            </a:r>
            <a:r>
              <a:rPr lang="en-US" dirty="0" smtClean="0"/>
              <a:t>.</a:t>
            </a:r>
          </a:p>
          <a:p>
            <a:r>
              <a:rPr lang="en-US" b="1" dirty="0"/>
              <a:t>LDL/HDL function.</a:t>
            </a:r>
            <a:r>
              <a:rPr lang="en-US" dirty="0"/>
              <a:t> LDLs carry cholesterol into cells for normal usage, but LDLs can also deposit cholesterol into the walls of blood vessels, which can lead to harmful disease. HDLs scavenge excess cholesterol from the cells, tissues, and blood vessels and deliver these back to the liver, where these are either reused or excreted.</a:t>
            </a:r>
          </a:p>
        </p:txBody>
      </p:sp>
    </p:spTree>
    <p:extLst>
      <p:ext uri="{BB962C8B-B14F-4D97-AF65-F5344CB8AC3E}">
        <p14:creationId xmlns:p14="http://schemas.microsoft.com/office/powerpoint/2010/main" val="1935261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Contrasting LDL and </a:t>
            </a:r>
            <a:r>
              <a:rPr lang="en-US" b="1" dirty="0" smtClean="0"/>
              <a:t>HDL</a:t>
            </a:r>
            <a:endParaRPr lang="en-US" b="1" dirty="0"/>
          </a:p>
        </p:txBody>
      </p:sp>
      <p:sp>
        <p:nvSpPr>
          <p:cNvPr id="3" name="Content Placeholder 2"/>
          <p:cNvSpPr>
            <a:spLocks noGrp="1"/>
          </p:cNvSpPr>
          <p:nvPr>
            <p:ph idx="1"/>
          </p:nvPr>
        </p:nvSpPr>
        <p:spPr>
          <a:xfrm>
            <a:off x="1218882" y="1600200"/>
            <a:ext cx="10361929" cy="4876800"/>
          </a:xfrm>
        </p:spPr>
        <p:txBody>
          <a:bodyPr>
            <a:normAutofit lnSpcReduction="10000"/>
          </a:bodyPr>
          <a:lstStyle/>
          <a:p>
            <a:r>
              <a:rPr lang="en-US" b="1" dirty="0"/>
              <a:t>LDL/HDL and inflammation.</a:t>
            </a:r>
            <a:r>
              <a:rPr lang="en-US" dirty="0"/>
              <a:t> LDLs carry lipids that are </a:t>
            </a:r>
            <a:r>
              <a:rPr lang="en-US" dirty="0" err="1"/>
              <a:t>proinflammatory</a:t>
            </a:r>
            <a:r>
              <a:rPr lang="en-US" dirty="0"/>
              <a:t> and may contribute to heart disease. HDLs transport lipids that are anti-inflammatory and may reduce the occurrence of heart disease</a:t>
            </a:r>
            <a:r>
              <a:rPr lang="en-US" dirty="0" smtClean="0"/>
              <a:t>.</a:t>
            </a:r>
          </a:p>
          <a:p>
            <a:r>
              <a:rPr lang="en-US" b="1" dirty="0"/>
              <a:t>LDL/HDL warnings.</a:t>
            </a:r>
            <a:r>
              <a:rPr lang="en-US" dirty="0"/>
              <a:t> High LDL values warn of increased health risks for heart disease, while high HDL values indicate a reduced risk for heart disease</a:t>
            </a:r>
            <a:r>
              <a:rPr lang="en-US" dirty="0" smtClean="0"/>
              <a:t>.</a:t>
            </a:r>
          </a:p>
          <a:p>
            <a:r>
              <a:rPr lang="en-US" b="1" dirty="0"/>
              <a:t>Oxidized LDL.</a:t>
            </a:r>
            <a:r>
              <a:rPr lang="en-US" dirty="0"/>
              <a:t> LDLs become more dangerous when oxidized. Oxidation is defined as the loss of electrons between two substances via a chemical reaction. If an LDL oxidation occurs, the oxidized LDL is left unstable. Oxidized LDL can speed up the process of plaque formation in the arteries. </a:t>
            </a:r>
          </a:p>
        </p:txBody>
      </p:sp>
    </p:spTree>
    <p:extLst>
      <p:ext uri="{BB962C8B-B14F-4D97-AF65-F5344CB8AC3E}">
        <p14:creationId xmlns:p14="http://schemas.microsoft.com/office/powerpoint/2010/main" val="584182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Blood Cholesterol </a:t>
            </a:r>
            <a:r>
              <a:rPr lang="en-US" b="1" dirty="0" smtClean="0"/>
              <a:t>Recommendations</a:t>
            </a:r>
            <a:endParaRPr lang="en-US" b="1" dirty="0"/>
          </a:p>
        </p:txBody>
      </p:sp>
      <p:sp>
        <p:nvSpPr>
          <p:cNvPr id="3" name="Content Placeholder 2"/>
          <p:cNvSpPr>
            <a:spLocks noGrp="1"/>
          </p:cNvSpPr>
          <p:nvPr>
            <p:ph idx="1"/>
          </p:nvPr>
        </p:nvSpPr>
        <p:spPr>
          <a:xfrm>
            <a:off x="1218882" y="1600200"/>
            <a:ext cx="10438129" cy="4800600"/>
          </a:xfrm>
        </p:spPr>
        <p:txBody>
          <a:bodyPr>
            <a:normAutofit/>
          </a:bodyPr>
          <a:lstStyle/>
          <a:p>
            <a:r>
              <a:rPr lang="en-US" dirty="0" smtClean="0"/>
              <a:t>When </a:t>
            </a:r>
            <a:r>
              <a:rPr lang="en-US" dirty="0"/>
              <a:t>looking at individual lipid profiles, a low amount of LDL and a high amount of HDL prevents excess buildup of cholesterol in the arteries and wards off potential health hazards. </a:t>
            </a:r>
            <a:endParaRPr lang="en-US" dirty="0" smtClean="0"/>
          </a:p>
          <a:p>
            <a:r>
              <a:rPr lang="en-US" dirty="0" smtClean="0"/>
              <a:t>The </a:t>
            </a:r>
            <a:r>
              <a:rPr lang="en-US" dirty="0"/>
              <a:t>danger of consuming foods rich in cholesterol and saturated and trans fats cannot be overemphasized. </a:t>
            </a:r>
            <a:endParaRPr lang="en-US" dirty="0" smtClean="0"/>
          </a:p>
          <a:p>
            <a:r>
              <a:rPr lang="en-US" dirty="0" smtClean="0"/>
              <a:t>Regular </a:t>
            </a:r>
            <a:r>
              <a:rPr lang="en-US" dirty="0"/>
              <a:t>testing can provide the foreknowledge necessary to take action to help prevent any life-threatening events.</a:t>
            </a:r>
          </a:p>
        </p:txBody>
      </p:sp>
    </p:spTree>
    <p:extLst>
      <p:ext uri="{BB962C8B-B14F-4D97-AF65-F5344CB8AC3E}">
        <p14:creationId xmlns:p14="http://schemas.microsoft.com/office/powerpoint/2010/main" val="1171395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Blood Cholesterol </a:t>
            </a:r>
            <a:r>
              <a:rPr lang="en-US" b="1" dirty="0" smtClean="0"/>
              <a:t>Recommendations</a:t>
            </a:r>
            <a:endParaRPr lang="en-US" b="1" dirty="0"/>
          </a:p>
        </p:txBody>
      </p:sp>
      <p:sp>
        <p:nvSpPr>
          <p:cNvPr id="3" name="Content Placeholder 2"/>
          <p:cNvSpPr>
            <a:spLocks noGrp="1"/>
          </p:cNvSpPr>
          <p:nvPr>
            <p:ph idx="1"/>
          </p:nvPr>
        </p:nvSpPr>
        <p:spPr>
          <a:xfrm>
            <a:off x="1218882" y="1600200"/>
            <a:ext cx="10361929" cy="4800600"/>
          </a:xfrm>
        </p:spPr>
        <p:txBody>
          <a:bodyPr>
            <a:normAutofit/>
          </a:bodyPr>
          <a:lstStyle/>
          <a:p>
            <a:r>
              <a:rPr lang="en-US" dirty="0"/>
              <a:t>Current guidelines recommend testing for anyone over age twenty. </a:t>
            </a:r>
            <a:endParaRPr lang="en-US" dirty="0" smtClean="0"/>
          </a:p>
          <a:p>
            <a:r>
              <a:rPr lang="en-US" dirty="0" smtClean="0"/>
              <a:t>If </a:t>
            </a:r>
            <a:r>
              <a:rPr lang="en-US" dirty="0"/>
              <a:t>there is family history of high cholesterol, your healthcare provider may suggest a test sooner than this. </a:t>
            </a:r>
            <a:endParaRPr lang="en-US" dirty="0" smtClean="0"/>
          </a:p>
          <a:p>
            <a:r>
              <a:rPr lang="en-US" dirty="0" smtClean="0"/>
              <a:t>Testing </a:t>
            </a:r>
            <a:r>
              <a:rPr lang="en-US" dirty="0"/>
              <a:t>calls for a blood sample to be drawn after nine to twelve hours of fasting for an accurate reading. </a:t>
            </a:r>
            <a:endParaRPr lang="en-US" dirty="0" smtClean="0"/>
          </a:p>
          <a:p>
            <a:pPr lvl="1"/>
            <a:r>
              <a:rPr lang="en-US" b="1" dirty="0" smtClean="0"/>
              <a:t>Desirable</a:t>
            </a:r>
            <a:r>
              <a:rPr lang="en-US" b="1" dirty="0"/>
              <a:t>.</a:t>
            </a:r>
            <a:r>
              <a:rPr lang="en-US" dirty="0"/>
              <a:t> Under 200 milligrams per </a:t>
            </a:r>
            <a:r>
              <a:rPr lang="en-US" dirty="0" smtClean="0"/>
              <a:t>deciliter</a:t>
            </a:r>
          </a:p>
          <a:p>
            <a:pPr lvl="1"/>
            <a:r>
              <a:rPr lang="en-US" b="1" dirty="0" smtClean="0"/>
              <a:t>Borderline </a:t>
            </a:r>
            <a:r>
              <a:rPr lang="en-US" b="1" dirty="0"/>
              <a:t>high.</a:t>
            </a:r>
            <a:r>
              <a:rPr lang="en-US" dirty="0"/>
              <a:t> 200–239 milligrams per </a:t>
            </a:r>
            <a:r>
              <a:rPr lang="en-US" dirty="0" smtClean="0"/>
              <a:t>deciliter</a:t>
            </a:r>
          </a:p>
          <a:p>
            <a:pPr lvl="1"/>
            <a:r>
              <a:rPr lang="en-US" b="1" dirty="0"/>
              <a:t>High risk.</a:t>
            </a:r>
            <a:r>
              <a:rPr lang="en-US" dirty="0"/>
              <a:t> 240 milligrams per deciliter and up</a:t>
            </a:r>
          </a:p>
        </p:txBody>
      </p:sp>
    </p:spTree>
    <p:extLst>
      <p:ext uri="{BB962C8B-B14F-4D97-AF65-F5344CB8AC3E}">
        <p14:creationId xmlns:p14="http://schemas.microsoft.com/office/powerpoint/2010/main" val="417298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Blood Cholesterol </a:t>
            </a:r>
            <a:r>
              <a:rPr lang="en-US" b="1" dirty="0" smtClean="0"/>
              <a:t>Recommendations</a:t>
            </a:r>
            <a:endParaRPr lang="en-US" b="1" dirty="0"/>
          </a:p>
        </p:txBody>
      </p:sp>
      <p:sp>
        <p:nvSpPr>
          <p:cNvPr id="3" name="Content Placeholder 2"/>
          <p:cNvSpPr>
            <a:spLocks noGrp="1"/>
          </p:cNvSpPr>
          <p:nvPr>
            <p:ph idx="1"/>
          </p:nvPr>
        </p:nvSpPr>
        <p:spPr>
          <a:xfrm>
            <a:off x="1218882" y="1600200"/>
            <a:ext cx="10514329" cy="4800600"/>
          </a:xfrm>
        </p:spPr>
        <p:txBody>
          <a:bodyPr>
            <a:normAutofit/>
          </a:bodyPr>
          <a:lstStyle/>
          <a:p>
            <a:r>
              <a:rPr lang="en-US" dirty="0"/>
              <a:t>According to the NIH, the following desired values are used to measure an overall lipid profile</a:t>
            </a:r>
            <a:r>
              <a:rPr lang="en-US" dirty="0" smtClean="0"/>
              <a:t>:</a:t>
            </a:r>
          </a:p>
          <a:p>
            <a:pPr lvl="1"/>
            <a:r>
              <a:rPr lang="en-US" b="1" dirty="0"/>
              <a:t>LDL.</a:t>
            </a:r>
            <a:r>
              <a:rPr lang="en-US" dirty="0"/>
              <a:t> Less than 160 milligrams per deciliter (if you have heart disease or diabetes, less than 100 milligrams per deciliter</a:t>
            </a:r>
            <a:r>
              <a:rPr lang="en-US" dirty="0" smtClean="0"/>
              <a:t>)</a:t>
            </a:r>
          </a:p>
          <a:p>
            <a:pPr lvl="1"/>
            <a:r>
              <a:rPr lang="en-US" b="1" dirty="0"/>
              <a:t>HDL.</a:t>
            </a:r>
            <a:r>
              <a:rPr lang="en-US" dirty="0"/>
              <a:t> Greater than 40–60 milligrams per </a:t>
            </a:r>
            <a:r>
              <a:rPr lang="en-US" dirty="0" smtClean="0"/>
              <a:t>deciliter</a:t>
            </a:r>
          </a:p>
          <a:p>
            <a:pPr lvl="1"/>
            <a:r>
              <a:rPr lang="en-US" b="1" dirty="0" err="1"/>
              <a:t>Triacylglycerols</a:t>
            </a:r>
            <a:r>
              <a:rPr lang="en-US" b="1" dirty="0"/>
              <a:t>.</a:t>
            </a:r>
            <a:r>
              <a:rPr lang="en-US" dirty="0"/>
              <a:t> 10–150 milligrams per </a:t>
            </a:r>
            <a:r>
              <a:rPr lang="en-US" dirty="0" smtClean="0"/>
              <a:t>deciliter</a:t>
            </a:r>
          </a:p>
          <a:p>
            <a:pPr lvl="1"/>
            <a:r>
              <a:rPr lang="it-IT" b="1" dirty="0"/>
              <a:t>VLDL.</a:t>
            </a:r>
            <a:r>
              <a:rPr lang="it-IT" dirty="0"/>
              <a:t> 2–38 milligrams per </a:t>
            </a:r>
            <a:r>
              <a:rPr lang="it-IT" dirty="0" smtClean="0"/>
              <a:t>deciliter</a:t>
            </a:r>
          </a:p>
          <a:p>
            <a:r>
              <a:rPr lang="en-US" dirty="0"/>
              <a:t>In short, elevated LDL blood lipid profiles indicate an increased risk of heart attack, while elevated HDL blood lipid profiles indicate a reduced risk.</a:t>
            </a:r>
          </a:p>
        </p:txBody>
      </p:sp>
    </p:spTree>
    <p:extLst>
      <p:ext uri="{BB962C8B-B14F-4D97-AF65-F5344CB8AC3E}">
        <p14:creationId xmlns:p14="http://schemas.microsoft.com/office/powerpoint/2010/main" val="28324367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Understanding Cholesterol</a:t>
            </a:r>
            <a:endParaRPr lang="en-US" b="1" dirty="0"/>
          </a:p>
        </p:txBody>
      </p:sp>
      <p:pic>
        <p:nvPicPr>
          <p:cNvPr id="4" name="hjv5OnbcjE8"/>
          <p:cNvPicPr>
            <a:picLocks noGrp="1" noRot="1" noChangeAspect="1"/>
          </p:cNvPicPr>
          <p:nvPr>
            <p:ph idx="1"/>
            <a:videoFile r:link="rId1"/>
          </p:nvPr>
        </p:nvPicPr>
        <p:blipFill>
          <a:blip r:embed="rId3"/>
          <a:stretch>
            <a:fillRect/>
          </a:stretch>
        </p:blipFill>
        <p:spPr>
          <a:xfrm>
            <a:off x="2030413" y="1600200"/>
            <a:ext cx="7721600" cy="4343400"/>
          </a:xfrm>
          <a:prstGeom prst="rect">
            <a:avLst/>
          </a:prstGeom>
        </p:spPr>
      </p:pic>
      <p:sp>
        <p:nvSpPr>
          <p:cNvPr id="5" name="TextBox 4"/>
          <p:cNvSpPr txBox="1"/>
          <p:nvPr/>
        </p:nvSpPr>
        <p:spPr>
          <a:xfrm>
            <a:off x="3579812" y="5965371"/>
            <a:ext cx="4953000" cy="307777"/>
          </a:xfrm>
          <a:prstGeom prst="rect">
            <a:avLst/>
          </a:prstGeom>
          <a:noFill/>
        </p:spPr>
        <p:txBody>
          <a:bodyPr wrap="square" rtlCol="0">
            <a:spAutoFit/>
          </a:bodyPr>
          <a:lstStyle/>
          <a:p>
            <a:r>
              <a:rPr lang="en-US" sz="1400" dirty="0"/>
              <a:t>Video source: https://www.youtube.com/v/hjv5OnbcjE8</a:t>
            </a:r>
          </a:p>
        </p:txBody>
      </p:sp>
    </p:spTree>
    <p:extLst>
      <p:ext uri="{BB962C8B-B14F-4D97-AF65-F5344CB8AC3E}">
        <p14:creationId xmlns:p14="http://schemas.microsoft.com/office/powerpoint/2010/main" val="2328465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a:xfrm>
            <a:off x="1218882" y="1600200"/>
            <a:ext cx="10285729" cy="4800600"/>
          </a:xfrm>
        </p:spPr>
        <p:txBody>
          <a:bodyPr>
            <a:normAutofit fontScale="92500" lnSpcReduction="20000"/>
          </a:bodyPr>
          <a:lstStyle/>
          <a:p>
            <a:r>
              <a:rPr lang="en-US" b="1" dirty="0" smtClean="0"/>
              <a:t>Heart </a:t>
            </a:r>
            <a:r>
              <a:rPr lang="en-US" b="1" dirty="0"/>
              <a:t>disease. </a:t>
            </a:r>
            <a:r>
              <a:rPr lang="en-US" dirty="0"/>
              <a:t>Further research supports Bang and </a:t>
            </a:r>
            <a:r>
              <a:rPr lang="en-US" dirty="0" err="1"/>
              <a:t>Dyerberg’s</a:t>
            </a:r>
            <a:r>
              <a:rPr lang="en-US" dirty="0"/>
              <a:t> finding and shows DHA and EPA to be beneficial to heart health and human development. EPA and DHA tend to reduce blood pressure, prevent blood-clot formation (thereby reducing the risk of stroke), and protect against irregular heartbeats.</a:t>
            </a:r>
          </a:p>
          <a:p>
            <a:r>
              <a:rPr lang="en-US" b="1" dirty="0"/>
              <a:t>Inflammation and autoimmune diseases.</a:t>
            </a:r>
            <a:r>
              <a:rPr lang="en-US" dirty="0"/>
              <a:t> </a:t>
            </a:r>
            <a:r>
              <a:rPr lang="en-US" dirty="0" smtClean="0"/>
              <a:t>It </a:t>
            </a:r>
            <a:r>
              <a:rPr lang="en-US" dirty="0"/>
              <a:t>is believed that omega-3 fats play an important role in the prevention and treatment of coronary artery disease, high blood pressure, arthritis, other inflammatory and autoimmune disorders, and cancer</a:t>
            </a:r>
            <a:r>
              <a:rPr lang="en-US" dirty="0" smtClean="0"/>
              <a:t>.</a:t>
            </a:r>
          </a:p>
          <a:p>
            <a:r>
              <a:rPr lang="en-US" b="1" dirty="0"/>
              <a:t>Brain health.</a:t>
            </a:r>
            <a:r>
              <a:rPr lang="en-US" dirty="0"/>
              <a:t> Omega-3 fats play an important role in maintaining mental health and are crucial for brain function. Omega-3 fatty acids may provide benefits such as expanding learning and memory capacities. Early evidence suggests that the consumption of omega-3 fats is essential for synaptic transmission in the brain</a:t>
            </a:r>
            <a:r>
              <a:rPr lang="en-US" dirty="0" smtClean="0"/>
              <a:t>.</a:t>
            </a:r>
            <a:endParaRPr lang="en-US" dirty="0"/>
          </a:p>
        </p:txBody>
      </p:sp>
    </p:spTree>
    <p:extLst>
      <p:ext uri="{BB962C8B-B14F-4D97-AF65-F5344CB8AC3E}">
        <p14:creationId xmlns:p14="http://schemas.microsoft.com/office/powerpoint/2010/main" val="3217732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5.5 Balancing Your Diet with </a:t>
            </a:r>
            <a:r>
              <a:rPr lang="en-US" b="1" dirty="0" smtClean="0"/>
              <a:t>Lipids</a:t>
            </a:r>
            <a:endParaRPr lang="en-US" b="1" dirty="0"/>
          </a:p>
        </p:txBody>
      </p:sp>
      <p:sp>
        <p:nvSpPr>
          <p:cNvPr id="3" name="Content Placeholder 2"/>
          <p:cNvSpPr>
            <a:spLocks noGrp="1"/>
          </p:cNvSpPr>
          <p:nvPr>
            <p:ph idx="1"/>
          </p:nvPr>
        </p:nvSpPr>
        <p:spPr>
          <a:xfrm>
            <a:off x="1218882" y="1600200"/>
            <a:ext cx="10361929" cy="4876800"/>
          </a:xfrm>
        </p:spPr>
        <p:txBody>
          <a:bodyPr>
            <a:normAutofit/>
          </a:bodyPr>
          <a:lstStyle/>
          <a:p>
            <a:r>
              <a:rPr lang="en-US" b="1" dirty="0"/>
              <a:t>Recommended Fat Intake</a:t>
            </a:r>
          </a:p>
          <a:p>
            <a:pPr lvl="1"/>
            <a:r>
              <a:rPr lang="en-US" dirty="0"/>
              <a:t>Fat calories should be limited to 20–35 percent of total calories with most fats coming from polyunsaturated and monounsaturated fats, such as those found in fish, nuts, and vegetable oils</a:t>
            </a:r>
            <a:r>
              <a:rPr lang="en-US" dirty="0" smtClean="0"/>
              <a:t>.</a:t>
            </a:r>
          </a:p>
          <a:p>
            <a:pPr lvl="1"/>
            <a:r>
              <a:rPr lang="en-US" dirty="0"/>
              <a:t>Consume fewer than 10 percent of calories from saturated fats. Some studies suggest that lowering the saturated fat content to less than 7 percent can further reduce the risk of heart disease</a:t>
            </a:r>
            <a:r>
              <a:rPr lang="en-US" dirty="0" smtClean="0"/>
              <a:t>.</a:t>
            </a:r>
          </a:p>
          <a:p>
            <a:pPr lvl="1"/>
            <a:r>
              <a:rPr lang="en-US" dirty="0"/>
              <a:t>Keep the consumption of trans fats (any food label that reads hydrogenated or partially hydrogenated oil) to a minimum, less than 1 percent of calories</a:t>
            </a:r>
            <a:r>
              <a:rPr lang="en-US" dirty="0" smtClean="0"/>
              <a:t>.</a:t>
            </a:r>
          </a:p>
          <a:p>
            <a:pPr lvl="1"/>
            <a:r>
              <a:rPr lang="en-US" dirty="0"/>
              <a:t>Think lean and low-fat when selecting meat, poultry, milk, and milk products.</a:t>
            </a:r>
          </a:p>
        </p:txBody>
      </p:sp>
    </p:spTree>
    <p:extLst>
      <p:ext uri="{BB962C8B-B14F-4D97-AF65-F5344CB8AC3E}">
        <p14:creationId xmlns:p14="http://schemas.microsoft.com/office/powerpoint/2010/main" val="12268026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Identifying Sources of Fat</a:t>
            </a:r>
            <a:endParaRPr lang="en-US" b="1" dirty="0"/>
          </a:p>
        </p:txBody>
      </p:sp>
      <p:sp>
        <p:nvSpPr>
          <p:cNvPr id="3" name="Content Placeholder 2"/>
          <p:cNvSpPr>
            <a:spLocks noGrp="1"/>
          </p:cNvSpPr>
          <p:nvPr>
            <p:ph idx="1"/>
          </p:nvPr>
        </p:nvSpPr>
        <p:spPr>
          <a:xfrm>
            <a:off x="1218882" y="1600200"/>
            <a:ext cx="10285729" cy="4876800"/>
          </a:xfrm>
        </p:spPr>
        <p:txBody>
          <a:bodyPr>
            <a:normAutofit fontScale="92500" lnSpcReduction="10000"/>
          </a:bodyPr>
          <a:lstStyle/>
          <a:p>
            <a:r>
              <a:rPr lang="en-US" dirty="0"/>
              <a:t>Population-based studies of American diets have shown that intake of saturated fat is more excessive than intake of trans fat and cholesterol. </a:t>
            </a:r>
            <a:endParaRPr lang="en-US" dirty="0" smtClean="0"/>
          </a:p>
          <a:p>
            <a:r>
              <a:rPr lang="en-US" dirty="0" smtClean="0"/>
              <a:t>Saturated </a:t>
            </a:r>
            <a:r>
              <a:rPr lang="en-US" dirty="0"/>
              <a:t>fat is a prominent source of fat for most people as it is so easily found in animal fats, tropical oils such as coconut and palm oil, and full-fat dairy products. </a:t>
            </a:r>
            <a:endParaRPr lang="en-US" dirty="0" smtClean="0"/>
          </a:p>
          <a:p>
            <a:r>
              <a:rPr lang="en-US" dirty="0"/>
              <a:t>To aim for healthier dietary choices, the American Heart Association (AHA) recommends choosing lean meats and vegetable alternatives, choosing dairy products with low fat content, and minimizing the intake of trans fats. </a:t>
            </a:r>
            <a:endParaRPr lang="en-US" dirty="0" smtClean="0"/>
          </a:p>
          <a:p>
            <a:r>
              <a:rPr lang="en-US" dirty="0" smtClean="0"/>
              <a:t>The </a:t>
            </a:r>
            <a:r>
              <a:rPr lang="en-US" dirty="0"/>
              <a:t>AHA guidelines also recommend consuming fish, especially oily fish, at least twice per week.</a:t>
            </a:r>
          </a:p>
        </p:txBody>
      </p:sp>
    </p:spTree>
    <p:extLst>
      <p:ext uri="{BB962C8B-B14F-4D97-AF65-F5344CB8AC3E}">
        <p14:creationId xmlns:p14="http://schemas.microsoft.com/office/powerpoint/2010/main" val="2005046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Identifying Sources of Fat</a:t>
            </a:r>
            <a:endParaRPr lang="en-US" b="1" dirty="0"/>
          </a:p>
        </p:txBody>
      </p:sp>
      <p:sp>
        <p:nvSpPr>
          <p:cNvPr id="3" name="Content Placeholder 2"/>
          <p:cNvSpPr>
            <a:spLocks noGrp="1"/>
          </p:cNvSpPr>
          <p:nvPr>
            <p:ph idx="1"/>
          </p:nvPr>
        </p:nvSpPr>
        <p:spPr>
          <a:xfrm>
            <a:off x="684212" y="1828800"/>
            <a:ext cx="8077200" cy="4876800"/>
          </a:xfrm>
        </p:spPr>
        <p:txBody>
          <a:bodyPr>
            <a:normAutofit lnSpcReduction="10000"/>
          </a:bodyPr>
          <a:lstStyle/>
          <a:p>
            <a:r>
              <a:rPr lang="en-US" b="1" dirty="0"/>
              <a:t>Monounsaturated fat.</a:t>
            </a:r>
            <a:r>
              <a:rPr lang="en-US" dirty="0"/>
              <a:t> This type of fat is found in plant oils. Common sources are nuts (almonds, cashews, pecans, peanuts, and walnuts) and nut products, avocados, extra virgin olive oil, sesame oil, high oleic safflower oil, sunflower oil, and canola oil</a:t>
            </a:r>
            <a:r>
              <a:rPr lang="en-US" dirty="0" smtClean="0"/>
              <a:t>.</a:t>
            </a:r>
          </a:p>
          <a:p>
            <a:r>
              <a:rPr lang="en-US" b="1" dirty="0"/>
              <a:t>Polyunsaturated fat.</a:t>
            </a:r>
            <a:r>
              <a:rPr lang="en-US" dirty="0"/>
              <a:t> This type of fat is found mainly in plant-based foods, oils, and fish. Common sources are nuts (walnuts, hazel nuts, pecans, almonds, and peanuts), soybean oil, corn oil, safflower oil, flaxseed oil, canola oil, and fish (trout, herring, and salmon).</a:t>
            </a:r>
          </a:p>
        </p:txBody>
      </p:sp>
      <p:pic>
        <p:nvPicPr>
          <p:cNvPr id="4" name="Picture 3" descr="Enjoy a delicious vegetable burger with carrot sticks as an alternative to a traditional beef hamburger with French fries." title="Balancing Good and Bad"/>
          <p:cNvPicPr>
            <a:picLocks noChangeAspect="1"/>
          </p:cNvPicPr>
          <p:nvPr/>
        </p:nvPicPr>
        <p:blipFill>
          <a:blip r:embed="rId2"/>
          <a:stretch>
            <a:fillRect/>
          </a:stretch>
        </p:blipFill>
        <p:spPr>
          <a:xfrm>
            <a:off x="8837612" y="1600200"/>
            <a:ext cx="3048000" cy="4565781"/>
          </a:xfrm>
          <a:prstGeom prst="rect">
            <a:avLst/>
          </a:prstGeom>
        </p:spPr>
      </p:pic>
    </p:spTree>
    <p:extLst>
      <p:ext uri="{BB962C8B-B14F-4D97-AF65-F5344CB8AC3E}">
        <p14:creationId xmlns:p14="http://schemas.microsoft.com/office/powerpoint/2010/main" val="3755887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Identifying Sources of Fat</a:t>
            </a:r>
            <a:endParaRPr lang="en-US" b="1" dirty="0"/>
          </a:p>
        </p:txBody>
      </p:sp>
      <p:sp>
        <p:nvSpPr>
          <p:cNvPr id="3" name="Content Placeholder 2"/>
          <p:cNvSpPr>
            <a:spLocks noGrp="1"/>
          </p:cNvSpPr>
          <p:nvPr>
            <p:ph idx="1"/>
          </p:nvPr>
        </p:nvSpPr>
        <p:spPr>
          <a:xfrm>
            <a:off x="1218882" y="1600200"/>
            <a:ext cx="10514329" cy="4876800"/>
          </a:xfrm>
        </p:spPr>
        <p:txBody>
          <a:bodyPr>
            <a:normAutofit/>
          </a:bodyPr>
          <a:lstStyle/>
          <a:p>
            <a:r>
              <a:rPr lang="en-US" b="1" dirty="0"/>
              <a:t>Saturated fat.</a:t>
            </a:r>
            <a:r>
              <a:rPr lang="en-US" dirty="0"/>
              <a:t> This fat is found in animal products, dairy products, palm and coconut oils, and cocoa butter. Limit these products to less than 10 percent of your overall dietary fat consumption</a:t>
            </a:r>
            <a:r>
              <a:rPr lang="en-US" dirty="0" smtClean="0"/>
              <a:t>.</a:t>
            </a:r>
          </a:p>
          <a:p>
            <a:r>
              <a:rPr lang="en-US" b="1" dirty="0"/>
              <a:t>Trans fatty acids.</a:t>
            </a:r>
            <a:r>
              <a:rPr lang="en-US" dirty="0"/>
              <a:t> Stick margarines, fast foods, commercial baked goods, and some snack foods contain trans fats. Limit your consumption of these products to keep trans fats to less than 1 percent of your fat consumption</a:t>
            </a:r>
            <a:r>
              <a:rPr lang="en-US" dirty="0" smtClean="0"/>
              <a:t>.</a:t>
            </a:r>
          </a:p>
        </p:txBody>
      </p:sp>
    </p:spTree>
    <p:extLst>
      <p:ext uri="{BB962C8B-B14F-4D97-AF65-F5344CB8AC3E}">
        <p14:creationId xmlns:p14="http://schemas.microsoft.com/office/powerpoint/2010/main" val="377167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Identifying Sources of Fat</a:t>
            </a:r>
            <a:endParaRPr lang="en-US" b="1" dirty="0"/>
          </a:p>
        </p:txBody>
      </p:sp>
      <p:sp>
        <p:nvSpPr>
          <p:cNvPr id="3" name="Content Placeholder 2"/>
          <p:cNvSpPr>
            <a:spLocks noGrp="1"/>
          </p:cNvSpPr>
          <p:nvPr>
            <p:ph idx="1"/>
          </p:nvPr>
        </p:nvSpPr>
        <p:spPr>
          <a:xfrm>
            <a:off x="1218882" y="1600200"/>
            <a:ext cx="10590529" cy="4876800"/>
          </a:xfrm>
        </p:spPr>
        <p:txBody>
          <a:bodyPr>
            <a:normAutofit/>
          </a:bodyPr>
          <a:lstStyle/>
          <a:p>
            <a:r>
              <a:rPr lang="en-US" b="1" dirty="0"/>
              <a:t>Omega-3 fatty acids (</a:t>
            </a:r>
            <a:r>
              <a:rPr lang="en-US" b="1" dirty="0" err="1"/>
              <a:t>linolenic</a:t>
            </a:r>
            <a:r>
              <a:rPr lang="en-US" b="1" dirty="0"/>
              <a:t> acid).</a:t>
            </a:r>
            <a:r>
              <a:rPr lang="en-US" dirty="0"/>
              <a:t> Good sources of these are canola oil, flaxseed oil, soybean oil, olive oil, nuts, seeds, whole grains, legumes, and green leafy vegetables.</a:t>
            </a:r>
          </a:p>
          <a:p>
            <a:r>
              <a:rPr lang="en-US" b="1" dirty="0" smtClean="0"/>
              <a:t>DHA </a:t>
            </a:r>
            <a:r>
              <a:rPr lang="en-US" b="1" dirty="0"/>
              <a:t>and EPA.</a:t>
            </a:r>
            <a:r>
              <a:rPr lang="en-US" dirty="0"/>
              <a:t> Good sources of these are cod liver oil and fish such as tuna, herring, mackerel, salmon, and trout</a:t>
            </a:r>
            <a:r>
              <a:rPr lang="en-US" dirty="0" smtClean="0"/>
              <a:t>.</a:t>
            </a:r>
          </a:p>
          <a:p>
            <a:r>
              <a:rPr lang="en-US" b="1" dirty="0"/>
              <a:t>Omega-6 fatty acids (linoleic acid).</a:t>
            </a:r>
            <a:r>
              <a:rPr lang="en-US" dirty="0"/>
              <a:t> Eggs, poultry, most vegetable oils, wheat germ oil, whole grains, baked goods, and cereals contain these fatty acids. Omega-6 fatty acids are present abundantly in nuts and seeds such as flaxseeds, sunflower seeds, sesame seeds, and watermelon seeds</a:t>
            </a:r>
            <a:r>
              <a:rPr lang="en-US" dirty="0" smtClean="0"/>
              <a:t>.</a:t>
            </a:r>
          </a:p>
          <a:p>
            <a:endParaRPr lang="en-US" dirty="0"/>
          </a:p>
        </p:txBody>
      </p:sp>
    </p:spTree>
    <p:extLst>
      <p:ext uri="{BB962C8B-B14F-4D97-AF65-F5344CB8AC3E}">
        <p14:creationId xmlns:p14="http://schemas.microsoft.com/office/powerpoint/2010/main" val="2237723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Omega-3 and Omega-6 Fatty Acids</a:t>
            </a:r>
            <a:endParaRPr lang="en-US" b="1" dirty="0"/>
          </a:p>
        </p:txBody>
      </p:sp>
      <p:sp>
        <p:nvSpPr>
          <p:cNvPr id="3" name="Content Placeholder 2"/>
          <p:cNvSpPr>
            <a:spLocks noGrp="1"/>
          </p:cNvSpPr>
          <p:nvPr>
            <p:ph idx="1"/>
          </p:nvPr>
        </p:nvSpPr>
        <p:spPr>
          <a:xfrm>
            <a:off x="1218882" y="1600200"/>
            <a:ext cx="10438129" cy="4572000"/>
          </a:xfrm>
        </p:spPr>
        <p:txBody>
          <a:bodyPr>
            <a:normAutofit/>
          </a:bodyPr>
          <a:lstStyle/>
          <a:p>
            <a:r>
              <a:rPr lang="en-US" b="1" dirty="0"/>
              <a:t>Omega-3 Fatty Acids.</a:t>
            </a:r>
            <a:r>
              <a:rPr lang="en-US" dirty="0"/>
              <a:t> At the helm of the omega-3 fatty acid family is </a:t>
            </a:r>
            <a:r>
              <a:rPr lang="en-US" u="sng" dirty="0" err="1"/>
              <a:t>linolenic</a:t>
            </a:r>
            <a:r>
              <a:rPr lang="en-US" u="sng" dirty="0"/>
              <a:t> acid</a:t>
            </a:r>
            <a:r>
              <a:rPr lang="en-US" dirty="0"/>
              <a:t>. From this fatty acid, the body can make </a:t>
            </a:r>
            <a:r>
              <a:rPr lang="en-US" b="1" dirty="0" err="1"/>
              <a:t>eicosapentaenoic</a:t>
            </a:r>
            <a:r>
              <a:rPr lang="en-US" b="1" dirty="0"/>
              <a:t> acid </a:t>
            </a:r>
            <a:r>
              <a:rPr lang="en-US" dirty="0"/>
              <a:t>(EPA) and </a:t>
            </a:r>
            <a:r>
              <a:rPr lang="en-US" b="1" dirty="0"/>
              <a:t>docosahexaenoic acid </a:t>
            </a:r>
            <a:r>
              <a:rPr lang="en-US" dirty="0"/>
              <a:t>(DHA). </a:t>
            </a:r>
            <a:endParaRPr lang="en-US" dirty="0" smtClean="0"/>
          </a:p>
          <a:p>
            <a:r>
              <a:rPr lang="en-US" b="1" dirty="0"/>
              <a:t>Omega-6 Fatty Acids.</a:t>
            </a:r>
            <a:r>
              <a:rPr lang="en-US" dirty="0"/>
              <a:t> At the helm of the omega-6 fatty acid family is </a:t>
            </a:r>
            <a:r>
              <a:rPr lang="en-US" u="sng" dirty="0"/>
              <a:t>linoleic acid</a:t>
            </a:r>
            <a:r>
              <a:rPr lang="en-US" dirty="0"/>
              <a:t>. Like </a:t>
            </a:r>
            <a:r>
              <a:rPr lang="en-US" dirty="0" err="1"/>
              <a:t>linolenic</a:t>
            </a:r>
            <a:r>
              <a:rPr lang="en-US" dirty="0"/>
              <a:t> acid, the body uses linoleic acid to make other important substances such as </a:t>
            </a:r>
            <a:r>
              <a:rPr lang="en-US" b="1" dirty="0"/>
              <a:t>arachidonic acid </a:t>
            </a:r>
            <a:r>
              <a:rPr lang="en-US" dirty="0"/>
              <a:t>(ARA) that is used to make eicosanoids</a:t>
            </a:r>
            <a:r>
              <a:rPr lang="en-US" dirty="0" smtClean="0"/>
              <a:t>.</a:t>
            </a:r>
          </a:p>
          <a:p>
            <a:r>
              <a:rPr lang="en-US" dirty="0"/>
              <a:t>While omega-6 fatty acids are essential, they can be harmful when they are out of balance with omega-3 fatty acids.</a:t>
            </a:r>
          </a:p>
        </p:txBody>
      </p:sp>
    </p:spTree>
    <p:extLst>
      <p:ext uri="{BB962C8B-B14F-4D97-AF65-F5344CB8AC3E}">
        <p14:creationId xmlns:p14="http://schemas.microsoft.com/office/powerpoint/2010/main" val="2902553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Omega-3 and Omega-6 Fatty Acids</a:t>
            </a:r>
            <a:endParaRPr lang="en-US" b="1" dirty="0"/>
          </a:p>
        </p:txBody>
      </p:sp>
      <p:sp>
        <p:nvSpPr>
          <p:cNvPr id="3" name="Content Placeholder 2"/>
          <p:cNvSpPr>
            <a:spLocks noGrp="1"/>
          </p:cNvSpPr>
          <p:nvPr>
            <p:ph idx="1"/>
          </p:nvPr>
        </p:nvSpPr>
        <p:spPr>
          <a:xfrm>
            <a:off x="1218882" y="1600200"/>
            <a:ext cx="10514329" cy="4572000"/>
          </a:xfrm>
        </p:spPr>
        <p:txBody>
          <a:bodyPr>
            <a:normAutofit lnSpcReduction="10000"/>
          </a:bodyPr>
          <a:lstStyle/>
          <a:p>
            <a:r>
              <a:rPr lang="en-US" dirty="0" smtClean="0"/>
              <a:t>Omega-6 </a:t>
            </a:r>
            <a:r>
              <a:rPr lang="en-US" dirty="0"/>
              <a:t>fats are required only in small quantities. </a:t>
            </a:r>
            <a:endParaRPr lang="en-US" dirty="0" smtClean="0"/>
          </a:p>
          <a:p>
            <a:r>
              <a:rPr lang="en-US" dirty="0" smtClean="0"/>
              <a:t>Researchers </a:t>
            </a:r>
            <a:r>
              <a:rPr lang="en-US" dirty="0"/>
              <a:t>believe that when omega-6 fats are out of balance with omega-3 fats in the diet they diminish the effects of omega-3 fats and their benefits. </a:t>
            </a:r>
            <a:endParaRPr lang="en-US" dirty="0" smtClean="0"/>
          </a:p>
          <a:p>
            <a:r>
              <a:rPr lang="en-US" dirty="0" smtClean="0"/>
              <a:t>This </a:t>
            </a:r>
            <a:r>
              <a:rPr lang="en-US" dirty="0"/>
              <a:t>imbalance may elevate the risks for allergies, arthritis, asthma, coronary heart disease, diabetes, and many types of cancer, autoimmunity, and neurodegenerative diseases, all of which are believed to originate from some form of inflammation in the body. </a:t>
            </a:r>
            <a:endParaRPr lang="en-US" dirty="0" smtClean="0"/>
          </a:p>
          <a:p>
            <a:r>
              <a:rPr lang="en-US" dirty="0" smtClean="0"/>
              <a:t>The </a:t>
            </a:r>
            <a:r>
              <a:rPr lang="en-US" dirty="0"/>
              <a:t>recommendations for the ratio of omega-3 to omega-6 fatty acids vary from 5:1 to 10:1.</a:t>
            </a:r>
          </a:p>
        </p:txBody>
      </p:sp>
    </p:spTree>
    <p:extLst>
      <p:ext uri="{BB962C8B-B14F-4D97-AF65-F5344CB8AC3E}">
        <p14:creationId xmlns:p14="http://schemas.microsoft.com/office/powerpoint/2010/main" val="22126519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5.6 Lipids and the Food </a:t>
            </a:r>
            <a:r>
              <a:rPr lang="en-US" b="1" dirty="0" smtClean="0"/>
              <a:t>Industry</a:t>
            </a:r>
            <a:endParaRPr lang="en-US" b="1" dirty="0"/>
          </a:p>
        </p:txBody>
      </p:sp>
      <p:sp>
        <p:nvSpPr>
          <p:cNvPr id="3" name="Content Placeholder 2"/>
          <p:cNvSpPr>
            <a:spLocks noGrp="1"/>
          </p:cNvSpPr>
          <p:nvPr>
            <p:ph idx="1"/>
          </p:nvPr>
        </p:nvSpPr>
        <p:spPr>
          <a:xfrm>
            <a:off x="1218882" y="1600200"/>
            <a:ext cx="10438129" cy="4876800"/>
          </a:xfrm>
        </p:spPr>
        <p:txBody>
          <a:bodyPr>
            <a:normAutofit fontScale="92500" lnSpcReduction="10000"/>
          </a:bodyPr>
          <a:lstStyle/>
          <a:p>
            <a:r>
              <a:rPr lang="en-US" dirty="0"/>
              <a:t>Food manufacturers are aware that fatty acids are susceptible to attack by oxygen molecules because their points of unsaturation render them vulnerable in this regard. </a:t>
            </a:r>
            <a:endParaRPr lang="en-US" dirty="0" smtClean="0"/>
          </a:p>
          <a:p>
            <a:r>
              <a:rPr lang="en-US" dirty="0" smtClean="0"/>
              <a:t>When </a:t>
            </a:r>
            <a:r>
              <a:rPr lang="en-US" dirty="0"/>
              <a:t>oxygen molecules attack these points of unsaturation the modified fatty acid becomes oxidized. </a:t>
            </a:r>
            <a:endParaRPr lang="en-US" dirty="0" smtClean="0"/>
          </a:p>
          <a:p>
            <a:r>
              <a:rPr lang="en-US" dirty="0" smtClean="0"/>
              <a:t>The </a:t>
            </a:r>
            <a:r>
              <a:rPr lang="en-US" dirty="0"/>
              <a:t>oxidation of fatty acids makes the oil rancid and gives the food prepared with it an unappetizing taste. </a:t>
            </a:r>
            <a:endParaRPr lang="en-US" dirty="0" smtClean="0"/>
          </a:p>
          <a:p>
            <a:r>
              <a:rPr lang="en-US" dirty="0" smtClean="0"/>
              <a:t>Because </a:t>
            </a:r>
            <a:r>
              <a:rPr lang="en-US" dirty="0"/>
              <a:t>oils can undergo oxidation when stored in open containers, they must be stored in airtight containers and possibly be refrigerated to minimize damage from oxidation. </a:t>
            </a:r>
            <a:endParaRPr lang="en-US" dirty="0" smtClean="0"/>
          </a:p>
          <a:p>
            <a:r>
              <a:rPr lang="en-US" b="1" dirty="0" smtClean="0"/>
              <a:t>Hydrogenation</a:t>
            </a:r>
            <a:r>
              <a:rPr lang="en-US" dirty="0" smtClean="0"/>
              <a:t> </a:t>
            </a:r>
            <a:r>
              <a:rPr lang="en-US" dirty="0"/>
              <a:t>poses a solution that food manufacturers prefer.</a:t>
            </a:r>
          </a:p>
        </p:txBody>
      </p:sp>
    </p:spTree>
    <p:extLst>
      <p:ext uri="{BB962C8B-B14F-4D97-AF65-F5344CB8AC3E}">
        <p14:creationId xmlns:p14="http://schemas.microsoft.com/office/powerpoint/2010/main" val="4046846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Hydrogenation: The Good Gone Bad</a:t>
            </a:r>
            <a:endParaRPr lang="en-US" b="1" dirty="0"/>
          </a:p>
        </p:txBody>
      </p:sp>
      <p:sp>
        <p:nvSpPr>
          <p:cNvPr id="3" name="Content Placeholder 2"/>
          <p:cNvSpPr>
            <a:spLocks noGrp="1"/>
          </p:cNvSpPr>
          <p:nvPr>
            <p:ph idx="1"/>
          </p:nvPr>
        </p:nvSpPr>
        <p:spPr>
          <a:xfrm>
            <a:off x="1218882" y="1600200"/>
            <a:ext cx="10361929" cy="4800600"/>
          </a:xfrm>
        </p:spPr>
        <p:txBody>
          <a:bodyPr>
            <a:normAutofit fontScale="92500"/>
          </a:bodyPr>
          <a:lstStyle/>
          <a:p>
            <a:r>
              <a:rPr lang="en-US" dirty="0"/>
              <a:t>When lipids are subjected to hydrogenation, the molecular structure of the fat is altered. </a:t>
            </a:r>
            <a:endParaRPr lang="en-US" dirty="0" smtClean="0"/>
          </a:p>
          <a:p>
            <a:r>
              <a:rPr lang="en-US" dirty="0" smtClean="0"/>
              <a:t>Hydrogenation </a:t>
            </a:r>
            <a:r>
              <a:rPr lang="en-US" dirty="0"/>
              <a:t>is the process of adding hydrogen to unsaturated fatty-acid chains, so that the hydrogen atoms are connected to the points of saturation and results in a more saturated fatty acid. </a:t>
            </a:r>
            <a:endParaRPr lang="en-US" dirty="0" smtClean="0"/>
          </a:p>
          <a:p>
            <a:r>
              <a:rPr lang="en-US" dirty="0" smtClean="0"/>
              <a:t>Liquid </a:t>
            </a:r>
            <a:r>
              <a:rPr lang="en-US" dirty="0"/>
              <a:t>oils that once contained more unsaturated fatty acids become semisolid or solid (upon complete hydrogenation) and behave like saturated fats</a:t>
            </a:r>
            <a:r>
              <a:rPr lang="en-US" dirty="0" smtClean="0"/>
              <a:t>.</a:t>
            </a:r>
          </a:p>
          <a:p>
            <a:r>
              <a:rPr lang="en-US" dirty="0"/>
              <a:t>Oils initially contain polyunsaturated fatty acids. When the process of hydrogenation is not complete, </a:t>
            </a:r>
            <a:r>
              <a:rPr lang="en-US" dirty="0" smtClean="0"/>
              <a:t>a partially </a:t>
            </a:r>
            <a:r>
              <a:rPr lang="en-US" dirty="0"/>
              <a:t>hydrogenated </a:t>
            </a:r>
            <a:r>
              <a:rPr lang="en-US" dirty="0" smtClean="0"/>
              <a:t>oil</a:t>
            </a:r>
            <a:r>
              <a:rPr lang="en-US" dirty="0"/>
              <a:t> </a:t>
            </a:r>
            <a:r>
              <a:rPr lang="en-US" dirty="0" smtClean="0"/>
              <a:t>is produced.</a:t>
            </a:r>
          </a:p>
        </p:txBody>
      </p:sp>
    </p:spTree>
    <p:extLst>
      <p:ext uri="{BB962C8B-B14F-4D97-AF65-F5344CB8AC3E}">
        <p14:creationId xmlns:p14="http://schemas.microsoft.com/office/powerpoint/2010/main" val="1468334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Hydrogenation: The Good Gone Bad</a:t>
            </a:r>
            <a:endParaRPr lang="en-US" b="1" dirty="0"/>
          </a:p>
        </p:txBody>
      </p:sp>
      <p:sp>
        <p:nvSpPr>
          <p:cNvPr id="3" name="Content Placeholder 2"/>
          <p:cNvSpPr>
            <a:spLocks noGrp="1"/>
          </p:cNvSpPr>
          <p:nvPr>
            <p:ph idx="1"/>
          </p:nvPr>
        </p:nvSpPr>
        <p:spPr>
          <a:xfrm>
            <a:off x="1218882" y="1600200"/>
            <a:ext cx="10438129" cy="4800600"/>
          </a:xfrm>
        </p:spPr>
        <p:txBody>
          <a:bodyPr>
            <a:normAutofit/>
          </a:bodyPr>
          <a:lstStyle/>
          <a:p>
            <a:r>
              <a:rPr lang="en-US" dirty="0"/>
              <a:t>Manufacturers favor hydrogenation as a way to prevent oxidation of oils and ensure longer shelf life. </a:t>
            </a:r>
            <a:endParaRPr lang="en-US" dirty="0" smtClean="0"/>
          </a:p>
          <a:p>
            <a:r>
              <a:rPr lang="en-US" dirty="0" smtClean="0"/>
              <a:t>Partially </a:t>
            </a:r>
            <a:r>
              <a:rPr lang="en-US" dirty="0"/>
              <a:t>hydrogenated vegetable oils are used in the fast food and processed food industries because they impart the desired texture and crispness to baked and fried foods. </a:t>
            </a:r>
            <a:endParaRPr lang="en-US" dirty="0" smtClean="0"/>
          </a:p>
          <a:p>
            <a:r>
              <a:rPr lang="en-US" dirty="0" smtClean="0"/>
              <a:t>Partially </a:t>
            </a:r>
            <a:r>
              <a:rPr lang="en-US" dirty="0"/>
              <a:t>hydrogenated vegetable oils are more resistant to breakdown from extremely hot cooking temperatures. </a:t>
            </a:r>
            <a:endParaRPr lang="en-US" dirty="0" smtClean="0"/>
          </a:p>
          <a:p>
            <a:r>
              <a:rPr lang="en-US" dirty="0" smtClean="0"/>
              <a:t>Because </a:t>
            </a:r>
            <a:r>
              <a:rPr lang="en-US" dirty="0"/>
              <a:t>hydrogenated oils have a high smoking point they are very well suited for frying.</a:t>
            </a:r>
            <a:endParaRPr lang="en-US" dirty="0" smtClean="0"/>
          </a:p>
        </p:txBody>
      </p:sp>
    </p:spTree>
    <p:extLst>
      <p:ext uri="{BB962C8B-B14F-4D97-AF65-F5344CB8AC3E}">
        <p14:creationId xmlns:p14="http://schemas.microsoft.com/office/powerpoint/2010/main" val="1629943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Omega-3 Fatty Acids</a:t>
            </a:r>
            <a:endParaRPr lang="en-US" b="1" dirty="0"/>
          </a:p>
        </p:txBody>
      </p:sp>
      <p:pic>
        <p:nvPicPr>
          <p:cNvPr id="4" name="08ZYEGQmiLc"/>
          <p:cNvPicPr>
            <a:picLocks noGrp="1" noRot="1" noChangeAspect="1"/>
          </p:cNvPicPr>
          <p:nvPr>
            <p:ph idx="1"/>
            <a:videoFile r:link="rId1"/>
          </p:nvPr>
        </p:nvPicPr>
        <p:blipFill>
          <a:blip r:embed="rId3"/>
          <a:stretch>
            <a:fillRect/>
          </a:stretch>
        </p:blipFill>
        <p:spPr>
          <a:xfrm>
            <a:off x="2894013" y="1483290"/>
            <a:ext cx="6400800" cy="4467225"/>
          </a:xfrm>
          <a:prstGeom prst="rect">
            <a:avLst/>
          </a:prstGeom>
        </p:spPr>
      </p:pic>
      <p:sp>
        <p:nvSpPr>
          <p:cNvPr id="5" name="TextBox 4"/>
          <p:cNvSpPr txBox="1"/>
          <p:nvPr/>
        </p:nvSpPr>
        <p:spPr>
          <a:xfrm>
            <a:off x="4113213" y="5986005"/>
            <a:ext cx="4038600" cy="307777"/>
          </a:xfrm>
          <a:prstGeom prst="rect">
            <a:avLst/>
          </a:prstGeom>
          <a:noFill/>
        </p:spPr>
        <p:txBody>
          <a:bodyPr wrap="square" rtlCol="0">
            <a:spAutoFit/>
          </a:bodyPr>
          <a:lstStyle/>
          <a:p>
            <a:r>
              <a:rPr lang="en-US" sz="1400" dirty="0"/>
              <a:t>Video Source: https://youtu.be/08ZYEGQmiLc</a:t>
            </a:r>
          </a:p>
        </p:txBody>
      </p:sp>
    </p:spTree>
    <p:extLst>
      <p:ext uri="{BB962C8B-B14F-4D97-AF65-F5344CB8AC3E}">
        <p14:creationId xmlns:p14="http://schemas.microsoft.com/office/powerpoint/2010/main" val="3777701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Hydrogenation: The Good Gone Bad</a:t>
            </a:r>
            <a:endParaRPr lang="en-US" b="1" dirty="0"/>
          </a:p>
        </p:txBody>
      </p:sp>
      <p:sp>
        <p:nvSpPr>
          <p:cNvPr id="3" name="Content Placeholder 2"/>
          <p:cNvSpPr>
            <a:spLocks noGrp="1"/>
          </p:cNvSpPr>
          <p:nvPr>
            <p:ph idx="1"/>
          </p:nvPr>
        </p:nvSpPr>
        <p:spPr>
          <a:xfrm>
            <a:off x="1218882" y="1600200"/>
            <a:ext cx="10514329" cy="4800600"/>
          </a:xfrm>
        </p:spPr>
        <p:txBody>
          <a:bodyPr>
            <a:normAutofit/>
          </a:bodyPr>
          <a:lstStyle/>
          <a:p>
            <a:r>
              <a:rPr lang="en-US" dirty="0"/>
              <a:t>In addition, processed vegetable oils are cheaper than fats obtained from animal sources, making them a popular choice for the food industry.</a:t>
            </a:r>
          </a:p>
          <a:p>
            <a:r>
              <a:rPr lang="en-US" dirty="0"/>
              <a:t>Trans fatty acids occur in small amounts in nature, mostly in dairy products. </a:t>
            </a:r>
            <a:endParaRPr lang="en-US" dirty="0" smtClean="0"/>
          </a:p>
          <a:p>
            <a:r>
              <a:rPr lang="en-US" dirty="0" smtClean="0"/>
              <a:t>However</a:t>
            </a:r>
            <a:r>
              <a:rPr lang="en-US" dirty="0"/>
              <a:t>, the trans fats that are used by the food industry are produced from the hydrogenation process. </a:t>
            </a:r>
            <a:endParaRPr lang="en-US" dirty="0" smtClean="0"/>
          </a:p>
          <a:p>
            <a:r>
              <a:rPr lang="en-US" dirty="0" smtClean="0"/>
              <a:t>Trans </a:t>
            </a:r>
            <a:r>
              <a:rPr lang="en-US" dirty="0"/>
              <a:t>fats are a result of the partial hydrogenation of unsaturated fatty acids, which cause them to have a trans configuration, rather than the naturally occurring cis configuration.</a:t>
            </a:r>
          </a:p>
          <a:p>
            <a:endParaRPr lang="en-US" dirty="0" smtClean="0"/>
          </a:p>
        </p:txBody>
      </p:sp>
    </p:spTree>
    <p:extLst>
      <p:ext uri="{BB962C8B-B14F-4D97-AF65-F5344CB8AC3E}">
        <p14:creationId xmlns:p14="http://schemas.microsoft.com/office/powerpoint/2010/main" val="1507302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Avoiding </a:t>
            </a:r>
            <a:r>
              <a:rPr lang="en-US" b="1" i="1" dirty="0" smtClean="0"/>
              <a:t>Trans</a:t>
            </a:r>
            <a:r>
              <a:rPr lang="en-US" b="1" dirty="0" smtClean="0"/>
              <a:t> Fats</a:t>
            </a:r>
            <a:endParaRPr lang="en-US" b="1" dirty="0"/>
          </a:p>
        </p:txBody>
      </p:sp>
      <p:sp>
        <p:nvSpPr>
          <p:cNvPr id="3" name="Content Placeholder 2"/>
          <p:cNvSpPr>
            <a:spLocks noGrp="1"/>
          </p:cNvSpPr>
          <p:nvPr>
            <p:ph idx="1"/>
          </p:nvPr>
        </p:nvSpPr>
        <p:spPr>
          <a:xfrm>
            <a:off x="1218882" y="1600200"/>
            <a:ext cx="10361929" cy="4572000"/>
          </a:xfrm>
        </p:spPr>
        <p:txBody>
          <a:bodyPr/>
          <a:lstStyle/>
          <a:p>
            <a:r>
              <a:rPr lang="en-US" dirty="0"/>
              <a:t>When selecting your foods, steer clear of anything that says “hydrogenated,” “fractionally hydrogenated,” or “partially hydrogenated,” and read food labels in the following categories carefully</a:t>
            </a:r>
            <a:r>
              <a:rPr lang="en-US" dirty="0" smtClean="0"/>
              <a:t>:</a:t>
            </a:r>
          </a:p>
          <a:p>
            <a:pPr lvl="1"/>
            <a:r>
              <a:rPr lang="en-US" dirty="0"/>
              <a:t>cookies, crackers, cakes, muffins, pie crusts, pizza dough, and </a:t>
            </a:r>
            <a:r>
              <a:rPr lang="en-US" dirty="0" smtClean="0"/>
              <a:t>breads</a:t>
            </a:r>
          </a:p>
          <a:p>
            <a:pPr lvl="1"/>
            <a:r>
              <a:rPr lang="en-US" dirty="0"/>
              <a:t>stick margarines and vegetable </a:t>
            </a:r>
            <a:r>
              <a:rPr lang="en-US" dirty="0" smtClean="0"/>
              <a:t>shortening</a:t>
            </a:r>
          </a:p>
          <a:p>
            <a:pPr lvl="1"/>
            <a:r>
              <a:rPr lang="en-US" dirty="0"/>
              <a:t>premixed cake mixes, pancake mixes, and drink </a:t>
            </a:r>
            <a:r>
              <a:rPr lang="en-US" dirty="0" smtClean="0"/>
              <a:t>mixes</a:t>
            </a:r>
          </a:p>
          <a:p>
            <a:pPr lvl="1"/>
            <a:r>
              <a:rPr lang="en-US" dirty="0"/>
              <a:t>fried foods and hard taco </a:t>
            </a:r>
            <a:r>
              <a:rPr lang="en-US" dirty="0" smtClean="0"/>
              <a:t>shells</a:t>
            </a:r>
          </a:p>
          <a:p>
            <a:pPr lvl="1"/>
            <a:r>
              <a:rPr lang="en-US" dirty="0" smtClean="0"/>
              <a:t>snack </a:t>
            </a:r>
            <a:r>
              <a:rPr lang="en-US" dirty="0"/>
              <a:t>foods (such as chips), candy, and frozen dinners</a:t>
            </a:r>
          </a:p>
        </p:txBody>
      </p:sp>
    </p:spTree>
    <p:extLst>
      <p:ext uri="{BB962C8B-B14F-4D97-AF65-F5344CB8AC3E}">
        <p14:creationId xmlns:p14="http://schemas.microsoft.com/office/powerpoint/2010/main" val="872126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5.7 Lipids and </a:t>
            </a:r>
            <a:r>
              <a:rPr lang="en-US" b="1" dirty="0" smtClean="0"/>
              <a:t>Disease</a:t>
            </a:r>
            <a:endParaRPr lang="en-US" b="1" dirty="0"/>
          </a:p>
        </p:txBody>
      </p:sp>
      <p:sp>
        <p:nvSpPr>
          <p:cNvPr id="3" name="Content Placeholder 2"/>
          <p:cNvSpPr>
            <a:spLocks noGrp="1"/>
          </p:cNvSpPr>
          <p:nvPr>
            <p:ph idx="1"/>
          </p:nvPr>
        </p:nvSpPr>
        <p:spPr>
          <a:xfrm>
            <a:off x="1218882" y="1600200"/>
            <a:ext cx="10209529" cy="5181600"/>
          </a:xfrm>
        </p:spPr>
        <p:txBody>
          <a:bodyPr>
            <a:normAutofit fontScale="92500" lnSpcReduction="20000"/>
          </a:bodyPr>
          <a:lstStyle/>
          <a:p>
            <a:r>
              <a:rPr lang="en-US" dirty="0"/>
              <a:t>Because heart disease, cancer, and stroke are the three leading causes of death in the United States, it is critical to address dietary and lifestyle choices that will ultimately decrease risk factors for these diseases. </a:t>
            </a:r>
            <a:endParaRPr lang="en-US" dirty="0" smtClean="0"/>
          </a:p>
          <a:p>
            <a:r>
              <a:rPr lang="en-US" dirty="0" smtClean="0"/>
              <a:t>According </a:t>
            </a:r>
            <a:r>
              <a:rPr lang="en-US" dirty="0"/>
              <a:t>to the US Department of Health and Human Services (HHS), the following risk factors are controllable: </a:t>
            </a:r>
            <a:endParaRPr lang="en-US" dirty="0" smtClean="0"/>
          </a:p>
          <a:p>
            <a:pPr lvl="1"/>
            <a:r>
              <a:rPr lang="en-US" dirty="0" smtClean="0"/>
              <a:t>high </a:t>
            </a:r>
            <a:r>
              <a:rPr lang="en-US" dirty="0"/>
              <a:t>blood </a:t>
            </a:r>
            <a:r>
              <a:rPr lang="en-US" dirty="0" smtClean="0"/>
              <a:t>pressure		</a:t>
            </a:r>
          </a:p>
          <a:p>
            <a:pPr lvl="1"/>
            <a:r>
              <a:rPr lang="en-US" dirty="0" smtClean="0"/>
              <a:t>high cholesterol</a:t>
            </a:r>
          </a:p>
          <a:p>
            <a:pPr lvl="1"/>
            <a:r>
              <a:rPr lang="en-US" dirty="0" smtClean="0"/>
              <a:t>cigarette smoking </a:t>
            </a:r>
          </a:p>
          <a:p>
            <a:pPr lvl="1"/>
            <a:r>
              <a:rPr lang="en-US" dirty="0" smtClean="0"/>
              <a:t>diabetes</a:t>
            </a:r>
            <a:r>
              <a:rPr lang="en-US" dirty="0"/>
              <a:t>, poor </a:t>
            </a:r>
            <a:r>
              <a:rPr lang="en-US" dirty="0" smtClean="0"/>
              <a:t>diet </a:t>
            </a:r>
          </a:p>
          <a:p>
            <a:pPr lvl="1"/>
            <a:r>
              <a:rPr lang="en-US" dirty="0" smtClean="0"/>
              <a:t>physical inactivity </a:t>
            </a:r>
          </a:p>
          <a:p>
            <a:pPr lvl="1"/>
            <a:r>
              <a:rPr lang="en-US" dirty="0" smtClean="0"/>
              <a:t>being overweight</a:t>
            </a:r>
          </a:p>
          <a:p>
            <a:pPr lvl="1"/>
            <a:r>
              <a:rPr lang="en-US" dirty="0" smtClean="0"/>
              <a:t>obesity</a:t>
            </a:r>
          </a:p>
        </p:txBody>
      </p:sp>
    </p:spTree>
    <p:extLst>
      <p:ext uri="{BB962C8B-B14F-4D97-AF65-F5344CB8AC3E}">
        <p14:creationId xmlns:p14="http://schemas.microsoft.com/office/powerpoint/2010/main" val="3970625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Lipids and Disease</a:t>
            </a:r>
          </a:p>
        </p:txBody>
      </p:sp>
      <p:sp>
        <p:nvSpPr>
          <p:cNvPr id="3" name="Content Placeholder 2"/>
          <p:cNvSpPr>
            <a:spLocks noGrp="1"/>
          </p:cNvSpPr>
          <p:nvPr>
            <p:ph idx="1"/>
          </p:nvPr>
        </p:nvSpPr>
        <p:spPr>
          <a:xfrm>
            <a:off x="1218882" y="1600200"/>
            <a:ext cx="10514329" cy="4572000"/>
          </a:xfrm>
        </p:spPr>
        <p:txBody>
          <a:bodyPr>
            <a:normAutofit lnSpcReduction="10000"/>
          </a:bodyPr>
          <a:lstStyle/>
          <a:p>
            <a:r>
              <a:rPr lang="en-US" dirty="0"/>
              <a:t>In light of that, we present the following informational tips to help you define, evaluate, and implement healthy dietary choices to last a lifetime. </a:t>
            </a:r>
            <a:endParaRPr lang="en-US" dirty="0" smtClean="0"/>
          </a:p>
          <a:p>
            <a:r>
              <a:rPr lang="en-US" dirty="0" smtClean="0"/>
              <a:t>The </a:t>
            </a:r>
            <a:r>
              <a:rPr lang="en-US" dirty="0"/>
              <a:t>amount and the type of fat that composes a person’s dietary profile will have a profound effect upon the way fat and cholesterol is metabolized in the body</a:t>
            </a:r>
            <a:r>
              <a:rPr lang="en-US" dirty="0" smtClean="0"/>
              <a:t>.</a:t>
            </a:r>
          </a:p>
          <a:p>
            <a:r>
              <a:rPr lang="en-US" dirty="0"/>
              <a:t>If left unchecked, improper dietary fat consumption can lead down a path to severe health problems. </a:t>
            </a:r>
            <a:endParaRPr lang="en-US" dirty="0" smtClean="0"/>
          </a:p>
          <a:p>
            <a:r>
              <a:rPr lang="en-US" dirty="0" smtClean="0"/>
              <a:t>An </a:t>
            </a:r>
            <a:r>
              <a:rPr lang="en-US" dirty="0"/>
              <a:t>increased level of lipids, </a:t>
            </a:r>
            <a:r>
              <a:rPr lang="en-US" dirty="0" err="1"/>
              <a:t>triacylglycerols</a:t>
            </a:r>
            <a:r>
              <a:rPr lang="en-US" dirty="0"/>
              <a:t>, and cholesterol in the blood is called </a:t>
            </a:r>
            <a:r>
              <a:rPr lang="en-US" b="1" dirty="0"/>
              <a:t>hyperlipidemia</a:t>
            </a:r>
            <a:r>
              <a:rPr lang="en-US" dirty="0"/>
              <a:t>.</a:t>
            </a:r>
            <a:endParaRPr lang="en-US" dirty="0" smtClean="0"/>
          </a:p>
        </p:txBody>
      </p:sp>
    </p:spTree>
    <p:extLst>
      <p:ext uri="{BB962C8B-B14F-4D97-AF65-F5344CB8AC3E}">
        <p14:creationId xmlns:p14="http://schemas.microsoft.com/office/powerpoint/2010/main" val="22662934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Hyperlipidemia: A Prelude to Disease</a:t>
            </a:r>
            <a:endParaRPr lang="en-US" b="1" dirty="0"/>
          </a:p>
        </p:txBody>
      </p:sp>
      <p:sp>
        <p:nvSpPr>
          <p:cNvPr id="3" name="Content Placeholder 2"/>
          <p:cNvSpPr>
            <a:spLocks noGrp="1"/>
          </p:cNvSpPr>
          <p:nvPr>
            <p:ph idx="1"/>
          </p:nvPr>
        </p:nvSpPr>
        <p:spPr>
          <a:xfrm>
            <a:off x="1218882" y="1600200"/>
            <a:ext cx="10666729" cy="4572000"/>
          </a:xfrm>
        </p:spPr>
        <p:txBody>
          <a:bodyPr>
            <a:normAutofit/>
          </a:bodyPr>
          <a:lstStyle/>
          <a:p>
            <a:r>
              <a:rPr lang="en-US" b="1" dirty="0"/>
              <a:t>Cardiovascular disease.</a:t>
            </a:r>
            <a:r>
              <a:rPr lang="en-US" dirty="0"/>
              <a:t> According to the AHA, cardiovascular disease encompasses a variety of problems, many of which are related to the process of atherosclerosis. Over time the arteries thicken and harden with plaque buildup, causing restricted or at times low or no blood flow to selected areas of the body</a:t>
            </a:r>
            <a:r>
              <a:rPr lang="en-US" dirty="0" smtClean="0"/>
              <a:t>.</a:t>
            </a:r>
          </a:p>
          <a:p>
            <a:r>
              <a:rPr lang="en-US" b="1" dirty="0"/>
              <a:t>Heart attack.</a:t>
            </a:r>
            <a:r>
              <a:rPr lang="en-US" dirty="0"/>
              <a:t> A heart attack happens when blood flow to a section of the heart is cut off due to a blood clot. Many have survived heart attacks and go on to return to their lives and enjoy many more years of life on this earth. However, dietary and lifestyle changes must be implemented to prevent further attacks.</a:t>
            </a:r>
          </a:p>
        </p:txBody>
      </p:sp>
    </p:spTree>
    <p:extLst>
      <p:ext uri="{BB962C8B-B14F-4D97-AF65-F5344CB8AC3E}">
        <p14:creationId xmlns:p14="http://schemas.microsoft.com/office/powerpoint/2010/main" val="2743320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Hyperlipidemia: A Prelude to Disease</a:t>
            </a:r>
            <a:endParaRPr lang="en-US" b="1" dirty="0"/>
          </a:p>
        </p:txBody>
      </p:sp>
      <p:sp>
        <p:nvSpPr>
          <p:cNvPr id="3" name="Content Placeholder 2"/>
          <p:cNvSpPr>
            <a:spLocks noGrp="1"/>
          </p:cNvSpPr>
          <p:nvPr>
            <p:ph idx="1"/>
          </p:nvPr>
        </p:nvSpPr>
        <p:spPr>
          <a:xfrm>
            <a:off x="1218882" y="1600200"/>
            <a:ext cx="10285729" cy="4572000"/>
          </a:xfrm>
        </p:spPr>
        <p:txBody>
          <a:bodyPr>
            <a:normAutofit lnSpcReduction="10000"/>
          </a:bodyPr>
          <a:lstStyle/>
          <a:p>
            <a:r>
              <a:rPr lang="en-US" b="1" dirty="0"/>
              <a:t>Ischemic stroke.</a:t>
            </a:r>
            <a:r>
              <a:rPr lang="en-US" dirty="0"/>
              <a:t> The most common type of stroke in the United States, ischemic stroke, occurs when a blood vessel in the brain or leading to the brain becomes blocked, again usually from a blood clot. If part of the brain suffers lack of blood flow and/or oxygen for three minutes or longer, brain cells will start to die</a:t>
            </a:r>
            <a:r>
              <a:rPr lang="en-US" dirty="0" smtClean="0"/>
              <a:t>.</a:t>
            </a:r>
          </a:p>
          <a:p>
            <a:r>
              <a:rPr lang="en-US" b="1" dirty="0"/>
              <a:t>Congestive heart failure.</a:t>
            </a:r>
            <a:r>
              <a:rPr lang="en-US" dirty="0"/>
              <a:t> Sometimes referred to as heart failure, this condition indicates that the heart is not pumping blood as well as it should. The heart is still working but it is not meeting the body’s demand for blood and oxygen. If left unchecked, it can progress to further levels of malfunction.</a:t>
            </a:r>
          </a:p>
        </p:txBody>
      </p:sp>
    </p:spTree>
    <p:extLst>
      <p:ext uri="{BB962C8B-B14F-4D97-AF65-F5344CB8AC3E}">
        <p14:creationId xmlns:p14="http://schemas.microsoft.com/office/powerpoint/2010/main" val="1939941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Hyperlipidemia: A Prelude to Disease</a:t>
            </a:r>
            <a:endParaRPr lang="en-US" b="1" dirty="0"/>
          </a:p>
        </p:txBody>
      </p:sp>
      <p:sp>
        <p:nvSpPr>
          <p:cNvPr id="3" name="Content Placeholder 2"/>
          <p:cNvSpPr>
            <a:spLocks noGrp="1"/>
          </p:cNvSpPr>
          <p:nvPr>
            <p:ph idx="1"/>
          </p:nvPr>
        </p:nvSpPr>
        <p:spPr>
          <a:xfrm>
            <a:off x="1218882" y="1600200"/>
            <a:ext cx="10438129" cy="4876800"/>
          </a:xfrm>
        </p:spPr>
        <p:txBody>
          <a:bodyPr>
            <a:normAutofit lnSpcReduction="10000"/>
          </a:bodyPr>
          <a:lstStyle/>
          <a:p>
            <a:r>
              <a:rPr lang="en-US" b="1" dirty="0"/>
              <a:t>Arrhythmia.</a:t>
            </a:r>
            <a:r>
              <a:rPr lang="en-US" dirty="0"/>
              <a:t> This is an abnormal rhythm of the heart. The heart may beat above one hundred beats per minute (known as </a:t>
            </a:r>
            <a:r>
              <a:rPr lang="en-US" b="1" dirty="0"/>
              <a:t>tachycardia</a:t>
            </a:r>
            <a:r>
              <a:rPr lang="en-US" dirty="0"/>
              <a:t>) or below sixty beats per minute (known as </a:t>
            </a:r>
            <a:r>
              <a:rPr lang="en-US" b="1" dirty="0" err="1"/>
              <a:t>bradychardia</a:t>
            </a:r>
            <a:r>
              <a:rPr lang="en-US" dirty="0"/>
              <a:t>), or the beats are not regular. The heart may not be able to pump enough volume of blood to meet the body’s needs</a:t>
            </a:r>
            <a:r>
              <a:rPr lang="en-US" dirty="0" smtClean="0"/>
              <a:t>.</a:t>
            </a:r>
          </a:p>
          <a:p>
            <a:r>
              <a:rPr lang="en-US" b="1" dirty="0"/>
              <a:t>Heart valve problems.</a:t>
            </a:r>
            <a:r>
              <a:rPr lang="en-US" dirty="0"/>
              <a:t> Stenosis is a condition wherein the heart valves become compromised in their ability to open wide enough to allow proper blood flow. When the heart valves do not close tightly and blood begins to leak between chambers, this is called regurgitation. When valves bulge or prolapse back into the upper chamber, this condition is called </a:t>
            </a:r>
            <a:r>
              <a:rPr lang="en-US" b="1" dirty="0"/>
              <a:t>mitral valve prolapse</a:t>
            </a:r>
            <a:r>
              <a:rPr lang="en-US" dirty="0"/>
              <a:t>.</a:t>
            </a:r>
          </a:p>
        </p:txBody>
      </p:sp>
    </p:spTree>
    <p:extLst>
      <p:ext uri="{BB962C8B-B14F-4D97-AF65-F5344CB8AC3E}">
        <p14:creationId xmlns:p14="http://schemas.microsoft.com/office/powerpoint/2010/main" val="3819624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Hyperlipidemia: A Prelude to Disease</a:t>
            </a:r>
            <a:endParaRPr lang="en-US" b="1" dirty="0"/>
          </a:p>
        </p:txBody>
      </p:sp>
      <p:sp>
        <p:nvSpPr>
          <p:cNvPr id="3" name="Content Placeholder 2"/>
          <p:cNvSpPr>
            <a:spLocks noGrp="1"/>
          </p:cNvSpPr>
          <p:nvPr>
            <p:ph idx="1"/>
          </p:nvPr>
        </p:nvSpPr>
        <p:spPr>
          <a:xfrm>
            <a:off x="1218882" y="1600200"/>
            <a:ext cx="10590529" cy="4876800"/>
          </a:xfrm>
        </p:spPr>
        <p:txBody>
          <a:bodyPr>
            <a:normAutofit lnSpcReduction="10000"/>
          </a:bodyPr>
          <a:lstStyle/>
          <a:p>
            <a:r>
              <a:rPr lang="en-US" b="1" dirty="0"/>
              <a:t>Obesity.</a:t>
            </a:r>
            <a:r>
              <a:rPr lang="en-US" dirty="0"/>
              <a:t> Obesity is defined as the excessive accumulation of body fat. According to US Surgeon General Richard Carmona, obesity is the fastest growing cause of death in America. The HHS reports that the number of adolescents who are overweight has tripled since 1980 and the prevalence of the disease among younger children has doubled</a:t>
            </a:r>
            <a:r>
              <a:rPr lang="en-US" dirty="0" smtClean="0"/>
              <a:t>. </a:t>
            </a:r>
          </a:p>
          <a:p>
            <a:r>
              <a:rPr lang="en-US" dirty="0"/>
              <a:t>O</a:t>
            </a:r>
            <a:r>
              <a:rPr lang="en-US" dirty="0" smtClean="0"/>
              <a:t>besity </a:t>
            </a:r>
            <a:r>
              <a:rPr lang="en-US" dirty="0"/>
              <a:t>has been linked to increased risks of developing diabetes and heart disease. </a:t>
            </a:r>
            <a:r>
              <a:rPr lang="en-US" dirty="0" smtClean="0"/>
              <a:t>Reducing </a:t>
            </a:r>
            <a:r>
              <a:rPr lang="en-US" dirty="0"/>
              <a:t>the type and amount of carbohydrates and sugar consumed daily is critical. Limiting the intake of saturated fats and trans fats, increasing physical activity, and eating fewer calories are all equally important in this fight against obesity.</a:t>
            </a:r>
          </a:p>
        </p:txBody>
      </p:sp>
    </p:spTree>
    <p:extLst>
      <p:ext uri="{BB962C8B-B14F-4D97-AF65-F5344CB8AC3E}">
        <p14:creationId xmlns:p14="http://schemas.microsoft.com/office/powerpoint/2010/main" val="3245436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5.8 A 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590529" cy="4572000"/>
          </a:xfrm>
        </p:spPr>
        <p:txBody>
          <a:bodyPr>
            <a:normAutofit/>
          </a:bodyPr>
          <a:lstStyle/>
          <a:p>
            <a:r>
              <a:rPr lang="en-US" dirty="0"/>
              <a:t>On your next trip to the grocery store prepare yourself to read all food labels carefully and to seriously consider everything that goes into your shopping cart. </a:t>
            </a:r>
          </a:p>
          <a:p>
            <a:r>
              <a:rPr lang="en-US" dirty="0" smtClean="0"/>
              <a:t>Create </a:t>
            </a:r>
            <a:r>
              <a:rPr lang="en-US" dirty="0"/>
              <a:t>a shopping list and divide your list into columns for “Best,” “Better,” “Good,” “Least Desirable,” and “Infrequent Foods</a:t>
            </a:r>
            <a:r>
              <a:rPr lang="en-US" dirty="0" smtClean="0"/>
              <a:t>.”</a:t>
            </a:r>
          </a:p>
          <a:p>
            <a:r>
              <a:rPr lang="en-US" dirty="0"/>
              <a:t>Becoming aware of the need to limit your total fat intake will facilitate your ability to make better choices. </a:t>
            </a:r>
            <a:endParaRPr lang="en-US" dirty="0" smtClean="0"/>
          </a:p>
          <a:p>
            <a:r>
              <a:rPr lang="en-US" dirty="0" smtClean="0"/>
              <a:t>Remember, the </a:t>
            </a:r>
            <a:r>
              <a:rPr lang="en-US" dirty="0"/>
              <a:t>food choices you make today will benefit you tomorrow and into the years to come.</a:t>
            </a:r>
            <a:endParaRPr lang="en-US" dirty="0" smtClean="0"/>
          </a:p>
        </p:txBody>
      </p:sp>
    </p:spTree>
    <p:extLst>
      <p:ext uri="{BB962C8B-B14F-4D97-AF65-F5344CB8AC3E}">
        <p14:creationId xmlns:p14="http://schemas.microsoft.com/office/powerpoint/2010/main" val="1615120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361929" cy="4572000"/>
          </a:xfrm>
        </p:spPr>
        <p:txBody>
          <a:bodyPr/>
          <a:lstStyle/>
          <a:p>
            <a:pPr marL="0" indent="0">
              <a:buNone/>
            </a:pPr>
            <a:r>
              <a:rPr lang="en-US" dirty="0"/>
              <a:t>As you refine your sense of dietary fat, here are key points to bear in mind:</a:t>
            </a:r>
          </a:p>
          <a:p>
            <a:r>
              <a:rPr lang="en-US" dirty="0" smtClean="0"/>
              <a:t>Shopping for groceries</a:t>
            </a:r>
          </a:p>
          <a:p>
            <a:r>
              <a:rPr lang="en-US" dirty="0" smtClean="0"/>
              <a:t>Appearance</a:t>
            </a:r>
          </a:p>
          <a:p>
            <a:r>
              <a:rPr lang="en-US" dirty="0" smtClean="0"/>
              <a:t>Stay away from </a:t>
            </a:r>
            <a:r>
              <a:rPr lang="en-US" i="1" dirty="0" smtClean="0"/>
              <a:t>trans</a:t>
            </a:r>
            <a:r>
              <a:rPr lang="en-US" dirty="0" smtClean="0"/>
              <a:t> fats</a:t>
            </a:r>
          </a:p>
          <a:p>
            <a:r>
              <a:rPr lang="en-US" dirty="0" smtClean="0"/>
              <a:t>Choose unsaturated fats </a:t>
            </a:r>
          </a:p>
          <a:p>
            <a:r>
              <a:rPr lang="en-US" dirty="0" smtClean="0"/>
              <a:t>Limit intake of saturated fat</a:t>
            </a:r>
          </a:p>
          <a:p>
            <a:r>
              <a:rPr lang="en-US" dirty="0" smtClean="0"/>
              <a:t>Low fat does not equal healthy</a:t>
            </a:r>
          </a:p>
          <a:p>
            <a:endParaRPr lang="en-US" dirty="0"/>
          </a:p>
        </p:txBody>
      </p:sp>
    </p:spTree>
    <p:extLst>
      <p:ext uri="{BB962C8B-B14F-4D97-AF65-F5344CB8AC3E}">
        <p14:creationId xmlns:p14="http://schemas.microsoft.com/office/powerpoint/2010/main" val="3747507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5.1 What Are Lipids</a:t>
            </a:r>
            <a:r>
              <a:rPr lang="en-US" b="1" dirty="0" smtClean="0"/>
              <a:t>?</a:t>
            </a:r>
            <a:endParaRPr lang="en-US" b="1" dirty="0"/>
          </a:p>
        </p:txBody>
      </p:sp>
      <p:sp>
        <p:nvSpPr>
          <p:cNvPr id="3" name="Content Placeholder 2"/>
          <p:cNvSpPr>
            <a:spLocks noGrp="1"/>
          </p:cNvSpPr>
          <p:nvPr>
            <p:ph idx="1"/>
          </p:nvPr>
        </p:nvSpPr>
        <p:spPr>
          <a:xfrm>
            <a:off x="1218882" y="1600200"/>
            <a:ext cx="10209529" cy="4953000"/>
          </a:xfrm>
        </p:spPr>
        <p:txBody>
          <a:bodyPr>
            <a:normAutofit lnSpcReduction="10000"/>
          </a:bodyPr>
          <a:lstStyle/>
          <a:p>
            <a:r>
              <a:rPr lang="en-US" dirty="0"/>
              <a:t>Lipids are important fats that serve different roles in the human body. </a:t>
            </a:r>
            <a:endParaRPr lang="en-US" dirty="0" smtClean="0"/>
          </a:p>
          <a:p>
            <a:r>
              <a:rPr lang="en-US" dirty="0" smtClean="0"/>
              <a:t>A </a:t>
            </a:r>
            <a:r>
              <a:rPr lang="en-US" dirty="0"/>
              <a:t>common misconception is that fat is simply fattening. </a:t>
            </a:r>
            <a:endParaRPr lang="en-US" dirty="0" smtClean="0"/>
          </a:p>
          <a:p>
            <a:r>
              <a:rPr lang="en-US" dirty="0" smtClean="0"/>
              <a:t>Our </a:t>
            </a:r>
            <a:r>
              <a:rPr lang="en-US" dirty="0"/>
              <a:t>ability to store excess caloric energy as fat for future usage allowed us to continue as a species during these times of famine</a:t>
            </a:r>
            <a:r>
              <a:rPr lang="en-US" dirty="0" smtClean="0"/>
              <a:t>.</a:t>
            </a:r>
          </a:p>
          <a:p>
            <a:r>
              <a:rPr lang="en-US" dirty="0"/>
              <a:t>Lipids are a family of organic compounds that are mostly insoluble in water. </a:t>
            </a:r>
            <a:endParaRPr lang="en-US" dirty="0" smtClean="0"/>
          </a:p>
          <a:p>
            <a:r>
              <a:rPr lang="en-US" dirty="0" smtClean="0"/>
              <a:t>Composed </a:t>
            </a:r>
            <a:r>
              <a:rPr lang="en-US" dirty="0"/>
              <a:t>of fats and oils, lipids are molecules that yield high energy and have a chemical composition mainly of carbon, hydrogen, and oxygen.</a:t>
            </a:r>
            <a:endParaRPr lang="en-US" dirty="0" smtClean="0"/>
          </a:p>
        </p:txBody>
      </p:sp>
    </p:spTree>
    <p:extLst>
      <p:ext uri="{BB962C8B-B14F-4D97-AF65-F5344CB8AC3E}">
        <p14:creationId xmlns:p14="http://schemas.microsoft.com/office/powerpoint/2010/main" val="3001205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285729" cy="4572000"/>
          </a:xfrm>
        </p:spPr>
        <p:txBody>
          <a:bodyPr>
            <a:normAutofit lnSpcReduction="10000"/>
          </a:bodyPr>
          <a:lstStyle/>
          <a:p>
            <a:r>
              <a:rPr lang="en-US" b="1" dirty="0"/>
              <a:t>A “better-fat” diet will successfully support weight loss.</a:t>
            </a:r>
            <a:r>
              <a:rPr lang="en-US" dirty="0"/>
              <a:t> With the obesity rates in the United States more than tripling since 1980, it is interesting to note that this figure has presented itself and increased at a time when “low fat” advertising runs rampant throughout the food supply. While cutting “Least Desirable” fat calories are vital to weight loss, remember that “Better” fats are filling and just a handful of nuts can curb an appetite to prevent overeating</a:t>
            </a:r>
            <a:r>
              <a:rPr lang="en-US" dirty="0" smtClean="0"/>
              <a:t>.</a:t>
            </a:r>
          </a:p>
          <a:p>
            <a:r>
              <a:rPr lang="en-US" b="1" dirty="0"/>
              <a:t>Consume omega-3 fats each day.</a:t>
            </a:r>
            <a:r>
              <a:rPr lang="en-US" dirty="0"/>
              <a:t> For optimal health and disease prevention include a moderate serving of fish, walnuts, ground flaxseeds, flaxseed oil, or soybean oil in your diet every day.</a:t>
            </a:r>
          </a:p>
        </p:txBody>
      </p:sp>
    </p:spTree>
    <p:extLst>
      <p:ext uri="{BB962C8B-B14F-4D97-AF65-F5344CB8AC3E}">
        <p14:creationId xmlns:p14="http://schemas.microsoft.com/office/powerpoint/2010/main" val="1850521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285729" cy="4572000"/>
          </a:xfrm>
        </p:spPr>
        <p:txBody>
          <a:bodyPr>
            <a:normAutofit/>
          </a:bodyPr>
          <a:lstStyle/>
          <a:p>
            <a:r>
              <a:rPr lang="en-US" b="1" dirty="0"/>
              <a:t>Limit cholesterol-rich foods.</a:t>
            </a:r>
            <a:r>
              <a:rPr lang="en-US" dirty="0"/>
              <a:t> The following foods should be limited from the diet in order to reduce blood cholesterol: chicken livers, beef, pork, fast foods, pastries, butter, cheese, and ice cream</a:t>
            </a:r>
            <a:r>
              <a:rPr lang="en-US" dirty="0" smtClean="0"/>
              <a:t>.</a:t>
            </a:r>
          </a:p>
          <a:p>
            <a:r>
              <a:rPr lang="en-US" b="1" dirty="0"/>
              <a:t>How much saturated fat is too much?</a:t>
            </a:r>
            <a:r>
              <a:rPr lang="en-US" dirty="0"/>
              <a:t> Your goal is to keep your intake of saturated fat to no more than 10 percent of your total dietary calories on a daily basis. Thus, it is important to learn to reduce the intake of foods high in saturated fat. High-fat foods can be consumed but they must fall within the overall goal for a person’s fat allowance for the day.</a:t>
            </a:r>
          </a:p>
        </p:txBody>
      </p:sp>
    </p:spTree>
    <p:extLst>
      <p:ext uri="{BB962C8B-B14F-4D97-AF65-F5344CB8AC3E}">
        <p14:creationId xmlns:p14="http://schemas.microsoft.com/office/powerpoint/2010/main" val="1244559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209529" cy="4572000"/>
          </a:xfrm>
        </p:spPr>
        <p:txBody>
          <a:bodyPr>
            <a:normAutofit lnSpcReduction="10000"/>
          </a:bodyPr>
          <a:lstStyle/>
          <a:p>
            <a:r>
              <a:rPr lang="en-US" b="1" dirty="0"/>
              <a:t>Home cooking.</a:t>
            </a:r>
            <a:r>
              <a:rPr lang="en-US" dirty="0"/>
              <a:t> Limit the use of saturated fats in home preparation of meals. Instead of butter try spreads made from unsaturated oils such as canola or olive oils and the use of cooking sprays. Couple this with the use of herbs and spices to add flavor. Avoid using high-fat meat gravies, cheese, and cream sauces. Limit adding extras to foods such as butter on a baked potato. Use nonfat sour cream instead. Grill, bake, stir-fry, roast, or bake your foods. Never fry in solid fats such as butter or shortening. Marinate foods to be grilled in fruit juices and herbs. Instead of relying upon commercial salad dressings, learn to make your own top-quality dressing from cold-pressed olive oil, flaxseed oil, or sesame oil.</a:t>
            </a:r>
          </a:p>
        </p:txBody>
      </p:sp>
    </p:spTree>
    <p:extLst>
      <p:ext uri="{BB962C8B-B14F-4D97-AF65-F5344CB8AC3E}">
        <p14:creationId xmlns:p14="http://schemas.microsoft.com/office/powerpoint/2010/main" val="3936225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Personal Choice about </a:t>
            </a:r>
            <a:r>
              <a:rPr lang="en-US" b="1" dirty="0" smtClean="0"/>
              <a:t>Lipids</a:t>
            </a:r>
            <a:endParaRPr lang="en-US" b="1" dirty="0"/>
          </a:p>
        </p:txBody>
      </p:sp>
      <p:sp>
        <p:nvSpPr>
          <p:cNvPr id="3" name="Content Placeholder 2"/>
          <p:cNvSpPr>
            <a:spLocks noGrp="1"/>
          </p:cNvSpPr>
          <p:nvPr>
            <p:ph idx="1"/>
          </p:nvPr>
        </p:nvSpPr>
        <p:spPr>
          <a:xfrm>
            <a:off x="1218882" y="1600200"/>
            <a:ext cx="10133329" cy="4572000"/>
          </a:xfrm>
        </p:spPr>
        <p:txBody>
          <a:bodyPr>
            <a:normAutofit/>
          </a:bodyPr>
          <a:lstStyle/>
          <a:p>
            <a:r>
              <a:rPr lang="en-US" b="1" dirty="0"/>
              <a:t>Make sure the fat is flavorful.</a:t>
            </a:r>
            <a:r>
              <a:rPr lang="en-US" dirty="0"/>
              <a:t> Adding flavor to food is what makes the eating experience enjoyable. Why not choose unsaturated fats and oils that have strong flavors? In this way you will add good flavor to your meals but use less fat in the process. Some examples are sesame oil, peanut oil, and peanut butter. Replace less flavorful cheeses with small amounts of strongly flavored cheeses such as </a:t>
            </a:r>
            <a:r>
              <a:rPr lang="en-US" dirty="0" err="1"/>
              <a:t>romano</a:t>
            </a:r>
            <a:r>
              <a:rPr lang="en-US" dirty="0"/>
              <a:t>, parmesan, and asiago.</a:t>
            </a:r>
          </a:p>
        </p:txBody>
      </p:sp>
    </p:spTree>
    <p:extLst>
      <p:ext uri="{BB962C8B-B14F-4D97-AF65-F5344CB8AC3E}">
        <p14:creationId xmlns:p14="http://schemas.microsoft.com/office/powerpoint/2010/main" val="2339244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700CCB-20BA-4760-AB9F-AC3B63ED32E0}">
  <ds:schemaRefs>
    <ds:schemaRef ds:uri="40262f94-9f35-4ac3-9a90-690165a166b7"/>
    <ds:schemaRef ds:uri="http://schemas.microsoft.com/office/2006/metadata/properties"/>
    <ds:schemaRef ds:uri="http://schemas.microsoft.com/office/2006/documentManagement/types"/>
    <ds:schemaRef ds:uri="http://www.w3.org/XML/1998/namespace"/>
    <ds:schemaRef ds:uri="http://schemas.microsoft.com/office/infopath/2007/PartnerControls"/>
    <ds:schemaRef ds:uri="http://purl.org/dc/dcmitype/"/>
    <ds:schemaRef ds:uri="http://purl.org/dc/elements/1.1/"/>
    <ds:schemaRef ds:uri="http://schemas.openxmlformats.org/package/2006/metadata/core-properties"/>
    <ds:schemaRef ds:uri="a4f35948-e619-41b3-aa29-22878b09cfd2"/>
    <ds:schemaRef ds:uri="http://purl.org/dc/terms/"/>
  </ds:schemaRefs>
</ds:datastoreItem>
</file>

<file path=customXml/itemProps2.xml><?xml version="1.0" encoding="utf-8"?>
<ds:datastoreItem xmlns:ds="http://schemas.openxmlformats.org/officeDocument/2006/customXml" ds:itemID="{397EFECF-9F32-4882-BFD3-7CC6A44113E7}"/>
</file>

<file path=customXml/itemProps3.xml><?xml version="1.0" encoding="utf-8"?>
<ds:datastoreItem xmlns:ds="http://schemas.openxmlformats.org/officeDocument/2006/customXml" ds:itemID="{308942AA-0721-4324-BC2C-A3CB43F24E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4449</TotalTime>
  <Words>7796</Words>
  <Application>Microsoft Office PowerPoint</Application>
  <PresentationFormat>Custom</PresentationFormat>
  <Paragraphs>436</Paragraphs>
  <Slides>93</Slides>
  <Notes>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93</vt:i4>
      </vt:variant>
    </vt:vector>
  </HeadingPairs>
  <TitlesOfParts>
    <vt:vector size="96" baseType="lpstr">
      <vt:lpstr>Arial</vt:lpstr>
      <vt:lpstr>Constantia</vt:lpstr>
      <vt:lpstr>Cooking 16x9</vt:lpstr>
      <vt:lpstr>Lipids</vt:lpstr>
      <vt:lpstr>Chapter Objectives:</vt:lpstr>
      <vt:lpstr>Chapter Objectives:</vt:lpstr>
      <vt:lpstr>Chapter Objectives:</vt:lpstr>
      <vt:lpstr>Introduction</vt:lpstr>
      <vt:lpstr>Introduction</vt:lpstr>
      <vt:lpstr>Introduction</vt:lpstr>
      <vt:lpstr>Omega-3 Fatty Acids</vt:lpstr>
      <vt:lpstr>5.1 What Are Lipids?</vt:lpstr>
      <vt:lpstr>What Are Lipids?</vt:lpstr>
      <vt:lpstr>Triacylglycerols</vt:lpstr>
      <vt:lpstr>Phospholipids</vt:lpstr>
      <vt:lpstr>Sterols</vt:lpstr>
      <vt:lpstr>Types of Lipids</vt:lpstr>
      <vt:lpstr>The Functions of Lipids in the Body</vt:lpstr>
      <vt:lpstr>Storing Energy</vt:lpstr>
      <vt:lpstr>Storing Energy</vt:lpstr>
      <vt:lpstr>Storing Energy</vt:lpstr>
      <vt:lpstr>Regulating and Signaling</vt:lpstr>
      <vt:lpstr>Regulating and Signaling</vt:lpstr>
      <vt:lpstr>Insulating and Protecting</vt:lpstr>
      <vt:lpstr>Insulating and Protecting</vt:lpstr>
      <vt:lpstr>Aiding Digestion and Increases Bioavailability</vt:lpstr>
      <vt:lpstr>Aiding Digestion and Increases Bioavailability</vt:lpstr>
      <vt:lpstr>Food Sources for Fat Soluble Vitamins</vt:lpstr>
      <vt:lpstr>The Role of Lipids in Food</vt:lpstr>
      <vt:lpstr>High Energy Source</vt:lpstr>
      <vt:lpstr>Smell and Taste</vt:lpstr>
      <vt:lpstr>Satiation</vt:lpstr>
      <vt:lpstr>Tools for Change</vt:lpstr>
      <vt:lpstr>5.2 How Lipids Work</vt:lpstr>
      <vt:lpstr>Fatty Acid Chains</vt:lpstr>
      <vt:lpstr>Amino Acid Structure</vt:lpstr>
      <vt:lpstr>Degree of Saturation</vt:lpstr>
      <vt:lpstr>Degree of Saturation</vt:lpstr>
      <vt:lpstr>Degree of Saturation</vt:lpstr>
      <vt:lpstr>Degree of Saturation</vt:lpstr>
      <vt:lpstr>Cis versus Trans Fats</vt:lpstr>
      <vt:lpstr>Cis versus Trans Fats</vt:lpstr>
      <vt:lpstr>Cis versus Trans Fats</vt:lpstr>
      <vt:lpstr>Nonessential and Essential Fatty Acids</vt:lpstr>
      <vt:lpstr>Nonessential and Essential Fatty Acids</vt:lpstr>
      <vt:lpstr>Nonessential and Essential Fatty Acids</vt:lpstr>
      <vt:lpstr>Phospholipids</vt:lpstr>
      <vt:lpstr>Phospholipids</vt:lpstr>
      <vt:lpstr>Sterols</vt:lpstr>
      <vt:lpstr>Sterols</vt:lpstr>
      <vt:lpstr>5.3 Digestion and Absorption of Lipids</vt:lpstr>
      <vt:lpstr>From Mouth to Stomach</vt:lpstr>
      <vt:lpstr>From Mouth to Stomach</vt:lpstr>
      <vt:lpstr>Digestion of Lipids</vt:lpstr>
      <vt:lpstr>Absorption into the Bloodstream</vt:lpstr>
      <vt:lpstr>Absorption into the Bloodstream</vt:lpstr>
      <vt:lpstr>Absorption into the Bloodstream</vt:lpstr>
      <vt:lpstr>Absorption into the Bloodstream</vt:lpstr>
      <vt:lpstr>Absorption into the Bloodstream</vt:lpstr>
      <vt:lpstr>Lipid Absorption</vt:lpstr>
      <vt:lpstr>Lipid Metabolism</vt:lpstr>
      <vt:lpstr>Lipid Metabolism</vt:lpstr>
      <vt:lpstr>5.4 Understanding Blood Cholesterol</vt:lpstr>
      <vt:lpstr>Major Lipoproteins</vt:lpstr>
      <vt:lpstr>Major Lipoproteins</vt:lpstr>
      <vt:lpstr>Major Lipoproteins</vt:lpstr>
      <vt:lpstr>Contrasting LDL and HDL</vt:lpstr>
      <vt:lpstr>Contrasting LDL and HDL</vt:lpstr>
      <vt:lpstr>Blood Cholesterol Recommendations</vt:lpstr>
      <vt:lpstr>Blood Cholesterol Recommendations</vt:lpstr>
      <vt:lpstr>Blood Cholesterol Recommendations</vt:lpstr>
      <vt:lpstr>Understanding Cholesterol</vt:lpstr>
      <vt:lpstr>5.5 Balancing Your Diet with Lipids</vt:lpstr>
      <vt:lpstr>Identifying Sources of Fat</vt:lpstr>
      <vt:lpstr>Identifying Sources of Fat</vt:lpstr>
      <vt:lpstr>Identifying Sources of Fat</vt:lpstr>
      <vt:lpstr>Identifying Sources of Fat</vt:lpstr>
      <vt:lpstr>Omega-3 and Omega-6 Fatty Acids</vt:lpstr>
      <vt:lpstr>Omega-3 and Omega-6 Fatty Acids</vt:lpstr>
      <vt:lpstr>5.6 Lipids and the Food Industry</vt:lpstr>
      <vt:lpstr>Hydrogenation: The Good Gone Bad</vt:lpstr>
      <vt:lpstr>Hydrogenation: The Good Gone Bad</vt:lpstr>
      <vt:lpstr>Hydrogenation: The Good Gone Bad</vt:lpstr>
      <vt:lpstr>Avoiding Trans Fats</vt:lpstr>
      <vt:lpstr>5.7 Lipids and Disease</vt:lpstr>
      <vt:lpstr>Lipids and Disease</vt:lpstr>
      <vt:lpstr>Hyperlipidemia: A Prelude to Disease</vt:lpstr>
      <vt:lpstr>Hyperlipidemia: A Prelude to Disease</vt:lpstr>
      <vt:lpstr>Hyperlipidemia: A Prelude to Disease</vt:lpstr>
      <vt:lpstr>Hyperlipidemia: A Prelude to Disease</vt:lpstr>
      <vt:lpstr>5.8 A Personal Choice about Lipids</vt:lpstr>
      <vt:lpstr>A Personal Choice about Lipids</vt:lpstr>
      <vt:lpstr>A Personal Choice about Lipids</vt:lpstr>
      <vt:lpstr>A Personal Choice about Lipids</vt:lpstr>
      <vt:lpstr>A Personal Choice about Lipids</vt:lpstr>
      <vt:lpstr>A Personal Choice about Lipids</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Sharryse Henderson</cp:lastModifiedBy>
  <cp:revision>179</cp:revision>
  <dcterms:created xsi:type="dcterms:W3CDTF">2018-01-08T00:02:35Z</dcterms:created>
  <dcterms:modified xsi:type="dcterms:W3CDTF">2021-12-11T15:47:26Z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